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5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4</a:t>
            </a:r>
            <a:r>
              <a:rPr lang="ko-KR" altLang="en-US" sz="2800" smtClean="0">
                <a:effectLst/>
              </a:rPr>
              <a:t>장 기후 조절기능과 주거 생활 환경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상대 습도의 상승은 노동생산성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사망률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지적 또는 사회적 업적에도 부정적인 영향을 주어 정신질환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성적 범죄를 촉발시키는 역할을 함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주택 내에 목재를 배치할 </a:t>
            </a:r>
            <a:r>
              <a:rPr lang="ko-KR" altLang="en-US" sz="1800" dirty="0" smtClean="0">
                <a:latin typeface="+mj-lt"/>
              </a:rPr>
              <a:t>충분한 </a:t>
            </a:r>
            <a:r>
              <a:rPr lang="ko-KR" altLang="en-US" sz="1800" dirty="0" smtClean="0">
                <a:latin typeface="+mj-lt"/>
              </a:rPr>
              <a:t>공간이 부족할 때는 책꽂이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의자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선반 등의 목재가구를 최대한 활용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가능하면 목재 소재를 도장 처리하지 않고 그대로 사용하면 상대습도를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전후로 유지되면서 최적의 생활 환경을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마끼와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아오끼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(2006)</a:t>
            </a:r>
            <a:r>
              <a:rPr lang="ko-KR" altLang="en-US" sz="1800" dirty="0" smtClean="0">
                <a:latin typeface="+mj-lt"/>
              </a:rPr>
              <a:t>는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년간 문과 창문을 저녁 </a:t>
            </a:r>
            <a:r>
              <a:rPr lang="en-US" altLang="ko-KR" sz="1800" dirty="0" smtClean="0">
                <a:latin typeface="+mj-lt"/>
              </a:rPr>
              <a:t>9</a:t>
            </a:r>
            <a:r>
              <a:rPr lang="ko-KR" altLang="en-US" sz="1800" dirty="0" smtClean="0">
                <a:latin typeface="+mj-lt"/>
              </a:rPr>
              <a:t>시</a:t>
            </a:r>
            <a:r>
              <a:rPr lang="en-US" altLang="ko-KR" sz="1800" dirty="0" smtClean="0">
                <a:latin typeface="+mj-lt"/>
              </a:rPr>
              <a:t>~</a:t>
            </a:r>
            <a:r>
              <a:rPr lang="ko-KR" altLang="en-US" sz="1800" dirty="0" smtClean="0">
                <a:latin typeface="+mj-lt"/>
              </a:rPr>
              <a:t>아침 </a:t>
            </a:r>
            <a:r>
              <a:rPr lang="en-US" altLang="ko-KR" sz="1800" dirty="0" smtClean="0">
                <a:latin typeface="+mj-lt"/>
              </a:rPr>
              <a:t>6</a:t>
            </a:r>
            <a:r>
              <a:rPr lang="ko-KR" altLang="en-US" sz="1800" dirty="0" smtClean="0">
                <a:latin typeface="+mj-lt"/>
              </a:rPr>
              <a:t>시까지 닫고 여러 종류의 주거 공간에서의 온도 및 습도를 측정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통나무집과 목조주택의 야간 평균 습도는 </a:t>
            </a:r>
            <a:r>
              <a:rPr lang="en-US" altLang="ko-KR" sz="1800" dirty="0" smtClean="0">
                <a:latin typeface="+mj-lt"/>
              </a:rPr>
              <a:t>55~70%</a:t>
            </a:r>
            <a:r>
              <a:rPr lang="ko-KR" altLang="en-US" sz="1800" dirty="0" smtClean="0">
                <a:latin typeface="+mj-lt"/>
              </a:rPr>
              <a:t>를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 동안 유지하여 쾌적한 환경을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강화 콘크리트 빌딩의 방의 평균 습도는 </a:t>
            </a:r>
            <a:r>
              <a:rPr lang="en-US" altLang="ko-KR" sz="1800" dirty="0" smtClean="0">
                <a:latin typeface="+mj-lt"/>
              </a:rPr>
              <a:t>38~79%</a:t>
            </a:r>
            <a:r>
              <a:rPr lang="ko-KR" altLang="en-US" sz="1800" dirty="0" smtClean="0">
                <a:latin typeface="+mj-lt"/>
              </a:rPr>
              <a:t>로 변화의 폭이 커 공조시설의 필요성이 발견 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냉장고에서 바로 꺼낸 맥주를 유리컵에 따르면 컵 표면에 작은 물방울이 생기는데 이러한 현상을 결로현상이라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이슬은 낮에 온도가 높을 때 대기가 수증기를 많이 함유하고 있다가 밤에 온도가 떨어지면 수증기를 내어 결로가 생기며 일교차가 심하면 발생빈도가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겨울철에 외기온도가 낮고 실내는 온도가 높고 취사나 목욕으로 수증기 발생이 많기 때문에 벽체 사이를 두고 실내의 온도와 수증기압은 </a:t>
            </a:r>
            <a:r>
              <a:rPr lang="ko-KR" altLang="en-US" sz="1800" dirty="0" err="1" smtClean="0">
                <a:latin typeface="+mj-lt"/>
              </a:rPr>
              <a:t>실내쪽에서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실외쪽으로</a:t>
            </a:r>
            <a:r>
              <a:rPr lang="ko-KR" altLang="en-US" sz="1800" dirty="0" smtClean="0">
                <a:latin typeface="+mj-lt"/>
              </a:rPr>
              <a:t> 흘러 나가는 경향이 생기는데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때에 실내와 실외의 온도차와 </a:t>
            </a:r>
            <a:r>
              <a:rPr lang="ko-KR" altLang="en-US" sz="1800" dirty="0" err="1" smtClean="0">
                <a:latin typeface="+mj-lt"/>
              </a:rPr>
              <a:t>수증기압차가</a:t>
            </a:r>
            <a:r>
              <a:rPr lang="ko-KR" altLang="en-US" sz="1800" dirty="0" smtClean="0">
                <a:latin typeface="+mj-lt"/>
              </a:rPr>
              <a:t> 커질수록 벽체에 결로현상이 발생하기 쉬움</a:t>
            </a:r>
            <a:r>
              <a:rPr lang="en-US" altLang="ko-KR" sz="1800" dirty="0" smtClean="0">
                <a:latin typeface="+mj-lt"/>
              </a:rPr>
              <a:t>.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결로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표면 결로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실내 쪽 벽면에서 포화 수증기가 응축되어 발생하는 현상으로 벽 표면에 곰팡이 발생의 원인이며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곰팡이 포자로 기관지 천식이나 피부병 유발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내부 결로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벽 내부에 수분이 </a:t>
            </a:r>
            <a:r>
              <a:rPr lang="ko-KR" altLang="en-US" sz="1800" dirty="0" err="1" smtClean="0">
                <a:latin typeface="+mj-lt"/>
              </a:rPr>
              <a:t>응측되어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발생하는 </a:t>
            </a:r>
            <a:r>
              <a:rPr lang="ko-KR" altLang="en-US" sz="1800" dirty="0" smtClean="0">
                <a:latin typeface="+mj-lt"/>
              </a:rPr>
              <a:t>현상으로 </a:t>
            </a:r>
            <a:r>
              <a:rPr lang="ko-KR" altLang="en-US" sz="1800" dirty="0" err="1" smtClean="0">
                <a:latin typeface="+mj-lt"/>
              </a:rPr>
              <a:t>구조재에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부후로</a:t>
            </a:r>
            <a:r>
              <a:rPr lang="ko-KR" altLang="en-US" sz="1800" dirty="0" smtClean="0">
                <a:latin typeface="+mj-lt"/>
              </a:rPr>
              <a:t> 인한 결함 발생과 같이 눈에 보이지는 않으나 주택의 내구성을 떨어뜨리는 원인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목재는 </a:t>
            </a:r>
            <a:r>
              <a:rPr lang="ko-KR" altLang="en-US" sz="1800" dirty="0" err="1" smtClean="0">
                <a:latin typeface="+mj-lt"/>
              </a:rPr>
              <a:t>조습작용을</a:t>
            </a:r>
            <a:r>
              <a:rPr lang="ko-KR" altLang="en-US" sz="1800" dirty="0" smtClean="0">
                <a:latin typeface="+mj-lt"/>
              </a:rPr>
              <a:t> 하기 때문에 실내의 관계습도를 미리 낮추는 결로현상을 방지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벽체에 단열재의 사용은 표면결로를 방지하지만 내부 결로는 방지할 수 없거나 촉진시키는 작용을 하기 때문에 단열재의 실내 쪽 표면에는 반드시 </a:t>
            </a:r>
            <a:r>
              <a:rPr lang="ko-KR" altLang="en-US" sz="1800" dirty="0" err="1" smtClean="0">
                <a:latin typeface="+mj-lt"/>
              </a:rPr>
              <a:t>방습층이</a:t>
            </a:r>
            <a:r>
              <a:rPr lang="ko-KR" altLang="en-US" sz="1800" dirty="0" smtClean="0">
                <a:latin typeface="+mj-lt"/>
              </a:rPr>
              <a:t> 부착된 제품을 사용해야 함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소리 </a:t>
            </a:r>
            <a:r>
              <a:rPr lang="ko-KR" altLang="en-US" sz="3600" b="1" dirty="0" smtClean="0"/>
              <a:t>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일본에서 주거 환경 중의 불만요인에 대한 조사 결과 </a:t>
            </a:r>
            <a:r>
              <a:rPr lang="en-US" altLang="ko-KR" sz="1800" dirty="0" smtClean="0">
                <a:latin typeface="+mj-lt"/>
              </a:rPr>
              <a:t>1) </a:t>
            </a:r>
            <a:r>
              <a:rPr lang="ko-KR" altLang="en-US" sz="1800" dirty="0" smtClean="0">
                <a:latin typeface="+mj-lt"/>
              </a:rPr>
              <a:t>외부로부터 소음 </a:t>
            </a:r>
            <a:r>
              <a:rPr lang="en-US" altLang="ko-KR" sz="1800" dirty="0" smtClean="0">
                <a:latin typeface="+mj-lt"/>
              </a:rPr>
              <a:t>(15%), </a:t>
            </a:r>
            <a:r>
              <a:rPr lang="ko-KR" altLang="en-US" sz="1800" dirty="0" smtClean="0">
                <a:latin typeface="+mj-lt"/>
              </a:rPr>
              <a:t>악취 </a:t>
            </a:r>
            <a:r>
              <a:rPr lang="en-US" altLang="ko-KR" sz="1800" dirty="0" smtClean="0">
                <a:latin typeface="+mj-lt"/>
              </a:rPr>
              <a:t>(7%), </a:t>
            </a:r>
            <a:r>
              <a:rPr lang="ko-KR" altLang="en-US" sz="1800" dirty="0" smtClean="0">
                <a:latin typeface="+mj-lt"/>
              </a:rPr>
              <a:t>수질오염 </a:t>
            </a:r>
            <a:r>
              <a:rPr lang="en-US" altLang="ko-KR" sz="1800" dirty="0" smtClean="0">
                <a:latin typeface="+mj-lt"/>
              </a:rPr>
              <a:t>(4%), </a:t>
            </a:r>
            <a:r>
              <a:rPr lang="ko-KR" altLang="en-US" sz="1800" dirty="0" smtClean="0">
                <a:latin typeface="+mj-lt"/>
              </a:rPr>
              <a:t>진동 </a:t>
            </a:r>
            <a:r>
              <a:rPr lang="en-US" altLang="ko-KR" sz="1800" dirty="0" smtClean="0">
                <a:latin typeface="+mj-lt"/>
              </a:rPr>
              <a:t>(4%)</a:t>
            </a: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소리환경 중에 가장 큰 불만요인에는 외부로부터의</a:t>
            </a:r>
            <a:r>
              <a:rPr lang="ko-KR" altLang="en-US" sz="1800" dirty="0" smtClean="0">
                <a:latin typeface="+mj-lt"/>
              </a:rPr>
              <a:t> 소음과 위층으로부터 바닥충격음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다가구</a:t>
            </a:r>
            <a:r>
              <a:rPr lang="ko-KR" altLang="en-US" sz="1800" dirty="0" smtClean="0">
                <a:latin typeface="+mj-lt"/>
              </a:rPr>
              <a:t> 주택에서 소음에 대한 설문 조사 결과 위층에서 어린이들이 뛰어다니며 내는 음이 소음의 원인으로 가장 큰 것으로 조사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/>
              <a:t>외부로부터의 </a:t>
            </a:r>
            <a:r>
              <a:rPr lang="ko-KR" altLang="en-US" sz="1800" dirty="0" smtClean="0"/>
              <a:t>소음은 콘크리트 주택에서 위층으로부터 충격음은 </a:t>
            </a:r>
            <a:r>
              <a:rPr lang="ko-KR" altLang="en-US" sz="1800" dirty="0" err="1" smtClean="0"/>
              <a:t>목구조</a:t>
            </a:r>
            <a:r>
              <a:rPr lang="ko-KR" altLang="en-US" sz="1800" dirty="0" smtClean="0"/>
              <a:t> 및 철골구조에서 보다 큰 불만요인</a:t>
            </a:r>
            <a:endParaRPr lang="en-US" altLang="ko-KR" sz="1800" dirty="0" smtClean="0"/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목조주택의 경우 </a:t>
            </a:r>
            <a:r>
              <a:rPr lang="ko-KR" altLang="en-US" sz="1800" dirty="0" err="1" smtClean="0">
                <a:latin typeface="+mj-lt"/>
              </a:rPr>
              <a:t>개구부가</a:t>
            </a:r>
            <a:r>
              <a:rPr lang="ko-KR" altLang="en-US" sz="1800" dirty="0" smtClean="0">
                <a:latin typeface="+mj-lt"/>
              </a:rPr>
              <a:t> 많고 </a:t>
            </a:r>
            <a:r>
              <a:rPr lang="ko-KR" altLang="en-US" sz="1800" dirty="0" err="1" smtClean="0">
                <a:latin typeface="+mj-lt"/>
              </a:rPr>
              <a:t>구조부</a:t>
            </a:r>
            <a:r>
              <a:rPr lang="ko-KR" altLang="en-US" sz="1800" dirty="0" smtClean="0">
                <a:latin typeface="+mj-lt"/>
              </a:rPr>
              <a:t> 자체의 </a:t>
            </a:r>
            <a:r>
              <a:rPr lang="ko-KR" altLang="en-US" sz="1800" dirty="0" err="1" smtClean="0">
                <a:latin typeface="+mj-lt"/>
              </a:rPr>
              <a:t>차음성능이</a:t>
            </a:r>
            <a:r>
              <a:rPr lang="ko-KR" altLang="en-US" sz="1800" dirty="0" smtClean="0">
                <a:latin typeface="+mj-lt"/>
              </a:rPr>
              <a:t> 콘크리트보다 낮아 외부로부터의 소음 측면에서 불만족 정도가 높을 것으로 예상됐으나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콘크리트 벽면의 경우 </a:t>
            </a:r>
            <a:r>
              <a:rPr lang="ko-KR" altLang="en-US" sz="1800" dirty="0" err="1" smtClean="0">
                <a:latin typeface="+mj-lt"/>
              </a:rPr>
              <a:t>흡음성이</a:t>
            </a:r>
            <a:r>
              <a:rPr lang="ko-KR" altLang="en-US" sz="1800" dirty="0" smtClean="0">
                <a:latin typeface="+mj-lt"/>
              </a:rPr>
              <a:t> 떨어지고 반사작용을 하여 울림이 많고 잔향이 </a:t>
            </a:r>
            <a:r>
              <a:rPr lang="ko-KR" altLang="en-US" sz="1800" dirty="0" smtClean="0">
                <a:latin typeface="+mj-lt"/>
              </a:rPr>
              <a:t>긴 것 등에서 기인하는 것으로 추정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소리 </a:t>
            </a:r>
            <a:r>
              <a:rPr lang="ko-KR" altLang="en-US" sz="3600" b="1" dirty="0" smtClean="0"/>
              <a:t>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건물의 차음성능은 </a:t>
            </a:r>
            <a:r>
              <a:rPr lang="ko-KR" altLang="en-US" sz="1800" dirty="0" err="1" smtClean="0">
                <a:latin typeface="+mj-lt"/>
              </a:rPr>
              <a:t>구조부</a:t>
            </a:r>
            <a:r>
              <a:rPr lang="ko-KR" altLang="en-US" sz="1800" dirty="0" smtClean="0">
                <a:latin typeface="+mj-lt"/>
              </a:rPr>
              <a:t> 자체보다는 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창문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등의 </a:t>
            </a:r>
            <a:r>
              <a:rPr lang="ko-KR" altLang="en-US" sz="1800" dirty="0" err="1" smtClean="0">
                <a:latin typeface="+mj-lt"/>
              </a:rPr>
              <a:t>개구부</a:t>
            </a:r>
            <a:r>
              <a:rPr lang="ko-KR" altLang="en-US" sz="1800" dirty="0" smtClean="0">
                <a:latin typeface="+mj-lt"/>
              </a:rPr>
              <a:t> 주변의 </a:t>
            </a:r>
            <a:r>
              <a:rPr lang="ko-KR" altLang="en-US" sz="1800" dirty="0" err="1" smtClean="0">
                <a:latin typeface="+mj-lt"/>
              </a:rPr>
              <a:t>밀폐정도에</a:t>
            </a:r>
            <a:r>
              <a:rPr lang="ko-KR" altLang="en-US" sz="1800" dirty="0" smtClean="0">
                <a:latin typeface="+mj-lt"/>
              </a:rPr>
              <a:t> 더 큰 영향을 받게 되기 때문에 이러한 </a:t>
            </a:r>
            <a:r>
              <a:rPr lang="ko-KR" altLang="en-US" sz="1800" dirty="0" err="1" smtClean="0">
                <a:latin typeface="+mj-lt"/>
              </a:rPr>
              <a:t>개구부</a:t>
            </a:r>
            <a:r>
              <a:rPr lang="ko-KR" altLang="en-US" sz="1800" dirty="0" smtClean="0">
                <a:latin typeface="+mj-lt"/>
              </a:rPr>
              <a:t> 시공 측면에서도 목조 주택이 유리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거미강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진드기목에</a:t>
            </a:r>
            <a:r>
              <a:rPr lang="ko-KR" altLang="en-US" sz="1800" dirty="0" smtClean="0">
                <a:latin typeface="+mj-lt"/>
              </a:rPr>
              <a:t> 속하는 절지 동물의 총칭으로 전세계에 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만 </a:t>
            </a:r>
            <a:r>
              <a:rPr lang="en-US" altLang="ko-KR" sz="1800" dirty="0" smtClean="0">
                <a:latin typeface="+mj-lt"/>
              </a:rPr>
              <a:t>5000</a:t>
            </a:r>
            <a:r>
              <a:rPr lang="ko-KR" altLang="en-US" sz="1800" dirty="0" smtClean="0">
                <a:latin typeface="+mj-lt"/>
              </a:rPr>
              <a:t>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세로무늬집먼지진드기는</a:t>
            </a:r>
            <a:r>
              <a:rPr lang="ko-KR" altLang="en-US" sz="1800" dirty="0" smtClean="0">
                <a:latin typeface="+mj-lt"/>
              </a:rPr>
              <a:t> 세계적으로 아토피성 천식과 비염 등 호흡기 알레르기 증세를 유발하는 가장 중요한 원인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국내에서도 </a:t>
            </a:r>
            <a:r>
              <a:rPr lang="ko-KR" altLang="en-US" sz="1800" dirty="0" err="1" smtClean="0">
                <a:latin typeface="+mj-lt"/>
              </a:rPr>
              <a:t>세로무늬집먼지진드기와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큰다리집먼지진드기가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우점종</a:t>
            </a:r>
            <a:r>
              <a:rPr lang="ko-KR" altLang="en-US" sz="1800" dirty="0" smtClean="0">
                <a:latin typeface="+mj-lt"/>
              </a:rPr>
              <a:t> 임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먼지 </a:t>
            </a:r>
            <a:r>
              <a:rPr lang="en-US" altLang="ko-KR" sz="1800" dirty="0" smtClean="0">
                <a:latin typeface="+mj-lt"/>
              </a:rPr>
              <a:t>1g</a:t>
            </a:r>
            <a:r>
              <a:rPr lang="ko-KR" altLang="en-US" sz="1800" dirty="0" smtClean="0">
                <a:latin typeface="+mj-lt"/>
              </a:rPr>
              <a:t>당 </a:t>
            </a:r>
            <a:r>
              <a:rPr lang="en-US" altLang="ko-KR" sz="1800" dirty="0" smtClean="0">
                <a:latin typeface="+mj-lt"/>
              </a:rPr>
              <a:t>7,440 </a:t>
            </a:r>
            <a:r>
              <a:rPr lang="ko-KR" altLang="en-US" sz="1800" dirty="0" smtClean="0">
                <a:latin typeface="+mj-lt"/>
              </a:rPr>
              <a:t>개체가 집안의 소파나 카펫에서 발견되었는데 습도가 낮은 지역에서는 진드기가 발견되지 않음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성충의 길이는 </a:t>
            </a:r>
            <a:r>
              <a:rPr lang="en-US" altLang="ko-KR" sz="1800" dirty="0" smtClean="0">
                <a:latin typeface="+mj-lt"/>
              </a:rPr>
              <a:t>0.3~0.4mm</a:t>
            </a:r>
            <a:r>
              <a:rPr lang="ko-KR" altLang="en-US" sz="1800" dirty="0" smtClean="0">
                <a:latin typeface="+mj-lt"/>
              </a:rPr>
              <a:t>로 육안으로 볼 수 없으며</a:t>
            </a:r>
            <a:r>
              <a:rPr lang="en-US" altLang="ko-KR" sz="1800" dirty="0" smtClean="0">
                <a:latin typeface="+mj-lt"/>
              </a:rPr>
              <a:t>, 1</a:t>
            </a:r>
            <a:r>
              <a:rPr lang="ko-KR" altLang="en-US" sz="1800" dirty="0" smtClean="0">
                <a:latin typeface="+mj-lt"/>
              </a:rPr>
              <a:t>분에 </a:t>
            </a:r>
            <a:r>
              <a:rPr lang="en-US" altLang="ko-KR" sz="1800" dirty="0" smtClean="0">
                <a:latin typeface="+mj-lt"/>
              </a:rPr>
              <a:t>14mm </a:t>
            </a:r>
            <a:r>
              <a:rPr lang="ko-KR" altLang="en-US" sz="1800" dirty="0" smtClean="0">
                <a:latin typeface="+mj-lt"/>
              </a:rPr>
              <a:t>속도로 이동하며</a:t>
            </a:r>
            <a:r>
              <a:rPr lang="en-US" altLang="ko-KR" sz="1800" dirty="0" smtClean="0">
                <a:latin typeface="+mj-lt"/>
              </a:rPr>
              <a:t>, 80%</a:t>
            </a:r>
            <a:r>
              <a:rPr lang="ko-KR" altLang="en-US" sz="1800" dirty="0" smtClean="0">
                <a:latin typeface="+mj-lt"/>
              </a:rPr>
              <a:t>가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일 동안 먹지 않고 견딤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온도와 습도가 적당하면 </a:t>
            </a:r>
            <a:r>
              <a:rPr lang="en-US" altLang="ko-KR" sz="1800" dirty="0" smtClean="0">
                <a:latin typeface="+mj-lt"/>
              </a:rPr>
              <a:t>3~4</a:t>
            </a:r>
            <a:r>
              <a:rPr lang="ko-KR" altLang="en-US" sz="1800" dirty="0" smtClean="0">
                <a:latin typeface="+mj-lt"/>
              </a:rPr>
              <a:t>주 안에 성충이 되고 알을 낳게 되면 생애에 약 </a:t>
            </a:r>
            <a:r>
              <a:rPr lang="en-US" altLang="ko-KR" sz="1800" dirty="0" smtClean="0">
                <a:latin typeface="+mj-lt"/>
              </a:rPr>
              <a:t>80</a:t>
            </a:r>
            <a:r>
              <a:rPr lang="ko-KR" altLang="en-US" sz="1800" dirty="0" smtClean="0">
                <a:latin typeface="+mj-lt"/>
              </a:rPr>
              <a:t>개의 알을 낳고 수명은 약 </a:t>
            </a:r>
            <a:r>
              <a:rPr lang="en-US" altLang="ko-KR" sz="1800" dirty="0" smtClean="0">
                <a:latin typeface="+mj-lt"/>
              </a:rPr>
              <a:t>2~3</a:t>
            </a:r>
            <a:r>
              <a:rPr lang="ko-KR" altLang="en-US" sz="1800" dirty="0" smtClean="0">
                <a:latin typeface="+mj-lt"/>
              </a:rPr>
              <a:t>개월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최적 서식 조건은 온도 </a:t>
            </a:r>
            <a:r>
              <a:rPr lang="en-US" altLang="ko-KR" sz="1800" dirty="0" smtClean="0">
                <a:latin typeface="+mj-lt"/>
              </a:rPr>
              <a:t>25~28°C</a:t>
            </a:r>
            <a:r>
              <a:rPr lang="ko-KR" altLang="en-US" sz="1800" dirty="0" smtClean="0">
                <a:latin typeface="+mj-lt"/>
              </a:rPr>
              <a:t>으로 </a:t>
            </a:r>
            <a:r>
              <a:rPr lang="en-US" altLang="ko-KR" sz="1800" dirty="0" smtClean="0">
                <a:latin typeface="+mj-lt"/>
              </a:rPr>
              <a:t>10~32°C</a:t>
            </a:r>
            <a:r>
              <a:rPr lang="ko-KR" altLang="en-US" sz="1800" dirty="0" smtClean="0">
                <a:latin typeface="+mj-lt"/>
              </a:rPr>
              <a:t>의 </a:t>
            </a:r>
            <a:r>
              <a:rPr lang="ko-KR" altLang="en-US" sz="1800" dirty="0" smtClean="0">
                <a:latin typeface="+mj-lt"/>
              </a:rPr>
              <a:t>범위에서 발육과 </a:t>
            </a:r>
            <a:r>
              <a:rPr lang="ko-KR" altLang="en-US" sz="1800" dirty="0" smtClean="0">
                <a:latin typeface="+mj-lt"/>
              </a:rPr>
              <a:t>증식이 </a:t>
            </a:r>
            <a:r>
              <a:rPr lang="ko-KR" altLang="en-US" sz="1800" dirty="0" smtClean="0">
                <a:latin typeface="+mj-lt"/>
              </a:rPr>
              <a:t>가능하기 때문에 인간의 주거 환경과 거의 일치하며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상대습도가 대략 </a:t>
            </a:r>
            <a:r>
              <a:rPr lang="en-US" altLang="ko-KR" sz="1800" dirty="0" smtClean="0">
                <a:latin typeface="+mj-lt"/>
              </a:rPr>
              <a:t>70~94% </a:t>
            </a:r>
            <a:r>
              <a:rPr lang="ko-KR" altLang="en-US" sz="1800" dirty="0" smtClean="0">
                <a:latin typeface="+mj-lt"/>
              </a:rPr>
              <a:t>범위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수분이 없으면 생존할 수 없는 생물이 진드기로서 햇빛을 싫어하여 섬유 조직 사이사이에 깊이 숨어 서식하므로 일반적인 방법으로는 제거 불가능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진드기는 체중의 </a:t>
            </a:r>
            <a:r>
              <a:rPr lang="en-US" altLang="ko-KR" sz="1800" dirty="0" smtClean="0">
                <a:latin typeface="+mj-lt"/>
              </a:rPr>
              <a:t>70~80%</a:t>
            </a:r>
            <a:r>
              <a:rPr lang="ko-KR" altLang="en-US" sz="1800" dirty="0" smtClean="0">
                <a:latin typeface="+mj-lt"/>
              </a:rPr>
              <a:t>가 수분으로 물을 직접 섭취할 수 없고 대기 중의 수분을 피부를 통해 흡수하는 능력을 가지고 있어 공기 중의 습기가 수분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공급원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사람이 침대에서 수면을 취하면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시간 내에 열과 땀이 증발하여 매트리스가 </a:t>
            </a:r>
            <a:r>
              <a:rPr lang="en-US" altLang="ko-KR" sz="1800" dirty="0" smtClean="0">
                <a:latin typeface="+mj-lt"/>
              </a:rPr>
              <a:t>25~30°C/80~90%</a:t>
            </a:r>
            <a:r>
              <a:rPr lang="ko-KR" altLang="en-US" sz="1800" dirty="0" smtClean="0">
                <a:latin typeface="+mj-lt"/>
              </a:rPr>
              <a:t>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번식과 생존에 최적 환경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진드기는 지구상에서 </a:t>
            </a:r>
            <a:r>
              <a:rPr lang="en-US" altLang="ko-KR" sz="1800" dirty="0" smtClean="0">
                <a:latin typeface="+mj-lt"/>
              </a:rPr>
              <a:t>2,300</a:t>
            </a:r>
            <a:r>
              <a:rPr lang="ko-KR" altLang="en-US" sz="1800" dirty="0" smtClean="0">
                <a:latin typeface="+mj-lt"/>
              </a:rPr>
              <a:t>만 년동안 서식하였으며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인류와는 약 </a:t>
            </a:r>
            <a:r>
              <a:rPr lang="en-US" altLang="ko-KR" sz="1800" dirty="0" smtClean="0">
                <a:latin typeface="+mj-lt"/>
              </a:rPr>
              <a:t>10,000</a:t>
            </a:r>
            <a:r>
              <a:rPr lang="ko-KR" altLang="en-US" sz="1800" dirty="0" smtClean="0">
                <a:latin typeface="+mj-lt"/>
              </a:rPr>
              <a:t>년 동안 동거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의한 알레르기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온돌구조 양식 생활은 추운 겨울이 비교적 길고 건조한 기후이므로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번식에 부적합한 환경이었으나 높은 온도와 습도 환기가 잘 되지 않는 아파트 주거환경으로의 변화와 서양식 침구를 사용하는 생활 환경의 변화로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진드기가 서식하기에 최적의 장소 제공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기관지 천식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알레르기 비염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아토피성 피부염 등의 알레르기 질환이 급격히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최근 빈번한 국제 교육으로 인해 과거에는 없던 진드기 유입으로 현재 알레르기 비염 중 </a:t>
            </a:r>
            <a:r>
              <a:rPr lang="en-US" altLang="ko-KR" sz="1800" dirty="0" smtClean="0">
                <a:latin typeface="+mj-lt"/>
              </a:rPr>
              <a:t>80% </a:t>
            </a:r>
            <a:r>
              <a:rPr lang="ko-KR" altLang="en-US" sz="1800" dirty="0" smtClean="0">
                <a:latin typeface="+mj-lt"/>
              </a:rPr>
              <a:t>정도가 진드기에 의한 것으로 판명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알레르기를 유발하는 직접적인 원인물질은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진드기의 소화관에서 분비되는 구아닌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guanin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이라는 단백분해</a:t>
            </a:r>
            <a:r>
              <a:rPr lang="ko-KR" altLang="en-US" sz="1800" dirty="0" smtClean="0">
                <a:latin typeface="+mj-lt"/>
              </a:rPr>
              <a:t>효소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진드기의 배설물과 진드기가 죽어 부서진 가루가 있다가 가볍기 때문에 </a:t>
            </a:r>
            <a:r>
              <a:rPr lang="ko-KR" altLang="en-US" sz="1800" dirty="0" err="1" smtClean="0">
                <a:latin typeface="+mj-lt"/>
              </a:rPr>
              <a:t>청소시</a:t>
            </a:r>
            <a:r>
              <a:rPr lang="ko-KR" altLang="en-US" sz="1800" dirty="0" smtClean="0">
                <a:latin typeface="+mj-lt"/>
              </a:rPr>
              <a:t> 공중으로 날라 다니다가 인체에 유입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 국보 제 </a:t>
            </a:r>
            <a:r>
              <a:rPr lang="en-US" altLang="ko-KR" sz="1800" dirty="0" smtClean="0">
                <a:latin typeface="+mj-lt"/>
              </a:rPr>
              <a:t>32</a:t>
            </a:r>
            <a:r>
              <a:rPr lang="ko-KR" altLang="en-US" sz="1800" dirty="0" smtClean="0">
                <a:latin typeface="+mj-lt"/>
              </a:rPr>
              <a:t>호인 팔만대장경을 보관하는 </a:t>
            </a:r>
            <a:r>
              <a:rPr lang="ko-KR" altLang="en-US" sz="1800" dirty="0" err="1" smtClean="0">
                <a:latin typeface="+mj-lt"/>
              </a:rPr>
              <a:t>장경판전은</a:t>
            </a:r>
            <a:r>
              <a:rPr lang="ko-KR" altLang="en-US" sz="1800" dirty="0" smtClean="0">
                <a:latin typeface="+mj-lt"/>
              </a:rPr>
              <a:t> 국보 제 </a:t>
            </a:r>
            <a:r>
              <a:rPr lang="en-US" altLang="ko-KR" sz="1800" dirty="0" smtClean="0">
                <a:latin typeface="+mj-lt"/>
              </a:rPr>
              <a:t>52</a:t>
            </a:r>
            <a:r>
              <a:rPr lang="ko-KR" altLang="en-US" sz="1800" dirty="0" smtClean="0">
                <a:latin typeface="+mj-lt"/>
              </a:rPr>
              <a:t>호로써 </a:t>
            </a:r>
            <a:r>
              <a:rPr lang="en-US" altLang="ko-KR" sz="1800" dirty="0" smtClean="0">
                <a:latin typeface="+mj-lt"/>
              </a:rPr>
              <a:t>1995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월에 유네스코의 세계문화유산으로 등록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장경판전은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13</a:t>
            </a:r>
            <a:r>
              <a:rPr lang="ko-KR" altLang="en-US" sz="1800" dirty="0" smtClean="0">
                <a:latin typeface="+mj-lt"/>
              </a:rPr>
              <a:t>세기에 지어졌으며</a:t>
            </a:r>
            <a:r>
              <a:rPr lang="en-US" altLang="ko-KR" sz="1800" dirty="0" smtClean="0">
                <a:latin typeface="+mj-lt"/>
              </a:rPr>
              <a:t>, 1232</a:t>
            </a:r>
            <a:r>
              <a:rPr lang="ko-KR" altLang="en-US" sz="1800" dirty="0" smtClean="0">
                <a:latin typeface="+mj-lt"/>
              </a:rPr>
              <a:t>년 몽고 </a:t>
            </a:r>
            <a:r>
              <a:rPr lang="ko-KR" altLang="en-US" sz="1800" dirty="0" err="1" smtClean="0">
                <a:latin typeface="+mj-lt"/>
              </a:rPr>
              <a:t>침입시</a:t>
            </a:r>
            <a:r>
              <a:rPr lang="ko-KR" altLang="en-US" sz="1800" dirty="0" smtClean="0">
                <a:latin typeface="+mj-lt"/>
              </a:rPr>
              <a:t> 제조된 대장경판을 </a:t>
            </a:r>
            <a:r>
              <a:rPr lang="en-US" altLang="ko-KR" sz="1800" dirty="0" smtClean="0">
                <a:latin typeface="+mj-lt"/>
              </a:rPr>
              <a:t>700</a:t>
            </a:r>
            <a:r>
              <a:rPr lang="ko-KR" altLang="en-US" sz="1800" dirty="0" smtClean="0">
                <a:latin typeface="+mj-lt"/>
              </a:rPr>
              <a:t>여 년 동안 보관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해인사는 경판을 오래 보존하기 위해 현대식 건물을 새로 세우고 </a:t>
            </a:r>
            <a:r>
              <a:rPr lang="ko-KR" altLang="en-US" sz="1800" dirty="0" err="1" smtClean="0">
                <a:latin typeface="+mj-lt"/>
              </a:rPr>
              <a:t>온습도</a:t>
            </a:r>
            <a:r>
              <a:rPr lang="ko-KR" altLang="en-US" sz="1800" dirty="0" smtClean="0">
                <a:latin typeface="+mj-lt"/>
              </a:rPr>
              <a:t> 조절장치를 위하여 유명 외국기술자를 불렀으나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일 년동안 </a:t>
            </a:r>
            <a:r>
              <a:rPr lang="ko-KR" altLang="en-US" sz="1800" dirty="0" err="1" smtClean="0">
                <a:latin typeface="+mj-lt"/>
              </a:rPr>
              <a:t>장경판전의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온습도를</a:t>
            </a:r>
            <a:r>
              <a:rPr lang="ko-KR" altLang="en-US" sz="1800" dirty="0" smtClean="0">
                <a:latin typeface="+mj-lt"/>
              </a:rPr>
              <a:t> 조사하고 현대의 장비로 많은 에너지를 들여서 경판을 보관 할 수 없으니 새로 지은 현대식 건물보다는 그대로 </a:t>
            </a:r>
            <a:r>
              <a:rPr lang="ko-KR" altLang="en-US" sz="1800" dirty="0" err="1" smtClean="0">
                <a:latin typeface="+mj-lt"/>
              </a:rPr>
              <a:t>장경판전에</a:t>
            </a:r>
            <a:r>
              <a:rPr lang="ko-KR" altLang="en-US" sz="1800" dirty="0" smtClean="0">
                <a:latin typeface="+mj-lt"/>
              </a:rPr>
              <a:t> 보관하는 것이 최상이라는 결론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에너지 절약과 냉난방을 위하여 주택의 기밀성을 </a:t>
            </a:r>
            <a:r>
              <a:rPr lang="ko-KR" altLang="en-US" sz="1800" dirty="0" err="1" smtClean="0">
                <a:latin typeface="+mj-lt"/>
              </a:rPr>
              <a:t>향산시키면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실내공기질이</a:t>
            </a:r>
            <a:r>
              <a:rPr lang="ko-KR" altLang="en-US" sz="1800" dirty="0" smtClean="0">
                <a:latin typeface="+mj-lt"/>
              </a:rPr>
              <a:t> 떨어지고 습도 조절 및 실내공기 오염을 감소하기 위해 건물의 기밀성을 완화시키면 온도 유지 및 음 환경이 악화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의한 알레르기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먼지 </a:t>
            </a:r>
            <a:r>
              <a:rPr lang="en-US" altLang="ko-KR" sz="1800" dirty="0" smtClean="0">
                <a:latin typeface="+mj-lt"/>
              </a:rPr>
              <a:t>1g </a:t>
            </a:r>
            <a:r>
              <a:rPr lang="ko-KR" altLang="en-US" sz="1800" dirty="0" smtClean="0">
                <a:latin typeface="+mj-lt"/>
              </a:rPr>
              <a:t>당 진드기 약 </a:t>
            </a:r>
            <a:r>
              <a:rPr lang="en-US" altLang="ko-KR" sz="1800" dirty="0" smtClean="0">
                <a:latin typeface="+mj-lt"/>
              </a:rPr>
              <a:t>100</a:t>
            </a:r>
            <a:r>
              <a:rPr lang="ko-KR" altLang="en-US" sz="1800" dirty="0" smtClean="0">
                <a:latin typeface="+mj-lt"/>
              </a:rPr>
              <a:t>마리가 있으면 아토피성 환자가 천식을 나타낼 가능성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농도가 먼지 </a:t>
            </a:r>
            <a:r>
              <a:rPr lang="en-US" altLang="ko-KR" sz="1800" dirty="0" smtClean="0">
                <a:latin typeface="+mj-lt"/>
              </a:rPr>
              <a:t>1g</a:t>
            </a:r>
            <a:r>
              <a:rPr lang="ko-KR" altLang="en-US" sz="1800" dirty="0" smtClean="0">
                <a:latin typeface="+mj-lt"/>
              </a:rPr>
              <a:t>당 약 </a:t>
            </a:r>
            <a:r>
              <a:rPr lang="en-US" altLang="ko-KR" sz="1800" dirty="0" smtClean="0">
                <a:latin typeface="+mj-lt"/>
              </a:rPr>
              <a:t>500</a:t>
            </a:r>
            <a:r>
              <a:rPr lang="ko-KR" altLang="en-US" sz="1800" dirty="0" smtClean="0">
                <a:latin typeface="+mj-lt"/>
              </a:rPr>
              <a:t>마리로 높아지면 급성 천식을 유발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진드기에 제거 방법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청소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일반 진공청소기가 아니라 매트리스와 </a:t>
            </a:r>
            <a:r>
              <a:rPr lang="ko-KR" altLang="en-US" sz="1800" dirty="0" err="1" smtClean="0">
                <a:latin typeface="+mj-lt"/>
              </a:rPr>
              <a:t>배개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카펫 등과 같이 </a:t>
            </a:r>
            <a:r>
              <a:rPr lang="ko-KR" altLang="en-US" sz="1800" dirty="0" err="1" smtClean="0">
                <a:latin typeface="+mj-lt"/>
              </a:rPr>
              <a:t>집먼지</a:t>
            </a:r>
            <a:r>
              <a:rPr lang="ko-KR" altLang="en-US" sz="1800" dirty="0" smtClean="0">
                <a:latin typeface="+mj-lt"/>
              </a:rPr>
              <a:t> 진드기가 많이 사는 곳에 특수 필터 </a:t>
            </a:r>
            <a:r>
              <a:rPr lang="en-US" altLang="ko-KR" sz="1800" dirty="0" smtClean="0">
                <a:latin typeface="+mj-lt"/>
              </a:rPr>
              <a:t>(HEPA filter)</a:t>
            </a:r>
            <a:r>
              <a:rPr lang="ko-KR" altLang="en-US" sz="1800" dirty="0" smtClean="0">
                <a:latin typeface="+mj-lt"/>
              </a:rPr>
              <a:t>가 달린 진공청소기를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매트리스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이부자리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배개와</a:t>
            </a:r>
            <a:r>
              <a:rPr lang="ko-KR" altLang="en-US" sz="1800" dirty="0" smtClean="0">
                <a:latin typeface="+mj-lt"/>
              </a:rPr>
              <a:t> 같이 잠자리를 특수커버로 덮는 것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물빨래 할 수 있는 침구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캐시미론 제품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를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주에 한번씩 섭씨 </a:t>
            </a:r>
            <a:r>
              <a:rPr lang="en-US" altLang="ko-KR" sz="1800" dirty="0" smtClean="0">
                <a:latin typeface="+mj-lt"/>
              </a:rPr>
              <a:t>60°C </a:t>
            </a:r>
            <a:r>
              <a:rPr lang="ko-KR" altLang="en-US" sz="1800" dirty="0" smtClean="0">
                <a:latin typeface="+mj-lt"/>
              </a:rPr>
              <a:t>이상의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물에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시간 담갔다가 세탁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세탁시에는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아카릴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Acarill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이라는 약제 </a:t>
            </a:r>
            <a:r>
              <a:rPr lang="en-US" altLang="ko-KR" sz="1800" dirty="0" smtClean="0">
                <a:latin typeface="+mj-lt"/>
              </a:rPr>
              <a:t>20cc</a:t>
            </a:r>
            <a:r>
              <a:rPr lang="ko-KR" altLang="en-US" sz="1800" dirty="0" smtClean="0">
                <a:latin typeface="+mj-lt"/>
              </a:rPr>
              <a:t>를 물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리터와 섞어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시간 정도 불린 다음에 </a:t>
            </a:r>
            <a:r>
              <a:rPr lang="ko-KR" altLang="en-US" sz="1800" dirty="0" err="1" smtClean="0">
                <a:latin typeface="+mj-lt"/>
              </a:rPr>
              <a:t>일반세탁하면</a:t>
            </a:r>
            <a:r>
              <a:rPr lang="ko-KR" altLang="en-US" sz="1800" dirty="0" smtClean="0">
                <a:latin typeface="+mj-lt"/>
              </a:rPr>
              <a:t> 진드기를 모두 사멸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카펫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벽걸이는 교환하든가 불가능할 경우에는 청소기를 하루에 </a:t>
            </a:r>
            <a:r>
              <a:rPr lang="en-US" altLang="ko-KR" sz="18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번 이상 청소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습도 조절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가장 효과적인 방법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집안의 상대습도를 </a:t>
            </a:r>
            <a:r>
              <a:rPr lang="en-US" altLang="ko-KR" sz="1800" dirty="0" smtClean="0">
                <a:latin typeface="+mj-lt"/>
              </a:rPr>
              <a:t>40~50% </a:t>
            </a:r>
            <a:r>
              <a:rPr lang="ko-KR" altLang="en-US" sz="1800" dirty="0" smtClean="0">
                <a:latin typeface="+mj-lt"/>
              </a:rPr>
              <a:t>정도로 항상 유지해 주는 방법</a:t>
            </a:r>
            <a:r>
              <a:rPr lang="en-US" altLang="ko-KR" sz="1800" dirty="0" smtClean="0">
                <a:latin typeface="+mj-lt"/>
              </a:rPr>
              <a:t>; </a:t>
            </a:r>
            <a:r>
              <a:rPr lang="ko-KR" altLang="en-US" sz="1800" dirty="0" smtClean="0">
                <a:latin typeface="+mj-lt"/>
              </a:rPr>
              <a:t>실외습도가 높은 계절에는 가습기가 에어컨을 사용해 습기를 제거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7"/>
            <a:ext cx="8572559" cy="2071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 억제작용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중의 정유 성분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</a:t>
            </a:r>
            <a:r>
              <a:rPr lang="ko-KR" altLang="en-US" sz="1800" dirty="0" err="1" smtClean="0">
                <a:latin typeface="+mj-lt"/>
              </a:rPr>
              <a:t>조습작용에</a:t>
            </a:r>
            <a:r>
              <a:rPr lang="ko-KR" altLang="en-US" sz="1800" dirty="0" smtClean="0">
                <a:latin typeface="+mj-lt"/>
              </a:rPr>
              <a:t> 의한 습도 조절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 마루판의 경우 청소에 의한 먹이 제거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75724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나무향이</a:t>
            </a:r>
            <a:r>
              <a:rPr lang="ko-KR" altLang="en-US" sz="2000" b="1" dirty="0" smtClean="0">
                <a:latin typeface="+mj-lt"/>
              </a:rPr>
              <a:t> </a:t>
            </a:r>
            <a:r>
              <a:rPr lang="ko-KR" altLang="en-US" sz="2000" b="1" dirty="0" err="1" smtClean="0">
                <a:latin typeface="+mj-lt"/>
              </a:rPr>
              <a:t>집먼지</a:t>
            </a:r>
            <a:r>
              <a:rPr lang="ko-KR" altLang="en-US" sz="2000" b="1" dirty="0" smtClean="0">
                <a:latin typeface="+mj-lt"/>
              </a:rPr>
              <a:t> 진드기 억제효과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- 5</a:t>
            </a:r>
            <a:r>
              <a:rPr lang="ko-KR" altLang="en-US" sz="1800" dirty="0" smtClean="0">
                <a:latin typeface="+mj-lt"/>
              </a:rPr>
              <a:t>인 전원 가족이 가려움증을 호소하던 어느 일본 가정의 경우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다다미나 카펫으로부터 참나무 마루로 변경한 후 진드기의 수가 </a:t>
            </a:r>
            <a:r>
              <a:rPr lang="en-US" altLang="ko-KR" sz="1800" dirty="0" smtClean="0">
                <a:latin typeface="+mj-lt"/>
              </a:rPr>
              <a:t>104 </a:t>
            </a:r>
            <a:r>
              <a:rPr lang="ko-KR" altLang="en-US" sz="1800" dirty="0" smtClean="0">
                <a:latin typeface="+mj-lt"/>
              </a:rPr>
              <a:t>마리</a:t>
            </a:r>
            <a:r>
              <a:rPr lang="en-US" altLang="ko-KR" sz="1800" dirty="0" smtClean="0">
                <a:latin typeface="+mj-lt"/>
              </a:rPr>
              <a:t>/m</a:t>
            </a:r>
            <a:r>
              <a:rPr lang="en-US" altLang="ko-KR" sz="1800" baseline="300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23</a:t>
            </a:r>
            <a:r>
              <a:rPr lang="ko-KR" altLang="en-US" sz="1800" dirty="0" smtClean="0"/>
              <a:t> 마리</a:t>
            </a:r>
            <a:r>
              <a:rPr lang="en-US" altLang="ko-KR" sz="1800" dirty="0" smtClean="0"/>
              <a:t>/</a:t>
            </a:r>
            <a:r>
              <a:rPr lang="en-US" altLang="ko-KR" sz="1800" dirty="0" smtClean="0"/>
              <a:t>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으로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녹나무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노송나무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편백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타이완 </a:t>
            </a:r>
            <a:r>
              <a:rPr lang="ko-KR" altLang="en-US" sz="1800" dirty="0" err="1" smtClean="0"/>
              <a:t>편백의</a:t>
            </a:r>
            <a:r>
              <a:rPr lang="ko-KR" altLang="en-US" sz="1800" dirty="0" smtClean="0"/>
              <a:t> 정유는 </a:t>
            </a:r>
            <a:r>
              <a:rPr lang="en-US" altLang="ko-KR" sz="1800" dirty="0" smtClean="0"/>
              <a:t>80% </a:t>
            </a:r>
            <a:r>
              <a:rPr lang="ko-KR" altLang="en-US" sz="1800" dirty="0" smtClean="0"/>
              <a:t>이상의 </a:t>
            </a:r>
            <a:r>
              <a:rPr lang="ko-KR" altLang="en-US" sz="1800" dirty="0" err="1" smtClean="0"/>
              <a:t>집먼지</a:t>
            </a:r>
            <a:r>
              <a:rPr lang="ko-KR" altLang="en-US" sz="1800" dirty="0" smtClean="0"/>
              <a:t> 진드기가 운동하지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활엽수인 물참나무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느티나무는 효용이 없음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r>
              <a:rPr lang="en-US" altLang="ko-KR" sz="1800" dirty="0" smtClean="0"/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smtClean="0"/>
              <a:t>진드기 감소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071546"/>
            <a:ext cx="5143536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습도조건이 진드기에  미치는 영향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- 25°C</a:t>
            </a:r>
            <a:r>
              <a:rPr lang="ko-KR" altLang="en-US" sz="1800" dirty="0" smtClean="0">
                <a:latin typeface="+mj-lt"/>
              </a:rPr>
              <a:t>에서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밀폐된 용기 내에 </a:t>
            </a:r>
            <a:r>
              <a:rPr lang="ko-KR" altLang="en-US" sz="1800" dirty="0" err="1" smtClean="0">
                <a:latin typeface="+mj-lt"/>
              </a:rPr>
              <a:t>포화염용액으로</a:t>
            </a:r>
            <a:r>
              <a:rPr lang="ko-KR" altLang="en-US" sz="1800" dirty="0" smtClean="0">
                <a:latin typeface="+mj-lt"/>
              </a:rPr>
              <a:t> 상대습도를 </a:t>
            </a:r>
            <a:r>
              <a:rPr lang="en-US" altLang="ko-KR" sz="1800" dirty="0" smtClean="0">
                <a:latin typeface="+mj-lt"/>
              </a:rPr>
              <a:t>85%, 75%, 61.5%, 33%</a:t>
            </a:r>
            <a:r>
              <a:rPr lang="ko-KR" altLang="en-US" sz="1800" dirty="0" smtClean="0">
                <a:latin typeface="+mj-lt"/>
              </a:rPr>
              <a:t>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조정하여 진드기를 사육한 결과를 동작하는 진드기 숫자를 측정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진드기는 </a:t>
            </a:r>
            <a:r>
              <a:rPr lang="en-US" altLang="ko-KR" sz="1800" dirty="0" smtClean="0">
                <a:latin typeface="+mj-lt"/>
              </a:rPr>
              <a:t>60%</a:t>
            </a:r>
            <a:r>
              <a:rPr lang="ko-KR" altLang="en-US" sz="1800" dirty="0" smtClean="0">
                <a:latin typeface="+mj-lt"/>
              </a:rPr>
              <a:t>에서 생활이 극단적으로 억제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목재의 </a:t>
            </a:r>
            <a:r>
              <a:rPr lang="ko-KR" altLang="en-US" sz="1800" dirty="0" err="1" smtClean="0">
                <a:latin typeface="+mj-lt"/>
              </a:rPr>
              <a:t>조습작용에</a:t>
            </a:r>
            <a:r>
              <a:rPr lang="ko-KR" altLang="en-US" sz="1800" dirty="0" smtClean="0">
                <a:latin typeface="+mj-lt"/>
              </a:rPr>
              <a:t> 의하여 상대습도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맞추려고 하기 때문에 진드기 활동을 억제하는 간접적인 영향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바이오화장실</a:t>
            </a:r>
            <a:r>
              <a:rPr lang="ko-KR" altLang="en-US" sz="3600" b="1" dirty="0" smtClean="0"/>
              <a:t> 냄새 </a:t>
            </a:r>
            <a:r>
              <a:rPr lang="ko-KR" altLang="en-US" sz="3600" b="1" dirty="0" smtClean="0"/>
              <a:t>제거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6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톱밥을 </a:t>
            </a:r>
            <a:r>
              <a:rPr lang="ko-KR" altLang="en-US" sz="1800" dirty="0" err="1" smtClean="0">
                <a:latin typeface="+mj-lt"/>
              </a:rPr>
              <a:t>메트릭스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담체로써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사용하고 </a:t>
            </a:r>
            <a:r>
              <a:rPr lang="ko-KR" altLang="en-US" sz="1800" dirty="0" smtClean="0">
                <a:latin typeface="+mj-lt"/>
              </a:rPr>
              <a:t>물을 사용하지 않은 드라이 화장실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화장실 가운데 톱밥을 넣고 여기에 분이나 </a:t>
            </a:r>
            <a:r>
              <a:rPr lang="ko-KR" altLang="en-US" sz="1800" dirty="0" err="1" smtClean="0">
                <a:latin typeface="+mj-lt"/>
              </a:rPr>
              <a:t>뇨를</a:t>
            </a:r>
            <a:r>
              <a:rPr lang="ko-KR" altLang="en-US" sz="1800" dirty="0" smtClean="0">
                <a:latin typeface="+mj-lt"/>
              </a:rPr>
              <a:t> 넣고 발효조의 </a:t>
            </a:r>
            <a:r>
              <a:rPr lang="ko-KR" altLang="en-US" sz="1800" dirty="0" err="1" smtClean="0">
                <a:latin typeface="+mj-lt"/>
              </a:rPr>
              <a:t>스크류로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교반하면</a:t>
            </a:r>
            <a:r>
              <a:rPr lang="ko-KR" altLang="en-US" sz="1800" dirty="0" smtClean="0">
                <a:latin typeface="+mj-lt"/>
              </a:rPr>
              <a:t> 분뇨에 함유되어 있는 호</a:t>
            </a:r>
            <a:r>
              <a:rPr lang="ko-KR" altLang="en-US" sz="1800" dirty="0" smtClean="0">
                <a:latin typeface="+mj-lt"/>
              </a:rPr>
              <a:t>기성 박테리아가 동작하여 </a:t>
            </a:r>
            <a:r>
              <a:rPr lang="ko-KR" altLang="en-US" sz="1800" dirty="0" smtClean="0">
                <a:latin typeface="+mj-lt"/>
              </a:rPr>
              <a:t>분뇨는 </a:t>
            </a:r>
            <a:r>
              <a:rPr lang="ko-KR" altLang="en-US" sz="1800" dirty="0" err="1" smtClean="0">
                <a:latin typeface="+mj-lt"/>
              </a:rPr>
              <a:t>냄새없이</a:t>
            </a:r>
            <a:r>
              <a:rPr lang="ko-KR" altLang="en-US" sz="1800" dirty="0" smtClean="0">
                <a:latin typeface="+mj-lt"/>
              </a:rPr>
              <a:t> 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톱밥은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2~3</a:t>
            </a:r>
            <a:r>
              <a:rPr lang="ko-KR" altLang="en-US" sz="1800" dirty="0" smtClean="0">
                <a:latin typeface="+mj-lt"/>
              </a:rPr>
              <a:t>회 교환하고 사용한 후에 비료로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일본 북해도 동물원에서 </a:t>
            </a:r>
            <a:r>
              <a:rPr lang="en-US" altLang="ko-KR" sz="1800" dirty="0" smtClean="0">
                <a:latin typeface="+mj-lt"/>
              </a:rPr>
              <a:t>6</a:t>
            </a:r>
            <a:r>
              <a:rPr lang="ko-KR" altLang="en-US" sz="1800" dirty="0" smtClean="0">
                <a:latin typeface="+mj-lt"/>
              </a:rPr>
              <a:t>개월 동안의 </a:t>
            </a:r>
            <a:r>
              <a:rPr lang="ko-KR" altLang="en-US" sz="1800" dirty="0" err="1" smtClean="0">
                <a:latin typeface="+mj-lt"/>
              </a:rPr>
              <a:t>입장자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120</a:t>
            </a:r>
            <a:r>
              <a:rPr lang="ko-KR" altLang="en-US" sz="1800" dirty="0" smtClean="0">
                <a:latin typeface="+mj-lt"/>
              </a:rPr>
              <a:t>만분의 분뇨를 처리한 </a:t>
            </a:r>
            <a:r>
              <a:rPr lang="en-US" altLang="ko-KR" sz="1800" dirty="0" smtClean="0">
                <a:latin typeface="+mj-lt"/>
              </a:rPr>
              <a:t>27</a:t>
            </a:r>
            <a:r>
              <a:rPr lang="ko-KR" altLang="en-US" sz="1800" dirty="0" smtClean="0">
                <a:latin typeface="+mj-lt"/>
              </a:rPr>
              <a:t>대의 놀랄만한 능력을 갖춘 드라이화장실로 처리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재난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이벤트 </a:t>
            </a:r>
            <a:r>
              <a:rPr lang="ko-KR" altLang="en-US" sz="1800" dirty="0" err="1" smtClean="0">
                <a:latin typeface="+mj-lt"/>
              </a:rPr>
              <a:t>행사시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공사 현장이나 천연가스 개발현장 각지의 공원 등에 활약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수질환경 보전에 물을 사용하지 않는 드라이화장실의 수요는 증가할 것으로 예측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77875"/>
          </a:xfrm>
        </p:spPr>
        <p:txBody>
          <a:bodyPr/>
          <a:lstStyle/>
          <a:p>
            <a:r>
              <a:rPr lang="ko-KR" altLang="en-US" sz="3600" b="1" dirty="0" err="1" smtClean="0"/>
              <a:t>바이오화장실</a:t>
            </a:r>
            <a:r>
              <a:rPr lang="ko-KR" altLang="en-US" sz="3600" b="1" dirty="0" smtClean="0"/>
              <a:t> 냄새 </a:t>
            </a:r>
            <a:r>
              <a:rPr lang="ko-KR" altLang="en-US" sz="3600" b="1" dirty="0" smtClean="0"/>
              <a:t>제거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47"/>
            <a:ext cx="8572559" cy="571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7242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17788" y="4797425"/>
            <a:ext cx="38528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2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해인사 장경판전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법보전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과 내부</a:t>
            </a:r>
            <a:r>
              <a:rPr lang="ko-KR" altLang="en-US"/>
              <a:t> </a:t>
            </a:r>
          </a:p>
        </p:txBody>
      </p:sp>
      <p:pic>
        <p:nvPicPr>
          <p:cNvPr id="226310" name="Picture 6" descr="EMB00000e08000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4248150" cy="3527425"/>
          </a:xfrm>
          <a:prstGeom prst="rect">
            <a:avLst/>
          </a:prstGeom>
          <a:noFill/>
        </p:spPr>
      </p:pic>
      <p:pic>
        <p:nvPicPr>
          <p:cNvPr id="226309" name="Picture 5" descr="EMB00000e08000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1222375"/>
            <a:ext cx="4289425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건물의 자연적인 온도 조절 능력은 초가집의 농가주택인 흙벽이나 </a:t>
            </a:r>
            <a:r>
              <a:rPr lang="ko-KR" altLang="en-US" sz="1800" dirty="0" err="1" smtClean="0">
                <a:latin typeface="+mj-lt"/>
              </a:rPr>
              <a:t>흙벽돌의</a:t>
            </a:r>
            <a:r>
              <a:rPr lang="ko-KR" altLang="en-US" sz="1800" dirty="0" smtClean="0">
                <a:latin typeface="+mj-lt"/>
              </a:rPr>
              <a:t> 경우 현저하게 나타남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덥고 뜨거운 낮에는 바깥온도보다 실내온도가 낮으며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밤에는 바깥온도보다 실내온도가 높아짐으로써 실내온도의 하루 </a:t>
            </a:r>
            <a:r>
              <a:rPr lang="ko-KR" altLang="en-US" sz="1800" dirty="0" err="1" smtClean="0">
                <a:latin typeface="+mj-lt"/>
              </a:rPr>
              <a:t>변화량이</a:t>
            </a:r>
            <a:r>
              <a:rPr lang="ko-KR" altLang="en-US" sz="1800" dirty="0" smtClean="0">
                <a:latin typeface="+mj-lt"/>
              </a:rPr>
              <a:t> 바깥온도의 일교차에 비하여 적은 상태를 유지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재료의 온도 조절 성능을 종합적으로 평가하기 위하여 열전도율 자체보다는 바깥온도의 하루 </a:t>
            </a:r>
            <a:r>
              <a:rPr lang="ko-KR" altLang="en-US" sz="1800" dirty="0" err="1" smtClean="0">
                <a:latin typeface="+mj-lt"/>
              </a:rPr>
              <a:t>변화량에</a:t>
            </a:r>
            <a:r>
              <a:rPr lang="ko-KR" altLang="en-US" sz="1800" dirty="0" smtClean="0">
                <a:latin typeface="+mj-lt"/>
              </a:rPr>
              <a:t> 대한 실내온도의 하루 </a:t>
            </a:r>
            <a:r>
              <a:rPr lang="ko-KR" altLang="en-US" sz="1800" dirty="0" err="1" smtClean="0">
                <a:latin typeface="+mj-lt"/>
              </a:rPr>
              <a:t>변화량의</a:t>
            </a:r>
            <a:r>
              <a:rPr lang="ko-KR" altLang="en-US" sz="1800" dirty="0" smtClean="0">
                <a:latin typeface="+mj-lt"/>
              </a:rPr>
              <a:t> 비를 사용하는 것이 합리적이며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이를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smtClean="0">
                <a:latin typeface="+mj-lt"/>
              </a:rPr>
              <a:t>실온변동비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주택의 실온변동비는 실내를 둘러싸고 있는 벽 재료의 열 </a:t>
            </a:r>
            <a:r>
              <a:rPr lang="ko-KR" altLang="en-US" sz="1800" dirty="0" err="1" smtClean="0">
                <a:latin typeface="+mj-lt"/>
              </a:rPr>
              <a:t>확산율에</a:t>
            </a:r>
            <a:r>
              <a:rPr lang="ko-KR" altLang="en-US" sz="1800" dirty="0" smtClean="0">
                <a:latin typeface="+mj-lt"/>
              </a:rPr>
              <a:t> 관계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바깥온도 </a:t>
            </a:r>
            <a:r>
              <a:rPr lang="ko-KR" altLang="en-US" sz="1800" dirty="0" err="1" smtClean="0">
                <a:latin typeface="+mj-lt"/>
              </a:rPr>
              <a:t>변화량에</a:t>
            </a:r>
            <a:r>
              <a:rPr lang="ko-KR" altLang="en-US" sz="1800" dirty="0" smtClean="0">
                <a:latin typeface="+mj-lt"/>
              </a:rPr>
              <a:t> 대한 실내온도 </a:t>
            </a:r>
            <a:r>
              <a:rPr lang="ko-KR" altLang="en-US" sz="1800" dirty="0" err="1" smtClean="0">
                <a:latin typeface="+mj-lt"/>
              </a:rPr>
              <a:t>변화량의</a:t>
            </a:r>
            <a:r>
              <a:rPr lang="ko-KR" altLang="en-US" sz="1800" dirty="0" smtClean="0">
                <a:latin typeface="+mj-lt"/>
              </a:rPr>
              <a:t> 비는 재료의 </a:t>
            </a:r>
            <a:r>
              <a:rPr lang="ko-KR" altLang="en-US" sz="1800" dirty="0" err="1" smtClean="0">
                <a:latin typeface="+mj-lt"/>
              </a:rPr>
              <a:t>열확산율과</a:t>
            </a:r>
            <a:r>
              <a:rPr lang="ko-KR" altLang="en-US" sz="1800" dirty="0" smtClean="0">
                <a:latin typeface="+mj-lt"/>
              </a:rPr>
              <a:t> 두께에 의해 구할 수 있음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4" name="Picture 5" descr="EMB00000970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실온변동비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실온변동비가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이면 실내온도 변화의 진폭이 바깥 기온과 같고</a:t>
            </a:r>
            <a:r>
              <a:rPr lang="en-US" altLang="ko-KR" sz="1800" dirty="0" smtClean="0">
                <a:latin typeface="+mj-lt"/>
              </a:rPr>
              <a:t>, 0</a:t>
            </a:r>
            <a:r>
              <a:rPr lang="ko-KR" altLang="en-US" sz="1800" dirty="0" smtClean="0">
                <a:latin typeface="+mj-lt"/>
              </a:rPr>
              <a:t>이면 실내온도 변화가 일어나지 않고 외기의 온도 변화에 영향을 받지 않은 상태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동등한 두께의 재료간 비교에서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삼나무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편백</a:t>
            </a:r>
            <a:r>
              <a:rPr lang="ko-KR" altLang="en-US" sz="1800" dirty="0" smtClean="0">
                <a:latin typeface="+mj-lt"/>
              </a:rPr>
              <a:t> 등과 같은 목재의 실온변동비는 흙벽이나 콘크리트나 단열재 </a:t>
            </a:r>
            <a:r>
              <a:rPr lang="en-US" altLang="ko-KR" sz="1800" dirty="0" smtClean="0">
                <a:latin typeface="+mj-lt"/>
              </a:rPr>
              <a:t>(glass wool, </a:t>
            </a:r>
            <a:r>
              <a:rPr lang="ko-KR" altLang="en-US" sz="1800" dirty="0" err="1" smtClean="0">
                <a:latin typeface="+mj-lt"/>
              </a:rPr>
              <a:t>폴리스틸렌</a:t>
            </a:r>
            <a:r>
              <a:rPr lang="ko-KR" altLang="en-US" sz="1800" dirty="0" smtClean="0">
                <a:latin typeface="+mj-lt"/>
              </a:rPr>
              <a:t> 등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에 비해 현저히 적어 목재가 콘크리트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흙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단열재보다 온도조절이 더 우수한 재료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온도 조절작용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벽체 재료에 의한 온도 변동을 완화하는 작용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타 </a:t>
            </a:r>
            <a:r>
              <a:rPr lang="ko-KR" altLang="en-US" sz="1800" dirty="0" err="1" smtClean="0">
                <a:latin typeface="+mj-lt"/>
              </a:rPr>
              <a:t>벽재료에</a:t>
            </a:r>
            <a:r>
              <a:rPr lang="ko-KR" altLang="en-US" sz="1800" dirty="0" smtClean="0">
                <a:latin typeface="+mj-lt"/>
              </a:rPr>
              <a:t> 비해 온도 조절작용이 매우 우수한데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열전도율이 낮으며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단열재에 비해 목재의 용적비열이 큰 것에서 기인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두께 </a:t>
            </a:r>
            <a:r>
              <a:rPr lang="en-US" altLang="ko-KR" sz="1800" dirty="0" smtClean="0">
                <a:latin typeface="+mj-lt"/>
              </a:rPr>
              <a:t>10cm</a:t>
            </a:r>
            <a:r>
              <a:rPr lang="ko-KR" altLang="en-US" sz="1800" dirty="0" smtClean="0">
                <a:latin typeface="+mj-lt"/>
              </a:rPr>
              <a:t>인 벽체의 실온변동비는 콘크리트 </a:t>
            </a:r>
            <a:r>
              <a:rPr lang="en-US" altLang="ko-KR" sz="1800" dirty="0" smtClean="0">
                <a:latin typeface="+mj-lt"/>
              </a:rPr>
              <a:t>22cm </a:t>
            </a:r>
            <a:r>
              <a:rPr lang="ko-KR" altLang="en-US" sz="1800" dirty="0" smtClean="0">
                <a:latin typeface="+mj-lt"/>
              </a:rPr>
              <a:t>두께의 벽체와 동일하며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스티로폼 </a:t>
            </a:r>
            <a:r>
              <a:rPr lang="en-US" altLang="ko-KR" sz="1800" dirty="0" smtClean="0">
                <a:latin typeface="+mj-lt"/>
              </a:rPr>
              <a:t>26cm</a:t>
            </a:r>
            <a:r>
              <a:rPr lang="ko-KR" altLang="en-US" sz="1800" dirty="0" smtClean="0">
                <a:latin typeface="+mj-lt"/>
              </a:rPr>
              <a:t>에 상당하는 효과를 보유 </a:t>
            </a:r>
            <a:r>
              <a:rPr lang="en-US" altLang="ko-KR" sz="1800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주택에서 목재를 많이 사용할수록 실내온도의 변동폭은 작아짐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온도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주거 생활과 인체 면역기능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주거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환경이 인위적으로 실내온도를 일정하게 자동 조절하게 되면 신체 기관의 기능이 저하되어 면역력이 저하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건물 내와 외부 기온 차이로 인하여 여름에는 </a:t>
            </a:r>
            <a:r>
              <a:rPr lang="ko-KR" altLang="en-US" sz="1800" dirty="0" err="1" smtClean="0">
                <a:latin typeface="+mj-lt"/>
              </a:rPr>
              <a:t>저체온증과</a:t>
            </a:r>
            <a:r>
              <a:rPr lang="ko-KR" altLang="en-US" sz="1800" dirty="0" smtClean="0">
                <a:latin typeface="+mj-lt"/>
              </a:rPr>
              <a:t> 겨울에는 감기가 쉽게 걸리는데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따라서 여름에는 시원하게  겨울에는 따듯한 환경을 조성하기 위하여 인위적인 조절보다는 인간 신체의 자연스러운 리듬을 고려한 쾌적함을 제공할 수 있는 주거 환경이 가장 </a:t>
            </a:r>
            <a:r>
              <a:rPr lang="ko-KR" altLang="en-US" sz="1800" dirty="0" err="1" smtClean="0">
                <a:latin typeface="+mj-lt"/>
              </a:rPr>
              <a:t>바람직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쾌적한 생활 환경을  제공하는 건축재료로서의 목재의 역할이 중요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사람과 같이 세포로 구성되어 있고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세포와 세포들의 결합이 강도를 부여하고 각 세포마다 세포내강이 열전도를 지연시켜 단열성능을 부여하고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조습시</a:t>
            </a:r>
            <a:r>
              <a:rPr lang="ko-KR" altLang="en-US" sz="1800" dirty="0" smtClean="0">
                <a:latin typeface="+mj-lt"/>
              </a:rPr>
              <a:t> 나오는 </a:t>
            </a:r>
            <a:r>
              <a:rPr lang="ko-KR" altLang="en-US" sz="1800" dirty="0" err="1" smtClean="0">
                <a:latin typeface="+mj-lt"/>
              </a:rPr>
              <a:t>습윤열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원적외선 방사에 의한 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복사 작용에 의한 온도조절 능력 등과 같은 장점으로 우수한 건축재료 임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실내의 습기가 많아지면 목재는 </a:t>
            </a:r>
            <a:r>
              <a:rPr lang="ko-KR" altLang="en-US" sz="1800" dirty="0" smtClean="0">
                <a:latin typeface="+mj-lt"/>
              </a:rPr>
              <a:t>습기를 </a:t>
            </a:r>
            <a:r>
              <a:rPr lang="ko-KR" altLang="en-US" sz="1800" dirty="0" smtClean="0">
                <a:latin typeface="+mj-lt"/>
              </a:rPr>
              <a:t>빨아들여 습도를 낮추고 습기가 적으면 목재가 가지고 있는 습기를 실내로 방출함으로써 습도를 조절하는 작용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여름 장마철에 습도가 높으면 체감온도를 더욱 상승시키고 불쾌지수가 높아지고 피부로부터 체온 유지를 위한 수분 발산이나 호흡이 곤란하여 더위를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겨울에는 난방에 의하여 실내공기가 너무 건조하여 코와 기관지의 점막이 손상되고 피부의 생리적인 작용에 영향을 주어 내장병을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목욕탕의 샤워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조리나 차를 끊이는 조리에서 막대한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양의 수증기는 실내에서 빠져 나가지 못하고 남게 되어 옷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침대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소파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벽지 등에 흡수되어 곰팡이와 진드기의 발생을 일으키며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아토피성 피부염과 곰팡이 포자에 의한 호흡기 질환의 원인 제공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습도 조절 작용</a:t>
            </a:r>
            <a:r>
              <a:rPr lang="en-US" altLang="ko-KR" sz="3600" b="1" dirty="0" smtClean="0"/>
              <a:t> 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latin typeface="+mj-lt"/>
              </a:rPr>
              <a:t>조습작용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3238</TotalTime>
  <Words>1846</Words>
  <Application>Microsoft PowerPoint</Application>
  <PresentationFormat>화면 슬라이드 쇼(4:3)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점과 선</vt:lpstr>
      <vt:lpstr>환경재료학 개론 </vt:lpstr>
      <vt:lpstr>서론 </vt:lpstr>
      <vt:lpstr>슬라이드 3</vt:lpstr>
      <vt:lpstr>목재의 온도 조절 작용 </vt:lpstr>
      <vt:lpstr>목재의 온도 조절 작용 </vt:lpstr>
      <vt:lpstr>목재의 온도 조절 작용 </vt:lpstr>
      <vt:lpstr>목재의 온도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습도 조절 작용 </vt:lpstr>
      <vt:lpstr>목재의 소리 조절 작용 </vt:lpstr>
      <vt:lpstr>목재의 소리 조절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목재의 진드기 감소 작용 </vt:lpstr>
      <vt:lpstr>바이오화장실 냄새 제거</vt:lpstr>
      <vt:lpstr>바이오화장실 냄새 제거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241</cp:revision>
  <dcterms:created xsi:type="dcterms:W3CDTF">2005-09-01T06:05:51Z</dcterms:created>
  <dcterms:modified xsi:type="dcterms:W3CDTF">2011-05-19T11:29:19Z</dcterms:modified>
</cp:coreProperties>
</file>