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95" r:id="rId3"/>
    <p:sldId id="298" r:id="rId4"/>
    <p:sldId id="308" r:id="rId5"/>
    <p:sldId id="309" r:id="rId6"/>
    <p:sldId id="310" r:id="rId7"/>
    <p:sldId id="311" r:id="rId8"/>
    <p:sldId id="300" r:id="rId9"/>
    <p:sldId id="312" r:id="rId10"/>
    <p:sldId id="313" r:id="rId11"/>
    <p:sldId id="314" r:id="rId12"/>
    <p:sldId id="302" r:id="rId13"/>
    <p:sldId id="299" r:id="rId14"/>
    <p:sldId id="303" r:id="rId15"/>
    <p:sldId id="297" r:id="rId16"/>
    <p:sldId id="304" r:id="rId17"/>
    <p:sldId id="305" r:id="rId18"/>
    <p:sldId id="306" r:id="rId19"/>
    <p:sldId id="307" r:id="rId2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66" autoAdjust="0"/>
  </p:normalViewPr>
  <p:slideViewPr>
    <p:cSldViewPr>
      <p:cViewPr varScale="1">
        <p:scale>
          <a:sx n="67" d="100"/>
          <a:sy n="67" d="100"/>
        </p:scale>
        <p:origin x="-1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B72C92-3BA1-4F4E-9CD6-07F790D16E7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C95076-1AD9-409F-9171-E413EB2963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F35BC2-B22F-4821-8CDA-E873D79A731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98A9A5-A325-4129-A5B0-3C52C6E6C5F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EE1661-8C13-43FE-A03D-8870F103E58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F9664E-3B3B-4B09-8ED9-87D40472206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BB0563-C7EE-44C2-B66E-98338B858C5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3C024E-5965-4D39-910D-F2516F28A86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21EEAE-5A4C-4953-9CBB-BE7BEFA0D9D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3F359F-1C75-4388-8CA3-7A8B5B975B4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7BA438-DC6C-4C0F-B163-BE029F8E3FD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21D947-5FC5-4546-8193-120B676173B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0E030EE-9A98-4E54-89DF-36E97988AE1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800"/>
              <a:t>마루판</a:t>
            </a:r>
            <a:endParaRPr lang="ko-KR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강화마루 특징</a:t>
            </a:r>
            <a:r>
              <a:rPr lang="en-US" altLang="ko-KR" sz="3600" b="1"/>
              <a:t>/</a:t>
            </a:r>
            <a:r>
              <a:rPr lang="ko-KR" altLang="en-US" sz="3600" b="1"/>
              <a:t>장단점</a:t>
            </a:r>
          </a:p>
        </p:txBody>
      </p:sp>
      <p:pic>
        <p:nvPicPr>
          <p:cNvPr id="281605" name="Picture 5" descr="ondol0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989138"/>
            <a:ext cx="3167063" cy="3743325"/>
          </a:xfrm>
          <a:noFill/>
          <a:ln/>
        </p:spPr>
      </p:pic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4427538" y="1700213"/>
            <a:ext cx="43211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장점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1) </a:t>
            </a: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우수한 표면 내마모성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2) </a:t>
            </a: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내열성</a:t>
            </a:r>
            <a:r>
              <a:rPr lang="en-US" altLang="ko-K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차음성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3) </a:t>
            </a: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충격 흡수성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ko-KR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단점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1)</a:t>
            </a: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좋지 않은 보행감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2)</a:t>
            </a: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시공의 까다로움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ko-KR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b="1"/>
              <a:t>마루재의 비교</a:t>
            </a:r>
          </a:p>
        </p:txBody>
      </p:sp>
      <p:graphicFrame>
        <p:nvGraphicFramePr>
          <p:cNvPr id="282656" name="Group 3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00438"/>
        </p:xfrm>
        <a:graphic>
          <a:graphicData uri="http://schemas.openxmlformats.org/drawingml/2006/table">
            <a:tbl>
              <a:tblPr/>
              <a:tblGrid>
                <a:gridCol w="1555750"/>
                <a:gridCol w="2030413"/>
                <a:gridCol w="2041525"/>
                <a:gridCol w="2601912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원목마루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합판마루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강화마루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시공방식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에폭시 본드를 사용하여 바닥면에 직접 접착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에폭시 본드를 사용하여 바닥면에 직접 접착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마루재 양옆의 홈과 끼움재 부분에 본드를 넣고 접합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공사비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평당 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22</a:t>
                      </a: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만원 이상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평당 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12 - 18</a:t>
                      </a: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만원선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평당 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9</a:t>
                      </a: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만원 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- 15</a:t>
                      </a:r>
                      <a:r>
                        <a:rPr kumimoji="1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돋움" pitchFamily="50" charset="-127"/>
                          <a:ea typeface="돋움" pitchFamily="50" charset="-127"/>
                        </a:rPr>
                        <a:t>만원선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대나무 원목 마루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24862" cy="56880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개요</a:t>
            </a:r>
            <a:r>
              <a:rPr lang="ko-KR" altLang="en-US" sz="1800" b="1">
                <a:effectLst/>
              </a:rPr>
              <a:t>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대나무의 차가운 성질을 그대로 담고 있어 여름엔 시원하며 또한 표면이 단단해 열전도성이 좋아 겨울엔 따뜻하며 난방비 절감효과가 탁월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수평 대나무 무늬를 그대로 보여주어 자연스럽다</a:t>
            </a:r>
            <a:r>
              <a:rPr lang="en-US" altLang="ko-KR" sz="1800"/>
              <a:t>.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체육관이나 학교 마루</a:t>
            </a:r>
            <a:r>
              <a:rPr lang="en-US" altLang="ko-KR" sz="1800"/>
              <a:t>, </a:t>
            </a:r>
            <a:r>
              <a:rPr lang="ko-KR" altLang="en-US" sz="1800"/>
              <a:t>백화점 매장 등에 적합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온돌마루 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24862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개요 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온돌마루는 천연 나무를 가공하여 만든 바닥재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나무의 결이 그대로 살아있어 시각적인 안정감을 제공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은은한 목재의 향기를 뿜어내는 한편 수분조절 능력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쾌적한 주거환경을 유지하는 고급 건축 마감재로 널리 사용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특수 가공된 온돌마루는 원적외선 방출 기능까지 보유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온돌마루 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24862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특징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합판</a:t>
            </a:r>
            <a:r>
              <a:rPr lang="en-US" altLang="ko-KR" sz="1800"/>
              <a:t>(5-7</a:t>
            </a:r>
            <a:r>
              <a:rPr lang="ko-KR" altLang="en-US" sz="1800"/>
              <a:t>겹</a:t>
            </a:r>
            <a:r>
              <a:rPr lang="en-US" altLang="ko-KR" sz="1800"/>
              <a:t>)</a:t>
            </a:r>
            <a:r>
              <a:rPr lang="ko-KR" altLang="en-US" sz="1800"/>
              <a:t>을 서로 직각으로 접착한 마루재로 두께 </a:t>
            </a:r>
            <a:r>
              <a:rPr lang="en-US" altLang="ko-KR" sz="1800"/>
              <a:t>10mm</a:t>
            </a:r>
            <a:r>
              <a:rPr lang="ko-KR" altLang="en-US" sz="1800"/>
              <a:t>이하의 온돌용 박판상 마루재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표면은 주로 무늬단판을 접착하고 도장을 하며 무늬단판의 두께의 따른 성질차이가 있고 내구성도 차이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보통 원목마루라고도 호칭 되며 합판구조 상단에  무늬목</a:t>
            </a:r>
            <a:r>
              <a:rPr lang="en-US" altLang="ko-KR" sz="1800"/>
              <a:t>(0.3~0.6mm )</a:t>
            </a:r>
            <a:r>
              <a:rPr lang="ko-KR" altLang="en-US" sz="1800"/>
              <a:t>을 붙인 제품으로 원목의 사용량이 미미하기 때문에 합판마루로 칭하기도 함</a:t>
            </a:r>
            <a:r>
              <a:rPr lang="en-US" altLang="ko-KR" sz="1800"/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천연나무의 질감을 느낄 수 있고 보기에도 좋다</a:t>
            </a:r>
            <a:r>
              <a:rPr lang="en-US" altLang="ko-KR" sz="1800"/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쾌적하고 여름철에도 끈적임이 없다</a:t>
            </a:r>
            <a:r>
              <a:rPr lang="en-US" altLang="ko-KR" sz="1800"/>
              <a:t>.</a:t>
            </a:r>
            <a:r>
              <a:rPr lang="en-US" altLang="ko-KR" sz="1800">
                <a:effectLst/>
              </a:rPr>
              <a:t> </a:t>
            </a:r>
            <a:endParaRPr lang="en-US" altLang="ko-KR" sz="180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1800"/>
              <a:t>   - Epoxy Bond</a:t>
            </a:r>
            <a:r>
              <a:rPr lang="ko-KR" altLang="en-US" sz="1800"/>
              <a:t>를 사용하여 몰탈면에 바로 접착식으로 시공하기 때문에 시공이 간편하고 경제적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주로 거실</a:t>
            </a:r>
            <a:r>
              <a:rPr lang="en-US" altLang="ko-KR" sz="1800"/>
              <a:t>, </a:t>
            </a:r>
            <a:r>
              <a:rPr lang="ko-KR" altLang="en-US" sz="1800"/>
              <a:t>부엌</a:t>
            </a:r>
            <a:r>
              <a:rPr lang="en-US" altLang="ko-KR" sz="1800"/>
              <a:t>, </a:t>
            </a:r>
            <a:r>
              <a:rPr lang="ko-KR" altLang="en-US" sz="1800"/>
              <a:t>방 등에 설치되며 </a:t>
            </a:r>
            <a:r>
              <a:rPr lang="en-US" altLang="ko-KR" sz="1800"/>
              <a:t>, </a:t>
            </a:r>
            <a:r>
              <a:rPr lang="ko-KR" altLang="en-US" sz="1800"/>
              <a:t>바닥에 온돌 장치가 되어있는 경우에 적합한 바닥 자재 </a:t>
            </a:r>
            <a:endParaRPr lang="ko-KR" altLang="en-US" sz="1800">
              <a:effectLst/>
            </a:endParaRPr>
          </a:p>
          <a:p>
            <a:pPr>
              <a:buFont typeface="Wingdings" pitchFamily="2" charset="2"/>
              <a:buNone/>
            </a:pPr>
            <a:endParaRPr lang="en-US" altLang="ko-KR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온돌마루의 장단점</a:t>
            </a: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323850" y="2090738"/>
            <a:ext cx="42672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/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나무의 자연스러움과 부드러움을</a:t>
            </a:r>
          </a:p>
          <a:p>
            <a:pPr marL="457200" indent="-457200"/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느낄 수 있다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marL="457200" indent="-457200"/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여름에는 시원하고 겨울에도 차지</a:t>
            </a:r>
          </a:p>
          <a:p>
            <a:pPr marL="457200" indent="-457200"/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않다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marL="457200" indent="-457200"/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화학제품과 같은 끈적거림이나 </a:t>
            </a:r>
          </a:p>
          <a:p>
            <a:pPr marL="457200" indent="-457200"/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정전기등이 발생하지 않는다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marL="457200" indent="-457200"/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4.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고급스러운 느낌이 난다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marL="457200" indent="-457200"/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5.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우리나라 온돌시스템에 맞게 제작</a:t>
            </a:r>
          </a:p>
          <a:p>
            <a:pPr marL="457200" indent="-457200"/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되어 난방이 가능하다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4667250" y="2090738"/>
            <a:ext cx="42672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관리가 쉽지않다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endParaRPr lang="en-US" altLang="ko-K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물이나 습기에 약하다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endParaRPr lang="en-US" altLang="ko-K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가격이 비닐 마루재보다 훨씬 </a:t>
            </a:r>
          </a:p>
          <a:p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비싸다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endParaRPr lang="en-US" altLang="ko-KR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ko-KR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ko-K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2686050" y="1557338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장점</a:t>
            </a:r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4667250" y="1557338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단점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온돌마루의 구조</a:t>
            </a:r>
          </a:p>
        </p:txBody>
      </p:sp>
      <p:grpSp>
        <p:nvGrpSpPr>
          <p:cNvPr id="272391" name="Group 7"/>
          <p:cNvGrpSpPr>
            <a:grpSpLocks/>
          </p:cNvGrpSpPr>
          <p:nvPr/>
        </p:nvGrpSpPr>
        <p:grpSpPr bwMode="auto">
          <a:xfrm>
            <a:off x="292100" y="2120900"/>
            <a:ext cx="3992563" cy="3684588"/>
            <a:chOff x="240" y="1200"/>
            <a:chExt cx="4128" cy="2592"/>
          </a:xfrm>
        </p:grpSpPr>
        <p:grpSp>
          <p:nvGrpSpPr>
            <p:cNvPr id="272392" name="Group 8"/>
            <p:cNvGrpSpPr>
              <a:grpSpLocks/>
            </p:cNvGrpSpPr>
            <p:nvPr/>
          </p:nvGrpSpPr>
          <p:grpSpPr bwMode="auto">
            <a:xfrm>
              <a:off x="240" y="1200"/>
              <a:ext cx="4128" cy="2592"/>
              <a:chOff x="240" y="1200"/>
              <a:chExt cx="4128" cy="2592"/>
            </a:xfrm>
          </p:grpSpPr>
          <p:sp>
            <p:nvSpPr>
              <p:cNvPr id="272393" name="Rectangle 9"/>
              <p:cNvSpPr>
                <a:spLocks noChangeArrowheads="1"/>
              </p:cNvSpPr>
              <p:nvPr/>
            </p:nvSpPr>
            <p:spPr bwMode="auto">
              <a:xfrm>
                <a:off x="240" y="1200"/>
                <a:ext cx="4128" cy="259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272394" name="Picture 10" descr="온돌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6" y="1296"/>
                <a:ext cx="3946" cy="2419"/>
              </a:xfrm>
              <a:prstGeom prst="rect">
                <a:avLst/>
              </a:prstGeom>
              <a:noFill/>
            </p:spPr>
          </p:pic>
        </p:grpSp>
        <p:sp>
          <p:nvSpPr>
            <p:cNvPr id="272395" name="Rectangle 11"/>
            <p:cNvSpPr>
              <a:spLocks noChangeArrowheads="1"/>
            </p:cNvSpPr>
            <p:nvPr/>
          </p:nvSpPr>
          <p:spPr bwMode="auto">
            <a:xfrm>
              <a:off x="1632" y="1392"/>
              <a:ext cx="720" cy="1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sz="1000">
                  <a:solidFill>
                    <a:schemeClr val="bg2"/>
                  </a:solidFill>
                  <a:latin typeface="Times New Roman" pitchFamily="18" charset="0"/>
                  <a:ea typeface="바탕" pitchFamily="18" charset="-127"/>
                </a:rPr>
                <a:t>표면판 두께 </a:t>
              </a:r>
              <a:r>
                <a:rPr lang="en-US" altLang="ko-KR" sz="1000">
                  <a:solidFill>
                    <a:schemeClr val="bg2"/>
                  </a:solidFill>
                  <a:latin typeface="Times New Roman" pitchFamily="18" charset="0"/>
                  <a:ea typeface="바탕" pitchFamily="18" charset="-127"/>
                </a:rPr>
                <a:t>0.6mm</a:t>
              </a:r>
            </a:p>
          </p:txBody>
        </p:sp>
      </p:grpSp>
      <p:sp>
        <p:nvSpPr>
          <p:cNvPr id="272396" name="Rectangle 12"/>
          <p:cNvSpPr>
            <a:spLocks noChangeArrowheads="1"/>
          </p:cNvSpPr>
          <p:nvPr/>
        </p:nvSpPr>
        <p:spPr bwMode="auto">
          <a:xfrm>
            <a:off x="4427538" y="2120900"/>
            <a:ext cx="4465637" cy="3684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endParaRPr lang="en-US" altLang="ko-K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바닥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합판형태 방수형 마루판 소비자 </a:t>
            </a:r>
          </a:p>
          <a:p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취향에 따라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Birch, Oak, Maple, Cherry, </a:t>
            </a:r>
          </a:p>
          <a:p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Beech, Walnut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등 무늬목 단판을 붙여 </a:t>
            </a:r>
          </a:p>
          <a:p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가공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endParaRPr lang="en-US" altLang="ko-K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무늬목 단판 두께에 따라 </a:t>
            </a:r>
          </a:p>
          <a:p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일반 온돌마루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- 0.5mm</a:t>
            </a:r>
          </a:p>
          <a:p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원목형 온돌마루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- 2mm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이상 </a:t>
            </a:r>
          </a:p>
          <a:p>
            <a:endParaRPr lang="ko-KR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온돌마루 구성은 마루대판의 </a:t>
            </a:r>
          </a:p>
          <a:p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두께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7.5mm,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단판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0.5mm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로 </a:t>
            </a:r>
          </a:p>
          <a:p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전체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8.0mm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두께다</a:t>
            </a:r>
            <a:r>
              <a:rPr lang="en-US" altLang="ko-KR" sz="2000"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endParaRPr lang="en-US" altLang="ko-KR" sz="200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무늬목의 종류 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24862" cy="56880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ko-KR" altLang="en-US" sz="2000" b="1"/>
              <a:t>단풍 </a:t>
            </a:r>
            <a:r>
              <a:rPr lang="en-US" altLang="ko-KR" sz="2000" b="1"/>
              <a:t>(maple)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자연스럽고 부드러운 느낌이 들기에 좁은 집은 가능한 넓고 시원한 느낌이 나는 메이플이 좋다</a:t>
            </a:r>
            <a:r>
              <a:rPr lang="en-US" altLang="ko-KR" sz="1800"/>
              <a:t>. 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베이지색  계통의 벽지와도 잘 어울리나 아이들이 있는 집은 긁힘이 금방 눈에 띄는 단점 </a:t>
            </a:r>
          </a:p>
          <a:p>
            <a:pPr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130000"/>
              </a:lnSpc>
            </a:pPr>
            <a:r>
              <a:rPr lang="ko-KR" altLang="en-US" sz="2000" b="1"/>
              <a:t>체리 </a:t>
            </a:r>
            <a:r>
              <a:rPr lang="en-US" altLang="ko-KR" sz="2000" b="1"/>
              <a:t>(cherry)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붉은 색상과 독특한 무늬가 인기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화려하고 세련된 느낌이 나며 넓은 집은 짙은 톤으로 하는 것을 추천하며 색이 조금 연한 연한 체리도 인기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단단하고 때도 잘 타지 않으며 긁힘에도 강함</a:t>
            </a:r>
            <a:r>
              <a:rPr lang="ko-KR" altLang="en-US" sz="1800">
                <a:solidFill>
                  <a:srgbClr val="000000"/>
                </a:solidFill>
                <a:effectLst/>
              </a:rPr>
              <a:t> </a:t>
            </a:r>
            <a:endParaRPr lang="ko-KR" altLang="en-US" sz="1800">
              <a:effectLst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ko-KR" altLang="en-US" sz="1800"/>
          </a:p>
          <a:p>
            <a:pPr>
              <a:lnSpc>
                <a:spcPct val="130000"/>
              </a:lnSpc>
            </a:pPr>
            <a:r>
              <a:rPr lang="ko-KR" altLang="en-US" sz="2000" b="1"/>
              <a:t>기타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>
                <a:solidFill>
                  <a:schemeClr val="tx2"/>
                </a:solidFill>
              </a:rPr>
              <a:t>비치 </a:t>
            </a:r>
            <a:r>
              <a:rPr lang="en-US" altLang="ko-KR" sz="1800">
                <a:solidFill>
                  <a:schemeClr val="tx2"/>
                </a:solidFill>
              </a:rPr>
              <a:t>(</a:t>
            </a:r>
            <a:r>
              <a:rPr lang="ko-KR" altLang="en-US" sz="1800">
                <a:solidFill>
                  <a:schemeClr val="tx2"/>
                </a:solidFill>
              </a:rPr>
              <a:t>너도밤나무</a:t>
            </a:r>
            <a:r>
              <a:rPr lang="en-US" altLang="ko-KR" sz="1800">
                <a:solidFill>
                  <a:schemeClr val="tx2"/>
                </a:solidFill>
              </a:rPr>
              <a:t>, Birch)</a:t>
            </a:r>
            <a:r>
              <a:rPr lang="ko-KR" altLang="en-US" sz="1800"/>
              <a:t>도 많이 사용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en-US" altLang="ko-KR" sz="1800">
                <a:solidFill>
                  <a:schemeClr val="tx2"/>
                </a:solidFill>
              </a:rPr>
              <a:t>Oak (</a:t>
            </a:r>
            <a:r>
              <a:rPr lang="ko-KR" altLang="en-US" sz="1800">
                <a:solidFill>
                  <a:schemeClr val="tx2"/>
                </a:solidFill>
              </a:rPr>
              <a:t>참나무</a:t>
            </a:r>
            <a:r>
              <a:rPr lang="en-US" altLang="ko-KR" sz="1800">
                <a:solidFill>
                  <a:schemeClr val="tx2"/>
                </a:solidFill>
              </a:rPr>
              <a:t>)</a:t>
            </a:r>
            <a:r>
              <a:rPr lang="en-US" altLang="ko-KR" sz="1800"/>
              <a:t>, </a:t>
            </a:r>
            <a:r>
              <a:rPr lang="en-US" altLang="ko-KR" sz="1800">
                <a:solidFill>
                  <a:schemeClr val="tx2"/>
                </a:solidFill>
              </a:rPr>
              <a:t>Walnut (</a:t>
            </a:r>
            <a:r>
              <a:rPr lang="ko-KR" altLang="en-US" sz="1800">
                <a:solidFill>
                  <a:schemeClr val="tx2"/>
                </a:solidFill>
              </a:rPr>
              <a:t>호두나무</a:t>
            </a:r>
            <a:r>
              <a:rPr lang="en-US" altLang="ko-KR" sz="1800">
                <a:solidFill>
                  <a:schemeClr val="tx2"/>
                </a:solidFill>
              </a:rPr>
              <a:t>) </a:t>
            </a:r>
            <a:r>
              <a:rPr lang="ko-KR" altLang="en-US" sz="1800"/>
              <a:t>등의 무늬목을 붙힌 제품도 많이 사용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무늬목의 종류</a:t>
            </a:r>
          </a:p>
        </p:txBody>
      </p:sp>
      <p:sp>
        <p:nvSpPr>
          <p:cNvPr id="274441" name="Rectangle 9"/>
          <p:cNvSpPr>
            <a:spLocks noChangeArrowheads="1"/>
          </p:cNvSpPr>
          <p:nvPr/>
        </p:nvSpPr>
        <p:spPr bwMode="auto">
          <a:xfrm>
            <a:off x="990600" y="3462338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체리</a:t>
            </a:r>
          </a:p>
        </p:txBody>
      </p:sp>
      <p:sp>
        <p:nvSpPr>
          <p:cNvPr id="274442" name="Rectangle 10"/>
          <p:cNvSpPr>
            <a:spLocks noChangeArrowheads="1"/>
          </p:cNvSpPr>
          <p:nvPr/>
        </p:nvSpPr>
        <p:spPr bwMode="auto">
          <a:xfrm>
            <a:off x="3886200" y="3462338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은행나무</a:t>
            </a:r>
          </a:p>
        </p:txBody>
      </p:sp>
      <p:sp>
        <p:nvSpPr>
          <p:cNvPr id="274443" name="Rectangle 11"/>
          <p:cNvSpPr>
            <a:spLocks noChangeArrowheads="1"/>
          </p:cNvSpPr>
          <p:nvPr/>
        </p:nvSpPr>
        <p:spPr bwMode="auto">
          <a:xfrm>
            <a:off x="6934200" y="3462338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단풍나무</a:t>
            </a:r>
          </a:p>
        </p:txBody>
      </p:sp>
      <p:sp>
        <p:nvSpPr>
          <p:cNvPr id="274444" name="Rectangle 12"/>
          <p:cNvSpPr>
            <a:spLocks noChangeArrowheads="1"/>
          </p:cNvSpPr>
          <p:nvPr/>
        </p:nvSpPr>
        <p:spPr bwMode="auto">
          <a:xfrm>
            <a:off x="914400" y="5900738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참나무</a:t>
            </a:r>
          </a:p>
        </p:txBody>
      </p:sp>
      <p:sp>
        <p:nvSpPr>
          <p:cNvPr id="274445" name="Rectangle 13"/>
          <p:cNvSpPr>
            <a:spLocks noChangeArrowheads="1"/>
          </p:cNvSpPr>
          <p:nvPr/>
        </p:nvSpPr>
        <p:spPr bwMode="auto">
          <a:xfrm>
            <a:off x="3886200" y="5900738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호두나무</a:t>
            </a:r>
          </a:p>
        </p:txBody>
      </p:sp>
      <p:sp>
        <p:nvSpPr>
          <p:cNvPr id="274446" name="Rectangle 14"/>
          <p:cNvSpPr>
            <a:spLocks noChangeArrowheads="1"/>
          </p:cNvSpPr>
          <p:nvPr/>
        </p:nvSpPr>
        <p:spPr bwMode="auto">
          <a:xfrm>
            <a:off x="6934200" y="5900738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소나무</a:t>
            </a:r>
          </a:p>
        </p:txBody>
      </p:sp>
      <p:grpSp>
        <p:nvGrpSpPr>
          <p:cNvPr id="274447" name="Group 15"/>
          <p:cNvGrpSpPr>
            <a:grpSpLocks/>
          </p:cNvGrpSpPr>
          <p:nvPr/>
        </p:nvGrpSpPr>
        <p:grpSpPr bwMode="auto">
          <a:xfrm>
            <a:off x="152400" y="1557338"/>
            <a:ext cx="2819400" cy="1828800"/>
            <a:chOff x="96" y="1200"/>
            <a:chExt cx="1776" cy="1152"/>
          </a:xfrm>
        </p:grpSpPr>
        <p:sp>
          <p:nvSpPr>
            <p:cNvPr id="274448" name="Rectangle 16"/>
            <p:cNvSpPr>
              <a:spLocks noChangeArrowheads="1"/>
            </p:cNvSpPr>
            <p:nvPr/>
          </p:nvSpPr>
          <p:spPr bwMode="auto">
            <a:xfrm>
              <a:off x="96" y="1200"/>
              <a:ext cx="1776" cy="115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aphicFrame>
          <p:nvGraphicFramePr>
            <p:cNvPr id="274449" name="Object 17"/>
            <p:cNvGraphicFramePr>
              <a:graphicFrameLocks noChangeAspect="1"/>
            </p:cNvGraphicFramePr>
            <p:nvPr/>
          </p:nvGraphicFramePr>
          <p:xfrm>
            <a:off x="144" y="1248"/>
            <a:ext cx="1680" cy="1056"/>
          </p:xfrm>
          <a:graphic>
            <a:graphicData uri="http://schemas.openxmlformats.org/presentationml/2006/ole">
              <p:oleObj spid="_x0000_s274449" name="비트맵 이미지" r:id="rId3" imgW="2352381" imgH="1009791" progId="PBrush">
                <p:embed/>
              </p:oleObj>
            </a:graphicData>
          </a:graphic>
        </p:graphicFrame>
      </p:grpSp>
      <p:grpSp>
        <p:nvGrpSpPr>
          <p:cNvPr id="274450" name="Group 18"/>
          <p:cNvGrpSpPr>
            <a:grpSpLocks/>
          </p:cNvGrpSpPr>
          <p:nvPr/>
        </p:nvGrpSpPr>
        <p:grpSpPr bwMode="auto">
          <a:xfrm>
            <a:off x="3124200" y="1557338"/>
            <a:ext cx="2819400" cy="1828800"/>
            <a:chOff x="1968" y="1200"/>
            <a:chExt cx="1776" cy="1152"/>
          </a:xfrm>
        </p:grpSpPr>
        <p:sp>
          <p:nvSpPr>
            <p:cNvPr id="274451" name="Rectangle 19"/>
            <p:cNvSpPr>
              <a:spLocks noChangeArrowheads="1"/>
            </p:cNvSpPr>
            <p:nvPr/>
          </p:nvSpPr>
          <p:spPr bwMode="auto">
            <a:xfrm>
              <a:off x="1968" y="1200"/>
              <a:ext cx="1776" cy="115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aphicFrame>
          <p:nvGraphicFramePr>
            <p:cNvPr id="274452" name="Object 20"/>
            <p:cNvGraphicFramePr>
              <a:graphicFrameLocks noChangeAspect="1"/>
            </p:cNvGraphicFramePr>
            <p:nvPr/>
          </p:nvGraphicFramePr>
          <p:xfrm>
            <a:off x="2016" y="1248"/>
            <a:ext cx="1680" cy="1056"/>
          </p:xfrm>
          <a:graphic>
            <a:graphicData uri="http://schemas.openxmlformats.org/presentationml/2006/ole">
              <p:oleObj spid="_x0000_s274452" name="비트맵 이미지" r:id="rId4" imgW="2371429" imgH="1009791" progId="PBrush">
                <p:embed/>
              </p:oleObj>
            </a:graphicData>
          </a:graphic>
        </p:graphicFrame>
      </p:grpSp>
      <p:grpSp>
        <p:nvGrpSpPr>
          <p:cNvPr id="274453" name="Group 21"/>
          <p:cNvGrpSpPr>
            <a:grpSpLocks/>
          </p:cNvGrpSpPr>
          <p:nvPr/>
        </p:nvGrpSpPr>
        <p:grpSpPr bwMode="auto">
          <a:xfrm>
            <a:off x="6096000" y="1557338"/>
            <a:ext cx="2819400" cy="1828800"/>
            <a:chOff x="3840" y="1200"/>
            <a:chExt cx="1776" cy="1152"/>
          </a:xfrm>
        </p:grpSpPr>
        <p:sp>
          <p:nvSpPr>
            <p:cNvPr id="274454" name="Rectangle 22"/>
            <p:cNvSpPr>
              <a:spLocks noChangeArrowheads="1"/>
            </p:cNvSpPr>
            <p:nvPr/>
          </p:nvSpPr>
          <p:spPr bwMode="auto">
            <a:xfrm>
              <a:off x="3840" y="1200"/>
              <a:ext cx="1776" cy="115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aphicFrame>
          <p:nvGraphicFramePr>
            <p:cNvPr id="274455" name="Object 23"/>
            <p:cNvGraphicFramePr>
              <a:graphicFrameLocks noChangeAspect="1"/>
            </p:cNvGraphicFramePr>
            <p:nvPr/>
          </p:nvGraphicFramePr>
          <p:xfrm>
            <a:off x="3888" y="1248"/>
            <a:ext cx="1680" cy="1056"/>
          </p:xfrm>
          <a:graphic>
            <a:graphicData uri="http://schemas.openxmlformats.org/presentationml/2006/ole">
              <p:oleObj spid="_x0000_s274455" name="비트맵 이미지" r:id="rId5" imgW="2352381" imgH="990738" progId="PBrush">
                <p:embed/>
              </p:oleObj>
            </a:graphicData>
          </a:graphic>
        </p:graphicFrame>
      </p:grpSp>
      <p:grpSp>
        <p:nvGrpSpPr>
          <p:cNvPr id="274456" name="Group 24"/>
          <p:cNvGrpSpPr>
            <a:grpSpLocks/>
          </p:cNvGrpSpPr>
          <p:nvPr/>
        </p:nvGrpSpPr>
        <p:grpSpPr bwMode="auto">
          <a:xfrm>
            <a:off x="152400" y="3995738"/>
            <a:ext cx="2819400" cy="1828800"/>
            <a:chOff x="96" y="2736"/>
            <a:chExt cx="1776" cy="1152"/>
          </a:xfrm>
        </p:grpSpPr>
        <p:sp>
          <p:nvSpPr>
            <p:cNvPr id="274457" name="Rectangle 25"/>
            <p:cNvSpPr>
              <a:spLocks noChangeArrowheads="1"/>
            </p:cNvSpPr>
            <p:nvPr/>
          </p:nvSpPr>
          <p:spPr bwMode="auto">
            <a:xfrm>
              <a:off x="96" y="2736"/>
              <a:ext cx="1776" cy="115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aphicFrame>
          <p:nvGraphicFramePr>
            <p:cNvPr id="274458" name="Object 26"/>
            <p:cNvGraphicFramePr>
              <a:graphicFrameLocks noChangeAspect="1"/>
            </p:cNvGraphicFramePr>
            <p:nvPr/>
          </p:nvGraphicFramePr>
          <p:xfrm>
            <a:off x="144" y="2784"/>
            <a:ext cx="1680" cy="1056"/>
          </p:xfrm>
          <a:graphic>
            <a:graphicData uri="http://schemas.openxmlformats.org/presentationml/2006/ole">
              <p:oleObj spid="_x0000_s274458" name="비트맵 이미지" r:id="rId6" imgW="2343477" imgH="990738" progId="PBrush">
                <p:embed/>
              </p:oleObj>
            </a:graphicData>
          </a:graphic>
        </p:graphicFrame>
      </p:grpSp>
      <p:grpSp>
        <p:nvGrpSpPr>
          <p:cNvPr id="274459" name="Group 27"/>
          <p:cNvGrpSpPr>
            <a:grpSpLocks/>
          </p:cNvGrpSpPr>
          <p:nvPr/>
        </p:nvGrpSpPr>
        <p:grpSpPr bwMode="auto">
          <a:xfrm>
            <a:off x="3124200" y="3995738"/>
            <a:ext cx="2819400" cy="1828800"/>
            <a:chOff x="1968" y="2736"/>
            <a:chExt cx="1776" cy="1152"/>
          </a:xfrm>
        </p:grpSpPr>
        <p:sp>
          <p:nvSpPr>
            <p:cNvPr id="274460" name="Rectangle 28"/>
            <p:cNvSpPr>
              <a:spLocks noChangeArrowheads="1"/>
            </p:cNvSpPr>
            <p:nvPr/>
          </p:nvSpPr>
          <p:spPr bwMode="auto">
            <a:xfrm>
              <a:off x="1968" y="2736"/>
              <a:ext cx="1776" cy="115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aphicFrame>
          <p:nvGraphicFramePr>
            <p:cNvPr id="274461" name="Object 29"/>
            <p:cNvGraphicFramePr>
              <a:graphicFrameLocks noChangeAspect="1"/>
            </p:cNvGraphicFramePr>
            <p:nvPr/>
          </p:nvGraphicFramePr>
          <p:xfrm>
            <a:off x="2016" y="2784"/>
            <a:ext cx="1680" cy="1056"/>
          </p:xfrm>
          <a:graphic>
            <a:graphicData uri="http://schemas.openxmlformats.org/presentationml/2006/ole">
              <p:oleObj spid="_x0000_s274461" name="비트맵 이미지" r:id="rId7" imgW="2362530" imgH="1009791" progId="PBrush">
                <p:embed/>
              </p:oleObj>
            </a:graphicData>
          </a:graphic>
        </p:graphicFrame>
      </p:grpSp>
      <p:grpSp>
        <p:nvGrpSpPr>
          <p:cNvPr id="274462" name="Group 30"/>
          <p:cNvGrpSpPr>
            <a:grpSpLocks/>
          </p:cNvGrpSpPr>
          <p:nvPr/>
        </p:nvGrpSpPr>
        <p:grpSpPr bwMode="auto">
          <a:xfrm>
            <a:off x="6096000" y="3995738"/>
            <a:ext cx="2819400" cy="1828800"/>
            <a:chOff x="3840" y="2736"/>
            <a:chExt cx="1776" cy="1152"/>
          </a:xfrm>
        </p:grpSpPr>
        <p:sp>
          <p:nvSpPr>
            <p:cNvPr id="274463" name="Rectangle 31"/>
            <p:cNvSpPr>
              <a:spLocks noChangeArrowheads="1"/>
            </p:cNvSpPr>
            <p:nvPr/>
          </p:nvSpPr>
          <p:spPr bwMode="auto">
            <a:xfrm>
              <a:off x="3840" y="2736"/>
              <a:ext cx="1776" cy="115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aphicFrame>
          <p:nvGraphicFramePr>
            <p:cNvPr id="274464" name="Object 32"/>
            <p:cNvGraphicFramePr>
              <a:graphicFrameLocks noChangeAspect="1"/>
            </p:cNvGraphicFramePr>
            <p:nvPr/>
          </p:nvGraphicFramePr>
          <p:xfrm>
            <a:off x="3888" y="2784"/>
            <a:ext cx="1680" cy="1056"/>
          </p:xfrm>
          <a:graphic>
            <a:graphicData uri="http://schemas.openxmlformats.org/presentationml/2006/ole">
              <p:oleObj spid="_x0000_s274464" name="비트맵 이미지" r:id="rId8" imgW="2371429" imgH="1000000" progId="PBrush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4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4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1" grpId="0"/>
      <p:bldP spid="274442" grpId="0"/>
      <p:bldP spid="274443" grpId="0"/>
      <p:bldP spid="274444" grpId="0"/>
      <p:bldP spid="274445" grpId="0"/>
      <p:bldP spid="2744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시공사례</a:t>
            </a:r>
          </a:p>
        </p:txBody>
      </p:sp>
      <p:grpSp>
        <p:nvGrpSpPr>
          <p:cNvPr id="275483" name="Group 27"/>
          <p:cNvGrpSpPr>
            <a:grpSpLocks/>
          </p:cNvGrpSpPr>
          <p:nvPr/>
        </p:nvGrpSpPr>
        <p:grpSpPr bwMode="auto">
          <a:xfrm>
            <a:off x="76200" y="1412875"/>
            <a:ext cx="4495800" cy="2286000"/>
            <a:chOff x="0" y="1152"/>
            <a:chExt cx="2832" cy="1440"/>
          </a:xfrm>
        </p:grpSpPr>
        <p:sp>
          <p:nvSpPr>
            <p:cNvPr id="275484" name="Rectangle 28"/>
            <p:cNvSpPr>
              <a:spLocks noChangeArrowheads="1"/>
            </p:cNvSpPr>
            <p:nvPr/>
          </p:nvSpPr>
          <p:spPr bwMode="auto">
            <a:xfrm>
              <a:off x="0" y="1152"/>
              <a:ext cx="2832" cy="144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275485" name="Picture 29" descr="시공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" y="1200"/>
              <a:ext cx="2736" cy="1344"/>
            </a:xfrm>
            <a:prstGeom prst="rect">
              <a:avLst/>
            </a:prstGeom>
            <a:noFill/>
          </p:spPr>
        </p:pic>
      </p:grpSp>
      <p:grpSp>
        <p:nvGrpSpPr>
          <p:cNvPr id="275486" name="Group 30"/>
          <p:cNvGrpSpPr>
            <a:grpSpLocks/>
          </p:cNvGrpSpPr>
          <p:nvPr/>
        </p:nvGrpSpPr>
        <p:grpSpPr bwMode="auto">
          <a:xfrm>
            <a:off x="4648200" y="1412875"/>
            <a:ext cx="4495800" cy="2286000"/>
            <a:chOff x="2880" y="1152"/>
            <a:chExt cx="2832" cy="1440"/>
          </a:xfrm>
        </p:grpSpPr>
        <p:sp>
          <p:nvSpPr>
            <p:cNvPr id="275487" name="Rectangle 31"/>
            <p:cNvSpPr>
              <a:spLocks noChangeArrowheads="1"/>
            </p:cNvSpPr>
            <p:nvPr/>
          </p:nvSpPr>
          <p:spPr bwMode="auto">
            <a:xfrm>
              <a:off x="2880" y="1152"/>
              <a:ext cx="2832" cy="144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275488" name="Picture 32" descr="시공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" y="1200"/>
              <a:ext cx="2731" cy="1344"/>
            </a:xfrm>
            <a:prstGeom prst="rect">
              <a:avLst/>
            </a:prstGeom>
            <a:noFill/>
          </p:spPr>
        </p:pic>
      </p:grpSp>
      <p:grpSp>
        <p:nvGrpSpPr>
          <p:cNvPr id="275489" name="Group 33"/>
          <p:cNvGrpSpPr>
            <a:grpSpLocks/>
          </p:cNvGrpSpPr>
          <p:nvPr/>
        </p:nvGrpSpPr>
        <p:grpSpPr bwMode="auto">
          <a:xfrm>
            <a:off x="76200" y="3851275"/>
            <a:ext cx="4495800" cy="2286000"/>
            <a:chOff x="0" y="2688"/>
            <a:chExt cx="2832" cy="1440"/>
          </a:xfrm>
        </p:grpSpPr>
        <p:sp>
          <p:nvSpPr>
            <p:cNvPr id="275490" name="Rectangle 34"/>
            <p:cNvSpPr>
              <a:spLocks noChangeArrowheads="1"/>
            </p:cNvSpPr>
            <p:nvPr/>
          </p:nvSpPr>
          <p:spPr bwMode="auto">
            <a:xfrm>
              <a:off x="0" y="2688"/>
              <a:ext cx="2832" cy="144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275491" name="Picture 35" descr="시공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2736"/>
              <a:ext cx="2736" cy="1363"/>
            </a:xfrm>
            <a:prstGeom prst="rect">
              <a:avLst/>
            </a:prstGeom>
            <a:noFill/>
          </p:spPr>
        </p:pic>
      </p:grpSp>
      <p:grpSp>
        <p:nvGrpSpPr>
          <p:cNvPr id="275492" name="Group 36"/>
          <p:cNvGrpSpPr>
            <a:grpSpLocks/>
          </p:cNvGrpSpPr>
          <p:nvPr/>
        </p:nvGrpSpPr>
        <p:grpSpPr bwMode="auto">
          <a:xfrm>
            <a:off x="4648200" y="3851275"/>
            <a:ext cx="4495800" cy="2286000"/>
            <a:chOff x="2880" y="2688"/>
            <a:chExt cx="2832" cy="1440"/>
          </a:xfrm>
        </p:grpSpPr>
        <p:sp>
          <p:nvSpPr>
            <p:cNvPr id="275493" name="Rectangle 37"/>
            <p:cNvSpPr>
              <a:spLocks noChangeArrowheads="1"/>
            </p:cNvSpPr>
            <p:nvPr/>
          </p:nvSpPr>
          <p:spPr bwMode="auto">
            <a:xfrm>
              <a:off x="2880" y="2688"/>
              <a:ext cx="2832" cy="144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275494" name="Picture 38" descr="시공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8" y="2736"/>
              <a:ext cx="2736" cy="13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마루판의 종류</a:t>
            </a:r>
          </a:p>
        </p:txBody>
      </p:sp>
      <p:sp>
        <p:nvSpPr>
          <p:cNvPr id="250885" name="AutoShape 5" descr="일반 목재"/>
          <p:cNvSpPr>
            <a:spLocks noChangeArrowheads="1"/>
          </p:cNvSpPr>
          <p:nvPr/>
        </p:nvSpPr>
        <p:spPr bwMode="auto">
          <a:xfrm>
            <a:off x="4002088" y="1560513"/>
            <a:ext cx="1219200" cy="4495800"/>
          </a:xfrm>
          <a:prstGeom prst="flowChartExtra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50886" name="Group 6"/>
          <p:cNvGrpSpPr>
            <a:grpSpLocks/>
          </p:cNvGrpSpPr>
          <p:nvPr/>
        </p:nvGrpSpPr>
        <p:grpSpPr bwMode="auto">
          <a:xfrm>
            <a:off x="2706688" y="1484313"/>
            <a:ext cx="3810000" cy="2590800"/>
            <a:chOff x="1536" y="1152"/>
            <a:chExt cx="2400" cy="1632"/>
          </a:xfrm>
        </p:grpSpPr>
        <p:sp>
          <p:nvSpPr>
            <p:cNvPr id="250887" name="AutoShape 7"/>
            <p:cNvSpPr>
              <a:spLocks noChangeArrowheads="1"/>
            </p:cNvSpPr>
            <p:nvPr/>
          </p:nvSpPr>
          <p:spPr bwMode="auto">
            <a:xfrm>
              <a:off x="1536" y="1152"/>
              <a:ext cx="2400" cy="1632"/>
            </a:xfrm>
            <a:prstGeom prst="flowChartExtra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0888" name="Rectangle 8"/>
            <p:cNvSpPr>
              <a:spLocks noChangeArrowheads="1"/>
            </p:cNvSpPr>
            <p:nvPr/>
          </p:nvSpPr>
          <p:spPr bwMode="auto">
            <a:xfrm>
              <a:off x="2256" y="2448"/>
              <a:ext cx="9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b="1">
                  <a:solidFill>
                    <a:srgbClr val="33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대나무 원목 마루</a:t>
              </a:r>
            </a:p>
          </p:txBody>
        </p:sp>
      </p:grpSp>
      <p:grpSp>
        <p:nvGrpSpPr>
          <p:cNvPr id="250889" name="Group 9"/>
          <p:cNvGrpSpPr>
            <a:grpSpLocks/>
          </p:cNvGrpSpPr>
          <p:nvPr/>
        </p:nvGrpSpPr>
        <p:grpSpPr bwMode="auto">
          <a:xfrm>
            <a:off x="3240088" y="1484313"/>
            <a:ext cx="2743200" cy="1905000"/>
            <a:chOff x="1872" y="1152"/>
            <a:chExt cx="1728" cy="1200"/>
          </a:xfrm>
        </p:grpSpPr>
        <p:sp>
          <p:nvSpPr>
            <p:cNvPr id="250890" name="AutoShape 10"/>
            <p:cNvSpPr>
              <a:spLocks noChangeArrowheads="1"/>
            </p:cNvSpPr>
            <p:nvPr/>
          </p:nvSpPr>
          <p:spPr bwMode="auto">
            <a:xfrm>
              <a:off x="1872" y="1152"/>
              <a:ext cx="1728" cy="1200"/>
            </a:xfrm>
            <a:prstGeom prst="flowChartExtra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0891" name="Rectangle 11"/>
            <p:cNvSpPr>
              <a:spLocks noChangeArrowheads="1"/>
            </p:cNvSpPr>
            <p:nvPr/>
          </p:nvSpPr>
          <p:spPr bwMode="auto">
            <a:xfrm>
              <a:off x="2352" y="2064"/>
              <a:ext cx="7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b="1">
                  <a:solidFill>
                    <a:srgbClr val="33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온돌마루</a:t>
              </a:r>
            </a:p>
          </p:txBody>
        </p:sp>
      </p:grpSp>
      <p:grpSp>
        <p:nvGrpSpPr>
          <p:cNvPr id="250892" name="Group 12"/>
          <p:cNvGrpSpPr>
            <a:grpSpLocks/>
          </p:cNvGrpSpPr>
          <p:nvPr/>
        </p:nvGrpSpPr>
        <p:grpSpPr bwMode="auto">
          <a:xfrm>
            <a:off x="3621088" y="1484313"/>
            <a:ext cx="1981200" cy="1371600"/>
            <a:chOff x="2112" y="1152"/>
            <a:chExt cx="1248" cy="864"/>
          </a:xfrm>
        </p:grpSpPr>
        <p:sp>
          <p:nvSpPr>
            <p:cNvPr id="250893" name="AutoShape 13"/>
            <p:cNvSpPr>
              <a:spLocks noChangeArrowheads="1"/>
            </p:cNvSpPr>
            <p:nvPr/>
          </p:nvSpPr>
          <p:spPr bwMode="auto">
            <a:xfrm>
              <a:off x="2112" y="1152"/>
              <a:ext cx="1248" cy="864"/>
            </a:xfrm>
            <a:prstGeom prst="flowChartExtra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0894" name="Rectangle 14"/>
            <p:cNvSpPr>
              <a:spLocks noChangeArrowheads="1"/>
            </p:cNvSpPr>
            <p:nvPr/>
          </p:nvSpPr>
          <p:spPr bwMode="auto">
            <a:xfrm>
              <a:off x="2352" y="1728"/>
              <a:ext cx="7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b="1">
                  <a:solidFill>
                    <a:srgbClr val="33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HY헤드라인M" pitchFamily="18" charset="-127"/>
                </a:rPr>
                <a:t>강화마루</a:t>
              </a:r>
            </a:p>
          </p:txBody>
        </p:sp>
      </p:grpSp>
      <p:sp>
        <p:nvSpPr>
          <p:cNvPr id="250895" name="AutoShape 15"/>
          <p:cNvSpPr>
            <a:spLocks noChangeArrowheads="1"/>
          </p:cNvSpPr>
          <p:nvPr/>
        </p:nvSpPr>
        <p:spPr bwMode="auto">
          <a:xfrm>
            <a:off x="4002088" y="1484313"/>
            <a:ext cx="1219200" cy="838200"/>
          </a:xfrm>
          <a:prstGeom prst="flowChartExtra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HY헤드라인M" pitchFamily="18" charset="-127"/>
              </a:rPr>
              <a:t>원목마루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원목마루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24862" cy="56880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개요</a:t>
            </a:r>
            <a:r>
              <a:rPr lang="ko-KR" altLang="en-US" sz="1800" b="1">
                <a:effectLst/>
              </a:rPr>
              <a:t>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폭 </a:t>
            </a:r>
            <a:r>
              <a:rPr lang="en-US" altLang="ko-KR" sz="1800"/>
              <a:t>75mm~175mm</a:t>
            </a:r>
            <a:r>
              <a:rPr lang="ko-KR" altLang="en-US" sz="1800"/>
              <a:t>로</a:t>
            </a:r>
            <a:r>
              <a:rPr lang="en-US" altLang="ko-KR" sz="1800"/>
              <a:t>, </a:t>
            </a:r>
            <a:r>
              <a:rPr lang="ko-KR" altLang="en-US" sz="1800"/>
              <a:t>두께 </a:t>
            </a:r>
            <a:r>
              <a:rPr lang="en-US" altLang="ko-KR" sz="1800"/>
              <a:t>8mm~22mm </a:t>
            </a:r>
            <a:r>
              <a:rPr lang="ko-KR" altLang="en-US" sz="1800"/>
              <a:t>정도의 판자형 마루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비교적 목리의 특성이 잘 나타나고 목재 문양적 질감이 우수하나 가격이 고가인데 그 이유는 천연 원목을 그대로 가공하여 가격이 가장 높다</a:t>
            </a:r>
            <a:r>
              <a:rPr lang="en-US" altLang="ko-KR" sz="1800"/>
              <a:t>.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브랜드와 수종에 따라 가격차가 크며 전량 수입되어 유통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자연수재로서 느끼는 질감이나 촉감은 어느 바닥재보다 월등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원목마루</a:t>
            </a:r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4067175" y="1916113"/>
            <a:ext cx="47894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endParaRPr lang="ko-KR" altLang="ko-KR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3995738" y="2146300"/>
            <a:ext cx="51482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• </a:t>
            </a: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제품 상판의 두께가 </a:t>
            </a:r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3mm </a:t>
            </a: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이상의 제품</a:t>
            </a:r>
            <a:br>
              <a:rPr lang="ko-KR" altLang="en-US" sz="2000" b="1">
                <a:latin typeface="돋움" pitchFamily="50" charset="-127"/>
                <a:ea typeface="돋움" pitchFamily="50" charset="-127"/>
              </a:rPr>
            </a:b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 </a:t>
            </a:r>
          </a:p>
          <a:p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• </a:t>
            </a: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실내 공간을 자연에 가까운 공간으로 </a:t>
            </a:r>
          </a:p>
          <a:p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  만들어 주는 제품</a:t>
            </a:r>
            <a:br>
              <a:rPr lang="ko-KR" altLang="en-US" sz="2000" b="1">
                <a:latin typeface="돋움" pitchFamily="50" charset="-127"/>
                <a:ea typeface="돋움" pitchFamily="50" charset="-127"/>
              </a:rPr>
            </a:b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 </a:t>
            </a:r>
          </a:p>
          <a:p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• </a:t>
            </a: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수명 </a:t>
            </a:r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반영구적</a:t>
            </a:r>
            <a:br>
              <a:rPr lang="ko-KR" altLang="en-US" sz="2000" b="1">
                <a:latin typeface="돋움" pitchFamily="50" charset="-127"/>
                <a:ea typeface="돋움" pitchFamily="50" charset="-127"/>
              </a:rPr>
            </a:b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 </a:t>
            </a:r>
          </a:p>
          <a:p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• </a:t>
            </a: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습기에 다소 약하여 지속적인 관리가 요구</a:t>
            </a:r>
            <a:br>
              <a:rPr lang="ko-KR" altLang="en-US" sz="2000" b="1">
                <a:latin typeface="돋움" pitchFamily="50" charset="-127"/>
                <a:ea typeface="돋움" pitchFamily="50" charset="-127"/>
              </a:rPr>
            </a:b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 </a:t>
            </a:r>
          </a:p>
          <a:p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• </a:t>
            </a: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시공방식 </a:t>
            </a:r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바닥 접착식</a:t>
            </a:r>
          </a:p>
        </p:txBody>
      </p:sp>
      <p:sp>
        <p:nvSpPr>
          <p:cNvPr id="276487" name="AutoShape 7" descr="%BA%B8%C1%B6%C1%D6%B9%E6_%BC%B3%C4%A1%B8%F0%BD%C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sp>
        <p:nvSpPr>
          <p:cNvPr id="276488" name="AutoShape 8" descr="%BA%B8%C1%B6%C1%D6%B9%E6_%BC%B3%C4%A1%B8%F0%BD%C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sp>
        <p:nvSpPr>
          <p:cNvPr id="276489" name="AutoShape 9" descr="%C0%DB%C0%BA%B9%E6%C2%CA%BA%A3%B6%F5%B4%D9%BF%F8%B8%F1%B8%B6%B7%E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ko-KR" altLang="en-US"/>
          </a:p>
        </p:txBody>
      </p:sp>
      <p:pic>
        <p:nvPicPr>
          <p:cNvPr id="276490" name="Picture 10" descr="%C0%DA%C0%DB%B3%AA%B9%AB_%BC%B3%C4%A1%B8%F0%BD%C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44675"/>
            <a:ext cx="3241675" cy="367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원목마루 특징</a:t>
            </a:r>
            <a:r>
              <a:rPr lang="en-US" altLang="ko-KR" sz="3600" b="1"/>
              <a:t>/</a:t>
            </a:r>
            <a:r>
              <a:rPr lang="ko-KR" altLang="en-US" sz="3600" b="1"/>
              <a:t>장단점</a:t>
            </a:r>
          </a:p>
        </p:txBody>
      </p:sp>
      <p:pic>
        <p:nvPicPr>
          <p:cNvPr id="277513" name="Picture 9" descr="ondol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44675"/>
            <a:ext cx="33115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14" name="Rectangle 10"/>
          <p:cNvSpPr>
            <a:spLocks noChangeArrowheads="1"/>
          </p:cNvSpPr>
          <p:nvPr/>
        </p:nvSpPr>
        <p:spPr bwMode="auto">
          <a:xfrm>
            <a:off x="4572000" y="1700213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장 점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ko-K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1)</a:t>
            </a: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반영구성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ko-K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2)</a:t>
            </a: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고급성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ko-K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3)</a:t>
            </a: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내마모성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ko-KR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단 점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1)</a:t>
            </a: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비싼가격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2)</a:t>
            </a: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관리의 어려움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합판마루</a:t>
            </a:r>
          </a:p>
        </p:txBody>
      </p:sp>
      <p:sp>
        <p:nvSpPr>
          <p:cNvPr id="278537" name="Rectangle 9"/>
          <p:cNvSpPr>
            <a:spLocks noChangeArrowheads="1"/>
          </p:cNvSpPr>
          <p:nvPr/>
        </p:nvSpPr>
        <p:spPr bwMode="auto">
          <a:xfrm>
            <a:off x="3851275" y="1557338"/>
            <a:ext cx="5076825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여러 장 합판을 겹친 후 표면 무늬목 처리를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  하여 원목의 질감을 살린 제품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제품 상판의 무늬목 두께가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0.3~0.5mm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 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정도의 제품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국내제품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일본제품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동남아제품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원목에 비해 수분에 강하고 가격이 저렴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내수합판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수명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: 2~3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년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시공방식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바닥접착식</a:t>
            </a:r>
          </a:p>
        </p:txBody>
      </p:sp>
      <p:pic>
        <p:nvPicPr>
          <p:cNvPr id="278538" name="Picture 10" descr="%B5%BF%C8%AD%B0%B6%B7%AF%B8%AE_%C7%D5%C6%C7_%BA%F1%C3%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3455988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합판마루 특징</a:t>
            </a:r>
            <a:r>
              <a:rPr lang="en-US" altLang="ko-KR" sz="3600" b="1"/>
              <a:t>/</a:t>
            </a:r>
            <a:r>
              <a:rPr lang="ko-KR" altLang="en-US" sz="3600" b="1"/>
              <a:t>장단점</a:t>
            </a:r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4572000" y="1844675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장 점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ko-K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1)</a:t>
            </a: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우수한 천연질감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ko-K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2)</a:t>
            </a: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경제성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ko-K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3)</a:t>
            </a: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정전기성無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ko-KR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단 점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1)</a:t>
            </a: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약한 표면 내마모성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2)</a:t>
            </a: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짧은 수명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ko-KR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79558" name="Picture 6" descr="ondol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916113"/>
            <a:ext cx="323056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강화마루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24862" cy="56880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개요</a:t>
            </a:r>
            <a:r>
              <a:rPr lang="ko-KR" altLang="en-US" sz="1800" b="1">
                <a:effectLst/>
              </a:rPr>
              <a:t>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고밀도 섬유판을 소재로 한 제품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온도와 습도변화에 탁월한 효과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뒤틀리거나 휘어지는 변형이 없는 실용적인 마루 바닥재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마루표면에 바이오 세라믹 등의 처리를 함으로써 인체에 유익한 원적외선 방사량을 극대화시킨 제품도 출시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방염성능시험을 통과한 제품으로서 불을 가하더라도 눌기만하고 번지지 않아 화재를 사전에 예방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표면이 코팅처리가 되어 있어 흠집에 매우 강하고 관리하기 매우 편리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천연 나무의 질감은 원목마루나 합판마루보다 떨어진다</a:t>
            </a:r>
            <a:r>
              <a:rPr lang="en-US" altLang="ko-KR" sz="1800"/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06437"/>
          </a:xfrm>
        </p:spPr>
        <p:txBody>
          <a:bodyPr/>
          <a:lstStyle/>
          <a:p>
            <a:r>
              <a:rPr lang="ko-KR" altLang="en-US" sz="3600" b="1"/>
              <a:t>강화마루</a:t>
            </a:r>
          </a:p>
        </p:txBody>
      </p:sp>
      <p:sp>
        <p:nvSpPr>
          <p:cNvPr id="280582" name="Rectangle 6"/>
          <p:cNvSpPr>
            <a:spLocks noChangeArrowheads="1"/>
          </p:cNvSpPr>
          <p:nvPr/>
        </p:nvSpPr>
        <p:spPr bwMode="auto">
          <a:xfrm>
            <a:off x="4283075" y="1773238"/>
            <a:ext cx="439261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• HDF(</a:t>
            </a: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칩보드</a:t>
            </a:r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에 원목무늬 및 </a:t>
            </a:r>
          </a:p>
          <a:p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  다양한 칼라의 멜라민으로 표면</a:t>
            </a:r>
          </a:p>
          <a:p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  처리를 하여 만든 제품</a:t>
            </a:r>
            <a:br>
              <a:rPr lang="ko-KR" altLang="en-US" sz="2000" b="1">
                <a:latin typeface="돋움" pitchFamily="50" charset="-127"/>
                <a:ea typeface="돋움" pitchFamily="50" charset="-127"/>
              </a:rPr>
            </a:b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 </a:t>
            </a:r>
          </a:p>
          <a:p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• </a:t>
            </a: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관리가 쉬우며 불이나 긁힘에 </a:t>
            </a:r>
          </a:p>
          <a:p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  강하여 매장 등에 주로 쓰인다</a:t>
            </a:r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.</a:t>
            </a:r>
            <a:br>
              <a:rPr lang="en-US" altLang="ko-KR" sz="2000" b="1">
                <a:latin typeface="돋움" pitchFamily="50" charset="-127"/>
                <a:ea typeface="돋움" pitchFamily="50" charset="-127"/>
              </a:rPr>
            </a:br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 </a:t>
            </a:r>
          </a:p>
          <a:p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• </a:t>
            </a: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원목</a:t>
            </a:r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합판처럼 자연환경을 제공</a:t>
            </a:r>
          </a:p>
          <a:p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  한다고 보기는 어려움</a:t>
            </a:r>
            <a:br>
              <a:rPr lang="ko-KR" altLang="en-US" sz="2000" b="1">
                <a:latin typeface="돋움" pitchFamily="50" charset="-127"/>
                <a:ea typeface="돋움" pitchFamily="50" charset="-127"/>
              </a:rPr>
            </a:b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 </a:t>
            </a:r>
          </a:p>
          <a:p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• </a:t>
            </a: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수명</a:t>
            </a:r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반영구적</a:t>
            </a:r>
            <a:br>
              <a:rPr lang="ko-KR" altLang="en-US" sz="2000" b="1">
                <a:latin typeface="돋움" pitchFamily="50" charset="-127"/>
                <a:ea typeface="돋움" pitchFamily="50" charset="-127"/>
              </a:rPr>
            </a:b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 </a:t>
            </a:r>
          </a:p>
          <a:p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• </a:t>
            </a: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시공방식 </a:t>
            </a:r>
            <a:r>
              <a:rPr lang="en-US" altLang="ko-KR" sz="2000" b="1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b="1">
                <a:latin typeface="돋움" pitchFamily="50" charset="-127"/>
                <a:ea typeface="돋움" pitchFamily="50" charset="-127"/>
              </a:rPr>
              <a:t>현가식</a:t>
            </a:r>
          </a:p>
        </p:txBody>
      </p:sp>
      <p:pic>
        <p:nvPicPr>
          <p:cNvPr id="280583" name="Picture 7" descr="rose_wood_1-cwsoon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73238"/>
            <a:ext cx="3384550" cy="417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4265</TotalTime>
  <Words>792</Words>
  <Application>Microsoft PowerPoint</Application>
  <PresentationFormat>화면 슬라이드 쇼(4:3)</PresentationFormat>
  <Paragraphs>165</Paragraphs>
  <Slides>19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1" baseType="lpstr">
      <vt:lpstr>점과 선</vt:lpstr>
      <vt:lpstr>비트맵 이미지</vt:lpstr>
      <vt:lpstr>마루판</vt:lpstr>
      <vt:lpstr>마루판의 종류</vt:lpstr>
      <vt:lpstr>원목마루</vt:lpstr>
      <vt:lpstr>원목마루</vt:lpstr>
      <vt:lpstr>원목마루 특징/장단점</vt:lpstr>
      <vt:lpstr>합판마루</vt:lpstr>
      <vt:lpstr>합판마루 특징/장단점</vt:lpstr>
      <vt:lpstr>강화마루</vt:lpstr>
      <vt:lpstr>강화마루</vt:lpstr>
      <vt:lpstr>강화마루 특징/장단점</vt:lpstr>
      <vt:lpstr>마루재의 비교</vt:lpstr>
      <vt:lpstr>대나무 원목 마루</vt:lpstr>
      <vt:lpstr>온돌마루 </vt:lpstr>
      <vt:lpstr>온돌마루 </vt:lpstr>
      <vt:lpstr>온돌마루의 장단점</vt:lpstr>
      <vt:lpstr>온돌마루의 구조</vt:lpstr>
      <vt:lpstr>무늬목의 종류 </vt:lpstr>
      <vt:lpstr>무늬목의 종류</vt:lpstr>
      <vt:lpstr>시공사례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67</cp:revision>
  <dcterms:created xsi:type="dcterms:W3CDTF">2005-09-01T06:05:51Z</dcterms:created>
  <dcterms:modified xsi:type="dcterms:W3CDTF">2011-05-15T07:49:46Z</dcterms:modified>
</cp:coreProperties>
</file>