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sldIdLst>
    <p:sldId id="310" r:id="rId2"/>
    <p:sldId id="279" r:id="rId3"/>
    <p:sldId id="320" r:id="rId4"/>
    <p:sldId id="323" r:id="rId5"/>
    <p:sldId id="322" r:id="rId6"/>
    <p:sldId id="325" r:id="rId7"/>
    <p:sldId id="324" r:id="rId8"/>
    <p:sldId id="326" r:id="rId9"/>
    <p:sldId id="327" r:id="rId10"/>
    <p:sldId id="329" r:id="rId11"/>
    <p:sldId id="328" r:id="rId12"/>
    <p:sldId id="330" r:id="rId13"/>
    <p:sldId id="331" r:id="rId1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61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3 </a:t>
            </a:r>
            <a:r>
              <a:rPr lang="ko-KR" altLang="en-US" b="1" dirty="0" smtClean="0"/>
              <a:t>편 환경재료로서의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목재</a:t>
            </a:r>
            <a:r>
              <a:rPr lang="en-US" altLang="ko-KR" b="1" dirty="0" smtClean="0"/>
              <a:t> </a:t>
            </a:r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3</a:t>
            </a:r>
            <a:r>
              <a:rPr lang="ko-KR" altLang="en-US" sz="2800" dirty="0" smtClean="0">
                <a:effectLst/>
              </a:rPr>
              <a:t>장 클린에너지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미래의 목재 에너지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목력발전  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국내 화석연료의 비중은 </a:t>
            </a:r>
            <a:r>
              <a:rPr lang="en-US" altLang="ko-KR" sz="1800" dirty="0" smtClean="0">
                <a:latin typeface="+mj-lt"/>
              </a:rPr>
              <a:t>85%, </a:t>
            </a:r>
            <a:r>
              <a:rPr lang="ko-KR" altLang="en-US" sz="1800" dirty="0" smtClean="0">
                <a:latin typeface="+mj-lt"/>
              </a:rPr>
              <a:t>이산화탄소 증가량 세계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화석연료로 전기 생산 </a:t>
            </a:r>
            <a:r>
              <a:rPr lang="en-US" altLang="ko-KR" sz="1800" dirty="0" smtClean="0">
                <a:latin typeface="+mj-lt"/>
              </a:rPr>
              <a:t>(55.6% </a:t>
            </a:r>
            <a:r>
              <a:rPr lang="ko-KR" altLang="en-US" sz="1800" dirty="0" smtClean="0">
                <a:latin typeface="+mj-lt"/>
              </a:rPr>
              <a:t>화력발전소</a:t>
            </a:r>
            <a:r>
              <a:rPr lang="en-US" altLang="ko-KR" sz="1800" dirty="0" smtClean="0">
                <a:latin typeface="+mj-lt"/>
              </a:rPr>
              <a:t>, 42.5% </a:t>
            </a:r>
            <a:r>
              <a:rPr lang="ko-KR" altLang="en-US" sz="1800" dirty="0" smtClean="0">
                <a:latin typeface="+mj-lt"/>
              </a:rPr>
              <a:t>원자력발전소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화력발전소의 문제점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석유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석탄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천연가스와 같은 화석자원 이용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이산화탄소 대량 발생에 따른 지구 온난화 현상 초래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원자력발전소의 문제점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핵폐기물 처리 문제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방사능 오염 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목재의 장점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재활용이 가능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이산화탄소 재흡수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목재의 단점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운반비용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단위 중량당의 에너지가 화석 자원의 절반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미래의 목재 에너지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기력발전 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보일러에서 나무를 태워 얻은 열에너지로 물을 가열하여 증기를 만들고 그 증기로 증기 터빈에 연결된 발전기를 통해 전력을 만드는 발전 방식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목재공장을 중심으로 많이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가스발전 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나무를 열분해해 가스를 발생시켜 이 가스에너지로 연소 발전하는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가스 중에 불순물을 제거하는 장치가 별도로 필요하고 고가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소규모로도 고효율의 발전이 가능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미래의 목재 에너지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연료전지   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가스에는 수소가 많이 포함되어 있어 연료전지로 이용 기대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연료전지는 수소와 탄소의 화학반응으로 전기를 만들고 반응 후에 물밖에 생기지 않는 청정 발전 방법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현재 수소의 대부분은 화석자원으로부터 만들고 있어 나무 연료 전지발전이 도입되면 꿈의 발전 시스템 확보 가능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 에너지 소비경향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자연에너지를 소규모</a:t>
            </a:r>
            <a:r>
              <a:rPr lang="en-US" altLang="ko-KR" sz="2000" dirty="0" smtClean="0">
                <a:latin typeface="+mj-lt"/>
              </a:rPr>
              <a:t>, </a:t>
            </a:r>
            <a:r>
              <a:rPr lang="ko-KR" altLang="en-US" sz="2000" dirty="0" smtClean="0">
                <a:latin typeface="+mj-lt"/>
              </a:rPr>
              <a:t>지역분산   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목재가 에너지 자원으로 주목 받는 이유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석유를 근원으로 하는 화석 자원의 고갈이 인식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목재생산과 에너지 이용을 함게 고려한 경우 에너지를 얻고 이산화탄소 순환이 이루어지는 이상적인 지구 온난화 방지대첵 마련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지속 가능한 사회에서의 이행이 싹트고 에너지원의 국산화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지역화의 모색이 필요하고 가능하게 된다는 점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목재에너지 공급방법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폐잔재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속성수 연료림을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화석에너지에 대한 각종 세금 부과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직접 연소 외에 가스화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석탄과 혼합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펠릿화 등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개요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목재는 오랬동안 연료로 이용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지구상에서 생산된 목재의 총수요량 중 절반은 연료로써 이용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목재가 연료로써 애용되는 이유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보속생산이 가능하고 어디서나 쉽게 얻을 수 있음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회분함량이 적고 목재를 완전 연소하면 물과 이산화탄소만 생성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다른 유기화합물이 연소될 때 문제가 되는 </a:t>
            </a:r>
            <a:r>
              <a:rPr lang="en-US" altLang="ko-KR" sz="1800" dirty="0" smtClean="0">
                <a:latin typeface="+mj-lt"/>
              </a:rPr>
              <a:t>Nox, SOx</a:t>
            </a:r>
            <a:r>
              <a:rPr lang="ko-KR" altLang="en-US" sz="1800" dirty="0" smtClean="0">
                <a:latin typeface="+mj-lt"/>
              </a:rPr>
              <a:t>가 발생되지 않음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발생되는 이산화탄소는 수목으로 다시 흡수되는 생태 순환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단점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목재는 넓은 지역에 분산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부피가 커 운반과 취급에 어려움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단위중량당 발열량이 낮음</a:t>
            </a:r>
            <a:r>
              <a:rPr lang="en-US" altLang="ko-KR" sz="1800" dirty="0" smtClean="0">
                <a:latin typeface="+mj-lt"/>
              </a:rPr>
              <a:t>. </a:t>
            </a:r>
            <a:r>
              <a:rPr lang="ko-KR" altLang="en-US" sz="1800" dirty="0" smtClean="0">
                <a:latin typeface="+mj-lt"/>
              </a:rPr>
              <a:t>함수율에 따라 열량이 더 적어짐</a:t>
            </a:r>
            <a:r>
              <a:rPr lang="en-US" altLang="ko-KR" sz="1800" dirty="0" smtClean="0">
                <a:latin typeface="+mj-lt"/>
              </a:rPr>
              <a:t>.   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 생산량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목재 생산량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78581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발열량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en-US" altLang="ko-KR" sz="1800" dirty="0" smtClean="0">
                <a:latin typeface="+mj-lt"/>
              </a:rPr>
              <a:t>1g</a:t>
            </a:r>
            <a:r>
              <a:rPr lang="ko-KR" altLang="en-US" sz="1800" dirty="0" smtClean="0">
                <a:latin typeface="+mj-lt"/>
              </a:rPr>
              <a:t>의 목재를 완전히 연소시켰을 때 발생되는 열의 양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단위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en-US" altLang="ko-KR" sz="1800" dirty="0" smtClean="0">
                <a:latin typeface="+mj-lt"/>
              </a:rPr>
              <a:t>kcal/kg, cal/g)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목재의 발열량</a:t>
            </a:r>
            <a:r>
              <a:rPr lang="en-US" altLang="ko-KR" sz="1800" dirty="0" smtClean="0">
                <a:latin typeface="+mj-lt"/>
              </a:rPr>
              <a:t>: 4,500~5,000kcal/kg (</a:t>
            </a:r>
            <a:r>
              <a:rPr lang="ko-KR" altLang="en-US" sz="1800" dirty="0" smtClean="0">
                <a:latin typeface="+mj-lt"/>
              </a:rPr>
              <a:t>평균 </a:t>
            </a:r>
            <a:r>
              <a:rPr lang="en-US" altLang="ko-KR" sz="1800" dirty="0" smtClean="0">
                <a:latin typeface="+mj-lt"/>
              </a:rPr>
              <a:t>4,700kcal/kg)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수종과 함수율에 따라 다르며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침엽수재의 평균 발열량 </a:t>
            </a:r>
            <a:r>
              <a:rPr lang="en-US" altLang="ko-KR" sz="1800" dirty="0" smtClean="0">
                <a:latin typeface="+mj-lt"/>
              </a:rPr>
              <a:t>(5,000kcal/kg)</a:t>
            </a:r>
            <a:r>
              <a:rPr lang="ko-KR" altLang="en-US" sz="1800" dirty="0" smtClean="0">
                <a:latin typeface="+mj-lt"/>
              </a:rPr>
              <a:t>은 활엽수의 평균발열량 </a:t>
            </a:r>
            <a:r>
              <a:rPr lang="en-US" altLang="ko-KR" sz="1800" dirty="0" smtClean="0">
                <a:latin typeface="+mj-lt"/>
              </a:rPr>
              <a:t>(4,500kcal/kg)</a:t>
            </a:r>
            <a:r>
              <a:rPr lang="ko-KR" altLang="en-US" sz="1800" dirty="0" smtClean="0">
                <a:latin typeface="+mj-lt"/>
              </a:rPr>
              <a:t>보다 높음</a:t>
            </a:r>
            <a:r>
              <a:rPr lang="en-US" altLang="ko-KR" sz="1800" dirty="0" smtClean="0">
                <a:latin typeface="+mj-lt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추출물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송진의 발열량이 </a:t>
            </a:r>
            <a:r>
              <a:rPr lang="en-US" altLang="ko-KR" sz="1800" dirty="0" smtClean="0">
                <a:latin typeface="+mj-lt"/>
              </a:rPr>
              <a:t>8,500kcal/kg</a:t>
            </a:r>
            <a:r>
              <a:rPr lang="ko-KR" altLang="en-US" sz="1800" dirty="0" smtClean="0">
                <a:latin typeface="+mj-lt"/>
              </a:rPr>
              <a:t>으로 높은 편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소나무류와 같이 수지를 지니는 침엽수재는 높은 발열량을 지님</a:t>
            </a:r>
            <a:r>
              <a:rPr lang="en-US" altLang="ko-KR" sz="1800" dirty="0" smtClean="0">
                <a:latin typeface="+mj-lt"/>
              </a:rPr>
              <a:t>.)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건조한 봄에 소나무 산림에 불이 나면 쉽게 진화가 안되는 이유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리그닌이 많을수록 발열량이 높음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리그닌</a:t>
            </a:r>
            <a:r>
              <a:rPr lang="en-US" altLang="ko-KR" sz="1800" dirty="0" smtClean="0">
                <a:latin typeface="+mj-lt"/>
              </a:rPr>
              <a:t>: 6,100 kcal/kg, </a:t>
            </a:r>
            <a:r>
              <a:rPr lang="ko-KR" altLang="en-US" sz="1800" dirty="0" smtClean="0">
                <a:latin typeface="+mj-lt"/>
              </a:rPr>
              <a:t>셀룰로오스</a:t>
            </a:r>
            <a:r>
              <a:rPr lang="en-US" altLang="ko-KR" sz="1800" dirty="0" smtClean="0">
                <a:latin typeface="+mj-lt"/>
              </a:rPr>
              <a:t>: 4,150~4,350kcal/kg).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발열량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77867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고체 연료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우수한 발열량을 갖는 목재는 함수율이 높을수록 발열량이 떨어지므로 장작이나 톱밥 등의 고체 연료는 직접 연소를 위해서 특수보일러를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톱밥탄 </a:t>
            </a:r>
            <a:r>
              <a:rPr lang="en-US" altLang="ko-KR" sz="1800" dirty="0" smtClean="0">
                <a:latin typeface="+mj-lt"/>
              </a:rPr>
              <a:t>(wood briquette), </a:t>
            </a:r>
            <a:r>
              <a:rPr lang="ko-KR" altLang="en-US" sz="1800" dirty="0" smtClean="0">
                <a:latin typeface="+mj-lt"/>
              </a:rPr>
              <a:t>펠릿과 같은 형태로 제조한 고형화 연료 또는 숯을 만들어 이용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숯은 고체연료지만 발열량은 석유의 </a:t>
            </a:r>
            <a:r>
              <a:rPr lang="en-US" altLang="ko-KR" sz="1800" dirty="0" smtClean="0">
                <a:latin typeface="+mj-lt"/>
              </a:rPr>
              <a:t>70~80%</a:t>
            </a:r>
            <a:r>
              <a:rPr lang="ko-KR" altLang="en-US" sz="1800" dirty="0" smtClean="0">
                <a:latin typeface="+mj-lt"/>
              </a:rPr>
              <a:t>에 달함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생물계 폐기물과 플라스틱 폐기물을 활용한 혼합 고형 연료는 목재 발열량의 </a:t>
            </a:r>
            <a:r>
              <a:rPr lang="en-US" altLang="ko-KR" sz="1800" dirty="0" smtClean="0">
                <a:latin typeface="+mj-lt"/>
              </a:rPr>
              <a:t>1.5~2</a:t>
            </a:r>
            <a:r>
              <a:rPr lang="ko-KR" altLang="en-US" sz="1800" dirty="0" smtClean="0">
                <a:latin typeface="+mj-lt"/>
              </a:rPr>
              <a:t>배</a:t>
            </a:r>
            <a:r>
              <a:rPr lang="en-US" altLang="ko-KR" sz="1800" dirty="0" smtClean="0">
                <a:latin typeface="+mj-lt"/>
              </a:rPr>
              <a:t>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액체 연료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목재를 열분해한 생성물인 연료유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알콜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발효에 의한 에탄올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 칩을 고온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고압하에서 직접 액체 연료화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목분을 물로 슬러지상으로 만들고 </a:t>
            </a:r>
            <a:r>
              <a:rPr lang="en-US" altLang="ko-KR" sz="1800" dirty="0" smtClean="0">
                <a:latin typeface="+mj-lt"/>
              </a:rPr>
              <a:t>Ni </a:t>
            </a:r>
            <a:r>
              <a:rPr lang="ko-KR" altLang="en-US" sz="1800" dirty="0" smtClean="0">
                <a:latin typeface="+mj-lt"/>
              </a:rPr>
              <a:t>촉매와 수고를 환원제로 하여 </a:t>
            </a:r>
            <a:r>
              <a:rPr lang="en-US" altLang="ko-KR" sz="1800" dirty="0" smtClean="0">
                <a:latin typeface="+mj-lt"/>
              </a:rPr>
              <a:t>350°C</a:t>
            </a:r>
            <a:r>
              <a:rPr lang="ko-KR" altLang="en-US" sz="1800" dirty="0" smtClean="0">
                <a:latin typeface="+mj-lt"/>
              </a:rPr>
              <a:t>의 온도와 </a:t>
            </a:r>
            <a:r>
              <a:rPr lang="en-US" altLang="ko-KR" sz="1800" dirty="0" smtClean="0">
                <a:latin typeface="+mj-lt"/>
              </a:rPr>
              <a:t>10.7MPa</a:t>
            </a:r>
            <a:r>
              <a:rPr lang="ko-KR" altLang="en-US" sz="1800" dirty="0" smtClean="0">
                <a:latin typeface="+mj-lt"/>
              </a:rPr>
              <a:t>의 압력으로 반응시키면 </a:t>
            </a:r>
            <a:r>
              <a:rPr lang="en-US" altLang="ko-KR" sz="1800" dirty="0" smtClean="0">
                <a:latin typeface="+mj-lt"/>
              </a:rPr>
              <a:t>30~40% </a:t>
            </a:r>
            <a:r>
              <a:rPr lang="ko-KR" altLang="en-US" sz="1800" dirty="0" smtClean="0">
                <a:latin typeface="+mj-lt"/>
              </a:rPr>
              <a:t>중유를 얻음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기체 연료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목재를 열분해하면 고체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액체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기체 생성물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수소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일산화탄소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메탄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에틸렌 등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을 얻는데 온도와 산소양을 적절히 조절하면 가스 수율은 </a:t>
            </a:r>
            <a:r>
              <a:rPr lang="en-US" altLang="ko-KR" sz="1800" dirty="0" smtClean="0">
                <a:latin typeface="+mj-lt"/>
              </a:rPr>
              <a:t>65%</a:t>
            </a:r>
            <a:r>
              <a:rPr lang="ko-KR" altLang="en-US" sz="1800" dirty="0" smtClean="0">
                <a:latin typeface="+mj-lt"/>
              </a:rPr>
              <a:t>에 이름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목재를 혐기성 발효시키면 메탄가스를 얻음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발열량이 높고 수송이 간편하고 사용하기 편리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현재까지 목재연료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석유나무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석유식물로 </a:t>
            </a:r>
            <a:r>
              <a:rPr lang="en-US" altLang="ko-KR" sz="1800" dirty="0" smtClean="0">
                <a:latin typeface="+mj-lt"/>
              </a:rPr>
              <a:t>hohoba</a:t>
            </a:r>
            <a:r>
              <a:rPr lang="ko-KR" altLang="en-US" sz="1800" dirty="0" smtClean="0">
                <a:latin typeface="+mj-lt"/>
              </a:rPr>
              <a:t>의 종자에서 </a:t>
            </a:r>
            <a:r>
              <a:rPr lang="en-US" altLang="ko-KR" sz="1800" dirty="0" smtClean="0">
                <a:latin typeface="+mj-lt"/>
              </a:rPr>
              <a:t>30~40%</a:t>
            </a:r>
            <a:r>
              <a:rPr lang="ko-KR" altLang="en-US" sz="1800" dirty="0" smtClean="0">
                <a:latin typeface="+mj-lt"/>
              </a:rPr>
              <a:t>의 기름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Blue coral: </a:t>
            </a:r>
            <a:r>
              <a:rPr lang="ko-KR" altLang="en-US" sz="1800" dirty="0" smtClean="0">
                <a:latin typeface="+mj-lt"/>
              </a:rPr>
              <a:t>열대의 볼모지에서 잘자라는 식물로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정보당 </a:t>
            </a:r>
            <a:r>
              <a:rPr lang="en-US" altLang="ko-KR" sz="1800" dirty="0" smtClean="0">
                <a:latin typeface="+mj-lt"/>
              </a:rPr>
              <a:t>1,560~3,130</a:t>
            </a:r>
            <a:r>
              <a:rPr lang="ko-KR" altLang="en-US" sz="1800" dirty="0" smtClean="0">
                <a:latin typeface="+mj-lt"/>
              </a:rPr>
              <a:t>리터의 고형유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Eucalypt </a:t>
            </a:r>
            <a:r>
              <a:rPr lang="ko-KR" altLang="en-US" sz="1800" dirty="0" smtClean="0">
                <a:latin typeface="+mj-lt"/>
              </a:rPr>
              <a:t>나무</a:t>
            </a:r>
            <a:r>
              <a:rPr lang="en-US" altLang="ko-KR" sz="1800" dirty="0" smtClean="0">
                <a:latin typeface="+mj-lt"/>
              </a:rPr>
              <a:t>: 1ha 1,530~3,070</a:t>
            </a:r>
            <a:r>
              <a:rPr lang="ko-KR" altLang="en-US" sz="1800" dirty="0" smtClean="0">
                <a:latin typeface="+mj-lt"/>
              </a:rPr>
              <a:t>리터의 액상기름과 </a:t>
            </a:r>
            <a:r>
              <a:rPr lang="en-US" altLang="ko-KR" sz="1800" dirty="0" smtClean="0">
                <a:latin typeface="+mj-lt"/>
              </a:rPr>
              <a:t>2,820~5,640</a:t>
            </a:r>
            <a:r>
              <a:rPr lang="ko-KR" altLang="en-US" sz="1800" dirty="0" smtClean="0">
                <a:latin typeface="+mj-lt"/>
              </a:rPr>
              <a:t>리터의 고형유를 잎이나 가지로부터 추출 가능하며 수량도 많고 생장면에서 아주 빨리 자라므로 가장 우수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이차대전 당시 일본은 국내 소나무 수지를 대규모로 채취 </a:t>
            </a:r>
            <a:r>
              <a:rPr lang="en-US" altLang="ko-KR" sz="1800" dirty="0" smtClean="0">
                <a:latin typeface="+mj-lt"/>
              </a:rPr>
              <a:t>(14,000</a:t>
            </a:r>
            <a:r>
              <a:rPr lang="ko-KR" altLang="en-US" sz="1800" dirty="0" smtClean="0">
                <a:latin typeface="+mj-lt"/>
              </a:rPr>
              <a:t>톤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하여 항공기 연료 및 윤활유로 사용하였는데 소나무 수지의 터르펜은 수소를 첨가하면 포화탄소로 되어 석유와 동일 성분이 됨</a:t>
            </a:r>
            <a:r>
              <a:rPr lang="en-US" altLang="ko-KR" sz="1800" dirty="0" smtClean="0">
                <a:latin typeface="+mj-lt"/>
              </a:rPr>
              <a:t>.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2663</TotalTime>
  <Words>748</Words>
  <Application>Microsoft PowerPoint</Application>
  <PresentationFormat>화면 슬라이드 쇼(4:3)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점과 선</vt:lpstr>
      <vt:lpstr>환경재료학 개론 </vt:lpstr>
      <vt:lpstr>현재까지 목재연료</vt:lpstr>
      <vt:lpstr>목재 생산량</vt:lpstr>
      <vt:lpstr>현재까지 목재연료</vt:lpstr>
      <vt:lpstr>현재까지 목재연료</vt:lpstr>
      <vt:lpstr>현재까지 목재연료</vt:lpstr>
      <vt:lpstr>현재까지 목재연료</vt:lpstr>
      <vt:lpstr>현재까지 목재연료</vt:lpstr>
      <vt:lpstr>현재까지 목재연료</vt:lpstr>
      <vt:lpstr>미래의 목재 에너지</vt:lpstr>
      <vt:lpstr>미래의 목재 에너지</vt:lpstr>
      <vt:lpstr>미래의 목재 에너지</vt:lpstr>
      <vt:lpstr>목재 에너지 소비경향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user</cp:lastModifiedBy>
  <cp:revision>193</cp:revision>
  <dcterms:created xsi:type="dcterms:W3CDTF">2005-09-01T06:05:51Z</dcterms:created>
  <dcterms:modified xsi:type="dcterms:W3CDTF">2011-05-02T14:09:43Z</dcterms:modified>
</cp:coreProperties>
</file>