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1" r:id="rId5"/>
    <p:sldId id="259" r:id="rId6"/>
    <p:sldId id="270" r:id="rId7"/>
    <p:sldId id="260" r:id="rId8"/>
    <p:sldId id="271" r:id="rId9"/>
    <p:sldId id="262" r:id="rId10"/>
    <p:sldId id="263" r:id="rId11"/>
    <p:sldId id="289" r:id="rId12"/>
    <p:sldId id="274" r:id="rId13"/>
    <p:sldId id="273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5" r:id="rId22"/>
    <p:sldId id="276" r:id="rId23"/>
    <p:sldId id="266" r:id="rId24"/>
    <p:sldId id="286" r:id="rId25"/>
    <p:sldId id="287" r:id="rId26"/>
    <p:sldId id="288" r:id="rId27"/>
    <p:sldId id="277" r:id="rId28"/>
    <p:sldId id="267" r:id="rId29"/>
    <p:sldId id="290" r:id="rId30"/>
    <p:sldId id="291" r:id="rId31"/>
    <p:sldId id="292" r:id="rId32"/>
    <p:sldId id="293" r:id="rId33"/>
    <p:sldId id="268" r:id="rId34"/>
    <p:sldId id="294" r:id="rId35"/>
    <p:sldId id="295" r:id="rId36"/>
    <p:sldId id="269" r:id="rId37"/>
    <p:sldId id="278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D2661C-77E7-444A-84DA-6B79E4539B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4E7C4B-D3CC-4636-8730-8F641E738DF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492F9-8EAB-496A-88A4-7CCD902B8D4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E16D2D-2AF0-4B2E-8EE3-B0C86FEFE85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80FADA-E267-4FD1-BC52-144BF73AD31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DB4F2D-6B35-44AE-B4B7-33FC2514405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CA78351-931D-4ACB-9AD7-78EC5F0AAB9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D6B686-40B3-41DC-9984-92476F23427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CFC1E2-9963-43E0-A1CC-64C6576A741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93C13-272D-4758-AC49-A51AA437675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FA243-4CFF-4ACF-BFCC-FE3498357A3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1CD01-2814-4562-9E07-F948FDA0FA6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BCFCFA-1F6A-4CF0-96AF-EA4F5BAEAD2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F92E4-A0F7-42F6-840C-CBE9E105B7C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BDCE78-8A03-4C5F-8F0B-3166767BA8B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86B10DC-2F83-4073-ACF7-CC8D686C9E9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hyperlink" Target="http://www.jx-grit.com/images/Cast%20Forging%20Industry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ngyang.co.kr/products/products1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/>
              <a:t>제  재  목 </a:t>
            </a:r>
            <a:endParaRPr lang="ko-KR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200" b="1"/>
              <a:t>제재목 생산 공정 </a:t>
            </a:r>
            <a:endParaRPr lang="ko-KR" altLang="en-US" b="1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189038" y="2205038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원목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989263" y="2205038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대할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789488" y="2205038"/>
            <a:ext cx="151288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갱톱제재</a:t>
            </a:r>
            <a:r>
              <a:rPr lang="en-US" altLang="ko-KR"/>
              <a:t>/</a:t>
            </a:r>
            <a:r>
              <a:rPr lang="ko-KR" altLang="en-US"/>
              <a:t>에징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1116013" y="3429000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건조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989263" y="3429000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잔적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6805613" y="2205038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제재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932363" y="3429000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분류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6804025" y="3429000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트리밍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003800" y="4652963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분류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1116013" y="4652963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평삭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3060700" y="4652963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/>
              <a:t>등급판정</a:t>
            </a: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2557463" y="24209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4357688" y="24209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6373813" y="2420938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>
            <a:off x="2555875" y="4868863"/>
            <a:ext cx="3603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>
            <a:off x="4500563" y="48688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7453313" y="2925763"/>
            <a:ext cx="15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H="1">
            <a:off x="6300788" y="3644900"/>
            <a:ext cx="360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H="1">
            <a:off x="4429125" y="364490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 flipH="1">
            <a:off x="2484438" y="3644900"/>
            <a:ext cx="360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1763713" y="4149725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시설배치</a:t>
            </a:r>
            <a:endParaRPr lang="ko-KR" altLang="en-US" sz="2800" b="1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>
            <p:ph idx="1"/>
          </p:nvPr>
        </p:nvGraphicFramePr>
        <p:xfrm>
          <a:off x="1042988" y="1125538"/>
          <a:ext cx="7056437" cy="4967287"/>
        </p:xfrm>
        <a:graphic>
          <a:graphicData uri="http://schemas.openxmlformats.org/presentationml/2006/ole">
            <p:oleObj spid="_x0000_s118787" name="비트맵 이미지" r:id="rId3" imgW="8371429" imgH="64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1536700" y="-711200"/>
            <a:ext cx="60721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1536700" y="-711200"/>
            <a:ext cx="6072188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102465" name="Picture 65" descr="products1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24400"/>
            <a:ext cx="1943100" cy="1943100"/>
          </a:xfrm>
          <a:prstGeom prst="rect">
            <a:avLst/>
          </a:prstGeom>
          <a:noFill/>
        </p:spPr>
      </p:pic>
      <p:pic>
        <p:nvPicPr>
          <p:cNvPr id="102442" name="Picture 42" descr="products1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9275"/>
            <a:ext cx="1714500" cy="1714500"/>
          </a:xfrm>
          <a:prstGeom prst="rect">
            <a:avLst/>
          </a:prstGeom>
          <a:noFill/>
        </p:spPr>
      </p:pic>
      <p:pic>
        <p:nvPicPr>
          <p:cNvPr id="102444" name="Picture 44" descr="products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49275"/>
            <a:ext cx="1714500" cy="1714500"/>
          </a:xfrm>
          <a:prstGeom prst="rect">
            <a:avLst/>
          </a:prstGeom>
          <a:noFill/>
        </p:spPr>
      </p:pic>
      <p:pic>
        <p:nvPicPr>
          <p:cNvPr id="102446" name="Picture 46" descr="products1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561975"/>
            <a:ext cx="1714500" cy="1714500"/>
          </a:xfrm>
          <a:prstGeom prst="rect">
            <a:avLst/>
          </a:prstGeom>
          <a:noFill/>
        </p:spPr>
      </p:pic>
      <p:pic>
        <p:nvPicPr>
          <p:cNvPr id="102454" name="Picture 54" descr="products1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636838"/>
            <a:ext cx="1714500" cy="1714500"/>
          </a:xfrm>
          <a:prstGeom prst="rect">
            <a:avLst/>
          </a:prstGeom>
          <a:noFill/>
        </p:spPr>
      </p:pic>
      <p:pic>
        <p:nvPicPr>
          <p:cNvPr id="102456" name="Picture 56" descr="products1-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636838"/>
            <a:ext cx="1714500" cy="1714500"/>
          </a:xfrm>
          <a:prstGeom prst="rect">
            <a:avLst/>
          </a:prstGeom>
          <a:noFill/>
        </p:spPr>
      </p:pic>
      <p:pic>
        <p:nvPicPr>
          <p:cNvPr id="102458" name="Picture 58" descr="products1-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708275"/>
            <a:ext cx="1714500" cy="1714500"/>
          </a:xfrm>
          <a:prstGeom prst="rect">
            <a:avLst/>
          </a:prstGeom>
          <a:noFill/>
        </p:spPr>
      </p:pic>
      <p:pic>
        <p:nvPicPr>
          <p:cNvPr id="102464" name="Picture 64" descr="products1-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4724400"/>
            <a:ext cx="1873250" cy="1944688"/>
          </a:xfrm>
          <a:prstGeom prst="rect">
            <a:avLst/>
          </a:prstGeom>
          <a:noFill/>
        </p:spPr>
      </p:pic>
      <p:sp>
        <p:nvSpPr>
          <p:cNvPr id="102514" name="AutoShape 114"/>
          <p:cNvSpPr>
            <a:spLocks noChangeArrowheads="1"/>
          </p:cNvSpPr>
          <p:nvPr/>
        </p:nvSpPr>
        <p:spPr bwMode="auto">
          <a:xfrm>
            <a:off x="2843213" y="1196975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15" name="AutoShape 115"/>
          <p:cNvSpPr>
            <a:spLocks noChangeArrowheads="1"/>
          </p:cNvSpPr>
          <p:nvPr/>
        </p:nvSpPr>
        <p:spPr bwMode="auto">
          <a:xfrm>
            <a:off x="5580063" y="1196975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16" name="AutoShape 116"/>
          <p:cNvSpPr>
            <a:spLocks noChangeArrowheads="1"/>
          </p:cNvSpPr>
          <p:nvPr/>
        </p:nvSpPr>
        <p:spPr bwMode="auto">
          <a:xfrm>
            <a:off x="755650" y="3284538"/>
            <a:ext cx="576263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17" name="AutoShape 117"/>
          <p:cNvSpPr>
            <a:spLocks noChangeArrowheads="1"/>
          </p:cNvSpPr>
          <p:nvPr/>
        </p:nvSpPr>
        <p:spPr bwMode="auto">
          <a:xfrm>
            <a:off x="3635375" y="3284538"/>
            <a:ext cx="576263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18" name="AutoShape 118"/>
          <p:cNvSpPr>
            <a:spLocks noChangeArrowheads="1"/>
          </p:cNvSpPr>
          <p:nvPr/>
        </p:nvSpPr>
        <p:spPr bwMode="auto">
          <a:xfrm>
            <a:off x="6443663" y="3284538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19" name="AutoShape 119"/>
          <p:cNvSpPr>
            <a:spLocks noChangeArrowheads="1"/>
          </p:cNvSpPr>
          <p:nvPr/>
        </p:nvSpPr>
        <p:spPr bwMode="auto">
          <a:xfrm>
            <a:off x="1258888" y="5516563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20" name="AutoShape 120"/>
          <p:cNvSpPr>
            <a:spLocks noChangeArrowheads="1"/>
          </p:cNvSpPr>
          <p:nvPr/>
        </p:nvSpPr>
        <p:spPr bwMode="auto">
          <a:xfrm>
            <a:off x="4500563" y="5445125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ardwoods lumb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20713"/>
            <a:ext cx="2159000" cy="1905000"/>
          </a:xfrm>
          <a:noFill/>
          <a:ln/>
        </p:spPr>
      </p:pic>
      <p:pic>
        <p:nvPicPr>
          <p:cNvPr id="97283" name="Picture 3" descr="lumber hardwo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620713"/>
            <a:ext cx="2087562" cy="1871662"/>
          </a:xfrm>
          <a:noFill/>
          <a:ln/>
        </p:spPr>
      </p:pic>
      <p:pic>
        <p:nvPicPr>
          <p:cNvPr id="97284" name="Picture 4" descr="black walnut, red oak, white oak, hard maple, yellow poplar, true hicko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300788" y="620713"/>
            <a:ext cx="2087562" cy="1800225"/>
          </a:xfrm>
          <a:noFill/>
          <a:ln/>
        </p:spPr>
      </p:pic>
      <p:pic>
        <p:nvPicPr>
          <p:cNvPr id="97285" name="Picture 5" descr="Image Previe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492500" y="2708275"/>
            <a:ext cx="1584325" cy="2190750"/>
          </a:xfrm>
          <a:noFill/>
          <a:ln/>
        </p:spPr>
      </p:pic>
      <p:pic>
        <p:nvPicPr>
          <p:cNvPr id="97286" name="Picture 6" descr="Windhorse Farm - Lumb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781300"/>
            <a:ext cx="2087563" cy="1801813"/>
          </a:xfrm>
          <a:prstGeom prst="rect">
            <a:avLst/>
          </a:prstGeom>
          <a:noFill/>
        </p:spPr>
      </p:pic>
      <p:pic>
        <p:nvPicPr>
          <p:cNvPr id="97287" name="Picture 7" descr="Image Pr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5013325"/>
            <a:ext cx="2159000" cy="1458913"/>
          </a:xfrm>
          <a:prstGeom prst="rect">
            <a:avLst/>
          </a:prstGeom>
          <a:noFill/>
        </p:spPr>
      </p:pic>
      <p:pic>
        <p:nvPicPr>
          <p:cNvPr id="97288" name="Picture 8" descr="Image Previe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5084763"/>
            <a:ext cx="1944687" cy="1379537"/>
          </a:xfrm>
          <a:prstGeom prst="rect">
            <a:avLst/>
          </a:prstGeom>
          <a:noFill/>
        </p:spPr>
      </p:pic>
      <p:pic>
        <p:nvPicPr>
          <p:cNvPr id="97289" name="Picture 9" descr="Lumber Product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636838"/>
            <a:ext cx="295275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박피</a:t>
            </a:r>
            <a:endParaRPr lang="ko-KR" altLang="en-US" sz="2800" b="1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545137"/>
          </a:xfrm>
        </p:spPr>
        <p:txBody>
          <a:bodyPr/>
          <a:lstStyle/>
          <a:p>
            <a:pPr marL="271463" indent="-271463">
              <a:lnSpc>
                <a:spcPct val="110000"/>
              </a:lnSpc>
              <a:spcBef>
                <a:spcPct val="15000"/>
              </a:spcBef>
            </a:pPr>
            <a:r>
              <a:rPr lang="ko-KR" altLang="en-US" sz="2000" b="1"/>
              <a:t>정의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</a:t>
            </a:r>
            <a:r>
              <a:rPr lang="en-US" altLang="ko-KR" sz="1800"/>
              <a:t>, </a:t>
            </a:r>
            <a:r>
              <a:rPr lang="ko-KR" altLang="en-US" sz="1800"/>
              <a:t>단판절삭</a:t>
            </a:r>
            <a:r>
              <a:rPr lang="en-US" altLang="ko-KR" sz="1800"/>
              <a:t>, </a:t>
            </a:r>
            <a:r>
              <a:rPr lang="ko-KR" altLang="en-US" sz="1800"/>
              <a:t>치핑</a:t>
            </a:r>
            <a:r>
              <a:rPr lang="en-US" altLang="ko-KR" sz="1800"/>
              <a:t>, </a:t>
            </a:r>
            <a:r>
              <a:rPr lang="ko-KR" altLang="en-US" sz="1800"/>
              <a:t>원목의 건조와 약재 주입 등 대부분의 소재공정에서 처음에 이루어지는 공정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수피 제거 정도는 최종용도에 따라 상이 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</a:pPr>
            <a:r>
              <a:rPr lang="ko-KR" altLang="en-US" sz="2000" b="1"/>
              <a:t>설명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제재소와 단판공장</a:t>
            </a:r>
            <a:r>
              <a:rPr lang="en-US" altLang="ko-KR" sz="1800"/>
              <a:t>: </a:t>
            </a:r>
            <a:r>
              <a:rPr lang="ko-KR" altLang="en-US" sz="1800"/>
              <a:t>박피는 톱과 나이프의 수명연장과 목재채취가 용이해 원목을 박피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펄프공장</a:t>
            </a:r>
            <a:r>
              <a:rPr lang="en-US" altLang="ko-KR" sz="1800"/>
              <a:t>: </a:t>
            </a:r>
            <a:r>
              <a:rPr lang="ko-KR" altLang="en-US" sz="1800"/>
              <a:t>더러운 반점이나 수피입자가 포함되지 않은 양질의 종이를 제조하기 위해 무피제를 사용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방부목 생산업체</a:t>
            </a:r>
            <a:r>
              <a:rPr lang="en-US" altLang="ko-KR" sz="1800"/>
              <a:t>: </a:t>
            </a:r>
            <a:r>
              <a:rPr lang="ko-KR" altLang="en-US" sz="1800"/>
              <a:t>전신주와 기둥의 건조 촉진과 약재 주입을 용이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소나무는 </a:t>
            </a:r>
            <a:r>
              <a:rPr lang="en-US" altLang="ko-KR" sz="1800"/>
              <a:t>10%</a:t>
            </a:r>
            <a:r>
              <a:rPr lang="ko-KR" altLang="en-US" sz="1800"/>
              <a:t>의 수피를 함유하며 수피는 농업</a:t>
            </a:r>
            <a:r>
              <a:rPr lang="en-US" altLang="ko-KR" sz="1800"/>
              <a:t>, </a:t>
            </a:r>
            <a:r>
              <a:rPr lang="ko-KR" altLang="en-US" sz="1800"/>
              <a:t>섬유</a:t>
            </a:r>
            <a:r>
              <a:rPr lang="en-US" altLang="ko-KR" sz="1800"/>
              <a:t>, </a:t>
            </a:r>
            <a:r>
              <a:rPr lang="ko-KR" altLang="en-US" sz="1800"/>
              <a:t>화학제품으로 이용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미송은 수피가 짧고 질기며 방추형으로 분산제나 결합제 등의 약제로 사용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레드우드는 단열재와 충격저항재 등으로 사용되며 크르크 참나무의 수피는 코르크로 사용</a:t>
            </a:r>
          </a:p>
          <a:p>
            <a:pPr marL="271463" indent="-271463">
              <a:lnSpc>
                <a:spcPct val="11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수피량은 전 세계적으로 연간 </a:t>
            </a:r>
            <a:r>
              <a:rPr lang="en-US" altLang="ko-KR" sz="1800"/>
              <a:t>319</a:t>
            </a:r>
            <a:r>
              <a:rPr lang="ko-KR" altLang="en-US" sz="1800"/>
              <a:t>백만 입방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박피 영향인자</a:t>
            </a:r>
            <a:endParaRPr lang="ko-KR" altLang="en-US" sz="2800" b="1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인자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사용장비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원목형태</a:t>
            </a:r>
            <a:r>
              <a:rPr lang="en-US" altLang="ko-KR" sz="1800"/>
              <a:t>: </a:t>
            </a:r>
            <a:r>
              <a:rPr lang="ko-KR" altLang="en-US" sz="1800"/>
              <a:t>통직하고 평활한 원주형 원목은 가지가 있고 굽거나 타원형 원목보다 박피가 용이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수피와 목부의 결합력</a:t>
            </a:r>
            <a:r>
              <a:rPr lang="en-US" altLang="ko-KR" sz="1800"/>
              <a:t>: </a:t>
            </a:r>
            <a:r>
              <a:rPr lang="ko-KR" altLang="en-US" sz="1800"/>
              <a:t>수종</a:t>
            </a:r>
            <a:r>
              <a:rPr lang="en-US" altLang="ko-KR" sz="1800"/>
              <a:t>, </a:t>
            </a:r>
            <a:r>
              <a:rPr lang="ko-KR" altLang="en-US" sz="1800"/>
              <a:t>계절</a:t>
            </a:r>
            <a:r>
              <a:rPr lang="en-US" altLang="ko-KR" sz="1800"/>
              <a:t>, </a:t>
            </a:r>
            <a:r>
              <a:rPr lang="ko-KR" altLang="en-US" sz="1800"/>
              <a:t>저목의 시기와 조건</a:t>
            </a:r>
            <a:r>
              <a:rPr lang="en-US" altLang="ko-KR" sz="1800"/>
              <a:t>; </a:t>
            </a:r>
            <a:r>
              <a:rPr lang="ko-KR" altLang="en-US" sz="1800"/>
              <a:t>예</a:t>
            </a:r>
            <a:r>
              <a:rPr lang="en-US" altLang="ko-KR" sz="1800"/>
              <a:t>) </a:t>
            </a:r>
            <a:r>
              <a:rPr lang="ko-KR" altLang="en-US" sz="1800"/>
              <a:t>느릅나무는 </a:t>
            </a:r>
            <a:r>
              <a:rPr lang="en-US" altLang="ko-KR" sz="1800"/>
              <a:t>10.6 kgf/cm</a:t>
            </a:r>
            <a:r>
              <a:rPr lang="en-US" altLang="ko-KR" sz="1800" baseline="30000"/>
              <a:t>2</a:t>
            </a:r>
            <a:r>
              <a:rPr lang="en-US" altLang="ko-KR" sz="1800"/>
              <a:t> </a:t>
            </a:r>
            <a:r>
              <a:rPr lang="ko-KR" altLang="en-US" sz="1800"/>
              <a:t>정도이고 </a:t>
            </a:r>
            <a:r>
              <a:rPr lang="en-US" altLang="ko-KR" sz="1800"/>
              <a:t>green ash</a:t>
            </a:r>
            <a:r>
              <a:rPr lang="ko-KR" altLang="en-US" sz="1800"/>
              <a:t>는 </a:t>
            </a:r>
            <a:r>
              <a:rPr lang="en-US" altLang="ko-KR" sz="1800"/>
              <a:t>17.6 kgf/cm</a:t>
            </a:r>
            <a:r>
              <a:rPr lang="en-US" altLang="ko-KR" sz="1800" baseline="30000"/>
              <a:t>2</a:t>
            </a:r>
            <a:r>
              <a:rPr lang="ko-KR" altLang="en-US" sz="1800"/>
              <a:t>으로 낮은 결합강도와 얇은 수피를 가진 수종이 박피하기 용이 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임목의 휴면기 중 수피가 박피공구의 충격에 의해 비교적 작은 조각으로 파손되어 깨끗하고 완전한 수피 제거가 어렵다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박피 난이도는 벌목계절에 의해 크게 영향받으며 형성층의 활동기인 생육계절에 용이</a:t>
            </a:r>
          </a:p>
          <a:p>
            <a:pPr marL="271463" indent="-271463"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동계벌목한 원목은 박피가 곤란하고 온수와 증기로 가열</a:t>
            </a:r>
            <a:r>
              <a:rPr lang="en-US" altLang="ko-KR" sz="1800"/>
              <a:t>, </a:t>
            </a:r>
            <a:r>
              <a:rPr lang="ko-KR" altLang="en-US" sz="1800"/>
              <a:t>처리하면 쉬워짐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박피방법과 박피기</a:t>
            </a:r>
            <a:endParaRPr lang="ko-KR" altLang="en-US" sz="2800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25000"/>
              </a:spcBef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수피는 기계적 수법에 의해 비교적 용이하게 제거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수피제거는 마찰 또는 삭마</a:t>
            </a:r>
            <a:r>
              <a:rPr lang="en-US" altLang="ko-KR" sz="1800"/>
              <a:t>, </a:t>
            </a:r>
            <a:r>
              <a:rPr lang="ko-KR" altLang="en-US" sz="1800"/>
              <a:t>형성층의 절단</a:t>
            </a:r>
            <a:r>
              <a:rPr lang="en-US" altLang="ko-KR" sz="1800"/>
              <a:t>, </a:t>
            </a:r>
            <a:r>
              <a:rPr lang="ko-KR" altLang="en-US" sz="1800"/>
              <a:t>수피절삭 제거로 구성  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</a:pPr>
            <a:r>
              <a:rPr lang="ko-KR" altLang="en-US" sz="2000" b="1"/>
              <a:t>드럼박피기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회전하는 드럼의 주름진 내부에서 원목이 서로 부딪쳐서 마멸에 의해 박피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볏겨진 수피는 드럼의 뼈대내 홈을 통해 콘베이어로 배출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목재손실을 줄이기 위해 드럼 내부 주름의 반경은 크고 평활하며 드럼박피 중에 정상목재 손실은 </a:t>
            </a:r>
            <a:r>
              <a:rPr lang="en-US" altLang="ko-KR" sz="1800"/>
              <a:t>1%</a:t>
            </a:r>
            <a:r>
              <a:rPr lang="ko-KR" altLang="en-US" sz="1800"/>
              <a:t>정도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박피 영향인자</a:t>
            </a:r>
            <a:r>
              <a:rPr lang="en-US" altLang="ko-KR" sz="1800"/>
              <a:t>: </a:t>
            </a:r>
            <a:r>
              <a:rPr lang="ko-KR" altLang="en-US" sz="1800"/>
              <a:t>목재조건 </a:t>
            </a:r>
            <a:r>
              <a:rPr lang="en-US" altLang="ko-KR" sz="1800"/>
              <a:t>(</a:t>
            </a:r>
            <a:r>
              <a:rPr lang="ko-KR" altLang="en-US" sz="1800"/>
              <a:t>저목기간</a:t>
            </a:r>
            <a:r>
              <a:rPr lang="en-US" altLang="ko-KR" sz="1800"/>
              <a:t>, </a:t>
            </a:r>
            <a:r>
              <a:rPr lang="ko-KR" altLang="en-US" sz="1800"/>
              <a:t>벌목계절</a:t>
            </a:r>
            <a:r>
              <a:rPr lang="en-US" altLang="ko-KR" sz="1800"/>
              <a:t>, </a:t>
            </a:r>
            <a:r>
              <a:rPr lang="ko-KR" altLang="en-US" sz="1800"/>
              <a:t>수종과 박피량</a:t>
            </a:r>
            <a:r>
              <a:rPr lang="en-US" altLang="ko-KR" sz="1800"/>
              <a:t>), </a:t>
            </a:r>
            <a:r>
              <a:rPr lang="ko-KR" altLang="en-US" sz="1800"/>
              <a:t>기후와 외부조건 </a:t>
            </a:r>
            <a:r>
              <a:rPr lang="en-US" altLang="ko-KR" sz="1800"/>
              <a:t>(</a:t>
            </a:r>
            <a:r>
              <a:rPr lang="ko-KR" altLang="en-US" sz="1800"/>
              <a:t>목재온도</a:t>
            </a:r>
            <a:r>
              <a:rPr lang="en-US" altLang="ko-KR" sz="1800"/>
              <a:t>, </a:t>
            </a:r>
            <a:r>
              <a:rPr lang="ko-KR" altLang="en-US" sz="1800"/>
              <a:t>수피내 균과 곤충의 활동 정도</a:t>
            </a:r>
            <a:r>
              <a:rPr lang="en-US" altLang="ko-KR" sz="1800"/>
              <a:t>), </a:t>
            </a:r>
            <a:r>
              <a:rPr lang="ko-KR" altLang="en-US" sz="1800"/>
              <a:t>기계인자 </a:t>
            </a:r>
            <a:r>
              <a:rPr lang="en-US" altLang="ko-KR" sz="1800"/>
              <a:t>(</a:t>
            </a:r>
            <a:r>
              <a:rPr lang="ko-KR" altLang="en-US" sz="1800"/>
              <a:t>드럼 내부에 있는 목재량 내부면의 평활도 </a:t>
            </a:r>
            <a:r>
              <a:rPr lang="en-US" altLang="ko-KR" sz="1800">
                <a:latin typeface="Arial"/>
              </a:rPr>
              <a:t>–</a:t>
            </a:r>
            <a:r>
              <a:rPr lang="en-US" altLang="ko-KR" sz="1800"/>
              <a:t> </a:t>
            </a:r>
            <a:r>
              <a:rPr lang="ko-KR" altLang="en-US" sz="1800"/>
              <a:t>절반정도가 적절</a:t>
            </a:r>
            <a:r>
              <a:rPr lang="en-US" altLang="ko-KR" sz="1800"/>
              <a:t>)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건식드럼박피 </a:t>
            </a:r>
            <a:r>
              <a:rPr lang="en-US" altLang="ko-KR" sz="1800"/>
              <a:t>(</a:t>
            </a:r>
            <a:r>
              <a:rPr lang="ko-KR" altLang="en-US" sz="1800"/>
              <a:t>수피가 건조된 상태</a:t>
            </a:r>
            <a:r>
              <a:rPr lang="en-US" altLang="ko-KR" sz="1800"/>
              <a:t>)</a:t>
            </a:r>
            <a:r>
              <a:rPr lang="ko-KR" altLang="en-US" sz="1800"/>
              <a:t>와 습식드럼박피 </a:t>
            </a:r>
            <a:r>
              <a:rPr lang="en-US" altLang="ko-KR" sz="1800"/>
              <a:t>(</a:t>
            </a:r>
            <a:r>
              <a:rPr lang="ko-KR" altLang="en-US" sz="1800"/>
              <a:t>온수 또는 증자처리 상태</a:t>
            </a:r>
            <a:r>
              <a:rPr lang="en-US" altLang="ko-KR" sz="1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드럼박피기</a:t>
            </a:r>
            <a:endParaRPr lang="ko-KR" altLang="en-US" sz="2800" b="1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>
            <p:ph idx="1"/>
          </p:nvPr>
        </p:nvGraphicFramePr>
        <p:xfrm>
          <a:off x="1476375" y="1628775"/>
          <a:ext cx="6229350" cy="4248150"/>
        </p:xfrm>
        <a:graphic>
          <a:graphicData uri="http://schemas.openxmlformats.org/presentationml/2006/ole">
            <p:oleObj spid="_x0000_s110595" name="비트맵 이미지" r:id="rId3" imgW="5687219" imgH="382005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기타 박피기</a:t>
            </a:r>
            <a:endParaRPr lang="ko-KR" altLang="en-US" sz="2800" b="1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5545137"/>
          </a:xfrm>
        </p:spPr>
        <p:txBody>
          <a:bodyPr/>
          <a:lstStyle/>
          <a:p>
            <a:pPr marL="271463" indent="-271463">
              <a:lnSpc>
                <a:spcPct val="120000"/>
              </a:lnSpc>
              <a:spcBef>
                <a:spcPct val="25000"/>
              </a:spcBef>
            </a:pPr>
            <a:r>
              <a:rPr lang="ko-KR" altLang="en-US" sz="2000" b="1"/>
              <a:t>드럼형 충격 박피기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난박피 수종의 박피를 위해 드럼박피기에 나선커터 나이프를 그동 샤프트에 설치한 드럼박피기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일반 드럼박피기의 박피시간의 </a:t>
            </a:r>
            <a:r>
              <a:rPr lang="en-US" altLang="ko-KR" sz="1800">
                <a:latin typeface="Arial"/>
              </a:rPr>
              <a:t>¼</a:t>
            </a:r>
            <a:r>
              <a:rPr lang="ko-KR" altLang="en-US" sz="1800"/>
              <a:t>로 수피의 </a:t>
            </a:r>
            <a:r>
              <a:rPr lang="en-US" altLang="ko-KR" sz="1800"/>
              <a:t>90%</a:t>
            </a:r>
            <a:r>
              <a:rPr lang="ko-KR" altLang="en-US" sz="1800"/>
              <a:t>를 박피하였으나 목재 손상이 휠씬 많음</a:t>
            </a:r>
            <a:r>
              <a:rPr lang="en-US" altLang="ko-KR" sz="1800"/>
              <a:t>. 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</a:pPr>
            <a:r>
              <a:rPr lang="ko-KR" altLang="en-US" sz="2000" b="1"/>
              <a:t>링 박피기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제재와 단판용제 박피에 널리 사용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회전하는 링에 장치된 곡선의 스크레핑공구가 원목이 링을 통과시 형성층에서 수피를 전단하는 방사방향과 접선방향 압력을 가하며 박피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박피장비는 링에 붙어 회전하면서 스프링</a:t>
            </a:r>
            <a:r>
              <a:rPr lang="en-US" altLang="ko-KR" sz="1800"/>
              <a:t>, </a:t>
            </a:r>
            <a:r>
              <a:rPr lang="ko-KR" altLang="en-US" sz="1800"/>
              <a:t>고ㅜ밴드</a:t>
            </a:r>
            <a:r>
              <a:rPr lang="en-US" altLang="ko-KR" sz="1800"/>
              <a:t>, </a:t>
            </a:r>
            <a:r>
              <a:rPr lang="ko-KR" altLang="en-US" sz="1800"/>
              <a:t>유압</a:t>
            </a:r>
            <a:r>
              <a:rPr lang="en-US" altLang="ko-KR" sz="1800"/>
              <a:t>, </a:t>
            </a:r>
            <a:r>
              <a:rPr lang="ko-KR" altLang="en-US" sz="1800"/>
              <a:t>또는 공기압에 의해 원목에 힘을 가함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가격은 드럼박피기보다 상당히 저렴하나 박피목재당 동력 요구량은 </a:t>
            </a:r>
            <a:r>
              <a:rPr lang="en-US" altLang="ko-KR" sz="1800"/>
              <a:t>1/6</a:t>
            </a:r>
            <a:r>
              <a:rPr lang="ko-KR" altLang="en-US" sz="1800"/>
              <a:t>정도 많음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링 박피기</a:t>
            </a:r>
            <a:endParaRPr lang="ko-KR" altLang="en-US" sz="2800" b="1"/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>
            <p:ph idx="1"/>
          </p:nvPr>
        </p:nvGraphicFramePr>
        <p:xfrm>
          <a:off x="1763713" y="1125538"/>
          <a:ext cx="5832475" cy="5111750"/>
        </p:xfrm>
        <a:graphic>
          <a:graphicData uri="http://schemas.openxmlformats.org/presentationml/2006/ole">
            <p:oleObj spid="_x0000_s112643" name="비트맵 이미지" r:id="rId3" imgW="6268325" imgH="65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229600" cy="835025"/>
          </a:xfrm>
        </p:spPr>
        <p:txBody>
          <a:bodyPr/>
          <a:lstStyle/>
          <a:p>
            <a:r>
              <a:rPr lang="ko-KR" altLang="en-US" sz="3600" b="1"/>
              <a:t>서론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18488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2000" b="1"/>
              <a:t>제재목의 정의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600"/>
              <a:t>   </a:t>
            </a:r>
            <a:r>
              <a:rPr lang="en-US" altLang="ko-KR" sz="1600"/>
              <a:t>-  </a:t>
            </a:r>
            <a:r>
              <a:rPr lang="ko-KR" altLang="en-US" sz="1600"/>
              <a:t>원목으로부터 제재된 소재제품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o-KR" altLang="en-US" sz="1600"/>
          </a:p>
          <a:p>
            <a:pPr>
              <a:lnSpc>
                <a:spcPct val="90000"/>
              </a:lnSpc>
            </a:pPr>
            <a:r>
              <a:rPr lang="ko-KR" altLang="en-US" sz="2000" b="1"/>
              <a:t>침엽수 제재목의 수종별 분류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Larch, pine, spruce </a:t>
            </a:r>
            <a:r>
              <a:rPr lang="ko-KR" altLang="en-US" sz="1800"/>
              <a:t>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ko-KR" altLang="en-US" sz="1800"/>
          </a:p>
          <a:p>
            <a:pPr>
              <a:lnSpc>
                <a:spcPct val="90000"/>
              </a:lnSpc>
            </a:pPr>
            <a:r>
              <a:rPr lang="ko-KR" altLang="en-US" sz="2000" b="1"/>
              <a:t>침엽수 제재목의 두께별 분류</a:t>
            </a:r>
            <a:r>
              <a:rPr lang="ko-KR" altLang="en-US" sz="2400" b="1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판재 </a:t>
            </a:r>
            <a:r>
              <a:rPr lang="en-US" altLang="ko-KR" sz="1800"/>
              <a:t>(board): </a:t>
            </a:r>
            <a:r>
              <a:rPr lang="ko-KR" altLang="en-US" sz="1800"/>
              <a:t>두께가 </a:t>
            </a:r>
            <a:r>
              <a:rPr lang="en-US" altLang="ko-KR" sz="1800"/>
              <a:t>5cm </a:t>
            </a:r>
            <a:r>
              <a:rPr lang="ko-KR" altLang="en-US" sz="1800"/>
              <a:t>이하인 제재목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규격재 </a:t>
            </a:r>
            <a:r>
              <a:rPr lang="en-US" altLang="ko-KR" sz="1800"/>
              <a:t>(dimension): </a:t>
            </a:r>
            <a:r>
              <a:rPr lang="ko-KR" altLang="en-US" sz="1800"/>
              <a:t>두께가 </a:t>
            </a:r>
            <a:r>
              <a:rPr lang="en-US" altLang="ko-KR" sz="1800"/>
              <a:t>5~12.5cm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대단면재 </a:t>
            </a:r>
            <a:r>
              <a:rPr lang="en-US" altLang="ko-KR" sz="1800"/>
              <a:t>(Timber): </a:t>
            </a:r>
            <a:r>
              <a:rPr lang="ko-KR" altLang="en-US" sz="1800"/>
              <a:t>두께가 </a:t>
            </a:r>
            <a:r>
              <a:rPr lang="en-US" altLang="ko-KR" sz="1800"/>
              <a:t>12.5cm </a:t>
            </a:r>
            <a:r>
              <a:rPr lang="ko-KR" altLang="en-US" sz="1800"/>
              <a:t>이상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ko-KR" altLang="en-US" sz="1800"/>
          </a:p>
          <a:p>
            <a:pPr>
              <a:lnSpc>
                <a:spcPct val="90000"/>
              </a:lnSpc>
            </a:pPr>
            <a:r>
              <a:rPr lang="ko-KR" altLang="en-US" sz="2000" b="1"/>
              <a:t>활엽수 제재목의 수종별 분류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black cherry, walnut, hard maple, oaks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90000"/>
              </a:lnSpc>
            </a:pPr>
            <a:r>
              <a:rPr lang="ko-KR" altLang="en-US" sz="2000" b="1"/>
              <a:t>활엽수 제재목의 일반 분류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침엽수 제재목에 쓰이는 용어와 구별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규격재</a:t>
            </a:r>
            <a:r>
              <a:rPr lang="en-US" altLang="ko-KR" sz="1800"/>
              <a:t>: </a:t>
            </a:r>
            <a:r>
              <a:rPr lang="ko-KR" altLang="en-US" sz="1800"/>
              <a:t>가구 또는 팔레트 제조용 크기로 제재된 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ko-KR" altLang="en-US" sz="3600" b="1"/>
              <a:t>기타 박피기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689600"/>
          </a:xfrm>
        </p:spPr>
        <p:txBody>
          <a:bodyPr/>
          <a:lstStyle/>
          <a:p>
            <a:pPr marL="271463" indent="-271463">
              <a:lnSpc>
                <a:spcPct val="110000"/>
              </a:lnSpc>
            </a:pPr>
            <a:r>
              <a:rPr lang="ko-KR" altLang="en-US" sz="2000" b="1"/>
              <a:t>로서헤드 박피기 </a:t>
            </a:r>
            <a:r>
              <a:rPr lang="en-US" altLang="ko-KR" sz="2000" b="1"/>
              <a:t>(Rosser head)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전신주와 기둥용제의 수피를 깍음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원목은 회전하는 로서헤드로 축방향으로 송재되면서 회전되고 예리한 포동이 제자리에 고정되어 있어 일정한 지름으로 박피되고 목재손실과 더불어 </a:t>
            </a:r>
            <a:r>
              <a:rPr lang="en-US" altLang="ko-KR" sz="1800"/>
              <a:t>taper</a:t>
            </a:r>
            <a:r>
              <a:rPr lang="ko-KR" altLang="en-US" sz="1800"/>
              <a:t>도 제거 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800"/>
              <a:t> </a:t>
            </a:r>
          </a:p>
          <a:p>
            <a:pPr marL="271463" indent="-271463">
              <a:lnSpc>
                <a:spcPct val="110000"/>
              </a:lnSpc>
            </a:pPr>
            <a:r>
              <a:rPr lang="ko-KR" altLang="en-US" sz="2000" b="1"/>
              <a:t>수압박피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기계적 박피기에 의해 박피가 곤란한 대경목이나 수피가 두꺼운 수종에 사용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고압수 분사에 의해 박피 </a:t>
            </a:r>
            <a:r>
              <a:rPr lang="en-US" altLang="ko-KR" sz="1800"/>
              <a:t>(</a:t>
            </a:r>
            <a:r>
              <a:rPr lang="ko-KR" altLang="en-US" sz="1800"/>
              <a:t>수압 </a:t>
            </a:r>
            <a:r>
              <a:rPr lang="en-US" altLang="ko-KR" sz="1800"/>
              <a:t>85kgf/cm</a:t>
            </a:r>
            <a:r>
              <a:rPr lang="en-US" altLang="ko-KR" sz="1800" baseline="30000"/>
              <a:t>2</a:t>
            </a:r>
            <a:r>
              <a:rPr lang="en-US" altLang="ko-KR" sz="1800"/>
              <a:t>)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소경제의 박피는 기계적 박피가 경제적이며 경제성과 다량의 물의 사용으로 환경오염 문제를 수반 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endParaRPr lang="ko-KR" altLang="en-US" sz="1800"/>
          </a:p>
          <a:p>
            <a:pPr marL="271463" indent="-271463">
              <a:lnSpc>
                <a:spcPct val="110000"/>
              </a:lnSpc>
            </a:pPr>
            <a:r>
              <a:rPr lang="ko-KR" altLang="en-US" sz="2000" b="1"/>
              <a:t>화학박피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수용성 비소화합물과 같은 임목고사제를 형성층 부위에 적용하여 수피를 헐겁게 하는 방법</a:t>
            </a:r>
          </a:p>
          <a:p>
            <a:pPr marL="271463" indent="-271463">
              <a:lnSpc>
                <a:spcPct val="110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기후조건에 따라 급속한 변색과 충해가 일어남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생산공정 </a:t>
            </a:r>
            <a:r>
              <a:rPr lang="en-US" altLang="ko-KR" sz="3200" b="1"/>
              <a:t>- </a:t>
            </a:r>
            <a:r>
              <a:rPr lang="ko-KR" altLang="en-US" sz="3200" b="1"/>
              <a:t>대할제재</a:t>
            </a:r>
            <a:endParaRPr lang="ko-KR" altLang="en-US" b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송재차  </a:t>
            </a:r>
            <a:r>
              <a:rPr lang="en-US" altLang="ko-KR" sz="2000" b="1"/>
              <a:t>(log carriage)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원목을 송재 차 위에 놓고 톱을 향해 앞</a:t>
            </a:r>
            <a:r>
              <a:rPr lang="en-US" altLang="ko-KR" sz="1800"/>
              <a:t>, </a:t>
            </a:r>
            <a:r>
              <a:rPr lang="ko-KR" altLang="en-US" sz="1800"/>
              <a:t>뒤로 원목을 밀어주고 당겨 한 조각의 목재가 원목으로부터 절단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- 1960</a:t>
            </a:r>
            <a:r>
              <a:rPr lang="ko-KR" altLang="en-US" sz="1800"/>
              <a:t>년대까지 모든 제재목은 송재장치에 의해 생산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대부분의 활엽수 제재소는 등급 수율을 위해 다양한 제품을 위해 송재장치를 이용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둥근톱</a:t>
            </a:r>
            <a:r>
              <a:rPr lang="en-US" altLang="ko-KR" sz="1800"/>
              <a:t>: </a:t>
            </a:r>
            <a:r>
              <a:rPr lang="ko-KR" altLang="en-US" sz="1800"/>
              <a:t>지름이 </a:t>
            </a:r>
            <a:r>
              <a:rPr lang="en-US" altLang="ko-KR" sz="1800"/>
              <a:t>36~60in</a:t>
            </a:r>
            <a:r>
              <a:rPr lang="ko-KR" altLang="en-US" sz="1800"/>
              <a:t>로 다양</a:t>
            </a:r>
            <a:r>
              <a:rPr lang="en-US" altLang="ko-KR" sz="1800"/>
              <a:t>.  36in</a:t>
            </a:r>
            <a:r>
              <a:rPr lang="ko-KR" altLang="en-US" sz="1800"/>
              <a:t>까지 원목을 제재</a:t>
            </a:r>
            <a:r>
              <a:rPr lang="en-US" altLang="ko-KR" sz="1800"/>
              <a:t>.  </a:t>
            </a:r>
            <a:r>
              <a:rPr lang="ko-KR" altLang="en-US" sz="1800"/>
              <a:t>거단폭이 </a:t>
            </a:r>
            <a:r>
              <a:rPr lang="en-US" altLang="ko-KR" sz="1800"/>
              <a:t>3/16~3/8in</a:t>
            </a:r>
            <a:r>
              <a:rPr lang="ko-KR" altLang="en-US" sz="1800"/>
              <a:t>로 다양</a:t>
            </a:r>
            <a:r>
              <a:rPr lang="en-US" altLang="ko-KR" sz="1800"/>
              <a:t>.  </a:t>
            </a:r>
            <a:r>
              <a:rPr lang="ko-KR" altLang="en-US" sz="1800"/>
              <a:t>제재속도가 빠름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띠톱</a:t>
            </a:r>
            <a:r>
              <a:rPr lang="en-US" altLang="ko-KR" sz="1800"/>
              <a:t>: </a:t>
            </a:r>
            <a:r>
              <a:rPr lang="ko-KR" altLang="en-US" sz="1800"/>
              <a:t>둥근톱보다 유지비가 더 들며 초기 자본투자가 더 크다</a:t>
            </a:r>
            <a:r>
              <a:rPr lang="en-US" altLang="ko-KR" sz="1800"/>
              <a:t>.  </a:t>
            </a:r>
            <a:r>
              <a:rPr lang="ko-KR" altLang="en-US" sz="1800"/>
              <a:t>지름이 큰 원목을 제재할 때 사용</a:t>
            </a:r>
            <a:r>
              <a:rPr lang="en-US" altLang="ko-KR" sz="1800"/>
              <a:t>.  </a:t>
            </a:r>
            <a:r>
              <a:rPr lang="ko-KR" altLang="en-US" sz="1800"/>
              <a:t>거단폭은 </a:t>
            </a:r>
            <a:r>
              <a:rPr lang="en-US" altLang="ko-KR" sz="1800"/>
              <a:t>1/8~3/16in</a:t>
            </a:r>
            <a:r>
              <a:rPr lang="ko-KR" altLang="en-US" sz="1800"/>
              <a:t>로 둥근톱보다 좁으나 제재속도가 느림</a:t>
            </a:r>
            <a:r>
              <a:rPr lang="en-US" altLang="ko-KR" sz="180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생산공정 </a:t>
            </a:r>
            <a:r>
              <a:rPr lang="en-US" altLang="ko-KR" sz="3200" b="1"/>
              <a:t>- </a:t>
            </a:r>
            <a:r>
              <a:rPr lang="ko-KR" altLang="en-US" sz="3200" b="1"/>
              <a:t>대할제재</a:t>
            </a:r>
            <a:endParaRPr lang="ko-KR" altLang="en-US" b="1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단일통과 대형제재기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원목이 연속적인 흐름으로 한번만 통과하여 제재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지름이 작은 원목 제재를 위해 주로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- 2</a:t>
            </a:r>
            <a:r>
              <a:rPr lang="ko-KR" altLang="en-US" sz="1800"/>
              <a:t>차 제재용 톱에 의해 작은 크기의 제재목으로 재가공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칩퍼켄터 </a:t>
            </a:r>
            <a:r>
              <a:rPr lang="en-US" altLang="ko-KR" sz="1800"/>
              <a:t>(chipper canter): </a:t>
            </a:r>
            <a:r>
              <a:rPr lang="ko-KR" altLang="en-US" sz="1800"/>
              <a:t>원목의 측면을 칩형태로 깍아 냄에 따라 각형과 곡선형 켄트가 생산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스크레그 밀 </a:t>
            </a:r>
            <a:r>
              <a:rPr lang="en-US" altLang="ko-KR" sz="1800"/>
              <a:t>(scag mill): </a:t>
            </a:r>
            <a:r>
              <a:rPr lang="ko-KR" altLang="en-US" sz="1800"/>
              <a:t>하나의 축에 </a:t>
            </a:r>
            <a:r>
              <a:rPr lang="en-US" altLang="ko-KR" sz="1800"/>
              <a:t>2 </a:t>
            </a:r>
            <a:r>
              <a:rPr lang="ko-KR" altLang="en-US" sz="1800"/>
              <a:t>또는 </a:t>
            </a:r>
            <a:r>
              <a:rPr lang="en-US" altLang="ko-KR" sz="1800"/>
              <a:t>4</a:t>
            </a:r>
            <a:r>
              <a:rPr lang="ko-KR" altLang="en-US" sz="1800"/>
              <a:t>개의 둥근톱이 장착되어 </a:t>
            </a:r>
            <a:r>
              <a:rPr lang="en-US" altLang="ko-KR" sz="1800"/>
              <a:t>2~4</a:t>
            </a:r>
            <a:r>
              <a:rPr lang="ko-KR" altLang="en-US" sz="1800"/>
              <a:t>개의 켄트와 죽대기 생산 가능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복수 띠톱 제재기 </a:t>
            </a:r>
            <a:r>
              <a:rPr lang="en-US" altLang="ko-KR" sz="1800"/>
              <a:t>(multi-band headrig): 2 </a:t>
            </a:r>
            <a:r>
              <a:rPr lang="ko-KR" altLang="en-US" sz="1800"/>
              <a:t>또는 </a:t>
            </a:r>
            <a:r>
              <a:rPr lang="en-US" altLang="ko-KR" sz="1800"/>
              <a:t>4</a:t>
            </a:r>
            <a:r>
              <a:rPr lang="ko-KR" altLang="en-US" sz="1800"/>
              <a:t>개의 띠톱으로 구성되어 있어</a:t>
            </a:r>
            <a:r>
              <a:rPr lang="en-US" altLang="ko-KR" sz="1800"/>
              <a:t>2~4</a:t>
            </a:r>
            <a:r>
              <a:rPr lang="ko-KR" altLang="en-US" sz="1800"/>
              <a:t>개의 켄트와 죽대기 생산 가능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생산공정 </a:t>
            </a:r>
            <a:r>
              <a:rPr lang="en-US" altLang="ko-KR" sz="3200" b="1"/>
              <a:t>- </a:t>
            </a:r>
            <a:r>
              <a:rPr lang="ko-KR" altLang="en-US" sz="3200" b="1"/>
              <a:t>중할제재</a:t>
            </a:r>
            <a:endParaRPr lang="ko-KR" altLang="en-US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ko-KR" altLang="en-US" sz="2000" b="1"/>
              <a:t>정의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켄트가 너비와 길이에 따라 단순하게 재제재되는 공정 </a:t>
            </a:r>
            <a:r>
              <a:rPr lang="en-US" altLang="ko-KR" sz="1800"/>
              <a:t>(secondary breakdown)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spcBef>
                <a:spcPct val="30000"/>
              </a:spcBef>
            </a:pPr>
            <a:r>
              <a:rPr lang="ko-KR" altLang="en-US" sz="2000" b="1"/>
              <a:t>장비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갱톱</a:t>
            </a:r>
            <a:r>
              <a:rPr lang="en-US" altLang="ko-KR" sz="1800"/>
              <a:t>: </a:t>
            </a:r>
            <a:r>
              <a:rPr lang="ko-KR" altLang="en-US" sz="1800"/>
              <a:t>한번에 여러 개의 거단이 가능한 장비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스레브 칩퍼</a:t>
            </a:r>
            <a:r>
              <a:rPr lang="en-US" altLang="ko-KR" sz="1800"/>
              <a:t>: </a:t>
            </a:r>
            <a:r>
              <a:rPr lang="ko-KR" altLang="en-US" sz="1800"/>
              <a:t>죽대기 목재를 이용하기 위해 사용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만곡형 제재시스템</a:t>
            </a:r>
            <a:r>
              <a:rPr lang="en-US" altLang="ko-KR" sz="1800"/>
              <a:t>: </a:t>
            </a:r>
            <a:r>
              <a:rPr lang="ko-KR" altLang="en-US" sz="1800"/>
              <a:t>켄트의 두 재면이 나타나는 단면 형상에 따라 가공하는 시스템이며 제재목의 수율을 상당히 증가시킴</a:t>
            </a:r>
            <a:r>
              <a:rPr lang="en-US" altLang="ko-KR" sz="1800"/>
              <a:t>.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en-US" altLang="ko-KR" sz="1600"/>
          </a:p>
          <a:p>
            <a:pPr>
              <a:spcBef>
                <a:spcPct val="30000"/>
              </a:spcBef>
            </a:pPr>
            <a:r>
              <a:rPr lang="ko-KR" altLang="en-US" sz="2000" b="1"/>
              <a:t>에징 </a:t>
            </a:r>
            <a:r>
              <a:rPr lang="en-US" altLang="ko-KR" sz="2000" b="1"/>
              <a:t>(edging)</a:t>
            </a:r>
            <a:r>
              <a:rPr lang="ko-KR" altLang="en-US" sz="2000" b="1"/>
              <a:t>과 트리밍 </a:t>
            </a:r>
            <a:r>
              <a:rPr lang="en-US" altLang="ko-KR" sz="2000" b="1"/>
              <a:t>(trimming)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최대 재적 수율을 위해 에징과 트레밍 ㅗㅇ정을 자동화할 수 있는 스캐너와 제어시스템 개발  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수율보다는 등급 향상을 최대화하기 위해 사용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지나친 에젱과 트레밍은 제재목의 수율을 떨어뜨리게 되므로 비경제적인 공정이 될 가능성 존재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ko-KR" altLang="en-US" sz="4000" b="1"/>
              <a:t>띠톱</a:t>
            </a:r>
            <a:endParaRPr lang="ko-KR" altLang="en-US" sz="2800" b="1"/>
          </a:p>
        </p:txBody>
      </p:sp>
      <p:pic>
        <p:nvPicPr>
          <p:cNvPr id="115715" name="Picture 3" descr="bandsaw%20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7700"/>
            <a:ext cx="2952750" cy="3887788"/>
          </a:xfrm>
          <a:noFill/>
          <a:ln/>
        </p:spPr>
      </p:pic>
      <p:pic>
        <p:nvPicPr>
          <p:cNvPr id="115716" name="Picture 4" descr="fitting%20a%20new%20bandsa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846263"/>
            <a:ext cx="2449513" cy="3743325"/>
          </a:xfrm>
          <a:noFill/>
          <a:ln/>
        </p:spPr>
      </p:pic>
      <p:pic>
        <p:nvPicPr>
          <p:cNvPr id="115717" name="Picture 5" descr="05-2013-Bandsa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588125" y="1846263"/>
            <a:ext cx="2305050" cy="3743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pk300-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4464050" cy="4032250"/>
          </a:xfrm>
          <a:noFill/>
          <a:ln/>
        </p:spPr>
      </p:pic>
      <p:pic>
        <p:nvPicPr>
          <p:cNvPr id="116739" name="Picture 3" descr="Gunton%20circular%20saw%20rig%2023Sept2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3744912" cy="2592387"/>
          </a:xfrm>
          <a:noFill/>
          <a:ln/>
        </p:spPr>
      </p:pic>
      <p:pic>
        <p:nvPicPr>
          <p:cNvPr id="116740" name="Picture 4" descr="marath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95963" y="4076700"/>
            <a:ext cx="2592387" cy="2447925"/>
          </a:xfrm>
          <a:noFill/>
          <a:ln/>
        </p:spPr>
      </p:pic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ko-KR" altLang="en-US" b="1"/>
              <a:t>둥근톱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ast%2520Forging%2520Industr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268413"/>
            <a:ext cx="1655762" cy="1584325"/>
          </a:xfrm>
          <a:ln/>
        </p:spPr>
      </p:pic>
      <p:pic>
        <p:nvPicPr>
          <p:cNvPr id="117763" name="Picture 3" descr="Bus%20block%20cut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1341438"/>
            <a:ext cx="1655762" cy="1439862"/>
          </a:xfrm>
          <a:noFill/>
          <a:ln/>
        </p:spPr>
      </p:pic>
      <p:pic>
        <p:nvPicPr>
          <p:cNvPr id="117764" name="Picture 4" descr="edger_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1052513"/>
            <a:ext cx="3175000" cy="1981200"/>
          </a:xfrm>
          <a:noFill/>
          <a:ln/>
        </p:spPr>
      </p:pic>
      <p:pic>
        <p:nvPicPr>
          <p:cNvPr id="117765" name="Picture 5" descr="12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971550" y="3860800"/>
            <a:ext cx="2438400" cy="1828800"/>
          </a:xfrm>
          <a:noFill/>
          <a:ln/>
        </p:spPr>
      </p:pic>
      <p:pic>
        <p:nvPicPr>
          <p:cNvPr id="117766" name="Picture 6" descr="1224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3357563"/>
            <a:ext cx="3981450" cy="3132137"/>
          </a:xfrm>
          <a:prstGeom prst="rect">
            <a:avLst/>
          </a:prstGeom>
          <a:noFill/>
        </p:spPr>
      </p:pic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  <a:ln/>
        </p:spPr>
        <p:txBody>
          <a:bodyPr/>
          <a:lstStyle/>
          <a:p>
            <a:r>
              <a:rPr lang="ko-KR" altLang="en-US" b="1"/>
              <a:t>갱톱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생산공정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건조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건조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건조공정에 앞서 등급</a:t>
            </a:r>
            <a:r>
              <a:rPr lang="en-US" altLang="ko-KR" sz="1800"/>
              <a:t>, </a:t>
            </a:r>
            <a:r>
              <a:rPr lang="ko-KR" altLang="en-US" sz="1800"/>
              <a:t>크기</a:t>
            </a:r>
            <a:r>
              <a:rPr lang="en-US" altLang="ko-KR" sz="1800"/>
              <a:t>, </a:t>
            </a:r>
            <a:r>
              <a:rPr lang="ko-KR" altLang="en-US" sz="1800"/>
              <a:t>수종에 따라 분류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균일하고 신속하게 건조하기 위해 하나의 건조실에 하나의 두께 및 수종의 제재목을 건조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너비는 두께에 비해 건조시간에 영향을 덜 받아 여러 너비의 제재목을 함께 건조 가능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침엽수 제재목</a:t>
            </a:r>
            <a:r>
              <a:rPr lang="en-US" altLang="ko-KR" sz="1800"/>
              <a:t>: </a:t>
            </a:r>
            <a:r>
              <a:rPr lang="ko-KR" altLang="en-US" sz="1800"/>
              <a:t>너비에 따라 분류한 후 건조 실시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활엽수 제재목</a:t>
            </a:r>
            <a:r>
              <a:rPr lang="en-US" altLang="ko-KR" sz="1800"/>
              <a:t>: </a:t>
            </a:r>
            <a:r>
              <a:rPr lang="ko-KR" altLang="en-US" sz="1800"/>
              <a:t>비슷한 건조특성을 지니는 수종을 함께 건조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인공건조 될 제재목 잔적내의 목재층은 잔목에 의해 분류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생산공정 </a:t>
            </a:r>
            <a:r>
              <a:rPr lang="en-US" altLang="ko-KR" sz="3600" b="1">
                <a:latin typeface="Arial"/>
              </a:rPr>
              <a:t>–</a:t>
            </a:r>
            <a:r>
              <a:rPr lang="en-US" altLang="ko-KR" sz="3600" b="1"/>
              <a:t> </a:t>
            </a:r>
            <a:r>
              <a:rPr lang="ko-KR" altLang="en-US" sz="3600" b="1"/>
              <a:t>분류</a:t>
            </a:r>
            <a:r>
              <a:rPr lang="en-US" altLang="ko-KR" sz="3600" b="1"/>
              <a:t>, </a:t>
            </a:r>
            <a:r>
              <a:rPr lang="ko-KR" altLang="en-US" sz="3600" b="1"/>
              <a:t>마무리 작업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평삭공정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최종 크기로 제재되고 평삭가공이 이루어지는 제재목 생산 공정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거친 재면의 제재목을 출하하는 활엽수제재소에서는 불필요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자동 </a:t>
            </a:r>
            <a:r>
              <a:rPr lang="en-US" altLang="ko-KR" sz="1800"/>
              <a:t>2</a:t>
            </a:r>
            <a:r>
              <a:rPr lang="ko-KR" altLang="en-US" sz="1800"/>
              <a:t>면 기계대패 </a:t>
            </a:r>
            <a:r>
              <a:rPr lang="en-US" altLang="ko-KR" sz="1800"/>
              <a:t>(surfacer): </a:t>
            </a:r>
            <a:r>
              <a:rPr lang="ko-KR" altLang="en-US" sz="1800"/>
              <a:t>제재목의 양 재면만을 평삭 </a:t>
            </a:r>
            <a:r>
              <a:rPr lang="en-US" altLang="ko-KR" sz="1800"/>
              <a:t>(S2S)</a:t>
            </a:r>
            <a:r>
              <a:rPr lang="ko-KR" altLang="en-US" sz="1800"/>
              <a:t>해 주는 기계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자동 </a:t>
            </a:r>
            <a:r>
              <a:rPr lang="en-US" altLang="ko-KR" sz="1800"/>
              <a:t>4</a:t>
            </a:r>
            <a:r>
              <a:rPr lang="ko-KR" altLang="en-US" sz="1800"/>
              <a:t>면 기계 대폐 </a:t>
            </a:r>
            <a:r>
              <a:rPr lang="en-US" altLang="ko-KR" sz="1800"/>
              <a:t>(matcher): </a:t>
            </a:r>
            <a:r>
              <a:rPr lang="ko-KR" altLang="en-US" sz="1800"/>
              <a:t>침엽수 규격재용으로 이용되며 제재목의 네 재면을 평삭 </a:t>
            </a:r>
            <a:r>
              <a:rPr lang="en-US" altLang="ko-KR" sz="1800"/>
              <a:t>(S4S)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모울더 </a:t>
            </a:r>
            <a:r>
              <a:rPr lang="en-US" altLang="ko-KR" sz="1800"/>
              <a:t>(moulder)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분류</a:t>
            </a:r>
            <a:r>
              <a:rPr lang="en-US" altLang="ko-KR" sz="2000" b="1"/>
              <a:t>/</a:t>
            </a:r>
            <a:r>
              <a:rPr lang="ko-KR" altLang="en-US" sz="2000" b="1"/>
              <a:t>마무리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활엽수 제재목과 미관적 가치를 지니는 침엽수 제재목</a:t>
            </a:r>
            <a:r>
              <a:rPr lang="en-US" altLang="ko-KR" sz="1800"/>
              <a:t>: </a:t>
            </a:r>
            <a:r>
              <a:rPr lang="ko-KR" altLang="en-US" sz="1800"/>
              <a:t>그린체인 </a:t>
            </a:r>
            <a:r>
              <a:rPr lang="en-US" altLang="ko-KR" sz="1800"/>
              <a:t>(</a:t>
            </a:r>
            <a:r>
              <a:rPr lang="ko-KR" altLang="en-US" sz="1800"/>
              <a:t>제재소에 있어 가로켜기 다음에 위치</a:t>
            </a:r>
            <a:r>
              <a:rPr lang="en-US" altLang="ko-KR" sz="1800"/>
              <a:t>)</a:t>
            </a:r>
            <a:r>
              <a:rPr lang="ko-KR" altLang="en-US" sz="1800"/>
              <a:t>에서 크기 및 수종별 재적 측정과 등급 판정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구조용 침엽수</a:t>
            </a:r>
            <a:r>
              <a:rPr lang="en-US" altLang="ko-KR" sz="1800"/>
              <a:t>: </a:t>
            </a:r>
            <a:r>
              <a:rPr lang="ko-KR" altLang="en-US" sz="1800"/>
              <a:t>건조되고 평삭가공 후 등급이 결정되고 분류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ko-KR" altLang="en-US" sz="4000" b="1"/>
              <a:t>제재방법과 제재품</a:t>
            </a:r>
            <a:endParaRPr lang="ko-KR" altLang="en-US" sz="2800" b="1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39850"/>
            <a:ext cx="4330700" cy="4537075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제재의 일반 원칙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제재품에 가능한 갈고리 마크를 남기지 않는다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터진 원목은 할렬방향으로 제재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곡원목은 짧게 조재하고 볼록부분부터 먼저 제재하고 이 방향이 상향 또는 하향하지 않게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Tapered</a:t>
            </a:r>
            <a:r>
              <a:rPr lang="ko-KR" altLang="en-US" sz="1800"/>
              <a:t>목의 </a:t>
            </a:r>
            <a:r>
              <a:rPr lang="en-US" altLang="ko-KR" sz="1800"/>
              <a:t>tapering </a:t>
            </a:r>
            <a:r>
              <a:rPr lang="ko-KR" altLang="en-US" sz="1800"/>
              <a:t>정도가 급하면 </a:t>
            </a:r>
            <a:r>
              <a:rPr lang="en-US" altLang="ko-KR" sz="1800"/>
              <a:t>taper knee</a:t>
            </a:r>
            <a:r>
              <a:rPr lang="ko-KR" altLang="en-US" sz="1800"/>
              <a:t>를 사용하여재장의 중간을 기준으로 함</a:t>
            </a:r>
            <a:r>
              <a:rPr lang="en-US" altLang="ko-KR" sz="1800"/>
              <a:t>.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7900" y="1628775"/>
          <a:ext cx="4038600" cy="3606800"/>
        </p:xfrm>
        <a:graphic>
          <a:graphicData uri="http://schemas.openxmlformats.org/presentationml/2006/ole">
            <p:oleObj spid="_x0000_s119812" name="비트맵 이미지" r:id="rId3" imgW="5161905" imgH="461074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ko-KR" altLang="en-US" sz="3200" b="1"/>
              <a:t>침엽수</a:t>
            </a:r>
            <a:r>
              <a:rPr lang="en-US" altLang="ko-KR" sz="3200" b="1"/>
              <a:t>/</a:t>
            </a:r>
            <a:r>
              <a:rPr lang="ko-KR" altLang="en-US" sz="3200" b="1"/>
              <a:t>활엽수 제재목 차이점</a:t>
            </a:r>
            <a:endParaRPr lang="ko-KR" altLang="en-US" b="1"/>
          </a:p>
        </p:txBody>
      </p:sp>
      <p:graphicFrame>
        <p:nvGraphicFramePr>
          <p:cNvPr id="75830" name="Group 54"/>
          <p:cNvGraphicFramePr>
            <a:graphicFrameLocks noGrp="1"/>
          </p:cNvGraphicFramePr>
          <p:nvPr>
            <p:ph type="tbl" idx="1"/>
          </p:nvPr>
        </p:nvGraphicFramePr>
        <p:xfrm>
          <a:off x="457200" y="933450"/>
          <a:ext cx="8229600" cy="547109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활엽수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침엽수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용도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고 등급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가구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마루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목공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장식장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저 등급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팔레트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컨테이너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기타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갱목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건축용 토루판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선적용 깔개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수종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일반 가구용재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en-US" altLang="ko-K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red oak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white oak,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sweetgum, yellow poplar, maple,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ash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등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고급 가구용재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walnut, cherry,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hard maple, yellow birch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침목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red oak, white oak, maple,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hickory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등과 같은 고밀도 재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등급과 검량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임의의 너비를 지니는 평삭되지 않은 제재목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생산에 따라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- 2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차 가공시 더 작은 조각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소할재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들로 절단된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다는 가정 아래 설정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예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최상급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소할재를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83%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이상 생산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), 2B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나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3B 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건전한 옹이를 허용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용도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건축재료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경골 목구조 건축용 규격재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화장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용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마감용 재료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갑판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창문 등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Blip>
                          <a:blip r:embed="rId2"/>
                        </a:buBlip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수종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주요 수종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: 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Douglas-fir, southern yellow pine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기타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약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15%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정도 차지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): ponderosa pine,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western white pine, sugar pine, fir,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hemlock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등급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/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검량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규정된 크기로 평삭된 제재목 생산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-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구조용 또는 이용될 판재 재면의 외관 및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charset="-127"/>
                          <a:ea typeface="굴림" charset="-127"/>
                        </a:rPr>
                        <a:t>     강도에 기준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b="1"/>
              <a:t>제재방법</a:t>
            </a:r>
            <a:endParaRPr lang="ko-KR" altLang="en-US" sz="2800" b="1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>
            <p:ph idx="1"/>
          </p:nvPr>
        </p:nvGraphicFramePr>
        <p:xfrm>
          <a:off x="1508125" y="1838325"/>
          <a:ext cx="6126163" cy="4057650"/>
        </p:xfrm>
        <a:graphic>
          <a:graphicData uri="http://schemas.openxmlformats.org/presentationml/2006/ole">
            <p:oleObj spid="_x0000_s120835" name="비트맵 이미지" r:id="rId3" imgW="6125430" imgH="40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ko-KR" altLang="en-US" sz="4000" b="1"/>
              <a:t>제재품</a:t>
            </a:r>
            <a:endParaRPr lang="ko-KR" altLang="en-US" sz="2800" b="1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>
            <p:ph idx="1"/>
          </p:nvPr>
        </p:nvGraphicFramePr>
        <p:xfrm>
          <a:off x="1403350" y="1341438"/>
          <a:ext cx="6121400" cy="5040312"/>
        </p:xfrm>
        <a:graphic>
          <a:graphicData uri="http://schemas.openxmlformats.org/presentationml/2006/ole">
            <p:oleObj spid="_x0000_s121859" name="비트맵 이미지" r:id="rId3" imgW="6180952" imgH="519185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ko-KR" altLang="en-US" sz="4000" b="1"/>
              <a:t>제재수율</a:t>
            </a:r>
            <a:endParaRPr lang="ko-KR" altLang="en-US" sz="2800" b="1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62950" cy="5472112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개요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제재수율은 제재재적 대 원목재적의 백분율로 표시하며 원목의 형질</a:t>
            </a:r>
            <a:r>
              <a:rPr lang="en-US" altLang="ko-KR" sz="1800"/>
              <a:t>, </a:t>
            </a:r>
            <a:r>
              <a:rPr lang="ko-KR" altLang="en-US" sz="1800"/>
              <a:t>거단폭</a:t>
            </a:r>
            <a:r>
              <a:rPr lang="en-US" altLang="ko-KR" sz="1800"/>
              <a:t>, </a:t>
            </a:r>
            <a:r>
              <a:rPr lang="ko-KR" altLang="en-US" sz="1800"/>
              <a:t>제재방법에 따라 차이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V = </a:t>
            </a:r>
            <a:r>
              <a:rPr lang="ko-KR" altLang="en-US" sz="1800"/>
              <a:t>두께 </a:t>
            </a:r>
            <a:r>
              <a:rPr lang="en-US" altLang="ko-KR" sz="1800"/>
              <a:t>(cm) X </a:t>
            </a:r>
            <a:r>
              <a:rPr lang="ko-KR" altLang="en-US" sz="1800"/>
              <a:t>폭 </a:t>
            </a:r>
            <a:r>
              <a:rPr lang="en-US" altLang="ko-KR" sz="1800"/>
              <a:t>(cm) X </a:t>
            </a:r>
            <a:r>
              <a:rPr lang="ko-KR" altLang="en-US" sz="1800"/>
              <a:t>길이 </a:t>
            </a:r>
            <a:r>
              <a:rPr lang="en-US" altLang="ko-KR" sz="1800"/>
              <a:t>(cm) X 1/10,000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두께는 최소횡단면에서 빠진 변을 보완한 네모꼴의 작은 변으로 하고 폭은 네모꼴의 긴 변으로 함</a:t>
            </a:r>
            <a:r>
              <a:rPr lang="en-US" altLang="ko-KR" sz="1800"/>
              <a:t>.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길이는 양 횡단면을 연결하는 최단 직선길이로 함</a:t>
            </a:r>
            <a:r>
              <a:rPr lang="en-US" altLang="ko-KR" sz="1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/>
              <a:t>제재수율 개선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ko-KR" sz="2000" b="1"/>
              <a:t>LRF (lumber recovery factor)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투입된 원목의 실제 재적당 생산된 제재목의 제적 측면에서 수율을 분석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제재목 수율 계수 </a:t>
            </a:r>
            <a:r>
              <a:rPr lang="en-US" altLang="ko-KR" sz="1800"/>
              <a:t>(LRF) = </a:t>
            </a:r>
            <a:r>
              <a:rPr lang="ko-KR" altLang="en-US" sz="1800"/>
              <a:t>제재목의 재적</a:t>
            </a:r>
            <a:r>
              <a:rPr lang="en-US" altLang="ko-KR" sz="1800"/>
              <a:t>/</a:t>
            </a:r>
            <a:r>
              <a:rPr lang="ko-KR" altLang="en-US" sz="1800"/>
              <a:t>원목 재적 </a:t>
            </a:r>
            <a:r>
              <a:rPr lang="en-US" altLang="ko-KR" sz="1800"/>
              <a:t>(m</a:t>
            </a:r>
            <a:r>
              <a:rPr lang="en-US" altLang="ko-KR" sz="1800" baseline="30000"/>
              <a:t>3</a:t>
            </a:r>
            <a:r>
              <a:rPr lang="en-US" altLang="ko-KR" sz="1800"/>
              <a:t>/m</a:t>
            </a:r>
            <a:r>
              <a:rPr lang="en-US" altLang="ko-KR" sz="1800" baseline="30000"/>
              <a:t>3</a:t>
            </a:r>
            <a:r>
              <a:rPr lang="en-US" altLang="ko-KR" sz="1800"/>
              <a:t>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수율이 </a:t>
            </a:r>
            <a:r>
              <a:rPr lang="en-US" altLang="ko-KR" sz="1800"/>
              <a:t>100%</a:t>
            </a:r>
            <a:r>
              <a:rPr lang="ko-KR" altLang="en-US" sz="1800"/>
              <a:t>라는 의미는 </a:t>
            </a:r>
            <a:r>
              <a:rPr lang="en-US" altLang="ko-KR" sz="1800"/>
              <a:t>LRF</a:t>
            </a:r>
            <a:r>
              <a:rPr lang="ko-KR" altLang="en-US" sz="1800"/>
              <a:t>가 </a:t>
            </a:r>
            <a:r>
              <a:rPr lang="en-US" altLang="ko-KR" sz="1800"/>
              <a:t>12 </a:t>
            </a:r>
            <a:r>
              <a:rPr lang="ko-KR" altLang="en-US" sz="1800"/>
              <a:t>이상을 의미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침엽수 제재소</a:t>
            </a:r>
            <a:r>
              <a:rPr lang="en-US" altLang="ko-KR" sz="1800"/>
              <a:t>: 8.5~9.0 (70~75%)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LRF</a:t>
            </a:r>
            <a:r>
              <a:rPr lang="ko-KR" altLang="en-US" sz="1800"/>
              <a:t>는 원목 가공 효율성을 다른 업체들과 비교할 수 있는 지침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endParaRPr lang="ko-KR" altLang="en-US" sz="1800"/>
          </a:p>
          <a:p>
            <a:pPr>
              <a:spcBef>
                <a:spcPct val="30000"/>
              </a:spcBef>
            </a:pPr>
            <a:r>
              <a:rPr lang="en-US" altLang="ko-KR" sz="2000" b="1"/>
              <a:t>LRF </a:t>
            </a:r>
            <a:r>
              <a:rPr lang="ko-KR" altLang="en-US" sz="2000" b="1"/>
              <a:t>개선 방안</a:t>
            </a:r>
            <a:r>
              <a:rPr lang="ko-KR" altLang="en-US" sz="1800" b="1"/>
              <a:t>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거단폭 감소</a:t>
            </a:r>
            <a:r>
              <a:rPr lang="en-US" altLang="ko-KR" sz="1800"/>
              <a:t>: </a:t>
            </a:r>
            <a:r>
              <a:rPr lang="ko-KR" altLang="en-US" sz="1800"/>
              <a:t>얇은 톱으로 켄트를 제재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규정치수보다 큰 제재목으로 제재될 위험성이 있는 두께 변이성 저하</a:t>
            </a:r>
            <a:r>
              <a:rPr lang="en-US" altLang="ko-KR" sz="1800"/>
              <a:t>: </a:t>
            </a:r>
            <a:r>
              <a:rPr lang="ko-KR" altLang="en-US" sz="1800"/>
              <a:t>장치의 적당한 선택과 유지 필요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전자식 주사장치와 컴퓨터를 적용</a:t>
            </a:r>
            <a:r>
              <a:rPr lang="en-US" altLang="ko-KR" sz="1800"/>
              <a:t>: </a:t>
            </a:r>
            <a:r>
              <a:rPr lang="ko-KR" altLang="en-US" sz="1800"/>
              <a:t>침엽수 제재소에서 널리 이용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원목의 적절한 위치에 첫 번째 톱질위치 결정 </a:t>
            </a:r>
          </a:p>
          <a:p>
            <a:pPr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초음파</a:t>
            </a:r>
            <a:r>
              <a:rPr lang="en-US" altLang="ko-KR" sz="1800"/>
              <a:t>, X-</a:t>
            </a:r>
            <a:r>
              <a:rPr lang="ko-KR" altLang="en-US" sz="1800"/>
              <a:t>선</a:t>
            </a:r>
            <a:r>
              <a:rPr lang="en-US" altLang="ko-KR" sz="1800"/>
              <a:t>, </a:t>
            </a:r>
            <a:r>
              <a:rPr lang="ko-KR" altLang="en-US" sz="1800"/>
              <a:t>레이저 주사 장치 등이 개발 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ko-KR" altLang="en-US" sz="4000" b="1"/>
              <a:t>제재수율</a:t>
            </a:r>
            <a:endParaRPr lang="ko-KR" altLang="en-US" sz="2800" b="1"/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>
            <p:ph idx="1"/>
          </p:nvPr>
        </p:nvGraphicFramePr>
        <p:xfrm>
          <a:off x="971550" y="1412875"/>
          <a:ext cx="7056438" cy="4608513"/>
        </p:xfrm>
        <a:graphic>
          <a:graphicData uri="http://schemas.openxmlformats.org/presentationml/2006/ole">
            <p:oleObj spid="_x0000_s123907" name="비트맵 이미지" r:id="rId3" imgW="6238095" imgH="382005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4000" b="1"/>
              <a:t>제재비의 구조</a:t>
            </a:r>
            <a:endParaRPr lang="ko-KR" altLang="en-US" sz="2800" b="1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435975" cy="3241675"/>
          </a:xfrm>
        </p:spPr>
        <p:txBody>
          <a:bodyPr/>
          <a:lstStyle/>
          <a:p>
            <a:pPr marL="271463" indent="-271463">
              <a:lnSpc>
                <a:spcPct val="125000"/>
              </a:lnSpc>
            </a:pPr>
            <a:r>
              <a:rPr lang="ko-KR" altLang="en-US" sz="2000" b="1"/>
              <a:t>비용구조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원료비</a:t>
            </a:r>
            <a:r>
              <a:rPr lang="en-US" altLang="ko-KR" sz="1800"/>
              <a:t>, </a:t>
            </a:r>
            <a:r>
              <a:rPr lang="ko-KR" altLang="en-US" sz="1800"/>
              <a:t>인건비</a:t>
            </a:r>
            <a:r>
              <a:rPr lang="en-US" altLang="ko-KR" sz="1800"/>
              <a:t>, </a:t>
            </a:r>
            <a:r>
              <a:rPr lang="ko-KR" altLang="en-US" sz="1800"/>
              <a:t>기계비용 및 기타로 구성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제재공장의 위치와 입지조건에 따라 차이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기계비용과 인건비는 제재기계의 성능 유지와 휴업 예방에 따라 절감 가능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공구와 기계의 계획정비는 생산 중단 시간을 줄여주고 생산량 증가를 수반하며 생산재 당 비용을 절감</a:t>
            </a:r>
          </a:p>
          <a:p>
            <a:pPr marL="271463" indent="-271463">
              <a:lnSpc>
                <a:spcPct val="125000"/>
              </a:lnSpc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잘 정비된 양질의 공구는 생산량 증가</a:t>
            </a:r>
            <a:r>
              <a:rPr lang="en-US" altLang="ko-KR" sz="1800"/>
              <a:t>, </a:t>
            </a:r>
            <a:r>
              <a:rPr lang="ko-KR" altLang="en-US" sz="1800"/>
              <a:t>제재품질의 향상</a:t>
            </a:r>
            <a:r>
              <a:rPr lang="en-US" altLang="ko-KR" sz="1800"/>
              <a:t>, </a:t>
            </a:r>
            <a:r>
              <a:rPr lang="ko-KR" altLang="en-US" sz="1800"/>
              <a:t>에너지 절감효과 등에 의해서 공구 비용을 보상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908175" y="4306888"/>
          <a:ext cx="5976938" cy="2362200"/>
        </p:xfrm>
        <a:graphic>
          <a:graphicData uri="http://schemas.openxmlformats.org/presentationml/2006/ole">
            <p:oleObj spid="_x0000_s124932" name="비트맵 이미지" r:id="rId3" imgW="5161905" imgH="2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규격 및 등급의 중요성</a:t>
            </a:r>
            <a:endParaRPr lang="ko-KR" altLang="en-US" b="1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활엽수 제재목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National Hardwood Lumber Association (NHLA)</a:t>
            </a:r>
            <a:r>
              <a:rPr lang="ko-KR" altLang="en-US" sz="1800"/>
              <a:t>에 의해 설정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전체 면적에 대한 사용 가능한 무결점 부위의 면적 비율을 기준으로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나쁜 재면을 결정한 후 육안으로 무결점의 직사각형 소할재의 비율과 크기를 결정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최상급</a:t>
            </a:r>
            <a:r>
              <a:rPr lang="en-US" altLang="ko-KR" sz="1800"/>
              <a:t>: </a:t>
            </a:r>
            <a:r>
              <a:rPr lang="ko-KR" altLang="en-US" sz="1800"/>
              <a:t>크가가 만족하고 판재 면적의 </a:t>
            </a:r>
            <a:r>
              <a:rPr lang="en-US" altLang="ko-KR" sz="1800"/>
              <a:t>83% </a:t>
            </a:r>
            <a:r>
              <a:rPr lang="ko-KR" altLang="en-US" sz="1800"/>
              <a:t>이상이 소할재로 사용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</a:t>
            </a:r>
            <a:r>
              <a:rPr lang="ko-KR" altLang="en-US" sz="1800"/>
              <a:t>등급</a:t>
            </a:r>
            <a:r>
              <a:rPr lang="en-US" altLang="ko-KR" sz="1800"/>
              <a:t>: </a:t>
            </a:r>
            <a:r>
              <a:rPr lang="ko-KR" altLang="en-US" sz="1800"/>
              <a:t>소할재의 수율이 </a:t>
            </a:r>
            <a:r>
              <a:rPr lang="en-US" altLang="ko-KR" sz="1800"/>
              <a:t>66~83%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팔레트는 </a:t>
            </a:r>
            <a:r>
              <a:rPr lang="en-US" altLang="ko-KR" sz="1800"/>
              <a:t>3</a:t>
            </a:r>
            <a:r>
              <a:rPr lang="ko-KR" altLang="en-US" sz="1800"/>
              <a:t>급이하의 제재목으로 제조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규격 및 등급의 중요성</a:t>
            </a:r>
            <a:endParaRPr lang="ko-KR" altLang="en-US" b="1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침엽수 제재목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육안에 의해 양쪽 재면 검사를 통해 등급 결정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옹이의 크기와 위치</a:t>
            </a:r>
            <a:r>
              <a:rPr lang="en-US" altLang="ko-KR" sz="1800"/>
              <a:t>, </a:t>
            </a:r>
            <a:r>
              <a:rPr lang="ko-KR" altLang="en-US" sz="1800"/>
              <a:t>목리경사</a:t>
            </a:r>
            <a:r>
              <a:rPr lang="en-US" altLang="ko-KR" sz="1800"/>
              <a:t>, </a:t>
            </a:r>
            <a:r>
              <a:rPr lang="ko-KR" altLang="en-US" sz="1800"/>
              <a:t>부후의 정도에 따라 등급 결정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구조용 규격재는 기계에 의 해 등급 결정 </a:t>
            </a:r>
            <a:r>
              <a:rPr lang="en-US" altLang="ko-KR" sz="1800"/>
              <a:t>(</a:t>
            </a:r>
            <a:r>
              <a:rPr lang="ko-KR" altLang="en-US" sz="1800"/>
              <a:t>기계 응력 등급</a:t>
            </a:r>
            <a:r>
              <a:rPr lang="en-US" altLang="ko-KR" sz="1800"/>
              <a:t>): </a:t>
            </a:r>
            <a:r>
              <a:rPr lang="ko-KR" altLang="en-US" sz="1800"/>
              <a:t>강성과 휨강도 사이에 관계를 이용 등급을 결정되며 미국에서는 </a:t>
            </a:r>
            <a:r>
              <a:rPr lang="en-US" altLang="ko-KR" sz="1800"/>
              <a:t>90%</a:t>
            </a:r>
            <a:r>
              <a:rPr lang="ko-KR" altLang="en-US" sz="1800"/>
              <a:t>이상 기계에 의해 등급 결정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공작급</a:t>
            </a:r>
            <a:r>
              <a:rPr lang="en-US" altLang="ko-KR" sz="1800"/>
              <a:t>: </a:t>
            </a:r>
            <a:r>
              <a:rPr lang="ko-KR" altLang="en-US" sz="1800"/>
              <a:t>창문과 문 부재들을 생산하기 위한 분할 가공용으로 쓰이는 등급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일반적 건축용제재목</a:t>
            </a:r>
            <a:r>
              <a:rPr lang="en-US" altLang="ko-KR" sz="1800"/>
              <a:t>: </a:t>
            </a:r>
            <a:r>
              <a:rPr lang="ko-KR" altLang="en-US" sz="1800"/>
              <a:t>두께가 </a:t>
            </a:r>
            <a:r>
              <a:rPr lang="en-US" altLang="ko-KR" sz="1800"/>
              <a:t>2~5in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Stud grade: 3</a:t>
            </a:r>
            <a:r>
              <a:rPr lang="ko-KR" altLang="en-US" sz="1800"/>
              <a:t>급과 비슷하나 틀어짐에 대한 요구조건이 까다로움</a:t>
            </a:r>
            <a:r>
              <a:rPr lang="en-US" altLang="ko-KR" sz="1800"/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Appearance grade: 1</a:t>
            </a:r>
            <a:r>
              <a:rPr lang="ko-KR" altLang="en-US" sz="1800"/>
              <a:t>급과 비슷하나 외관에 미치는 인자들에 대해 제한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30" name="Picture 34" descr="Z_0605101601199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2590800" cy="2590800"/>
          </a:xfrm>
          <a:noFill/>
          <a:ln/>
        </p:spPr>
      </p:pic>
      <p:pic>
        <p:nvPicPr>
          <p:cNvPr id="80933" name="Picture 37" descr="73_Timb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2150" y="981075"/>
            <a:ext cx="2635250" cy="2635250"/>
          </a:xfrm>
          <a:noFill/>
          <a:ln/>
        </p:spPr>
      </p:pic>
      <p:pic>
        <p:nvPicPr>
          <p:cNvPr id="80937" name="Picture 41" descr="73_Timber2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56325" y="981075"/>
            <a:ext cx="2635250" cy="2635250"/>
          </a:xfrm>
          <a:noFill/>
          <a:ln/>
        </p:spPr>
      </p:pic>
      <p:pic>
        <p:nvPicPr>
          <p:cNvPr id="80941" name="Picture 45" descr="01_p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763713" y="3790950"/>
            <a:ext cx="2590800" cy="2590800"/>
          </a:xfrm>
          <a:noFill/>
          <a:ln/>
        </p:spPr>
      </p:pic>
      <p:pic>
        <p:nvPicPr>
          <p:cNvPr id="80947" name="Picture 51" descr="products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3450" y="3789363"/>
            <a:ext cx="2492375" cy="259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제재목 크기</a:t>
            </a:r>
            <a:r>
              <a:rPr lang="en-US" altLang="ko-KR" sz="3200" b="1"/>
              <a:t>/</a:t>
            </a:r>
            <a:r>
              <a:rPr lang="ko-KR" altLang="en-US" sz="3200" b="1"/>
              <a:t>규격</a:t>
            </a:r>
            <a:endParaRPr lang="ko-KR" altLang="en-US" b="1"/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6880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단위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재적을 입방 </a:t>
            </a:r>
            <a:r>
              <a:rPr lang="en-US" altLang="ko-KR" sz="1800"/>
              <a:t>(m</a:t>
            </a:r>
            <a:r>
              <a:rPr lang="en-US" altLang="ko-KR" sz="1800" baseline="30000"/>
              <a:t>3</a:t>
            </a:r>
            <a:r>
              <a:rPr lang="en-US" altLang="ko-KR" sz="1800"/>
              <a:t>) </a:t>
            </a:r>
            <a:r>
              <a:rPr lang="ko-KR" altLang="en-US" sz="1800"/>
              <a:t>단위로 생산</a:t>
            </a:r>
            <a:r>
              <a:rPr lang="en-US" altLang="ko-KR" sz="1800"/>
              <a:t>, </a:t>
            </a:r>
            <a:r>
              <a:rPr lang="ko-KR" altLang="en-US" sz="1800"/>
              <a:t>구매</a:t>
            </a:r>
            <a:r>
              <a:rPr lang="en-US" altLang="ko-KR" sz="1800"/>
              <a:t>, </a:t>
            </a:r>
            <a:r>
              <a:rPr lang="ko-KR" altLang="en-US" sz="1800"/>
              <a:t>판매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미국</a:t>
            </a:r>
            <a:r>
              <a:rPr lang="en-US" altLang="ko-KR" sz="1800"/>
              <a:t>: board feet (bf; 1ft length x 1ft width x 1inch thickness)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예</a:t>
            </a:r>
            <a:r>
              <a:rPr lang="en-US" altLang="ko-KR" sz="1800"/>
              <a:t>: 1 x 6 in (length-10ft)=1x6/12x10=5 bf, 1 m</a:t>
            </a:r>
            <a:r>
              <a:rPr lang="en-US" altLang="ko-KR" sz="1800" baseline="30000"/>
              <a:t>3</a:t>
            </a:r>
            <a:r>
              <a:rPr lang="en-US" altLang="ko-KR" sz="1800"/>
              <a:t>=424 bf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국제거래시 생재 상태의 제재목인 경우 </a:t>
            </a:r>
            <a:r>
              <a:rPr lang="en-US" altLang="ko-KR" sz="1800"/>
              <a:t>1m</a:t>
            </a:r>
            <a:r>
              <a:rPr lang="en-US" altLang="ko-KR" sz="1800" baseline="30000"/>
              <a:t>3</a:t>
            </a:r>
            <a:r>
              <a:rPr lang="en-US" altLang="ko-KR" sz="1800"/>
              <a:t> = 450 bf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altLang="ko-KR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공칭치수와 실제치수</a:t>
            </a:r>
            <a:r>
              <a:rPr lang="ko-KR" altLang="en-US" sz="1800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공칭치수가 </a:t>
            </a:r>
            <a:r>
              <a:rPr lang="en-US" altLang="ko-KR" sz="1800"/>
              <a:t>2 x 4 in</a:t>
            </a:r>
            <a:r>
              <a:rPr lang="ko-KR" altLang="en-US" sz="1800"/>
              <a:t>인 판재의 실제치수는 </a:t>
            </a:r>
            <a:r>
              <a:rPr lang="en-US" altLang="ko-KR" sz="1800"/>
              <a:t>1.5 x 3.5 in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ko-KR" sz="1800"/>
              <a:t>  - </a:t>
            </a:r>
            <a:r>
              <a:rPr lang="ko-KR" altLang="en-US" sz="1800"/>
              <a:t>이유</a:t>
            </a:r>
            <a:r>
              <a:rPr lang="en-US" altLang="ko-KR" sz="1800"/>
              <a:t>: </a:t>
            </a:r>
            <a:r>
              <a:rPr lang="ko-KR" altLang="en-US" sz="1800"/>
              <a:t>건조 또는 평삭 가공으로 인해 발생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침엽수 제재목의 크기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공칭치수를 기준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예</a:t>
            </a:r>
            <a:r>
              <a:rPr lang="en-US" altLang="ko-KR" sz="1800"/>
              <a:t>: 2x4in (w. 8ft) = 1.5x3.5x8 (</a:t>
            </a:r>
            <a:r>
              <a:rPr lang="ko-KR" altLang="en-US" sz="1800"/>
              <a:t>실제치수</a:t>
            </a:r>
            <a:r>
              <a:rPr lang="en-US" altLang="ko-KR" sz="1800"/>
              <a:t>) → 2x4/12x8 = 5.33 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제재목 크기</a:t>
            </a:r>
            <a:r>
              <a:rPr lang="en-US" altLang="ko-KR" sz="3200" b="1"/>
              <a:t>/</a:t>
            </a:r>
            <a:r>
              <a:rPr lang="ko-KR" altLang="en-US" sz="3200" b="1"/>
              <a:t>규격</a:t>
            </a:r>
            <a:endParaRPr lang="ko-KR" altLang="en-US" b="1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Blip>
                <a:blip r:embed="rId2"/>
              </a:buBlip>
            </a:pPr>
            <a:r>
              <a:rPr lang="ko-KR" altLang="en-US" sz="2000" b="1"/>
              <a:t>활엽수 제재목의 크기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공칭 두께 및 실제 너비를 기준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예</a:t>
            </a:r>
            <a:r>
              <a:rPr lang="en-US" altLang="ko-KR" sz="1800"/>
              <a:t>: 9.25in (width), 10ft (length) 2in (thickness) → 2x9.25/12x10=15 bf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- </a:t>
            </a:r>
            <a:r>
              <a:rPr lang="ko-KR" altLang="en-US" sz="1800"/>
              <a:t>검척자로 측정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제재목 이동시 재적측정과 등급 판정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</a:t>
            </a:r>
            <a:r>
              <a:rPr lang="en-US" altLang="ko-KR" sz="1800"/>
              <a:t>- </a:t>
            </a:r>
            <a:r>
              <a:rPr lang="ko-KR" altLang="en-US" sz="1800"/>
              <a:t>팔레트용 제재목은 침엽수와 동일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원목의 검량</a:t>
            </a:r>
            <a:endParaRPr lang="ko-KR" altLang="en-US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r>
              <a:rPr lang="ko-KR" altLang="en-US" sz="2000" b="1"/>
              <a:t>원목검량 </a:t>
            </a:r>
            <a:r>
              <a:rPr lang="en-US" altLang="ko-KR" sz="2000" b="1"/>
              <a:t>(log scaling)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원목의 지름과 길이를 측정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m</a:t>
            </a:r>
            <a:r>
              <a:rPr lang="en-US" altLang="ko-KR" sz="1800" baseline="30000"/>
              <a:t>3</a:t>
            </a:r>
            <a:r>
              <a:rPr lang="en-US" altLang="ko-KR" sz="1800"/>
              <a:t>, ft</a:t>
            </a:r>
            <a:r>
              <a:rPr lang="en-US" altLang="ko-KR" sz="1800" baseline="30000"/>
              <a:t>3</a:t>
            </a:r>
            <a:r>
              <a:rPr lang="en-US" altLang="ko-KR" sz="1800"/>
              <a:t>, board feet </a:t>
            </a:r>
            <a:r>
              <a:rPr lang="ko-KR" altLang="en-US" sz="1800"/>
              <a:t>로 환산</a:t>
            </a:r>
          </a:p>
          <a:p>
            <a:pPr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검량은 수작업 또는 전자식 주사장치 </a:t>
            </a:r>
            <a:r>
              <a:rPr lang="en-US" altLang="ko-KR" sz="1800"/>
              <a:t>(electronic scanner)</a:t>
            </a:r>
          </a:p>
          <a:p>
            <a:pPr>
              <a:buFontTx/>
              <a:buNone/>
            </a:pPr>
            <a:endParaRPr lang="en-US" altLang="ko-KR" sz="1800"/>
          </a:p>
          <a:p>
            <a:r>
              <a:rPr lang="ko-KR" altLang="en-US" sz="2000" b="1"/>
              <a:t>무게 검량 </a:t>
            </a:r>
            <a:r>
              <a:rPr lang="en-US" altLang="ko-KR" sz="2000" b="1"/>
              <a:t>(weight scaling)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원목의 무게를 측정하고 그 후 상응하는 </a:t>
            </a:r>
            <a:r>
              <a:rPr lang="en-US" altLang="ko-KR" sz="1800"/>
              <a:t>m</a:t>
            </a:r>
            <a:r>
              <a:rPr lang="en-US" altLang="ko-KR" sz="1800" baseline="30000"/>
              <a:t>3</a:t>
            </a:r>
            <a:r>
              <a:rPr lang="en-US" altLang="ko-KR" sz="1800"/>
              <a:t>, ft</a:t>
            </a:r>
            <a:r>
              <a:rPr lang="en-US" altLang="ko-KR" sz="1800" baseline="30000"/>
              <a:t>3</a:t>
            </a:r>
            <a:r>
              <a:rPr lang="en-US" altLang="ko-KR" sz="1800"/>
              <a:t>, board feet </a:t>
            </a:r>
            <a:r>
              <a:rPr lang="ko-KR" altLang="en-US" sz="1800"/>
              <a:t>또는 </a:t>
            </a:r>
            <a:r>
              <a:rPr lang="en-US" altLang="ko-KR" sz="1800"/>
              <a:t>cord</a:t>
            </a:r>
            <a:r>
              <a:rPr lang="ko-KR" altLang="en-US" sz="1800"/>
              <a:t>의 재적으로 환산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비슷한 수종에서 목재의 동일재적에 대한 무게 차이가 </a:t>
            </a:r>
            <a:r>
              <a:rPr lang="en-US" altLang="ko-KR" sz="1800"/>
              <a:t>35% </a:t>
            </a:r>
            <a:r>
              <a:rPr lang="ko-KR" altLang="en-US" sz="1800"/>
              <a:t>정도 발생 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함수율 및 목재 밀도 차이에 따라 영향</a:t>
            </a:r>
          </a:p>
          <a:p>
            <a:pPr>
              <a:buFont typeface="Wingdings" pitchFamily="2" charset="2"/>
              <a:buNone/>
            </a:pPr>
            <a:endParaRPr lang="ko-KR" altLang="en-US" sz="1800"/>
          </a:p>
          <a:p>
            <a:r>
              <a:rPr lang="ko-KR" altLang="en-US" sz="2000" b="1"/>
              <a:t>층적검량 </a:t>
            </a:r>
            <a:r>
              <a:rPr lang="en-US" altLang="ko-KR" sz="2000" b="1"/>
              <a:t>(volume scaling) </a:t>
            </a:r>
          </a:p>
          <a:p>
            <a:pPr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제재용 원목 또는 펄프용재 판매시 이용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미국에서 전통적으로 사용되고 있는 방법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길이</a:t>
            </a:r>
            <a:r>
              <a:rPr lang="en-US" altLang="ko-KR" sz="1800"/>
              <a:t>, </a:t>
            </a:r>
            <a:r>
              <a:rPr lang="ko-KR" altLang="en-US" sz="1800"/>
              <a:t>지름</a:t>
            </a:r>
            <a:r>
              <a:rPr lang="en-US" altLang="ko-KR" sz="1800"/>
              <a:t>, </a:t>
            </a:r>
            <a:r>
              <a:rPr lang="ko-KR" altLang="en-US" sz="1800"/>
              <a:t>통직성</a:t>
            </a:r>
            <a:r>
              <a:rPr lang="en-US" altLang="ko-KR" sz="1800"/>
              <a:t>, </a:t>
            </a:r>
            <a:r>
              <a:rPr lang="ko-KR" altLang="en-US" sz="1800"/>
              <a:t>잔적의 방법에 따라 차이</a:t>
            </a:r>
          </a:p>
          <a:p>
            <a:pPr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- 1 standard cord = 1.22 x 1.22 x 2.44 m (3.63 m</a:t>
            </a:r>
            <a:r>
              <a:rPr lang="en-US" altLang="ko-KR" sz="1800" baseline="30000"/>
              <a:t>3</a:t>
            </a:r>
            <a:r>
              <a:rPr lang="en-US" altLang="ko-KR" sz="1800"/>
              <a:t>) = 4 x 4 x 8ft (128 ft</a:t>
            </a:r>
            <a:r>
              <a:rPr lang="en-US" altLang="ko-KR" sz="1800" baseline="30000"/>
              <a:t>3</a:t>
            </a:r>
            <a:r>
              <a:rPr lang="en-US" altLang="ko-KR" sz="18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원목 제적 계산법</a:t>
            </a:r>
            <a:endParaRPr lang="ko-KR" altLang="en-US" b="1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정의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어떤 한 원목의 지름과 길이로부터 예상 제재목 수율을 환산할 수 있는 방법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영양인자</a:t>
            </a:r>
            <a:r>
              <a:rPr lang="en-US" altLang="ko-KR" sz="1800"/>
              <a:t>: </a:t>
            </a:r>
            <a:r>
              <a:rPr lang="ko-KR" altLang="en-US" sz="1800"/>
              <a:t>톱밥으로 제거되는 목재의 양</a:t>
            </a:r>
            <a:r>
              <a:rPr lang="en-US" altLang="ko-KR" sz="1800"/>
              <a:t>. </a:t>
            </a:r>
            <a:r>
              <a:rPr lang="ko-KR" altLang="en-US" sz="1800"/>
              <a:t>원목의 지름</a:t>
            </a:r>
            <a:r>
              <a:rPr lang="en-US" altLang="ko-KR" sz="1800"/>
              <a:t>, </a:t>
            </a:r>
            <a:r>
              <a:rPr lang="ko-KR" altLang="en-US" sz="1800"/>
              <a:t>원목의 원구와 말구 사이의 지름차이 및 굽음 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인자들과 관련된 여러 가정에 기초 제재목의 재적 추정치를 표현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원목 재적법에 의하여 추정된 재적 이상보다 더 많이 생산된 제재목의 양을 초과생산율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None/>
            </a:pPr>
            <a:endParaRPr lang="ko-KR" altLang="en-US" sz="180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도일법 </a:t>
            </a:r>
            <a:r>
              <a:rPr lang="en-US" altLang="ko-KR" sz="2000" b="1"/>
              <a:t>(Doyle rule)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V = (D-4)2 x (L/16)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V=</a:t>
            </a:r>
            <a:r>
              <a:rPr lang="ko-KR" altLang="en-US" sz="1800"/>
              <a:t>재적 </a:t>
            </a:r>
            <a:r>
              <a:rPr lang="en-US" altLang="ko-KR" sz="1800"/>
              <a:t>(bf), D=diameter (in), L=length (ft)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지름이 </a:t>
            </a:r>
            <a:r>
              <a:rPr lang="en-US" altLang="ko-KR" sz="1800"/>
              <a:t>14in </a:t>
            </a:r>
            <a:r>
              <a:rPr lang="ko-KR" altLang="en-US" sz="1800"/>
              <a:t>미만인 원목에서는 매우 큰 차이</a:t>
            </a:r>
          </a:p>
          <a:p>
            <a:pPr>
              <a:lnSpc>
                <a:spcPct val="80000"/>
              </a:lnSpc>
            </a:pPr>
            <a:endParaRPr lang="en-US" altLang="ko-K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200" b="1"/>
              <a:t>원목 제적 계산법</a:t>
            </a:r>
            <a:endParaRPr lang="ko-KR" altLang="en-US" b="1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472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스크리브너법 </a:t>
            </a:r>
            <a:r>
              <a:rPr lang="en-US" altLang="ko-KR" sz="2000" b="1"/>
              <a:t>(Scribner rule)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말구와 원구 사이에 지름의 차이가 없는 원목의 말구 지름을 기준으로 하여 </a:t>
            </a:r>
            <a:r>
              <a:rPr lang="en-US" altLang="ko-KR" sz="1800"/>
              <a:t>1in </a:t>
            </a:r>
            <a:r>
              <a:rPr lang="ko-KR" altLang="en-US" sz="1800"/>
              <a:t>두께의 판재를 제재할 때  톱밥으로 제거되는 너비가 </a:t>
            </a:r>
            <a:r>
              <a:rPr lang="en-US" altLang="ko-KR" sz="1800"/>
              <a:t>1/4in </a:t>
            </a:r>
            <a:r>
              <a:rPr lang="ko-KR" altLang="en-US" sz="1800"/>
              <a:t>인 것으로 가정하여 개발된 법</a:t>
            </a:r>
            <a:r>
              <a:rPr lang="ko-KR" altLang="en-US" sz="1800" b="1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endParaRPr lang="ko-KR" altLang="en-US" sz="1800" b="1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ko-KR" altLang="en-US" sz="2000" b="1"/>
              <a:t>국제 </a:t>
            </a:r>
            <a:r>
              <a:rPr lang="en-US" altLang="ko-KR" sz="2000" b="1">
                <a:latin typeface="Arial"/>
              </a:rPr>
              <a:t>¼</a:t>
            </a:r>
            <a:r>
              <a:rPr lang="ko-KR" altLang="en-US" sz="2000" b="1"/>
              <a:t>인치법 </a:t>
            </a:r>
            <a:r>
              <a:rPr lang="en-US" altLang="ko-KR" sz="2000" b="1"/>
              <a:t>(International 1/4in rule)</a:t>
            </a:r>
            <a:r>
              <a:rPr lang="en-US" altLang="ko-KR" sz="1800" b="1"/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ko-KR" sz="1800"/>
              <a:t>   - 1in </a:t>
            </a:r>
            <a:r>
              <a:rPr lang="ko-KR" altLang="en-US" sz="1800"/>
              <a:t>두께의 판재를 제재할 때 톱밥으로 제거되는 너비가 </a:t>
            </a:r>
            <a:r>
              <a:rPr lang="en-US" altLang="ko-KR" sz="1800"/>
              <a:t>1/4in </a:t>
            </a:r>
            <a:r>
              <a:rPr lang="ko-KR" altLang="en-US" sz="1800"/>
              <a:t>인 것으로 가정하여 개발된 법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길이가 </a:t>
            </a:r>
            <a:r>
              <a:rPr lang="en-US" altLang="ko-KR" sz="1800"/>
              <a:t>4ft </a:t>
            </a:r>
            <a:r>
              <a:rPr lang="ko-KR" altLang="en-US" sz="1800"/>
              <a:t>당 말구와 원구의 지름 차이가 </a:t>
            </a:r>
            <a:r>
              <a:rPr lang="en-US" altLang="ko-KR" sz="1800"/>
              <a:t>1/2in</a:t>
            </a:r>
            <a:r>
              <a:rPr lang="ko-KR" altLang="en-US" sz="1800"/>
              <a:t>와 판재의 두께수축이 </a:t>
            </a:r>
            <a:r>
              <a:rPr lang="en-US" altLang="ko-KR" sz="1800"/>
              <a:t>1/16in</a:t>
            </a:r>
            <a:r>
              <a:rPr lang="ko-KR" altLang="en-US" sz="1800"/>
              <a:t>를 허용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실제재적에 가장 가까운 값을 얻음</a:t>
            </a:r>
            <a:r>
              <a:rPr lang="en-US" altLang="ko-KR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1651</TotalTime>
  <Words>2348</Words>
  <Application>Microsoft PowerPoint</Application>
  <PresentationFormat>화면 슬라이드 쇼(4:3)</PresentationFormat>
  <Paragraphs>285</Paragraphs>
  <Slides>37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9" baseType="lpstr">
      <vt:lpstr>점과 선</vt:lpstr>
      <vt:lpstr>비트맵 이미지</vt:lpstr>
      <vt:lpstr>제  재  목 </vt:lpstr>
      <vt:lpstr>서론</vt:lpstr>
      <vt:lpstr>침엽수/활엽수 제재목 차이점</vt:lpstr>
      <vt:lpstr>슬라이드 4</vt:lpstr>
      <vt:lpstr>제재목 크기/규격</vt:lpstr>
      <vt:lpstr>제재목 크기/규격</vt:lpstr>
      <vt:lpstr>원목의 검량</vt:lpstr>
      <vt:lpstr>원목 제적 계산법</vt:lpstr>
      <vt:lpstr>원목 제적 계산법</vt:lpstr>
      <vt:lpstr>제재목 생산 공정 </vt:lpstr>
      <vt:lpstr>시설배치</vt:lpstr>
      <vt:lpstr>슬라이드 12</vt:lpstr>
      <vt:lpstr>슬라이드 13</vt:lpstr>
      <vt:lpstr>박피</vt:lpstr>
      <vt:lpstr>박피 영향인자</vt:lpstr>
      <vt:lpstr>박피방법과 박피기</vt:lpstr>
      <vt:lpstr>드럼박피기</vt:lpstr>
      <vt:lpstr>기타 박피기</vt:lpstr>
      <vt:lpstr>링 박피기</vt:lpstr>
      <vt:lpstr>기타 박피기</vt:lpstr>
      <vt:lpstr>생산공정 - 대할제재</vt:lpstr>
      <vt:lpstr>생산공정 - 대할제재</vt:lpstr>
      <vt:lpstr>생산공정 - 중할제재</vt:lpstr>
      <vt:lpstr>띠톱</vt:lpstr>
      <vt:lpstr>둥근톱</vt:lpstr>
      <vt:lpstr>갱톱</vt:lpstr>
      <vt:lpstr>생산공정 – 건조</vt:lpstr>
      <vt:lpstr>생산공정 – 분류, 마무리 작업</vt:lpstr>
      <vt:lpstr>제재방법과 제재품</vt:lpstr>
      <vt:lpstr>제재방법</vt:lpstr>
      <vt:lpstr>제재품</vt:lpstr>
      <vt:lpstr>제재수율</vt:lpstr>
      <vt:lpstr>제재수율 개선</vt:lpstr>
      <vt:lpstr>제재수율</vt:lpstr>
      <vt:lpstr>제재비의 구조</vt:lpstr>
      <vt:lpstr>규격 및 등급의 중요성</vt:lpstr>
      <vt:lpstr>규격 및 등급의 중요성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29</cp:revision>
  <dcterms:created xsi:type="dcterms:W3CDTF">2005-09-01T06:05:51Z</dcterms:created>
  <dcterms:modified xsi:type="dcterms:W3CDTF">2011-03-09T07:49:27Z</dcterms:modified>
</cp:coreProperties>
</file>