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5"/>
  </p:notesMasterIdLst>
  <p:sldIdLst>
    <p:sldId id="310" r:id="rId2"/>
    <p:sldId id="279" r:id="rId3"/>
    <p:sldId id="311" r:id="rId4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76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2B5BAF-941F-480C-9CCD-17EB805C3E29}" type="datetimeFigureOut">
              <a:rPr lang="ko-KR" altLang="en-US" smtClean="0"/>
              <a:pPr/>
              <a:t>2011-03-10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769C8-8ABC-4D9C-A04E-EF38EE05CA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2253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748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49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50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66A9CC0-2B07-40D7-8B2F-6CD178ACB45A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EB7213C-3CF1-458C-85A7-08B6134E816F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36CABE8-7A83-4FD6-9705-49CEB8A105D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ED7207-6715-4896-8B31-0F84362ABB78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079BD4-611F-4963-9879-E579E1F6B33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9DB25F7-596B-4107-84CE-25928A26242F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78CB3D-45F4-4DF8-AB96-ABD272565CEC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FBDB9E-2884-4CAA-9763-BEF7DCC84DB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D2075B-8D46-4898-A763-32B7889F9328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CC54E4-F3D9-4826-965F-BAB7E755BEA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0585EAB-7499-41EA-96AC-AA616A1A0073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9F37535-88CE-4F61-8BE9-94AF00CEFC24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r>
              <a:rPr lang="ko-KR" altLang="en-US" b="1" dirty="0" err="1" smtClean="0"/>
              <a:t>환경재료학</a:t>
            </a:r>
            <a:r>
              <a:rPr lang="ko-KR" altLang="en-US" b="1" dirty="0" smtClean="0"/>
              <a:t> 개론</a:t>
            </a:r>
            <a:r>
              <a:rPr lang="en-US" altLang="ko-KR" sz="4800" dirty="0" smtClean="0"/>
              <a:t/>
            </a:r>
            <a:br>
              <a:rPr lang="en-US" altLang="ko-KR" sz="4800" dirty="0" smtClean="0"/>
            </a:br>
            <a:endParaRPr lang="ko-KR" altLang="en-US" sz="4000" dirty="0"/>
          </a:p>
        </p:txBody>
      </p:sp>
      <p:sp>
        <p:nvSpPr>
          <p:cNvPr id="4" name="부제목 3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ko-KR" altLang="en-US" b="1" dirty="0" smtClean="0"/>
              <a:t>제</a:t>
            </a:r>
            <a:r>
              <a:rPr lang="en-US" altLang="ko-KR" b="1" dirty="0" smtClean="0"/>
              <a:t> 1 </a:t>
            </a:r>
            <a:r>
              <a:rPr lang="ko-KR" altLang="en-US" b="1" dirty="0" smtClean="0"/>
              <a:t>편 숲과 인간</a:t>
            </a:r>
            <a:endParaRPr lang="en-US" altLang="ko-KR" b="1" dirty="0" smtClean="0"/>
          </a:p>
          <a:p>
            <a:r>
              <a:rPr lang="ko-KR" altLang="en-US" sz="2800" dirty="0" smtClean="0">
                <a:effectLst/>
              </a:rPr>
              <a:t>제 </a:t>
            </a:r>
            <a:r>
              <a:rPr lang="en-US" altLang="ko-KR" sz="2800" dirty="0" smtClean="0">
                <a:effectLst/>
              </a:rPr>
              <a:t>4</a:t>
            </a:r>
            <a:r>
              <a:rPr lang="ko-KR" altLang="en-US" sz="2800" dirty="0" smtClean="0">
                <a:effectLst/>
              </a:rPr>
              <a:t>장 미래의 주역은 숲과 목재</a:t>
            </a:r>
            <a:endParaRPr lang="ko-KR" altLang="en-US" sz="28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err="1" smtClean="0"/>
              <a:t>순생태계</a:t>
            </a:r>
            <a:r>
              <a:rPr lang="ko-KR" altLang="en-US" sz="3600" b="1" dirty="0" smtClean="0"/>
              <a:t> 교환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678893" cy="5472113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smtClean="0">
                <a:latin typeface="+mj-lt"/>
              </a:rPr>
              <a:t>개요</a:t>
            </a:r>
            <a:r>
              <a:rPr lang="en-US" altLang="ko-KR" sz="2000" dirty="0" smtClean="0">
                <a:latin typeface="+mj-lt"/>
              </a:rPr>
              <a:t> </a:t>
            </a:r>
            <a:endParaRPr lang="en-US" altLang="ko-KR" sz="20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인간이 매일 식사를 하고 에너지로 사용하면서 발생하는 이산화탄소는 지구 온난화를 촉진하는가</a:t>
            </a:r>
            <a:r>
              <a:rPr lang="en-US" altLang="ko-KR" sz="1800" dirty="0" smtClean="0">
                <a:latin typeface="+mj-lt"/>
              </a:rPr>
              <a:t>? (X)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쌀과 밀은 대기 중의 이산화탄소를 흡수하고 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이산화탄소의 이동</a:t>
            </a:r>
            <a:r>
              <a:rPr lang="en-US" altLang="ko-KR" sz="1800" dirty="0" smtClean="0">
                <a:latin typeface="+mj-lt"/>
              </a:rPr>
              <a:t>: </a:t>
            </a:r>
            <a:r>
              <a:rPr lang="ko-KR" altLang="en-US" sz="1800" dirty="0" smtClean="0">
                <a:latin typeface="+mj-lt"/>
              </a:rPr>
              <a:t>대기</a:t>
            </a:r>
            <a:r>
              <a:rPr lang="en-US" altLang="ko-KR" sz="1800" dirty="0" smtClean="0">
                <a:latin typeface="+mj-lt"/>
              </a:rPr>
              <a:t>- </a:t>
            </a:r>
            <a:r>
              <a:rPr lang="ko-KR" altLang="en-US" sz="1800" dirty="0" smtClean="0">
                <a:latin typeface="+mj-lt"/>
              </a:rPr>
              <a:t>벼 </a:t>
            </a:r>
            <a:r>
              <a:rPr lang="en-US" altLang="ko-KR" sz="1800" dirty="0" smtClean="0">
                <a:latin typeface="+mj-lt"/>
              </a:rPr>
              <a:t>– </a:t>
            </a:r>
            <a:r>
              <a:rPr lang="ko-KR" altLang="en-US" sz="1800" dirty="0" smtClean="0">
                <a:latin typeface="+mj-lt"/>
              </a:rPr>
              <a:t>인간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탄소 중립을 유지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err="1" smtClean="0">
                <a:latin typeface="+mj-lt"/>
              </a:rPr>
              <a:t>순생태계</a:t>
            </a:r>
            <a:r>
              <a:rPr lang="ko-KR" altLang="en-US" sz="1800" dirty="0" smtClean="0">
                <a:latin typeface="+mj-lt"/>
              </a:rPr>
              <a:t> 교환</a:t>
            </a:r>
            <a:r>
              <a:rPr lang="en-US" altLang="ko-KR" sz="1800" dirty="0" smtClean="0">
                <a:latin typeface="+mj-lt"/>
              </a:rPr>
              <a:t>: </a:t>
            </a:r>
            <a:r>
              <a:rPr lang="ko-KR" altLang="en-US" sz="1800" dirty="0" smtClean="0">
                <a:latin typeface="+mj-lt"/>
              </a:rPr>
              <a:t>이산화탄소의 흡수와 방출의 차를 뺀 차로 </a:t>
            </a:r>
            <a:r>
              <a:rPr lang="ko-KR" altLang="en-US" sz="1800" dirty="0" err="1" smtClean="0">
                <a:latin typeface="+mj-lt"/>
              </a:rPr>
              <a:t>농초지는</a:t>
            </a:r>
            <a:r>
              <a:rPr lang="ko-KR" altLang="en-US" sz="1800" dirty="0" smtClean="0">
                <a:latin typeface="+mj-lt"/>
              </a:rPr>
              <a:t> 영이 됨</a:t>
            </a:r>
            <a:r>
              <a:rPr lang="en-US" altLang="ko-KR" sz="1800" dirty="0" smtClean="0">
                <a:latin typeface="+mj-lt"/>
              </a:rPr>
              <a:t>.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수목은 탄소를 저축하기 때문에 지구 환경에 매우 중요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가구 및 주택으로 오랜 시간 사용으로 탄소의 통조림이라고 불림</a:t>
            </a:r>
            <a:r>
              <a:rPr lang="en-US" altLang="ko-KR" sz="1800" dirty="0" smtClean="0">
                <a:latin typeface="+mj-lt"/>
              </a:rPr>
              <a:t>.</a:t>
            </a:r>
            <a:r>
              <a:rPr lang="ko-KR" altLang="en-US" sz="1800" dirty="0" smtClean="0">
                <a:latin typeface="+mj-lt"/>
              </a:rPr>
              <a:t> 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ko-KR" altLang="en-US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미래는 숲과 목재가 주역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678893" cy="5472113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smtClean="0">
                <a:latin typeface="+mj-lt"/>
              </a:rPr>
              <a:t>개요</a:t>
            </a:r>
            <a:r>
              <a:rPr lang="en-US" altLang="ko-KR" sz="2000" dirty="0" smtClean="0">
                <a:latin typeface="+mj-lt"/>
              </a:rPr>
              <a:t> </a:t>
            </a:r>
            <a:endParaRPr lang="en-US" altLang="ko-KR" sz="20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석유시대는 금세기 안으로 종말 </a:t>
            </a:r>
            <a:r>
              <a:rPr lang="en-US" altLang="ko-KR" sz="1800" dirty="0" smtClean="0">
                <a:latin typeface="+mj-lt"/>
              </a:rPr>
              <a:t>(?)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현재 지구상 자원 매장량을 연간 현재 채굴량으로 나누어 보면 석유는 </a:t>
            </a:r>
            <a:r>
              <a:rPr lang="en-US" altLang="ko-KR" sz="1800" dirty="0" smtClean="0">
                <a:latin typeface="+mj-lt"/>
              </a:rPr>
              <a:t>46</a:t>
            </a:r>
            <a:r>
              <a:rPr lang="ko-KR" altLang="en-US" sz="1800" dirty="0" smtClean="0">
                <a:latin typeface="+mj-lt"/>
              </a:rPr>
              <a:t>년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천연가스는 </a:t>
            </a:r>
            <a:r>
              <a:rPr lang="en-US" altLang="ko-KR" sz="1800" dirty="0" smtClean="0">
                <a:latin typeface="+mj-lt"/>
              </a:rPr>
              <a:t>52</a:t>
            </a:r>
            <a:r>
              <a:rPr lang="ko-KR" altLang="en-US" sz="1800" dirty="0" smtClean="0">
                <a:latin typeface="+mj-lt"/>
              </a:rPr>
              <a:t>년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석탄은 </a:t>
            </a:r>
            <a:r>
              <a:rPr lang="en-US" altLang="ko-KR" sz="1800" dirty="0" smtClean="0">
                <a:latin typeface="+mj-lt"/>
              </a:rPr>
              <a:t>328</a:t>
            </a:r>
            <a:r>
              <a:rPr lang="ko-KR" altLang="en-US" sz="1800" dirty="0" smtClean="0">
                <a:latin typeface="+mj-lt"/>
              </a:rPr>
              <a:t>년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납은 </a:t>
            </a:r>
            <a:r>
              <a:rPr lang="en-US" altLang="ko-KR" sz="1800" dirty="0" smtClean="0">
                <a:latin typeface="+mj-lt"/>
              </a:rPr>
              <a:t>22</a:t>
            </a:r>
            <a:r>
              <a:rPr lang="ko-KR" altLang="en-US" sz="1800" dirty="0" smtClean="0">
                <a:latin typeface="+mj-lt"/>
              </a:rPr>
              <a:t>년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대부분의 금속은 </a:t>
            </a:r>
            <a:r>
              <a:rPr lang="en-US" altLang="ko-KR" sz="1800" dirty="0" smtClean="0">
                <a:latin typeface="+mj-lt"/>
              </a:rPr>
              <a:t>1000</a:t>
            </a:r>
            <a:r>
              <a:rPr lang="ko-KR" altLang="en-US" sz="1800" dirty="0" smtClean="0">
                <a:latin typeface="+mj-lt"/>
              </a:rPr>
              <a:t>년 내에 고갈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이에 대한 대비책으로 인류 생존에 필요한 자원과 에너지 개발 및 회수방법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err="1" smtClean="0">
                <a:latin typeface="+mj-lt"/>
              </a:rPr>
              <a:t>리사이클링</a:t>
            </a:r>
            <a:r>
              <a:rPr lang="ko-KR" altLang="en-US" sz="1800" dirty="0" smtClean="0">
                <a:latin typeface="+mj-lt"/>
              </a:rPr>
              <a:t> 이용 필요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포스트 석유시대</a:t>
            </a:r>
            <a:r>
              <a:rPr lang="en-US" altLang="ko-KR" sz="1800" dirty="0" smtClean="0">
                <a:latin typeface="+mj-lt"/>
              </a:rPr>
              <a:t>: </a:t>
            </a:r>
            <a:r>
              <a:rPr lang="ko-KR" altLang="en-US" sz="1800" dirty="0" smtClean="0">
                <a:latin typeface="+mj-lt"/>
              </a:rPr>
              <a:t>안정성이 높고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환경 부하가 작은 연료전지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초전도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수소 </a:t>
            </a:r>
            <a:r>
              <a:rPr lang="en-US" altLang="ko-KR" sz="1800" dirty="0" smtClean="0">
                <a:latin typeface="+mj-lt"/>
              </a:rPr>
              <a:t>(</a:t>
            </a:r>
            <a:r>
              <a:rPr lang="ko-KR" altLang="en-US" sz="1800" dirty="0" smtClean="0">
                <a:latin typeface="+mj-lt"/>
              </a:rPr>
              <a:t>핵융합</a:t>
            </a:r>
            <a:r>
              <a:rPr lang="en-US" altLang="ko-KR" sz="1800" dirty="0" smtClean="0">
                <a:latin typeface="+mj-lt"/>
              </a:rPr>
              <a:t>), </a:t>
            </a:r>
            <a:r>
              <a:rPr lang="ko-KR" altLang="en-US" sz="1800" dirty="0" smtClean="0">
                <a:latin typeface="+mj-lt"/>
              </a:rPr>
              <a:t>태양광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풍력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지열 등의 개발과 원자력 이용기술 연구 진행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목재</a:t>
            </a:r>
            <a:r>
              <a:rPr lang="en-US" altLang="ko-KR" sz="1800" dirty="0" smtClean="0">
                <a:latin typeface="+mj-lt"/>
              </a:rPr>
              <a:t>: </a:t>
            </a:r>
            <a:r>
              <a:rPr lang="ko-KR" altLang="en-US" sz="1800" dirty="0" err="1" smtClean="0">
                <a:latin typeface="+mj-lt"/>
              </a:rPr>
              <a:t>바이오매스의</a:t>
            </a:r>
            <a:r>
              <a:rPr lang="ko-KR" altLang="en-US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90%</a:t>
            </a:r>
            <a:r>
              <a:rPr lang="ko-KR" altLang="en-US" sz="1800" dirty="0" smtClean="0">
                <a:latin typeface="+mj-lt"/>
              </a:rPr>
              <a:t>를 차지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이산화탄소 고정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현재 지구상의 총 </a:t>
            </a:r>
            <a:r>
              <a:rPr lang="ko-KR" altLang="en-US" sz="1800" dirty="0" err="1" smtClean="0">
                <a:latin typeface="+mj-lt"/>
              </a:rPr>
              <a:t>바이오매스</a:t>
            </a:r>
            <a:r>
              <a:rPr lang="ko-KR" altLang="en-US" sz="1800" dirty="0" smtClean="0">
                <a:latin typeface="+mj-lt"/>
              </a:rPr>
              <a:t> 량은 </a:t>
            </a:r>
            <a:r>
              <a:rPr lang="en-US" altLang="ko-KR" sz="1800" dirty="0" smtClean="0">
                <a:latin typeface="+mj-lt"/>
              </a:rPr>
              <a:t>1.8</a:t>
            </a:r>
            <a:r>
              <a:rPr lang="ko-KR" altLang="en-US" sz="1800" dirty="0" smtClean="0">
                <a:latin typeface="+mj-lt"/>
              </a:rPr>
              <a:t>조 톤이며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연간 </a:t>
            </a:r>
            <a:r>
              <a:rPr lang="ko-KR" altLang="en-US" sz="1800" dirty="0" err="1" smtClean="0">
                <a:latin typeface="+mj-lt"/>
              </a:rPr>
              <a:t>광합성량은</a:t>
            </a:r>
            <a:r>
              <a:rPr lang="ko-KR" altLang="en-US" sz="1800" dirty="0" smtClean="0">
                <a:latin typeface="+mj-lt"/>
              </a:rPr>
              <a:t> 그  </a:t>
            </a:r>
            <a:r>
              <a:rPr lang="en-US" altLang="ko-KR" sz="1800" dirty="0" smtClean="0">
                <a:latin typeface="+mj-lt"/>
              </a:rPr>
              <a:t>1/10 (2x10</a:t>
            </a:r>
            <a:r>
              <a:rPr lang="en-US" altLang="ko-KR" sz="1800" baseline="30000" dirty="0" smtClean="0">
                <a:latin typeface="+mj-lt"/>
              </a:rPr>
              <a:t>11</a:t>
            </a:r>
            <a:r>
              <a:rPr lang="en-US" altLang="ko-KR" sz="1800" dirty="0" smtClean="0">
                <a:latin typeface="+mj-lt"/>
              </a:rPr>
              <a:t>T)</a:t>
            </a:r>
            <a:r>
              <a:rPr lang="ko-KR" altLang="en-US" sz="1800" dirty="0" smtClean="0">
                <a:latin typeface="+mj-lt"/>
              </a:rPr>
              <a:t>로 에너지로 환산하면 </a:t>
            </a:r>
            <a:r>
              <a:rPr lang="en-US" altLang="ko-KR" sz="1800" dirty="0" smtClean="0">
                <a:latin typeface="+mj-lt"/>
              </a:rPr>
              <a:t>300x10</a:t>
            </a:r>
            <a:r>
              <a:rPr lang="en-US" altLang="ko-KR" sz="1800" baseline="30000" dirty="0" smtClean="0">
                <a:latin typeface="+mj-lt"/>
              </a:rPr>
              <a:t>19</a:t>
            </a:r>
            <a:r>
              <a:rPr lang="en-US" altLang="ko-KR" sz="1800" dirty="0" smtClean="0">
                <a:latin typeface="+mj-lt"/>
              </a:rPr>
              <a:t>J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년간</a:t>
            </a:r>
            <a:r>
              <a:rPr lang="en-US" altLang="ko-KR" sz="1800" dirty="0" smtClean="0">
                <a:latin typeface="+mj-lt"/>
              </a:rPr>
              <a:t> </a:t>
            </a:r>
            <a:r>
              <a:rPr lang="ko-KR" altLang="en-US" sz="1800" dirty="0" smtClean="0">
                <a:latin typeface="+mj-lt"/>
              </a:rPr>
              <a:t>사용되는 화석자원 에너지량은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30x10</a:t>
            </a:r>
            <a:r>
              <a:rPr lang="en-US" altLang="ko-KR" sz="1800" baseline="30000" dirty="0" smtClean="0"/>
              <a:t>19</a:t>
            </a:r>
            <a:r>
              <a:rPr lang="en-US" altLang="ko-KR" sz="1800" dirty="0" smtClean="0"/>
              <a:t>J</a:t>
            </a:r>
            <a:r>
              <a:rPr lang="ko-KR" altLang="en-US" sz="1800" dirty="0" smtClean="0"/>
              <a:t>로써 연간 </a:t>
            </a:r>
            <a:r>
              <a:rPr lang="ko-KR" altLang="en-US" sz="1800" dirty="0" err="1" smtClean="0"/>
              <a:t>광합성량의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1/10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에너지 외에 석유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석탄으로부터 얻는 것을 목재로부터 얻는 방법의 개발 필요 </a:t>
            </a:r>
            <a:r>
              <a:rPr lang="en-US" altLang="ko-KR" sz="1800" dirty="0" smtClean="0">
                <a:latin typeface="+mj-lt"/>
              </a:rPr>
              <a:t> </a:t>
            </a:r>
            <a:r>
              <a:rPr lang="ko-KR" altLang="en-US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1737</TotalTime>
  <Words>246</Words>
  <Application>Microsoft PowerPoint</Application>
  <PresentationFormat>화면 슬라이드 쇼(4:3)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점과 선</vt:lpstr>
      <vt:lpstr>환경재료학 개론 </vt:lpstr>
      <vt:lpstr>순생태계 교환</vt:lpstr>
      <vt:lpstr>미래는 숲과 목재가 주역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101</cp:revision>
  <dcterms:created xsi:type="dcterms:W3CDTF">2005-09-01T06:05:51Z</dcterms:created>
  <dcterms:modified xsi:type="dcterms:W3CDTF">2011-03-10T16:34:17Z</dcterms:modified>
</cp:coreProperties>
</file>