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7" r:id="rId9"/>
    <p:sldId id="276" r:id="rId10"/>
    <p:sldId id="274" r:id="rId11"/>
    <p:sldId id="286" r:id="rId12"/>
    <p:sldId id="287" r:id="rId13"/>
    <p:sldId id="273" r:id="rId14"/>
    <p:sldId id="275" r:id="rId15"/>
    <p:sldId id="277" r:id="rId16"/>
    <p:sldId id="285" r:id="rId17"/>
    <p:sldId id="280" r:id="rId18"/>
    <p:sldId id="282" r:id="rId19"/>
    <p:sldId id="284" r:id="rId20"/>
    <p:sldId id="283" r:id="rId21"/>
    <p:sldId id="262" r:id="rId22"/>
    <p:sldId id="263" r:id="rId23"/>
    <p:sldId id="265" r:id="rId24"/>
    <p:sldId id="264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22005"/>
  <ax:ocxPr ax:name="_cy" ax:value="11805"/>
  <ax:ocxPr ax:name="FlashVars" ax:value=""/>
  <ax:ocxPr ax:name="Movie" ax:value="http://www.youtube.com/v/aCdcRPlrjZE"/>
  <ax:ocxPr ax:name="Src" ax:value="http://www.youtube.com/v/aCdcRPlrjZE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8FEC-6650-48DE-9932-7D09A7EB959B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F298-D54C-4C5B-A6D5-3DB96AE718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298-D54C-4C5B-A6D5-3DB96AE718F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298-D54C-4C5B-A6D5-3DB96AE718F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298-D54C-4C5B-A6D5-3DB96AE718F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5B515D-4EFD-4050-B894-E01EAA9EF38F}" type="datetimeFigureOut">
              <a:rPr lang="ko-KR" altLang="en-US" smtClean="0"/>
              <a:pPr/>
              <a:t>2010-11-23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A3363A-E8F4-47D7-AE70-C7757BD048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k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500198"/>
          </a:xfrm>
        </p:spPr>
        <p:txBody>
          <a:bodyPr/>
          <a:lstStyle/>
          <a:p>
            <a:pPr algn="ctr"/>
            <a:r>
              <a:rPr lang="ko-KR" altLang="en-US" dirty="0" err="1" smtClean="0"/>
              <a:t>천연고무계</a:t>
            </a:r>
            <a:r>
              <a:rPr lang="ko-KR" altLang="en-US" dirty="0" smtClean="0"/>
              <a:t> 접착제의 특성 및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이용사례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1538" y="5357826"/>
            <a:ext cx="7406640" cy="785818"/>
          </a:xfrm>
        </p:spPr>
        <p:txBody>
          <a:bodyPr>
            <a:noAutofit/>
          </a:bodyPr>
          <a:lstStyle/>
          <a:p>
            <a:pPr algn="l"/>
            <a:r>
              <a:rPr lang="en-US" altLang="ko-KR" sz="3400" dirty="0" smtClean="0">
                <a:latin typeface="휴먼모음T" pitchFamily="18" charset="-127"/>
                <a:ea typeface="휴먼모음T" pitchFamily="18" charset="-127"/>
              </a:rPr>
              <a:t>4</a:t>
            </a:r>
            <a:r>
              <a:rPr lang="ko-KR" altLang="en-US" sz="3400" dirty="0" smtClean="0">
                <a:latin typeface="휴먼모음T" pitchFamily="18" charset="-127"/>
                <a:ea typeface="휴먼모음T" pitchFamily="18" charset="-127"/>
              </a:rPr>
              <a:t>조 오인석</a:t>
            </a:r>
            <a:r>
              <a:rPr lang="en-US" altLang="ko-KR" sz="3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400" dirty="0" smtClean="0">
                <a:latin typeface="휴먼모음T" pitchFamily="18" charset="-127"/>
                <a:ea typeface="휴먼모음T" pitchFamily="18" charset="-127"/>
              </a:rPr>
              <a:t>이일남</a:t>
            </a:r>
            <a:r>
              <a:rPr lang="en-US" altLang="ko-KR" sz="3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400" dirty="0" smtClean="0">
                <a:latin typeface="휴먼모음T" pitchFamily="18" charset="-127"/>
                <a:ea typeface="휴먼모음T" pitchFamily="18" charset="-127"/>
              </a:rPr>
              <a:t>박순혁</a:t>
            </a:r>
            <a:r>
              <a:rPr lang="en-US" altLang="ko-KR" sz="3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3400" dirty="0" smtClean="0">
                <a:latin typeface="휴먼모음T" pitchFamily="18" charset="-127"/>
                <a:ea typeface="휴먼모음T" pitchFamily="18" charset="-127"/>
              </a:rPr>
              <a:t>김윤영</a:t>
            </a:r>
            <a:endParaRPr lang="ko-KR" altLang="en-US" sz="3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종류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28728" y="2285992"/>
            <a:ext cx="1486792" cy="966415"/>
            <a:chOff x="3371403" y="736"/>
            <a:chExt cx="1486792" cy="966415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371403" y="736"/>
              <a:ext cx="1486792" cy="966415"/>
            </a:xfrm>
            <a:prstGeom prst="roundRect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모서리가 둥근 직사각형 4"/>
            <p:cNvSpPr/>
            <p:nvPr/>
          </p:nvSpPr>
          <p:spPr>
            <a:xfrm>
              <a:off x="3418579" y="47912"/>
              <a:ext cx="1392440" cy="872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kern="1200" dirty="0" smtClean="0">
                  <a:latin typeface="HY동녘M" pitchFamily="18" charset="-127"/>
                  <a:ea typeface="HY동녘M" pitchFamily="18" charset="-127"/>
                </a:rPr>
                <a:t>라텍스</a:t>
              </a:r>
              <a:endParaRPr lang="en-US" altLang="ko-KR" sz="1500" kern="1200" dirty="0" smtClean="0"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436467" y="3789040"/>
            <a:ext cx="1486792" cy="966415"/>
            <a:chOff x="3371403" y="736"/>
            <a:chExt cx="1486792" cy="966415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3371403" y="736"/>
              <a:ext cx="1486792" cy="966415"/>
            </a:xfrm>
            <a:prstGeom prst="roundRect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모서리가 둥근 직사각형 4"/>
            <p:cNvSpPr/>
            <p:nvPr/>
          </p:nvSpPr>
          <p:spPr>
            <a:xfrm>
              <a:off x="3418579" y="47912"/>
              <a:ext cx="1392440" cy="872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500" kern="1200" dirty="0" smtClean="0">
                  <a:latin typeface="HY동녘M" pitchFamily="18" charset="-127"/>
                  <a:ea typeface="HY동녘M" pitchFamily="18" charset="-127"/>
                </a:rPr>
                <a:t>용액</a:t>
              </a:r>
              <a:r>
                <a:rPr lang="en-US" altLang="ko-KR" sz="1500" kern="1200" dirty="0" smtClean="0">
                  <a:latin typeface="HY동녘M" pitchFamily="18" charset="-127"/>
                  <a:ea typeface="HY동녘M" pitchFamily="18" charset="-127"/>
                </a:rPr>
                <a:t>(</a:t>
              </a:r>
              <a:r>
                <a:rPr lang="ko-KR" altLang="en-US" sz="1500" kern="1200" dirty="0" smtClean="0">
                  <a:latin typeface="HY동녘M" pitchFamily="18" charset="-127"/>
                  <a:ea typeface="HY동녘M" pitchFamily="18" charset="-127"/>
                </a:rPr>
                <a:t>고무풀</a:t>
              </a:r>
              <a:r>
                <a:rPr lang="en-US" altLang="ko-KR" sz="1500" kern="1200" dirty="0" smtClean="0">
                  <a:latin typeface="HY동녘M" pitchFamily="18" charset="-127"/>
                  <a:ea typeface="HY동녘M" pitchFamily="18" charset="-127"/>
                </a:rPr>
                <a:t>)</a:t>
              </a:r>
            </a:p>
          </p:txBody>
        </p:sp>
      </p:grpSp>
      <p:cxnSp>
        <p:nvCxnSpPr>
          <p:cNvPr id="14" name="직선 연결선 13"/>
          <p:cNvCxnSpPr>
            <a:stCxn id="4" idx="1"/>
          </p:cNvCxnSpPr>
          <p:nvPr/>
        </p:nvCxnSpPr>
        <p:spPr>
          <a:xfrm rot="10800000" flipV="1">
            <a:off x="585434" y="2769199"/>
            <a:ext cx="843294" cy="79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endCxn id="11" idx="1"/>
          </p:cNvCxnSpPr>
          <p:nvPr/>
        </p:nvCxnSpPr>
        <p:spPr>
          <a:xfrm>
            <a:off x="572371" y="3573016"/>
            <a:ext cx="911272" cy="699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내용 개체 틀 2"/>
          <p:cNvSpPr txBox="1">
            <a:spLocks/>
          </p:cNvSpPr>
          <p:nvPr/>
        </p:nvSpPr>
        <p:spPr>
          <a:xfrm>
            <a:off x="3071802" y="3857628"/>
            <a:ext cx="5786478" cy="928694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생고무를 그냥 이겨 </a:t>
            </a:r>
            <a:r>
              <a:rPr kumimoji="0" lang="ko-KR" alt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로진</a:t>
            </a:r>
            <a:r>
              <a:rPr kumimoji="0" lang="ko-KR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따위를 </a:t>
            </a:r>
            <a:endParaRPr kumimoji="0" lang="en-US" altLang="ko-K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첨가하여 핵산 등에 용해해서 </a:t>
            </a: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만든액</a:t>
            </a:r>
            <a:endParaRPr kumimoji="0" lang="en-US" altLang="ko-K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3071802" y="2357430"/>
            <a:ext cx="5826426" cy="857256"/>
          </a:xfrm>
          <a:prstGeom prst="rect">
            <a:avLst/>
          </a:prstGeom>
        </p:spPr>
        <p:txBody>
          <a:bodyPr vert="horz" lIns="182880" tIns="91440">
            <a:normAutofit fontScale="25000" lnSpcReduction="20000"/>
          </a:bodyPr>
          <a:lstStyle/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ko-KR" altLang="en-US" sz="10800" dirty="0" smtClean="0"/>
              <a:t>고무나무</a:t>
            </a:r>
            <a:r>
              <a:rPr lang="en-US" altLang="ko-KR" sz="10800" dirty="0" smtClean="0"/>
              <a:t> </a:t>
            </a:r>
            <a:r>
              <a:rPr lang="ko-KR" altLang="en-US" sz="10800" dirty="0" smtClean="0"/>
              <a:t>껍질에 </a:t>
            </a:r>
            <a:r>
              <a:rPr lang="ko-KR" altLang="en-US" sz="10800" dirty="0"/>
              <a:t>칼로 금을 </a:t>
            </a:r>
            <a:r>
              <a:rPr lang="ko-KR" altLang="en-US" sz="10800" dirty="0" smtClean="0"/>
              <a:t>그으면</a:t>
            </a:r>
            <a:endParaRPr lang="en-US" altLang="ko-KR" sz="108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ko-KR" altLang="en-US" sz="10800" dirty="0" err="1" smtClean="0"/>
              <a:t>스며나오는</a:t>
            </a:r>
            <a:r>
              <a:rPr lang="ko-KR" altLang="en-US" sz="10800" dirty="0" smtClean="0"/>
              <a:t> </a:t>
            </a:r>
            <a:r>
              <a:rPr lang="ko-KR" altLang="en-US" sz="10800" dirty="0" err="1"/>
              <a:t>끈적한액체</a:t>
            </a:r>
            <a:r>
              <a:rPr lang="en-US" sz="5100" dirty="0"/>
              <a:t> </a:t>
            </a:r>
            <a:endParaRPr lang="ko-KR" altLang="en-US" sz="5100" dirty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endParaRPr kumimoji="0" lang="en-US" altLang="ko-KR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목재의 특성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572000" y="1714488"/>
            <a:ext cx="392909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인도고무나무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1000" b="1" dirty="0" err="1" smtClean="0">
                <a:solidFill>
                  <a:srgbClr val="FF0000"/>
                </a:solidFill>
              </a:rPr>
              <a:t>india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rubber tree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)</a:t>
            </a:r>
            <a:endParaRPr lang="ko-KR" altLang="en-US" sz="1000" b="1" dirty="0" smtClean="0">
              <a:solidFill>
                <a:srgbClr val="FF0000"/>
              </a:solidFill>
            </a:endParaRPr>
          </a:p>
        </p:txBody>
      </p:sp>
      <p:pic>
        <p:nvPicPr>
          <p:cNvPr id="41986" name="Picture 2" descr="http://encyberimg.encyber.com/dicimage/midimage/56/2608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810000" cy="4143404"/>
          </a:xfrm>
          <a:prstGeom prst="rect">
            <a:avLst/>
          </a:prstGeom>
          <a:noFill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500562" y="2357430"/>
            <a:ext cx="4071966" cy="335758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</a:pPr>
            <a:endParaRPr kumimoji="0" lang="en-US" altLang="ko-KR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43438" y="2071678"/>
            <a:ext cx="3826162" cy="2286016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ko-KR" altLang="en-US" sz="2800" noProof="0" dirty="0" err="1" smtClean="0"/>
              <a:t>뽕나무과</a:t>
            </a:r>
            <a:r>
              <a:rPr lang="ko-KR" altLang="en-US" sz="2800" noProof="0" dirty="0" smtClean="0"/>
              <a:t> 상록교목</a:t>
            </a:r>
            <a:endParaRPr lang="en-US" altLang="ko-KR" sz="2800" noProof="0" dirty="0" smtClean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ko-KR" alt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원산지 </a:t>
            </a:r>
            <a:r>
              <a:rPr kumimoji="0" lang="en-US" altLang="ko-K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인도</a:t>
            </a:r>
            <a:endParaRPr kumimoji="0" lang="en-US" altLang="ko-KR" sz="28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ko-KR" altLang="en-US" sz="2800" noProof="0" dirty="0" smtClean="0"/>
              <a:t>크기 </a:t>
            </a:r>
            <a:r>
              <a:rPr lang="en-US" altLang="ko-KR" sz="2800" noProof="0" dirty="0" smtClean="0"/>
              <a:t>: </a:t>
            </a:r>
            <a:r>
              <a:rPr lang="ko-KR" altLang="en-US" sz="2400" noProof="0" dirty="0" smtClean="0"/>
              <a:t>높이 </a:t>
            </a:r>
            <a:r>
              <a:rPr lang="en-US" altLang="ko-KR" sz="2400" noProof="0" dirty="0" smtClean="0"/>
              <a:t>30m</a:t>
            </a:r>
            <a:r>
              <a:rPr lang="ko-KR" altLang="en-US" sz="2400" noProof="0" dirty="0" smtClean="0"/>
              <a:t>이상</a:t>
            </a:r>
            <a:endParaRPr lang="en-US" altLang="ko-KR" sz="2400" noProof="0" dirty="0" smtClean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ko-KR" altLang="en-US" sz="2400" dirty="0" smtClean="0"/>
              <a:t>과거 고무의 원료 </a:t>
            </a:r>
            <a:endParaRPr lang="en-US" altLang="ko-KR" sz="2800" noProof="0" dirty="0" smtClean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429256" y="450057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5786446" y="4357694"/>
            <a:ext cx="2428892" cy="42862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ko-KR" altLang="en-US" sz="2000" dirty="0" err="1" smtClean="0"/>
              <a:t>파라고무나무</a:t>
            </a:r>
            <a:r>
              <a:rPr lang="ko-KR" altLang="en-US" sz="2000" dirty="0" smtClean="0"/>
              <a:t> 대체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바탕 화면\ㅇㅇㅇ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929090" cy="3571866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목재의 특성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572000" y="1714488"/>
            <a:ext cx="392909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rgbClr val="FF0000"/>
                </a:solidFill>
              </a:rPr>
              <a:t>파라고무나무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1000" b="1" dirty="0" err="1" smtClean="0">
                <a:solidFill>
                  <a:srgbClr val="FF0000"/>
                </a:solidFill>
              </a:rPr>
              <a:t>para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 rubber tree)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43438" y="2000240"/>
            <a:ext cx="4000528" cy="3286148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ko-KR" altLang="en-US" sz="2000" dirty="0" smtClean="0"/>
              <a:t>학</a:t>
            </a:r>
            <a:r>
              <a:rPr lang="ko-KR" altLang="en-US" sz="2000" dirty="0" smtClean="0"/>
              <a:t>명 </a:t>
            </a:r>
            <a:r>
              <a:rPr lang="en-US" altLang="ko-KR" sz="2000" dirty="0" smtClean="0"/>
              <a:t>: </a:t>
            </a:r>
            <a:r>
              <a:rPr lang="en-US" altLang="ko-KR" sz="2000" dirty="0" err="1" smtClean="0"/>
              <a:t>Hevea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brasiliensis</a:t>
            </a:r>
            <a:endParaRPr lang="en-US" altLang="ko-KR" sz="2000" dirty="0" smtClean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크기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높이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20~47m</a:t>
            </a:r>
            <a:r>
              <a:rPr lang="en-US" altLang="ko-KR" sz="2000" dirty="0" smtClean="0"/>
              <a:t>,  </a:t>
            </a: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         </a:t>
            </a:r>
            <a:r>
              <a:rPr lang="ko-KR" altLang="en-US" sz="2000" dirty="0" smtClean="0"/>
              <a:t>지름 약 </a:t>
            </a:r>
            <a:r>
              <a:rPr lang="en-US" altLang="ko-KR" sz="2000" dirty="0" smtClean="0"/>
              <a:t>60cm</a:t>
            </a: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ko-KR" altLang="en-US" sz="2000" dirty="0" smtClean="0"/>
              <a:t>원산지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브라질</a:t>
            </a:r>
            <a:endParaRPr lang="en-US" altLang="ko-KR" sz="20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ko-KR" altLang="en-US" dirty="0" smtClean="0"/>
              <a:t>고무생산량의 </a:t>
            </a:r>
            <a:r>
              <a:rPr lang="en-US" altLang="ko-KR" dirty="0" smtClean="0"/>
              <a:t>95 ~ 98 % </a:t>
            </a:r>
            <a:r>
              <a:rPr lang="ko-KR" altLang="en-US" dirty="0" smtClean="0"/>
              <a:t>차지</a:t>
            </a:r>
            <a:endParaRPr lang="en-US" altLang="ko-KR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ko-KR" altLang="en-US" sz="2000" dirty="0" err="1" smtClean="0"/>
              <a:t>나무수피에</a:t>
            </a:r>
            <a:r>
              <a:rPr lang="ko-KR" altLang="en-US" sz="2000" dirty="0" smtClean="0"/>
              <a:t> 상처를 낸 다음 흘러나오는 유액을 처리하여 제품화</a:t>
            </a:r>
            <a:endParaRPr lang="en-US" altLang="ko-KR" sz="20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ko-KR" altLang="en-US" sz="2000" dirty="0" smtClean="0"/>
              <a:t>경제적 가치</a:t>
            </a:r>
            <a:endParaRPr lang="en-US" altLang="ko-KR" sz="20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altLang="ko-KR" sz="2000" dirty="0" smtClean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특징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기계적</a:t>
            </a:r>
            <a:r>
              <a:rPr lang="en-US" altLang="ko-KR" dirty="0" smtClean="0"/>
              <a:t>(</a:t>
            </a:r>
            <a:r>
              <a:rPr lang="ko-KR" altLang="en-US" dirty="0" smtClean="0"/>
              <a:t>물리적</a:t>
            </a:r>
            <a:r>
              <a:rPr lang="en-US" altLang="ko-KR" dirty="0" smtClean="0"/>
              <a:t>)</a:t>
            </a:r>
            <a:r>
              <a:rPr lang="ko-KR" altLang="en-US" dirty="0" smtClean="0"/>
              <a:t>특성이 우수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표면 감촉이 좋음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내마모성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내굴곡성이</a:t>
            </a:r>
            <a:r>
              <a:rPr lang="ko-KR" altLang="en-US" dirty="0" smtClean="0"/>
              <a:t> 우수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환경 친화적 접착제</a:t>
            </a:r>
            <a:endParaRPr lang="en-US" altLang="ko-KR" dirty="0" smtClean="0"/>
          </a:p>
          <a:p>
            <a:endParaRPr lang="en-US" altLang="ko-KR" sz="24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단점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571472" y="1928802"/>
            <a:ext cx="8183880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endParaRPr lang="en-US" altLang="ko-KR" sz="2400" dirty="0" smtClean="0"/>
          </a:p>
          <a:p>
            <a:endParaRPr lang="en-US" altLang="ko-KR" dirty="0" smtClean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42910" y="1643050"/>
            <a:ext cx="8183880" cy="3857652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ko-KR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내열성</a:t>
            </a:r>
            <a:r>
              <a:rPr lang="en-US" altLang="ko-KR" sz="2900" dirty="0" smtClean="0"/>
              <a:t>(</a:t>
            </a:r>
            <a:r>
              <a:rPr lang="ko-KR" altLang="en-US" sz="2900" dirty="0" smtClean="0"/>
              <a:t>상용온도 </a:t>
            </a:r>
            <a:r>
              <a:rPr lang="en-US" altLang="ko-KR" sz="2900" dirty="0" smtClean="0"/>
              <a:t>: 60</a:t>
            </a:r>
            <a:r>
              <a:rPr lang="ko-KR" altLang="en-US" sz="2900" dirty="0" smtClean="0"/>
              <a:t>℃</a:t>
            </a:r>
            <a:r>
              <a:rPr lang="en-US" altLang="ko-KR" sz="2900" dirty="0" smtClean="0"/>
              <a:t>), </a:t>
            </a:r>
            <a:r>
              <a:rPr lang="ko-KR" altLang="en-US" sz="2900" dirty="0" err="1" smtClean="0"/>
              <a:t>내오존성이</a:t>
            </a:r>
            <a:r>
              <a:rPr lang="ko-KR" altLang="en-US" sz="2900" dirty="0" smtClean="0"/>
              <a:t> 매우 나쁨</a:t>
            </a:r>
            <a:endParaRPr lang="en-US" altLang="ko-KR" sz="2900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altLang="ko-KR" sz="3000" dirty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진한 산성이나 </a:t>
            </a:r>
            <a:r>
              <a:rPr kumimoji="0" lang="ko-K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기름유에</a:t>
            </a: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극히 약함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altLang="ko-KR" sz="3000" dirty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고무 자체의 점도 차이가 많음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altLang="ko-KR" sz="3000" dirty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곰팡이에 쉽게 부패</a:t>
            </a: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이용사례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6385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4286248" y="1714488"/>
            <a:ext cx="3969038" cy="407196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ko-KR" altLang="en-US" sz="2400" dirty="0" smtClean="0"/>
              <a:t>모든 바퀴에 내장된 고무튜브의 접착</a:t>
            </a:r>
            <a:endParaRPr lang="en-US" altLang="ko-KR" sz="2400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altLang="ko-KR" sz="2400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ko-KR" altLang="en-US" sz="2400" dirty="0" smtClean="0"/>
              <a:t>고무제품의 완구나 물놀이기구의 펑크 수리</a:t>
            </a:r>
            <a:endParaRPr lang="en-US" altLang="ko-KR" sz="2400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altLang="ko-KR" sz="2400" dirty="0" smtClean="0"/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ko-KR" altLang="en-US" sz="2400" dirty="0" smtClean="0"/>
              <a:t>모든 고무 제품의 접착용</a:t>
            </a:r>
            <a:br>
              <a:rPr lang="ko-KR" altLang="en-US" sz="2400" dirty="0" smtClean="0"/>
            </a:b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28596" y="1428736"/>
            <a:ext cx="1214446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고무풀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이용사례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모서리가 둥근 직사각형 5"/>
          <p:cNvSpPr/>
          <p:nvPr/>
        </p:nvSpPr>
        <p:spPr>
          <a:xfrm>
            <a:off x="428596" y="1571612"/>
            <a:ext cx="1214446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라텍스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714876" y="2071678"/>
            <a:ext cx="4214842" cy="407196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가정 및 업소의 바닥용 카펫의 고정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altLang="ko-KR" sz="2800" dirty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ko-KR" altLang="en-US" sz="2800" dirty="0" smtClean="0"/>
              <a:t>섬유가공 공정 간의 </a:t>
            </a:r>
            <a:endParaRPr lang="en-US" altLang="ko-KR" sz="2800" dirty="0" smtClean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임시접착</a:t>
            </a:r>
            <a:endParaRPr lang="en-US" altLang="ko-KR" sz="2800" dirty="0" smtClean="0"/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71678"/>
            <a:ext cx="200026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이용사례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1986" name="Picture 2" descr="BSR-1-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2147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571472" y="1643050"/>
            <a:ext cx="1214446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고무풀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1987" name="Picture 3" descr="G:\목공 ppt자료\l_ck99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3116"/>
            <a:ext cx="4429156" cy="2643206"/>
          </a:xfrm>
          <a:prstGeom prst="rect">
            <a:avLst/>
          </a:prstGeom>
          <a:noFill/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3929058" y="5000636"/>
            <a:ext cx="4357718" cy="785818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ko-KR" altLang="en-US" sz="2800" dirty="0" smtClean="0"/>
              <a:t>특수분장용 고무풀 접착제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이용사례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642910" y="4929198"/>
            <a:ext cx="7429552" cy="78581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ko-KR" altLang="en-US" sz="3200" noProof="0" dirty="0" smtClean="0"/>
              <a:t>고무풀을 이용한 접착사례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6438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이용사례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714348" y="5214950"/>
            <a:ext cx="7429552" cy="78581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라텍스 접착제를 이용한 제품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5500" dirty="0" smtClean="0"/>
              <a:t>목차</a:t>
            </a:r>
            <a:endParaRPr lang="ko-KR" altLang="en-US" sz="55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1571612"/>
            <a:ext cx="8183880" cy="41879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천연접착제의 정의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천연접착제의 종류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천연접착제의 목적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000" dirty="0" err="1" smtClean="0">
                <a:latin typeface="HY동녘M" pitchFamily="18" charset="-127"/>
                <a:ea typeface="HY동녘M" pitchFamily="18" charset="-127"/>
              </a:rPr>
              <a:t>천연고무계</a:t>
            </a: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접착제의 특성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4000" dirty="0" err="1" smtClean="0">
                <a:latin typeface="HY동녘M" pitchFamily="18" charset="-127"/>
                <a:ea typeface="HY동녘M" pitchFamily="18" charset="-127"/>
              </a:rPr>
              <a:t>천연고무계</a:t>
            </a: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접착제의 </a:t>
            </a:r>
            <a:r>
              <a:rPr lang="ko-KR" altLang="en-US" sz="4000" dirty="0" err="1" smtClean="0">
                <a:latin typeface="HY동녘M" pitchFamily="18" charset="-127"/>
                <a:ea typeface="HY동녘M" pitchFamily="18" charset="-127"/>
              </a:rPr>
              <a:t>향후전망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 출 처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500175"/>
            <a:ext cx="33575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이용사례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44576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785786" y="5072074"/>
            <a:ext cx="7429552" cy="78581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ko-KR" altLang="en-US" sz="3200" noProof="0" dirty="0" smtClean="0"/>
              <a:t>고무풀을 이용한 공예작품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천연 </a:t>
            </a:r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고무계</a:t>
            </a:r>
            <a:r>
              <a:rPr lang="en-US" altLang="ko-KR" sz="44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접착제의 향후 전망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71472" y="2143116"/>
            <a:ext cx="8183880" cy="3643338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새로운 천연접착제의 발견과 지속적인 연구가 진행됨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천연접착제 시장이 많은 수요와 생산을 필요로 함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자원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공해 등의 문제로 인해 천연물 접착제의 활용이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</a:t>
            </a:r>
            <a:r>
              <a:rPr lang="ko-KR" altLang="en-US" sz="2400" dirty="0" smtClean="0"/>
              <a:t>계속될 전망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환경규제가 강화됨에 따라 천연접착제의 시장 활성화</a:t>
            </a:r>
            <a:r>
              <a:rPr lang="en-US" altLang="ko-KR" sz="2400" dirty="0" smtClean="0"/>
              <a:t>.</a:t>
            </a:r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천연 </a:t>
            </a:r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향후 전망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71472" y="2143116"/>
            <a:ext cx="8183880" cy="364333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고급 원재료의 개발을 통한 상품의 고급화와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다양화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자체 상표 개발 및 연구개발을 위한 투자가 필요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sz="2700" dirty="0" smtClean="0"/>
              <a:t>자동차</a:t>
            </a:r>
            <a:r>
              <a:rPr lang="en-US" altLang="ko-KR" sz="2700" dirty="0" smtClean="0"/>
              <a:t>, </a:t>
            </a:r>
            <a:r>
              <a:rPr lang="ko-KR" altLang="en-US" sz="2700" dirty="0" smtClean="0"/>
              <a:t>전자 산업 용품 등 기능성 고무제품 개발</a:t>
            </a:r>
            <a:r>
              <a:rPr lang="en-US" altLang="ko-KR" sz="2700" dirty="0" smtClean="0"/>
              <a:t>.</a:t>
            </a:r>
            <a:endParaRPr lang="ko-KR" altLang="en-US" sz="27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출 처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71472" y="1928802"/>
            <a:ext cx="8183880" cy="3857652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김명웅</a:t>
            </a:r>
            <a:r>
              <a:rPr lang="ko-KR" altLang="en-US" dirty="0" smtClean="0"/>
              <a:t> 저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고무공업화학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선진문화사</a:t>
            </a:r>
            <a:endParaRPr lang="en-US" altLang="ko-KR" dirty="0" smtClean="0"/>
          </a:p>
          <a:p>
            <a:r>
              <a:rPr lang="ko-KR" altLang="en-US" dirty="0" smtClean="0"/>
              <a:t>오진경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천연재료를 이용한 친환경 접착제</a:t>
            </a:r>
            <a:r>
              <a:rPr lang="en-US" altLang="ko-KR" dirty="0" smtClean="0"/>
              <a:t>.  </a:t>
            </a:r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서울대학교</a:t>
            </a:r>
            <a:r>
              <a:rPr lang="en-US" altLang="ko-KR" dirty="0" smtClean="0"/>
              <a:t>. (2008)</a:t>
            </a:r>
          </a:p>
          <a:p>
            <a:r>
              <a:rPr lang="ko-KR" altLang="en-US" dirty="0" smtClean="0"/>
              <a:t>윤경란 외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접착제 산업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한국신용평가정보</a:t>
            </a:r>
            <a:endParaRPr lang="en-US" altLang="ko-KR" dirty="0" smtClean="0"/>
          </a:p>
          <a:p>
            <a:r>
              <a:rPr lang="ko-KR" altLang="en-US" dirty="0" smtClean="0"/>
              <a:t>한규성 외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목재가공학</a:t>
            </a:r>
            <a:r>
              <a:rPr lang="en-US" altLang="ko-KR" dirty="0" smtClean="0"/>
              <a:t>. </a:t>
            </a:r>
            <a:r>
              <a:rPr lang="ko-KR" altLang="en-US" dirty="0" smtClean="0"/>
              <a:t>충북대학교</a:t>
            </a:r>
            <a:endParaRPr lang="en-US" altLang="ko-KR" dirty="0" smtClean="0"/>
          </a:p>
          <a:p>
            <a:r>
              <a:rPr lang="ko-KR" altLang="en-US" dirty="0" smtClean="0"/>
              <a:t>정밀화학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공주대학교</a:t>
            </a:r>
            <a:endParaRPr lang="en-US" altLang="ko-KR" dirty="0" smtClean="0"/>
          </a:p>
          <a:p>
            <a:r>
              <a:rPr lang="ko-KR" altLang="en-US" dirty="0" smtClean="0"/>
              <a:t>국회도서관</a:t>
            </a:r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www.google.co.kr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42910" y="3929066"/>
            <a:ext cx="8183880" cy="1785950"/>
          </a:xfrm>
        </p:spPr>
        <p:txBody>
          <a:bodyPr>
            <a:normAutofit/>
          </a:bodyPr>
          <a:lstStyle/>
          <a:p>
            <a:pPr algn="r"/>
            <a:r>
              <a:rPr lang="ko-KR" altLang="en-US" sz="5400" dirty="0" smtClean="0">
                <a:latin typeface="휴먼모음T" pitchFamily="18" charset="-127"/>
                <a:ea typeface="휴먼모음T" pitchFamily="18" charset="-127"/>
              </a:rPr>
              <a:t>감사 합니다</a:t>
            </a:r>
            <a:r>
              <a:rPr lang="en-US" altLang="ko-KR" sz="4400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천연접착제란</a:t>
            </a:r>
            <a:r>
              <a:rPr lang="en-US" altLang="ko-KR" sz="4400" dirty="0" smtClean="0">
                <a:latin typeface="휴먼모음T" pitchFamily="18" charset="-127"/>
                <a:ea typeface="휴먼모음T" pitchFamily="18" charset="-127"/>
              </a:rPr>
              <a:t>?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2143116"/>
            <a:ext cx="8183880" cy="264320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천연물 또는 폐기물 등을 이용한 접착제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sz="2700" dirty="0" smtClean="0"/>
              <a:t>자연계에서 산출되는 물질을 접착제에 이용한 것</a:t>
            </a:r>
            <a:r>
              <a:rPr lang="en-US" altLang="ko-KR" sz="2700" dirty="0" smtClean="0"/>
              <a:t>.</a:t>
            </a:r>
            <a:endParaRPr lang="ko-KR" altLang="en-US" sz="2700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대부분 수용성 고분자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천연접착제의 종류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천연접착제의 목적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71472" y="2000240"/>
            <a:ext cx="8183880" cy="414340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생활수준의 향상으로 건강에 대한 관심 확대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1970</a:t>
            </a:r>
            <a:r>
              <a:rPr lang="ko-KR" altLang="en-US" dirty="0" smtClean="0"/>
              <a:t>년대의 석유파동으로 인해 </a:t>
            </a:r>
            <a:r>
              <a:rPr lang="ko-KR" altLang="en-US" dirty="0" err="1" smtClean="0"/>
              <a:t>석유화학계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접착제의 가격상승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화석에너지 자원의 고갈로 인한 천연자원의 필요성 부각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천연접착제의 목적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571472" y="1928802"/>
            <a:ext cx="8183880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/>
          </a:p>
          <a:p>
            <a:r>
              <a:rPr lang="ko-KR" altLang="en-US" sz="3000" dirty="0" smtClean="0"/>
              <a:t>석유화학 제품과 달리 </a:t>
            </a:r>
            <a:r>
              <a:rPr lang="ko-KR" altLang="en-US" sz="3000" dirty="0" err="1" smtClean="0"/>
              <a:t>무독성</a:t>
            </a:r>
            <a:r>
              <a:rPr lang="ko-KR" altLang="en-US" sz="3000" dirty="0" smtClean="0"/>
              <a:t> 천연 원료이므로</a:t>
            </a:r>
            <a:r>
              <a:rPr lang="en-US" altLang="ko-KR" sz="3000" dirty="0" smtClean="0"/>
              <a:t> </a:t>
            </a:r>
            <a:r>
              <a:rPr lang="ko-KR" altLang="en-US" sz="3000" dirty="0" smtClean="0"/>
              <a:t>인체에 무해한 환경보호제품</a:t>
            </a:r>
            <a:r>
              <a:rPr lang="en-US" altLang="ko-KR" sz="3000" dirty="0" smtClean="0"/>
              <a:t>.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3000" dirty="0" smtClean="0"/>
              <a:t>친환경적이므로 새집증후군 예방</a:t>
            </a:r>
            <a:r>
              <a:rPr lang="en-US" altLang="ko-KR" sz="3000" dirty="0" smtClean="0"/>
              <a:t>.</a:t>
            </a:r>
            <a:endParaRPr lang="ko-KR" altLang="en-US" sz="3000" dirty="0" smtClean="0"/>
          </a:p>
          <a:p>
            <a:endParaRPr lang="en-US" altLang="ko-KR" sz="24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정의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211960" y="3861048"/>
            <a:ext cx="4357718" cy="2712364"/>
          </a:xfrm>
          <a:prstGeom prst="rect">
            <a:avLst/>
          </a:prstGeom>
        </p:spPr>
        <p:txBody>
          <a:bodyPr vert="horz" lIns="182880" tIns="91440">
            <a:normAutofit fontScale="77500" lnSpcReduction="20000"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indent="-265176">
              <a:lnSpc>
                <a:spcPct val="16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ko-KR" altLang="en-US" sz="2500" dirty="0" smtClean="0"/>
              <a:t>  열대지방에서 자생하는 고무나무</a:t>
            </a:r>
            <a:endParaRPr lang="en-US" altLang="ko-KR" sz="2500" dirty="0" smtClean="0"/>
          </a:p>
          <a:p>
            <a:pPr marL="265176" indent="-265176">
              <a:lnSpc>
                <a:spcPct val="16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altLang="ko-KR" sz="2500" dirty="0" smtClean="0"/>
              <a:t>  </a:t>
            </a:r>
            <a:r>
              <a:rPr lang="ko-KR" altLang="en-US" sz="2500" dirty="0" smtClean="0"/>
              <a:t>표면에 </a:t>
            </a:r>
            <a:r>
              <a:rPr lang="ko-KR" altLang="en-US" sz="2500" dirty="0" err="1" smtClean="0"/>
              <a:t>태핑</a:t>
            </a:r>
            <a:r>
              <a:rPr lang="ko-KR" altLang="en-US" sz="2500" dirty="0" smtClean="0"/>
              <a:t> 작업으로 흘러내리는</a:t>
            </a:r>
            <a:endParaRPr lang="en-US" altLang="ko-KR" sz="2500" dirty="0" smtClean="0"/>
          </a:p>
          <a:p>
            <a:pPr marL="265176" indent="-265176">
              <a:lnSpc>
                <a:spcPct val="16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altLang="ko-KR" sz="2500" dirty="0" smtClean="0"/>
              <a:t>  </a:t>
            </a:r>
            <a:r>
              <a:rPr lang="ko-KR" altLang="en-US" sz="2500" dirty="0" err="1" smtClean="0"/>
              <a:t>수액을모아</a:t>
            </a:r>
            <a:r>
              <a:rPr lang="ko-KR" altLang="en-US" sz="2500" dirty="0" smtClean="0"/>
              <a:t> 가공한 접착제</a:t>
            </a:r>
            <a:r>
              <a:rPr lang="ko-KR" altLang="en-US" sz="3700" dirty="0" smtClean="0"/>
              <a:t/>
            </a:r>
            <a:br>
              <a:rPr lang="ko-KR" altLang="en-US" sz="3700" dirty="0" smtClean="0"/>
            </a:br>
            <a:endParaRPr kumimoji="0" lang="en-US" altLang="ko-KR" sz="3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4" name="Picture 4" descr="rubber tree tapp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5719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rubber-lat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천연고무의 유래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5361" name="Picture 1" descr="800px-christopher_columbus3_20101011093513_640_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84784"/>
            <a:ext cx="8001056" cy="35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57158" y="5072074"/>
            <a:ext cx="8358246" cy="714380"/>
          </a:xfrm>
          <a:prstGeom prst="rect">
            <a:avLst/>
          </a:prstGeom>
        </p:spPr>
        <p:txBody>
          <a:bodyPr vert="horz" lIns="182880" tIns="91440">
            <a:normAutofit fontScale="25000" lnSpcReduction="20000"/>
          </a:bodyPr>
          <a:lstStyle/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indent="-265176">
              <a:lnSpc>
                <a:spcPct val="12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altLang="ko-KR" sz="8400" b="1" dirty="0" smtClean="0">
                <a:latin typeface="+mj-ea"/>
                <a:ea typeface="+mj-ea"/>
              </a:rPr>
              <a:t>16</a:t>
            </a:r>
            <a:r>
              <a:rPr lang="ko-KR" altLang="en-US" sz="8400" b="1" dirty="0" smtClean="0">
                <a:latin typeface="+mj-ea"/>
                <a:ea typeface="+mj-ea"/>
              </a:rPr>
              <a:t>세기 초</a:t>
            </a:r>
            <a:r>
              <a:rPr lang="en-US" altLang="ko-KR" sz="8400" b="1" dirty="0">
                <a:latin typeface="+mj-ea"/>
                <a:ea typeface="+mj-ea"/>
              </a:rPr>
              <a:t>,</a:t>
            </a:r>
            <a:r>
              <a:rPr lang="en-US" altLang="ko-KR" sz="8400" b="1" dirty="0" smtClean="0">
                <a:latin typeface="+mj-ea"/>
                <a:ea typeface="+mj-ea"/>
              </a:rPr>
              <a:t> </a:t>
            </a:r>
            <a:r>
              <a:rPr lang="ko-KR" altLang="en-US" sz="8400" b="1" dirty="0" smtClean="0">
                <a:latin typeface="+mj-ea"/>
                <a:ea typeface="+mj-ea"/>
              </a:rPr>
              <a:t>콜럼버스를 비롯한 탐험가에 의해 고무나무 </a:t>
            </a:r>
            <a:r>
              <a:rPr lang="ko-KR" altLang="en-US" sz="8400" b="1" dirty="0" err="1" smtClean="0">
                <a:latin typeface="+mj-ea"/>
                <a:ea typeface="+mj-ea"/>
              </a:rPr>
              <a:t>추출액</a:t>
            </a:r>
            <a:r>
              <a:rPr lang="en-US" altLang="ko-KR" sz="8400" b="1" dirty="0">
                <a:latin typeface="+mj-ea"/>
                <a:ea typeface="+mj-ea"/>
              </a:rPr>
              <a:t> </a:t>
            </a:r>
            <a:r>
              <a:rPr lang="ko-KR" altLang="en-US" sz="8400" b="1" dirty="0" smtClean="0">
                <a:latin typeface="+mj-ea"/>
                <a:ea typeface="+mj-ea"/>
              </a:rPr>
              <a:t>발견</a:t>
            </a:r>
            <a:br>
              <a:rPr lang="ko-KR" altLang="en-US" sz="8400" b="1" dirty="0" smtClean="0">
                <a:latin typeface="+mj-ea"/>
                <a:ea typeface="+mj-ea"/>
              </a:rPr>
            </a:br>
            <a:endParaRPr kumimoji="0" lang="en-US" altLang="ko-KR" sz="8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휴먼모음T" pitchFamily="18" charset="-127"/>
                <a:ea typeface="휴먼모음T" pitchFamily="18" charset="-127"/>
              </a:rPr>
              <a:t>천연고무계</a:t>
            </a:r>
            <a:r>
              <a:rPr lang="ko-KR" altLang="en-US" sz="4400" dirty="0" smtClean="0">
                <a:latin typeface="휴먼모음T" pitchFamily="18" charset="-127"/>
                <a:ea typeface="휴먼모음T" pitchFamily="18" charset="-127"/>
              </a:rPr>
              <a:t> 접착제의 원료 추출과정 </a:t>
            </a:r>
            <a:endParaRPr lang="ko-KR" altLang="en-US" sz="4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3568" y="1628800"/>
            <a:ext cx="74603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3000" dirty="0"/>
          </a:p>
        </p:txBody>
      </p:sp>
    </p:spTree>
    <p:controls>
      <p:control spid="1026" name="ShockwaveFlash1" r:id="rId2" imgW="7921714" imgH="424986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565</TotalTime>
  <Words>447</Words>
  <Application>Microsoft Office PowerPoint</Application>
  <PresentationFormat>화면 슬라이드 쇼(4:3)</PresentationFormat>
  <Paragraphs>135</Paragraphs>
  <Slides>24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모양</vt:lpstr>
      <vt:lpstr>천연고무계 접착제의 특성 및  이용사례 </vt:lpstr>
      <vt:lpstr>목차</vt:lpstr>
      <vt:lpstr>천연접착제란?</vt:lpstr>
      <vt:lpstr>천연접착제의 종류</vt:lpstr>
      <vt:lpstr>천연접착제의 목적</vt:lpstr>
      <vt:lpstr>천연접착제의 목적</vt:lpstr>
      <vt:lpstr>천연고무계 접착제의 정의 </vt:lpstr>
      <vt:lpstr>천연고무의 유래 </vt:lpstr>
      <vt:lpstr>천연고무계 접착제의 원료 추출과정 </vt:lpstr>
      <vt:lpstr>천연고무계 접착제의 종류 </vt:lpstr>
      <vt:lpstr>천연고무계 목재의 특성</vt:lpstr>
      <vt:lpstr>천연고무계 목재의 특성</vt:lpstr>
      <vt:lpstr>천연고무계 접착제의 특징 </vt:lpstr>
      <vt:lpstr>천연고무계 접착제의 단점</vt:lpstr>
      <vt:lpstr>천연고무계 접착제의 이용사례 </vt:lpstr>
      <vt:lpstr>천연고무계 접착제의 이용사례 </vt:lpstr>
      <vt:lpstr>천연고무계 접착제의 이용사례 </vt:lpstr>
      <vt:lpstr>천연고무계 접착제의 이용사례 </vt:lpstr>
      <vt:lpstr>천연고무계 접착제의 이용사례 </vt:lpstr>
      <vt:lpstr>천연고무계 접착제의 이용사례 </vt:lpstr>
      <vt:lpstr>천연 고무계 접착제의 향후 전망</vt:lpstr>
      <vt:lpstr>천연 고무계 접착제의 향후 전망</vt:lpstr>
      <vt:lpstr>출 처</vt:lpstr>
      <vt:lpstr>감사 합니다.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천연고무계 접착제의 특성 및  이용사례 </dc:title>
  <dc:creator>sec</dc:creator>
  <cp:lastModifiedBy>sec</cp:lastModifiedBy>
  <cp:revision>57</cp:revision>
  <dcterms:created xsi:type="dcterms:W3CDTF">2010-11-22T04:54:46Z</dcterms:created>
  <dcterms:modified xsi:type="dcterms:W3CDTF">2010-11-23T04:27:08Z</dcterms:modified>
</cp:coreProperties>
</file>