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7" r:id="rId2"/>
  </p:sldMasterIdLst>
  <p:notesMasterIdLst>
    <p:notesMasterId r:id="rId6"/>
  </p:notesMasterIdLst>
  <p:sldIdLst>
    <p:sldId id="267" r:id="rId3"/>
    <p:sldId id="265" r:id="rId4"/>
    <p:sldId id="266" r:id="rId5"/>
  </p:sldIdLst>
  <p:sldSz cx="5040313" cy="864076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1" userDrawn="1">
          <p15:clr>
            <a:srgbClr val="A4A3A4"/>
          </p15:clr>
        </p15:guide>
        <p15:guide id="2" pos="15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7E9"/>
    <a:srgbClr val="DBECD0"/>
    <a:srgbClr val="F6FAF4"/>
    <a:srgbClr val="B9D9A3"/>
    <a:srgbClr val="CF8BF9"/>
    <a:srgbClr val="3C6ABE"/>
    <a:srgbClr val="FADDCA"/>
    <a:srgbClr val="FDF0E7"/>
    <a:srgbClr val="EAEAEA"/>
    <a:srgbClr val="F5B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1" autoAdjust="0"/>
    <p:restoredTop sz="96375"/>
  </p:normalViewPr>
  <p:slideViewPr>
    <p:cSldViewPr snapToGrid="0">
      <p:cViewPr varScale="1">
        <p:scale>
          <a:sx n="91" d="100"/>
          <a:sy n="91" d="100"/>
        </p:scale>
        <p:origin x="3684" y="96"/>
      </p:cViewPr>
      <p:guideLst>
        <p:guide orient="horz" pos="2721"/>
        <p:guide pos="15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1" d="100"/>
          <a:sy n="171" d="100"/>
        </p:scale>
        <p:origin x="5792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101D9-3542-5546-BF96-DFE4E010849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28888" y="1143000"/>
            <a:ext cx="1800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3FA41-DF42-A94C-9759-72221AA5B2B8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4451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1BB604-88CA-D64E-8D14-603C1A259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238" y="1414463"/>
            <a:ext cx="3779837" cy="300831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07E2787-4FBB-0B43-96F5-907B7E3DA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238" y="4538663"/>
            <a:ext cx="3779837" cy="20859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0C8896-69A0-1541-9413-5D8EB41D3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267262-8919-8B4F-B10D-DAFCFDD5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EF54F9-27B5-E041-B321-E4358263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664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D0B2D7-AEFF-C94F-8470-1ABE484D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4D91C1C-4DAB-4044-BC38-D1B056896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883AA5-05B6-8B42-B9BB-C8B990DA7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D5F4E7-10BE-1943-8AE2-09AE66CED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1817EB-17E3-F24E-8D2B-90EF4D4B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5689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26A20DA-2CBA-9E48-9852-C3FBC0EE2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08388" y="460375"/>
            <a:ext cx="1085850" cy="7321550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4CA41B-10C6-9248-9AF8-75D57FAD6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6075" y="460375"/>
            <a:ext cx="3109913" cy="7321550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32A201-97B0-5447-880D-EE3D50E3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508B08-17B8-134E-A8C7-DE9664A0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17596B-C61C-CE4D-B362-A38E1D94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12120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8826EE-F146-4E4E-AB2D-236D862D3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06AFDEB-CDAE-6447-9712-63FC9DDE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E50-8E74-4891-A7C7-2B541DAA58A8}" type="datetimeFigureOut">
              <a:rPr lang="ko-KR" altLang="en-US" smtClean="0"/>
              <a:t>2021-10-27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A99D4A-A82D-0A45-B238-D6535AD1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F8AB7B4-F7A3-064F-8258-7D7AF812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4BF8-EB19-4355-AB46-D488273DC4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8299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7660BD-2794-B34E-AB54-D0B9429B2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238" y="1414463"/>
            <a:ext cx="3779837" cy="300831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94BF571-502C-BC42-9737-278E3B0A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238" y="4538663"/>
            <a:ext cx="3779837" cy="20859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D4080B-5EB4-524B-BB30-CD09A3365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2FD7D-8037-D246-A4F2-32AFC2E2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904EFC-72A8-974F-A8FF-5A0B041F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24921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4AB759-9208-5F43-946C-A8C791D10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AFC316-E74A-DB4D-954F-4F083CA6D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B55F7B-E15B-634C-BC19-CF76D192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B8A1AF-782B-EE4D-83B6-C6063124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47A4EF-185D-8E44-B801-014C61119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5568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FB06D3-A379-F748-A534-DB1C413C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154238"/>
            <a:ext cx="4346575" cy="35941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86BCEB-038F-AD4E-8F6B-5950CD7CA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488" y="5783263"/>
            <a:ext cx="4346575" cy="18891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8C265F-9043-224F-87B4-5BE23DE3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F3E538-35B8-E649-BC5E-3A5F231D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6E6ABB-DE90-934B-852D-04FF3B63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49424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1DC36C-54C5-6A4D-99D0-6045FFDF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03A740-A38C-0B46-9DF0-15D70C92B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075" y="2300288"/>
            <a:ext cx="2097088" cy="5481637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54E6216-1B32-1E45-AE7F-BE5BD0CCC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5563" y="2300288"/>
            <a:ext cx="2098675" cy="5481637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ED0038-B9D3-EE44-AB0D-6500C1A11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A99F039-0E12-B440-B763-F774BF62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A0B8B6-0DC1-6544-BA03-3539B628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74887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87C6AC-8F0C-5B4B-AA24-65DFE2FF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460375"/>
            <a:ext cx="4346575" cy="1670050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CCF8D86-4E2E-F548-AA4E-D429D8BC0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663" y="2117725"/>
            <a:ext cx="2132012" cy="1038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E17F938-ECCD-3B49-B9B5-6114106CA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3" y="3155950"/>
            <a:ext cx="2132012" cy="46434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AF577FD-0378-7B4D-B66A-0C2AB0D0E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51113" y="2117725"/>
            <a:ext cx="2143125" cy="1038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9144BF-C939-7442-B6FD-B972C63FC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51113" y="3155950"/>
            <a:ext cx="2143125" cy="46434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925AAEC-A245-8640-9970-9EC1B871B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3E854A4-CC02-AC4D-B43C-00B47774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B590485-5F64-B641-AF2D-FB95A234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99094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034066-9ECB-F844-BD46-494A9628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0A1BE6-E7E2-C745-B284-5F3E819A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E8CA7C-6B0E-FA4E-8819-88472D75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645FAE-F3DE-2841-88C0-12D410A3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12316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8FBBE4F-E0E7-AC4A-82A0-764DABE9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E34F473-14E9-8347-BBA7-7CA04D48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33AA679-A4BD-3045-802E-A0FF6186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7237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6280CD-C842-8A41-BC00-57E30C1F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7A792D-8500-1549-8850-DF3F0A82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D92CA3-43C2-F849-9F23-B7F09435A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299DD5-D79B-BF49-9B58-B67B2EE0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991980-F731-E142-8A20-834D7B685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89134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F857D9-742B-914B-BB85-26CEE738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576263"/>
            <a:ext cx="1625600" cy="2016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5579BF-7D1D-564D-8650-4CE6B5427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25" y="1244600"/>
            <a:ext cx="2551113" cy="614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0A2666-1471-8A4E-A1D3-810249A0A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663" y="2592388"/>
            <a:ext cx="1625600" cy="48021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1643B6-03B0-5A45-81D8-B45766B8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BC24EB-F358-6A49-A834-15F079D1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0840DA-DBF6-D74B-A875-D66A4CE5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21926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D10BDD-D0AC-9A49-A1AE-7F178D84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576263"/>
            <a:ext cx="1625600" cy="2016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5200E5-BF48-0240-91C8-33BBF49E0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3125" y="1244600"/>
            <a:ext cx="2551113" cy="6140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FA49A01-3A7A-D24B-96EC-D5F06FCC2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663" y="2592388"/>
            <a:ext cx="1625600" cy="48021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17F192-C143-AF46-A455-6B585381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6A464D-65FD-C945-8FFD-985136B8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5B52E3-0283-4340-A076-8ABAC265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11321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0A1A39-5021-B342-B60D-B5EC805DB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F1D9CD-AA83-8749-9C5A-73AD88227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B74C0C-F3B1-2C40-BBF1-5ED5EDAC6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802182-FE6A-5248-A4B8-EE6DA8BB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35DE2F-D5B7-2740-A44A-3C218DF2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3048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A0D7314-9A39-CE44-8BF4-0597E6789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08388" y="460375"/>
            <a:ext cx="1085850" cy="7321550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07E058E-146C-A247-9FFF-08DB8F0B5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6075" y="460375"/>
            <a:ext cx="3109913" cy="7321550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547760-71C0-EF40-8166-3DBD9A52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E40C30-C9A2-C44A-9B47-C9DF5B38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E2208F-94D5-6B4D-B612-EECA660E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738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4F7043-2F6A-F84A-B8D4-D5220A107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154238"/>
            <a:ext cx="4346575" cy="35941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86A3E0-FA4B-E14F-BF17-F92BFBE1E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488" y="5783263"/>
            <a:ext cx="4346575" cy="18891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2CB337-D1CE-5C41-BF22-E484CBEB7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614A9A-EDD3-CE47-8B64-B372A4EC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6F4ECE-6B7D-9745-9874-613BD205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0980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D637C4-E27B-D24D-B91A-18D376CC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09009E-B0A8-3440-B2F3-394C4213D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075" y="2300288"/>
            <a:ext cx="2097088" cy="5481637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B254E05-687F-4E48-BFDA-8F0F4B473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5563" y="2300288"/>
            <a:ext cx="2098675" cy="5481637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38527F-2CB9-F849-A084-83979A2D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00B4D8-94EE-4D40-A60C-F5E0B0E8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DACDAD-F3E6-6C40-861C-DBD07EC1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864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C86CFB-807F-5C4B-A497-6DE48C07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460375"/>
            <a:ext cx="4346575" cy="1670050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548D4C-9B26-FC41-A0DE-77F5C7793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663" y="2117725"/>
            <a:ext cx="2132012" cy="1038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B5E40D-7366-D84F-9FB9-BEDAB98A5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663" y="3155950"/>
            <a:ext cx="2132012" cy="46434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01D826D-4617-2B4B-833B-E66AE3BD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51113" y="2117725"/>
            <a:ext cx="2143125" cy="1038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5403131-0EE1-E946-856C-660CE0FA1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51113" y="3155950"/>
            <a:ext cx="2143125" cy="46434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A1C233D-7813-7341-BC6C-8FA9095A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31A1122-A79F-9647-BDD4-9C7B28CF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1A03AF3-6C6B-834F-BB1B-5B4B0109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217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4123DE-A311-8F4A-B837-78D2167F3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2CEAE47-E9E4-6744-BB2E-E75833334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41C6099-ACBC-7940-B792-BEE876617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A721A47-775D-464A-972C-D4B7E0B5A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4672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885EF16-8F85-1A46-82D9-5EE56BECD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87E472C-955C-F541-9582-26A5D697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4084F07-3238-1F4B-AFDC-FB548BFEC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91029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20D580-5B43-884E-84E4-A72ACD6F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576263"/>
            <a:ext cx="1625600" cy="2016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B89D38-61D5-4B4F-921F-E9F7F9D5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25" y="1244600"/>
            <a:ext cx="2551113" cy="614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2A4825-402D-DF41-8A4B-E498FBD0B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663" y="2592388"/>
            <a:ext cx="1625600" cy="48021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A9FC648-6AA5-0F43-9707-160103B0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DEEDC5-8E3D-C840-AB96-F99C9313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076084-CFF1-E440-AA33-BFD2AF060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2196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22D769-CD58-B34A-8ABE-C9F463F2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576263"/>
            <a:ext cx="1625600" cy="20161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F66B5D4-DE80-1442-8FE6-7FEEC3CFE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3125" y="1244600"/>
            <a:ext cx="2551113" cy="6140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6DD5F5-64B1-4D4E-94FF-31F39256B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663" y="2592388"/>
            <a:ext cx="1625600" cy="48021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74B164-3C89-6F43-A75D-0FDBFC98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59E088-711D-BD47-A04B-C8294FBF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C925C88-23CD-7B4F-8453-6912EDF8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9142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8E58818-3B40-AF4F-85F9-FEB44B09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75" y="460375"/>
            <a:ext cx="4348163" cy="167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3D4464-B9A8-2647-A7ED-CC52FAC1A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075" y="2300288"/>
            <a:ext cx="4348163" cy="5481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21A0FE-A189-BD45-A56D-A71D0847E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075" y="8008938"/>
            <a:ext cx="113506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2AD4-9031-5240-9367-B06D62DEE60F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A26CF5-78B6-1E45-B872-533FC1F1C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0050" y="8008938"/>
            <a:ext cx="170021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C9A333-743E-EC44-B2EB-BBDEA8E34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9175" y="8008938"/>
            <a:ext cx="113506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7EF6-9AED-6E48-AC9F-1A6FFE193BB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462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4C1D40-7574-9048-8D50-EC45283CD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75" y="460375"/>
            <a:ext cx="4348163" cy="167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8E1325-1BAC-FD42-BBB2-CD0723E3F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075" y="2300288"/>
            <a:ext cx="4348163" cy="5481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7A60B2-D117-8840-9DAD-1867DFB40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075" y="8008938"/>
            <a:ext cx="113506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30BB-51E6-404F-AD46-BD8695687E1A}" type="datetimeFigureOut">
              <a:rPr kumimoji="1" lang="ko-KR" altLang="en-US" smtClean="0"/>
              <a:t>2021-10-27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CF0577-7916-C14A-AA2D-ED7F0BE89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0050" y="8008938"/>
            <a:ext cx="170021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6E5B1C-8322-B048-BCA3-40AC7C791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9175" y="8008938"/>
            <a:ext cx="1135063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9F166-7613-E24C-90F3-5F284270982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72130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준비 7">
            <a:extLst>
              <a:ext uri="{FF2B5EF4-FFF2-40B4-BE49-F238E27FC236}">
                <a16:creationId xmlns:a16="http://schemas.microsoft.com/office/drawing/2014/main" id="{F100A0D6-83AA-4C42-A1F4-4CAD193D2883}"/>
              </a:ext>
            </a:extLst>
          </p:cNvPr>
          <p:cNvSpPr/>
          <p:nvPr/>
        </p:nvSpPr>
        <p:spPr>
          <a:xfrm>
            <a:off x="6247463" y="253471"/>
            <a:ext cx="5040313" cy="1208375"/>
          </a:xfrm>
          <a:prstGeom prst="flowChartPreparati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-17057" y="428409"/>
            <a:ext cx="5040313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schemeClr val="accent6">
                <a:alpha val="40000"/>
              </a:schemeClr>
            </a:outerShdw>
          </a:effectLst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4000" b="1" spc="60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마이크로전공</a:t>
            </a:r>
            <a:endParaRPr lang="ko-KR" altLang="en-US" sz="4000" b="1" spc="600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_x130160736"/>
          <p:cNvSpPr>
            <a:spLocks noChangeArrowheads="1"/>
          </p:cNvSpPr>
          <p:nvPr/>
        </p:nvSpPr>
        <p:spPr bwMode="auto">
          <a:xfrm>
            <a:off x="145339" y="2033756"/>
            <a:ext cx="4767810" cy="1632176"/>
          </a:xfrm>
          <a:prstGeom prst="rect">
            <a:avLst/>
          </a:prstGeom>
          <a:solidFill>
            <a:srgbClr val="EEF7E9"/>
          </a:solidFill>
          <a:ln w="35941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kumimoji="1" lang="ko-KR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복수전공 또는 부전공으로 이수하기에는 부담이 되는</a:t>
            </a:r>
            <a:endParaRPr kumimoji="1" lang="en-US" altLang="ko-KR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함초롬돋움" pitchFamily="18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kumimoji="1" lang="ko-KR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 타 학과 학문의 세분화된 전공을</a:t>
            </a:r>
            <a:r>
              <a:rPr lang="ko-KR" altLang="en-US" sz="500" b="1"/>
              <a:t> </a:t>
            </a:r>
            <a:r>
              <a:rPr kumimoji="1" lang="en-US" altLang="ko-KR" sz="1400" b="1" i="0" u="none" strike="noStrike" cap="none" normalizeH="0" baseline="0">
                <a:ln>
                  <a:noFill/>
                </a:ln>
                <a:effectLst/>
                <a:latin typeface="함초롬돋움" pitchFamily="18" charset="-127"/>
                <a:ea typeface="굴림" pitchFamily="50" charset="-127"/>
                <a:cs typeface="굴림" pitchFamily="50" charset="-127"/>
              </a:rPr>
              <a:t>12</a:t>
            </a:r>
            <a:r>
              <a:rPr kumimoji="1" lang="ko-KR" altLang="en-US" sz="1400" b="1" i="0" u="none" strike="noStrike" cap="none" normalizeH="0" baseline="0">
                <a:ln>
                  <a:noFill/>
                </a:ln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학점 이상 </a:t>
            </a:r>
            <a:r>
              <a:rPr kumimoji="1" lang="ko-KR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이수하여 </a:t>
            </a:r>
            <a:endParaRPr kumimoji="1" lang="en-US" altLang="ko-KR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함초롬돋움" pitchFamily="18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kumimoji="1" lang="ko-KR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학위증 및 성적증명서에 마이크로전공 이수자로 </a:t>
            </a:r>
            <a:endParaRPr kumimoji="1" lang="en-US" altLang="ko-KR" sz="1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굴림" pitchFamily="50" charset="-127"/>
              <a:ea typeface="함초롬돋움" pitchFamily="18" charset="-127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kumimoji="1" lang="ko-KR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함초롬돋움" pitchFamily="18" charset="-127"/>
                <a:cs typeface="굴림" pitchFamily="50" charset="-127"/>
              </a:rPr>
              <a:t>표기해주는 제도</a:t>
            </a:r>
            <a:endParaRPr kumimoji="1" lang="ko-KR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48431"/>
              </p:ext>
            </p:extLst>
          </p:nvPr>
        </p:nvGraphicFramePr>
        <p:xfrm>
          <a:off x="56933" y="4689070"/>
          <a:ext cx="4944622" cy="3403599"/>
        </p:xfrm>
        <a:graphic>
          <a:graphicData uri="http://schemas.openxmlformats.org/drawingml/2006/table">
            <a:tbl>
              <a:tblPr/>
              <a:tblGrid>
                <a:gridCol w="21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8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8384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마이크로전공명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학과명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마이크로전공명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b="1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학과명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9E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영어커뮤니케이션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영어영문학과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생명정보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생명과학과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노인복지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지역사회개발</a:t>
                      </a: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·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복지학과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생물다양성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생명과학과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공공경제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경제학과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식품품질관리</a:t>
                      </a:r>
                      <a:endParaRPr lang="ko-KR" altLang="en-US" sz="800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식품공학과</a:t>
                      </a:r>
                      <a:endParaRPr lang="ko-KR" altLang="en-US" sz="800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산업및금융경제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경제학과</a:t>
                      </a:r>
                      <a:endParaRPr lang="ko-KR" altLang="en-US" sz="800" ker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식품위생및안전학</a:t>
                      </a:r>
                      <a:endParaRPr lang="ko-KR" altLang="en-US" sz="800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chemeClr val="tx1"/>
                          </a:solidFill>
                          <a:effectLst/>
                          <a:latin typeface="+mj-lt"/>
                          <a:ea typeface="함초롬바탕"/>
                        </a:rPr>
                        <a:t>식품공학과</a:t>
                      </a:r>
                      <a:endParaRPr lang="ko-KR" altLang="en-US" sz="800" kern="0" spc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52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호텔</a:t>
                      </a: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HOSPITALITY</a:t>
                      </a:r>
                    </a:p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서비스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호텔관광학과</a:t>
                      </a:r>
                      <a:endParaRPr lang="ko-KR" altLang="en-US" sz="800" ker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아트앤디자인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융합예술학부 현대미술전공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52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직업상담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산업복지학과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패션프로덕트스타일링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패션디자인학과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청소년상담복지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산업복지학과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공간디자인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실내건축디자인학과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아동상담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가정복지학과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기초재활심리학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재활심리학과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인권과페미니즘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보조공학서비스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재활공학과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944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문화분석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ICT</a:t>
                      </a: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스타트업법무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en-US" altLang="ko-KR" sz="800" kern="0" spc="-6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DU</a:t>
                      </a:r>
                      <a:r>
                        <a:rPr lang="ko-KR" altLang="en-US" sz="800" kern="0" spc="-6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인재법학부 공직법학전공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944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</a:t>
                      </a:r>
                      <a:endParaRPr lang="en-US" sz="8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사회적경제와기업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r>
                        <a:rPr lang="ko-KR" altLang="en-US" sz="800" kern="0" spc="0">
                          <a:solidFill>
                            <a:srgbClr val="000000"/>
                          </a:solidFill>
                          <a:effectLst/>
                          <a:latin typeface="+mj-lt"/>
                          <a:ea typeface="함초롬바탕"/>
                        </a:rPr>
                        <a:t>사회학과</a:t>
                      </a: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546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505460" algn="l"/>
                        </a:tabLs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4545" marR="44545" marT="12315" marB="123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6075" y="3860800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kumimoji="1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78497" y="5501411"/>
            <a:ext cx="2544078" cy="5525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A59236-19E9-4D6A-9E44-9E48C2BC6860}"/>
              </a:ext>
            </a:extLst>
          </p:cNvPr>
          <p:cNvSpPr txBox="1"/>
          <p:nvPr/>
        </p:nvSpPr>
        <p:spPr>
          <a:xfrm>
            <a:off x="564490" y="1688757"/>
            <a:ext cx="2265839" cy="32353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b="1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마이크로전공이란</a:t>
            </a:r>
            <a:r>
              <a:rPr lang="en-US" altLang="ko-KR" b="1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?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01E5661C-6117-48AF-ADF9-B7B21A6B4CE1}"/>
              </a:ext>
            </a:extLst>
          </p:cNvPr>
          <p:cNvGrpSpPr/>
          <p:nvPr/>
        </p:nvGrpSpPr>
        <p:grpSpPr>
          <a:xfrm>
            <a:off x="53074" y="1461846"/>
            <a:ext cx="586002" cy="715783"/>
            <a:chOff x="412597" y="3373716"/>
            <a:chExt cx="586002" cy="7157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0236A36-FC92-4B30-B8BA-9C1E49CBF8E9}"/>
                </a:ext>
              </a:extLst>
            </p:cNvPr>
            <p:cNvSpPr txBox="1"/>
            <p:nvPr/>
          </p:nvSpPr>
          <p:spPr>
            <a:xfrm>
              <a:off x="412597" y="3373716"/>
              <a:ext cx="438342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3200" spc="39" dirty="0">
                  <a:solidFill>
                    <a:schemeClr val="accent6">
                      <a:lumMod val="75000"/>
                    </a:schemeClr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  <a:cs typeface="코트라 볼드체" panose="02020603020101020101" pitchFamily="18" charset="-127"/>
                </a:rPr>
                <a:t>Q</a:t>
              </a:r>
              <a:endParaRPr lang="ko-KR" altLang="en-US" sz="3200" spc="39" dirty="0">
                <a:solidFill>
                  <a:schemeClr val="accent6">
                    <a:lumMod val="75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D09B640-0312-4E51-B62C-304D8CA17AAC}"/>
                </a:ext>
              </a:extLst>
            </p:cNvPr>
            <p:cNvSpPr txBox="1"/>
            <p:nvPr/>
          </p:nvSpPr>
          <p:spPr>
            <a:xfrm>
              <a:off x="560257" y="3627834"/>
              <a:ext cx="438342" cy="46166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altLang="ko-KR" sz="2400" spc="39" dirty="0">
                  <a:solidFill>
                    <a:schemeClr val="accent6">
                      <a:lumMod val="50000"/>
                    </a:schemeClr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  <a:cs typeface="코트라 볼드체" panose="02020603020101020101" pitchFamily="18" charset="-127"/>
                </a:rPr>
                <a:t>A</a:t>
              </a:r>
              <a:endParaRPr lang="ko-KR" altLang="en-US" sz="2400" spc="39" dirty="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endParaRPr>
            </a:p>
          </p:txBody>
        </p:sp>
      </p:grpSp>
      <p:sp>
        <p:nvSpPr>
          <p:cNvPr id="7" name="직사각형 6">
            <a:extLst>
              <a:ext uri="{FF2B5EF4-FFF2-40B4-BE49-F238E27FC236}">
                <a16:creationId xmlns:a16="http://schemas.microsoft.com/office/drawing/2014/main" id="{CBD7DAF9-8F7C-4B28-80A1-C1C96B4C9BE6}"/>
              </a:ext>
            </a:extLst>
          </p:cNvPr>
          <p:cNvSpPr/>
          <p:nvPr/>
        </p:nvSpPr>
        <p:spPr>
          <a:xfrm>
            <a:off x="42564" y="4255053"/>
            <a:ext cx="5040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ko-KR" altLang="en-US" sz="1400"/>
              <a:t>☞ 신설된 </a:t>
            </a:r>
            <a:r>
              <a:rPr lang="en-US" altLang="ko-KR" sz="1400"/>
              <a:t>21</a:t>
            </a:r>
            <a:r>
              <a:rPr lang="ko-KR" altLang="en-US" sz="1400"/>
              <a:t>개 전공 내 </a:t>
            </a:r>
            <a:r>
              <a:rPr lang="ko-KR" altLang="en-US" sz="1400" b="1">
                <a:solidFill>
                  <a:srgbClr val="FF0000"/>
                </a:solidFill>
              </a:rPr>
              <a:t>최대 </a:t>
            </a:r>
            <a:r>
              <a:rPr lang="en-US" altLang="ko-KR" sz="1400" b="1">
                <a:solidFill>
                  <a:srgbClr val="FF0000"/>
                </a:solidFill>
              </a:rPr>
              <a:t>2</a:t>
            </a:r>
            <a:r>
              <a:rPr lang="ko-KR" altLang="en-US" sz="1400" b="1">
                <a:solidFill>
                  <a:srgbClr val="FF0000"/>
                </a:solidFill>
              </a:rPr>
              <a:t>개</a:t>
            </a:r>
            <a:r>
              <a:rPr lang="ko-KR" altLang="en-US" sz="1400" b="1"/>
              <a:t>의 마이크로전공 이수 가능</a:t>
            </a:r>
            <a:endParaRPr lang="en-US" altLang="ko-KR" sz="1400" b="1"/>
          </a:p>
        </p:txBody>
      </p:sp>
    </p:spTree>
    <p:extLst>
      <p:ext uri="{BB962C8B-B14F-4D97-AF65-F5344CB8AC3E}">
        <p14:creationId xmlns:p14="http://schemas.microsoft.com/office/powerpoint/2010/main" val="272922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화살표: 오각형 8">
            <a:extLst>
              <a:ext uri="{FF2B5EF4-FFF2-40B4-BE49-F238E27FC236}">
                <a16:creationId xmlns:a16="http://schemas.microsoft.com/office/drawing/2014/main" id="{BC422D15-78A0-453F-B421-7BC8279C5F38}"/>
              </a:ext>
            </a:extLst>
          </p:cNvPr>
          <p:cNvSpPr/>
          <p:nvPr/>
        </p:nvSpPr>
        <p:spPr>
          <a:xfrm>
            <a:off x="4808018" y="1055888"/>
            <a:ext cx="4162097" cy="1196703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화살표: 갈매기형 수장 9">
            <a:extLst>
              <a:ext uri="{FF2B5EF4-FFF2-40B4-BE49-F238E27FC236}">
                <a16:creationId xmlns:a16="http://schemas.microsoft.com/office/drawing/2014/main" id="{1E5E18E6-A63D-4974-8AFB-108E246EB49C}"/>
              </a:ext>
            </a:extLst>
          </p:cNvPr>
          <p:cNvSpPr/>
          <p:nvPr/>
        </p:nvSpPr>
        <p:spPr>
          <a:xfrm>
            <a:off x="8750451" y="1055887"/>
            <a:ext cx="1097880" cy="1196703"/>
          </a:xfrm>
          <a:prstGeom prst="chevron">
            <a:avLst>
              <a:gd name="adj" fmla="val 52872"/>
            </a:avLst>
          </a:prstGeom>
          <a:gradFill flip="none" rotWithShape="1">
            <a:gsLst>
              <a:gs pos="70786">
                <a:srgbClr val="B9DAA4"/>
              </a:gs>
              <a:gs pos="50400">
                <a:srgbClr val="C5E0B3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10269" y="435951"/>
            <a:ext cx="50403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3200" b="1" spc="600">
                <a:solidFill>
                  <a:schemeClr val="accent6">
                    <a:lumMod val="50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식품품질관리</a:t>
            </a:r>
            <a:endParaRPr lang="ko-KR" altLang="en-US" sz="3200" b="1" spc="600" dirty="0">
              <a:solidFill>
                <a:schemeClr val="accent6">
                  <a:lumMod val="50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190" y="2076704"/>
            <a:ext cx="46024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>
                <a:latin typeface="맑은 고딕"/>
                <a:ea typeface="맑은 고딕"/>
              </a:rPr>
              <a:t>본 식품풀질관리 마이크로전공에서는 식품의 재료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</a:p>
          <a:p>
            <a:r>
              <a:rPr lang="ko-KR" altLang="en-US" sz="1500">
                <a:latin typeface="맑은 고딕"/>
                <a:ea typeface="맑은 고딕"/>
              </a:rPr>
              <a:t>식품품질 측정 장치 및 작동원리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  <a:r>
              <a:rPr lang="ko-KR" altLang="en-US" sz="1500">
                <a:latin typeface="맑은 고딕"/>
                <a:ea typeface="맑은 고딕"/>
              </a:rPr>
              <a:t>소비자검사 기법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</a:p>
          <a:p>
            <a:r>
              <a:rPr lang="ko-KR" altLang="en-US" sz="1500">
                <a:latin typeface="맑은 고딕"/>
                <a:ea typeface="맑은 고딕"/>
              </a:rPr>
              <a:t>이를 바탕으로 신제품을 개발하고 관리할 수 있는 </a:t>
            </a:r>
            <a:endParaRPr lang="en-US" altLang="ko-KR" sz="1500">
              <a:latin typeface="맑은 고딕"/>
              <a:ea typeface="맑은 고딕"/>
            </a:endParaRPr>
          </a:p>
          <a:p>
            <a:r>
              <a:rPr lang="ko-KR" altLang="en-US" sz="1500">
                <a:latin typeface="맑은 고딕"/>
                <a:ea typeface="맑은 고딕"/>
              </a:rPr>
              <a:t>전문가를 양성하고자 한다</a:t>
            </a:r>
            <a:r>
              <a:rPr lang="en-US" altLang="ko-KR" sz="1500">
                <a:latin typeface="맑은 고딕"/>
                <a:ea typeface="맑은 고딕"/>
              </a:rPr>
              <a:t>.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14203"/>
              </p:ext>
            </p:extLst>
          </p:nvPr>
        </p:nvGraphicFramePr>
        <p:xfrm>
          <a:off x="121412" y="5315809"/>
          <a:ext cx="4797486" cy="2911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학년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학기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교과구분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교과목명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학점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4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식품재료학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7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식품기기장치학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8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1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식품관능평가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4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실험통계학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식품품질관리실무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78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4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1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식품개발및공정설계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식품품질관리및실험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/>
                        <a:t>식품물성학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7" name="그룹 6">
            <a:extLst>
              <a:ext uri="{FF2B5EF4-FFF2-40B4-BE49-F238E27FC236}">
                <a16:creationId xmlns:a16="http://schemas.microsoft.com/office/drawing/2014/main" id="{6A2410CC-DFF1-4651-967A-E864EA01DBEC}"/>
              </a:ext>
            </a:extLst>
          </p:cNvPr>
          <p:cNvGrpSpPr/>
          <p:nvPr/>
        </p:nvGrpSpPr>
        <p:grpSpPr>
          <a:xfrm>
            <a:off x="-239" y="3212124"/>
            <a:ext cx="3952944" cy="338554"/>
            <a:chOff x="1786768" y="1960361"/>
            <a:chExt cx="4047837" cy="366065"/>
          </a:xfrm>
        </p:grpSpPr>
        <p:sp>
          <p:nvSpPr>
            <p:cNvPr id="8" name="모서리가 둥근 직사각형 16">
              <a:extLst>
                <a:ext uri="{FF2B5EF4-FFF2-40B4-BE49-F238E27FC236}">
                  <a16:creationId xmlns:a16="http://schemas.microsoft.com/office/drawing/2014/main" id="{C2762BCE-F047-45B7-84EB-1FD04E0C4F04}"/>
                </a:ext>
              </a:extLst>
            </p:cNvPr>
            <p:cNvSpPr/>
            <p:nvPr/>
          </p:nvSpPr>
          <p:spPr>
            <a:xfrm>
              <a:off x="1797529" y="196063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2" name="모서리가 둥근 직사각형 15">
              <a:extLst>
                <a:ext uri="{FF2B5EF4-FFF2-40B4-BE49-F238E27FC236}">
                  <a16:creationId xmlns:a16="http://schemas.microsoft.com/office/drawing/2014/main" id="{4B78B9FD-5EF7-4360-B604-BE83C7808D3F}"/>
                </a:ext>
              </a:extLst>
            </p:cNvPr>
            <p:cNvSpPr/>
            <p:nvPr/>
          </p:nvSpPr>
          <p:spPr>
            <a:xfrm>
              <a:off x="1786768" y="1967692"/>
              <a:ext cx="1592190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BE211B2-5D55-444B-AF9C-79ACD28E77D6}"/>
                </a:ext>
              </a:extLst>
            </p:cNvPr>
            <p:cNvSpPr txBox="1"/>
            <p:nvPr/>
          </p:nvSpPr>
          <p:spPr>
            <a:xfrm>
              <a:off x="1906496" y="1960361"/>
              <a:ext cx="1305640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진 로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1D36A7F7-B1DF-49B6-A561-241FCCD87921}"/>
              </a:ext>
            </a:extLst>
          </p:cNvPr>
          <p:cNvGrpSpPr/>
          <p:nvPr/>
        </p:nvGrpSpPr>
        <p:grpSpPr>
          <a:xfrm>
            <a:off x="10269" y="1654240"/>
            <a:ext cx="3942436" cy="338554"/>
            <a:chOff x="1786766" y="1948997"/>
            <a:chExt cx="4037076" cy="366065"/>
          </a:xfrm>
        </p:grpSpPr>
        <p:sp>
          <p:nvSpPr>
            <p:cNvPr id="15" name="모서리가 둥근 직사각형 16">
              <a:extLst>
                <a:ext uri="{FF2B5EF4-FFF2-40B4-BE49-F238E27FC236}">
                  <a16:creationId xmlns:a16="http://schemas.microsoft.com/office/drawing/2014/main" id="{74DB3AE7-B838-48D3-B038-18FDE78F3F1F}"/>
                </a:ext>
              </a:extLst>
            </p:cNvPr>
            <p:cNvSpPr/>
            <p:nvPr/>
          </p:nvSpPr>
          <p:spPr>
            <a:xfrm>
              <a:off x="1786766" y="1972099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6" name="모서리가 둥근 직사각형 15">
              <a:extLst>
                <a:ext uri="{FF2B5EF4-FFF2-40B4-BE49-F238E27FC236}">
                  <a16:creationId xmlns:a16="http://schemas.microsoft.com/office/drawing/2014/main" id="{6909791B-10E5-4ED3-A5D0-75D0E44B207E}"/>
                </a:ext>
              </a:extLst>
            </p:cNvPr>
            <p:cNvSpPr/>
            <p:nvPr/>
          </p:nvSpPr>
          <p:spPr>
            <a:xfrm>
              <a:off x="1786768" y="1967692"/>
              <a:ext cx="159218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46856D7-CB6A-4E26-A0A9-4B36BC05E943}"/>
                </a:ext>
              </a:extLst>
            </p:cNvPr>
            <p:cNvSpPr txBox="1"/>
            <p:nvPr/>
          </p:nvSpPr>
          <p:spPr>
            <a:xfrm>
              <a:off x="2014122" y="1948997"/>
              <a:ext cx="1222361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전공 소개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D2C47CA-5B8F-4882-840B-45809F8DAF9F}"/>
              </a:ext>
            </a:extLst>
          </p:cNvPr>
          <p:cNvGrpSpPr/>
          <p:nvPr/>
        </p:nvGrpSpPr>
        <p:grpSpPr>
          <a:xfrm>
            <a:off x="-239" y="4825664"/>
            <a:ext cx="3942436" cy="338554"/>
            <a:chOff x="1776008" y="1960361"/>
            <a:chExt cx="4037076" cy="366065"/>
          </a:xfrm>
        </p:grpSpPr>
        <p:sp>
          <p:nvSpPr>
            <p:cNvPr id="19" name="모서리가 둥근 직사각형 16">
              <a:extLst>
                <a:ext uri="{FF2B5EF4-FFF2-40B4-BE49-F238E27FC236}">
                  <a16:creationId xmlns:a16="http://schemas.microsoft.com/office/drawing/2014/main" id="{AFD495EE-708E-4D39-A93A-9C1C41E0C71E}"/>
                </a:ext>
              </a:extLst>
            </p:cNvPr>
            <p:cNvSpPr/>
            <p:nvPr/>
          </p:nvSpPr>
          <p:spPr>
            <a:xfrm>
              <a:off x="1776008" y="1977781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0" name="모서리가 둥근 직사각형 15">
              <a:extLst>
                <a:ext uri="{FF2B5EF4-FFF2-40B4-BE49-F238E27FC236}">
                  <a16:creationId xmlns:a16="http://schemas.microsoft.com/office/drawing/2014/main" id="{C396D75F-971D-44D9-83FE-05BAF88FC419}"/>
                </a:ext>
              </a:extLst>
            </p:cNvPr>
            <p:cNvSpPr/>
            <p:nvPr/>
          </p:nvSpPr>
          <p:spPr>
            <a:xfrm>
              <a:off x="1786768" y="1967692"/>
              <a:ext cx="171150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973CAE-F02A-4F13-9E78-BFF12E10022D}"/>
                </a:ext>
              </a:extLst>
            </p:cNvPr>
            <p:cNvSpPr txBox="1"/>
            <p:nvPr/>
          </p:nvSpPr>
          <p:spPr>
            <a:xfrm>
              <a:off x="2014119" y="1960361"/>
              <a:ext cx="1364836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편성교과목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3537E475-38F9-4D94-A6A7-A2B278D8CC46}"/>
              </a:ext>
            </a:extLst>
          </p:cNvPr>
          <p:cNvSpPr/>
          <p:nvPr/>
        </p:nvSpPr>
        <p:spPr>
          <a:xfrm>
            <a:off x="127190" y="3657287"/>
            <a:ext cx="42269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>
                <a:ea typeface="맑은 고딕"/>
              </a:rPr>
              <a:t>본 마이크로전공을 이수하면 대부분 식품회사의 </a:t>
            </a:r>
            <a:endParaRPr lang="en-US" altLang="ko-KR" sz="1400">
              <a:ea typeface="맑은 고딕"/>
            </a:endParaRPr>
          </a:p>
          <a:p>
            <a:r>
              <a:rPr lang="ko-KR" altLang="en-US" sz="1400">
                <a:ea typeface="맑은 고딕"/>
              </a:rPr>
              <a:t>식품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제조</a:t>
            </a:r>
            <a:r>
              <a:rPr lang="en-US" altLang="ko-KR" sz="1400">
                <a:ea typeface="맑은 고딕"/>
              </a:rPr>
              <a:t>/</a:t>
            </a:r>
            <a:r>
              <a:rPr lang="ko-KR" altLang="en-US" sz="1400">
                <a:ea typeface="맑은 고딕"/>
              </a:rPr>
              <a:t>가공</a:t>
            </a:r>
            <a:r>
              <a:rPr lang="en-US" altLang="ko-KR" sz="1400">
                <a:ea typeface="맑은 고딕"/>
              </a:rPr>
              <a:t>/</a:t>
            </a:r>
            <a:r>
              <a:rPr lang="ko-KR" altLang="en-US" sz="1400">
                <a:ea typeface="맑은 고딕"/>
              </a:rPr>
              <a:t>개발</a:t>
            </a:r>
            <a:r>
              <a:rPr lang="en-US" altLang="ko-KR" sz="1400">
                <a:ea typeface="맑은 고딕"/>
              </a:rPr>
              <a:t>/</a:t>
            </a:r>
            <a:r>
              <a:rPr lang="ko-KR" altLang="en-US" sz="1400">
                <a:ea typeface="맑은 고딕"/>
              </a:rPr>
              <a:t>품질관리 부서의 취업이 가능</a:t>
            </a:r>
            <a:r>
              <a:rPr lang="en-US" altLang="ko-KR" sz="1400">
                <a:ea typeface="맑은 고딕"/>
              </a:rPr>
              <a:t>,</a:t>
            </a:r>
          </a:p>
          <a:p>
            <a:r>
              <a:rPr lang="ko-KR" altLang="en-US" sz="1400">
                <a:ea typeface="맑은 고딕"/>
              </a:rPr>
              <a:t>해당 업무를 수행하는 데 어려움이 없을 것으로 </a:t>
            </a:r>
            <a:endParaRPr lang="en-US" altLang="ko-KR" sz="1400">
              <a:ea typeface="맑은 고딕"/>
            </a:endParaRPr>
          </a:p>
          <a:p>
            <a:r>
              <a:rPr lang="ko-KR" altLang="en-US" sz="1400">
                <a:ea typeface="맑은 고딕"/>
              </a:rPr>
              <a:t>판단된다</a:t>
            </a:r>
            <a:r>
              <a:rPr lang="en-US" altLang="ko-KR" sz="1400">
                <a:ea typeface="맑은 고딕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80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화살표: 오각형 8">
            <a:extLst>
              <a:ext uri="{FF2B5EF4-FFF2-40B4-BE49-F238E27FC236}">
                <a16:creationId xmlns:a16="http://schemas.microsoft.com/office/drawing/2014/main" id="{BC422D15-78A0-453F-B421-7BC8279C5F38}"/>
              </a:ext>
            </a:extLst>
          </p:cNvPr>
          <p:cNvSpPr/>
          <p:nvPr/>
        </p:nvSpPr>
        <p:spPr>
          <a:xfrm>
            <a:off x="0" y="-5189"/>
            <a:ext cx="4330262" cy="1196703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화살표: 갈매기형 수장 9">
            <a:extLst>
              <a:ext uri="{FF2B5EF4-FFF2-40B4-BE49-F238E27FC236}">
                <a16:creationId xmlns:a16="http://schemas.microsoft.com/office/drawing/2014/main" id="{1E5E18E6-A63D-4974-8AFB-108E246EB49C}"/>
              </a:ext>
            </a:extLst>
          </p:cNvPr>
          <p:cNvSpPr/>
          <p:nvPr/>
        </p:nvSpPr>
        <p:spPr>
          <a:xfrm>
            <a:off x="4109545" y="-5190"/>
            <a:ext cx="930768" cy="1196703"/>
          </a:xfrm>
          <a:prstGeom prst="chevron">
            <a:avLst>
              <a:gd name="adj" fmla="val 60163"/>
            </a:avLst>
          </a:prstGeom>
          <a:gradFill>
            <a:gsLst>
              <a:gs pos="70786">
                <a:srgbClr val="B9DAA4"/>
              </a:gs>
              <a:gs pos="50400">
                <a:srgbClr val="C5E0B3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2651E9-2067-4569-945B-BF4C68BF9F1E}"/>
              </a:ext>
            </a:extLst>
          </p:cNvPr>
          <p:cNvSpPr txBox="1"/>
          <p:nvPr/>
        </p:nvSpPr>
        <p:spPr>
          <a:xfrm>
            <a:off x="-475370" y="300773"/>
            <a:ext cx="50403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3200" b="1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코트라 볼드체" panose="02020603020101020101" pitchFamily="18" charset="-127"/>
              </a:rPr>
              <a:t>식품위생 및 안전학</a:t>
            </a:r>
            <a:endParaRPr lang="ko-KR" altLang="en-US" sz="3200" b="1" dirty="0">
              <a:solidFill>
                <a:schemeClr val="bg1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코트라 볼드체" panose="0202060302010102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623" y="2037721"/>
            <a:ext cx="467758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>
                <a:latin typeface="맑은 고딕"/>
                <a:ea typeface="맑은 고딕"/>
              </a:rPr>
              <a:t>식품위생및안전학전공은 식품 안전에 필수적인 </a:t>
            </a:r>
            <a:endParaRPr lang="en-US" altLang="ko-KR" sz="1500">
              <a:latin typeface="맑은 고딕"/>
              <a:ea typeface="맑은 고딕"/>
            </a:endParaRPr>
          </a:p>
          <a:p>
            <a:r>
              <a:rPr lang="ko-KR" altLang="en-US" sz="1500">
                <a:latin typeface="맑은 고딕"/>
                <a:ea typeface="맑은 고딕"/>
              </a:rPr>
              <a:t>식품위생학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  <a:r>
              <a:rPr lang="ko-KR" altLang="en-US" sz="1500">
                <a:latin typeface="맑은 고딕"/>
                <a:ea typeface="맑은 고딕"/>
              </a:rPr>
              <a:t>식품위생법규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  <a:r>
              <a:rPr lang="ko-KR" altLang="en-US" sz="1500">
                <a:latin typeface="맑은 고딕"/>
                <a:ea typeface="맑은 고딕"/>
              </a:rPr>
              <a:t>식품위생관리</a:t>
            </a:r>
            <a:r>
              <a:rPr lang="en-US" altLang="ko-KR" sz="1500">
                <a:latin typeface="맑은 고딕"/>
                <a:ea typeface="맑은 고딕"/>
              </a:rPr>
              <a:t>, HACCP, </a:t>
            </a:r>
          </a:p>
          <a:p>
            <a:r>
              <a:rPr lang="ko-KR" altLang="en-US" sz="1500">
                <a:latin typeface="맑은 고딕"/>
                <a:ea typeface="맑은 고딕"/>
              </a:rPr>
              <a:t>식품위생학및실험 등의 기초를 익혀서 식품 중 </a:t>
            </a:r>
            <a:endParaRPr lang="en-US" altLang="ko-KR" sz="1500">
              <a:latin typeface="맑은 고딕"/>
              <a:ea typeface="맑은 고딕"/>
            </a:endParaRPr>
          </a:p>
          <a:p>
            <a:r>
              <a:rPr lang="ko-KR" altLang="en-US" sz="1500">
                <a:latin typeface="맑은 고딕"/>
                <a:ea typeface="맑은 고딕"/>
              </a:rPr>
              <a:t>유해물질 관리</a:t>
            </a:r>
            <a:r>
              <a:rPr lang="en-US" altLang="ko-KR" sz="1500">
                <a:latin typeface="맑은 고딕"/>
                <a:ea typeface="맑은 고딕"/>
              </a:rPr>
              <a:t>, </a:t>
            </a:r>
            <a:r>
              <a:rPr lang="ko-KR" altLang="en-US" sz="1500">
                <a:latin typeface="맑은 고딕"/>
                <a:ea typeface="맑은 고딕"/>
              </a:rPr>
              <a:t>작업장내 위생관리 등의 현장 실무 </a:t>
            </a:r>
            <a:endParaRPr lang="en-US" altLang="ko-KR" sz="1500">
              <a:latin typeface="맑은 고딕"/>
              <a:ea typeface="맑은 고딕"/>
            </a:endParaRPr>
          </a:p>
          <a:p>
            <a:r>
              <a:rPr lang="ko-KR" altLang="en-US" sz="1500">
                <a:latin typeface="맑은 고딕"/>
                <a:ea typeface="맑은 고딕"/>
              </a:rPr>
              <a:t>능력을 배양하기 위한 전공임</a:t>
            </a:r>
            <a:endParaRPr lang="en-US" altLang="ko-KR" sz="1500">
              <a:latin typeface="맑은 고딕"/>
              <a:ea typeface="맑은 고딕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28844"/>
              </p:ext>
            </p:extLst>
          </p:nvPr>
        </p:nvGraphicFramePr>
        <p:xfrm>
          <a:off x="139811" y="6141900"/>
          <a:ext cx="4760686" cy="2336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3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8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학년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학기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교과구분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교과목명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학점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29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식품위생학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식품기준규격실무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식품위생법규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829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4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en-US" altLang="ko-KR" sz="1200"/>
                        <a:t>1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/>
                    </a:p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  <a:p>
                      <a:pPr algn="ctr" latinLnBrk="1"/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/>
                        <a:t>HACCP</a:t>
                      </a:r>
                      <a:r>
                        <a:rPr lang="ko-KR" altLang="en-US" sz="1200"/>
                        <a:t>및식품안전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식품위생관리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8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/>
                        <a:t>전선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/>
                        <a:t>HACCP</a:t>
                      </a:r>
                      <a:r>
                        <a:rPr lang="ko-KR" altLang="en-US" sz="1200"/>
                        <a:t>실무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</a:t>
                      </a:r>
                      <a:endParaRPr lang="ko-KR" alt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7" name="그룹 6">
            <a:extLst>
              <a:ext uri="{FF2B5EF4-FFF2-40B4-BE49-F238E27FC236}">
                <a16:creationId xmlns:a16="http://schemas.microsoft.com/office/drawing/2014/main" id="{4425872B-FA2B-4C88-8068-754E3DFD3727}"/>
              </a:ext>
            </a:extLst>
          </p:cNvPr>
          <p:cNvGrpSpPr/>
          <p:nvPr/>
        </p:nvGrpSpPr>
        <p:grpSpPr>
          <a:xfrm>
            <a:off x="-10512" y="3436074"/>
            <a:ext cx="3942435" cy="338554"/>
            <a:chOff x="1776249" y="1960361"/>
            <a:chExt cx="4037076" cy="366065"/>
          </a:xfrm>
        </p:grpSpPr>
        <p:sp>
          <p:nvSpPr>
            <p:cNvPr id="8" name="모서리가 둥근 직사각형 16">
              <a:extLst>
                <a:ext uri="{FF2B5EF4-FFF2-40B4-BE49-F238E27FC236}">
                  <a16:creationId xmlns:a16="http://schemas.microsoft.com/office/drawing/2014/main" id="{D7F8EBCE-DA6F-49BE-90AC-5F44322A1C03}"/>
                </a:ext>
              </a:extLst>
            </p:cNvPr>
            <p:cNvSpPr/>
            <p:nvPr/>
          </p:nvSpPr>
          <p:spPr>
            <a:xfrm>
              <a:off x="1776249" y="1967913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2" name="모서리가 둥근 직사각형 15">
              <a:extLst>
                <a:ext uri="{FF2B5EF4-FFF2-40B4-BE49-F238E27FC236}">
                  <a16:creationId xmlns:a16="http://schemas.microsoft.com/office/drawing/2014/main" id="{7C6AC15A-79BF-4FB4-8330-3D4DD275CEC4}"/>
                </a:ext>
              </a:extLst>
            </p:cNvPr>
            <p:cNvSpPr/>
            <p:nvPr/>
          </p:nvSpPr>
          <p:spPr>
            <a:xfrm>
              <a:off x="1786768" y="1967692"/>
              <a:ext cx="1592190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83CD3D1-E26A-48E5-961B-CB1E92B40093}"/>
                </a:ext>
              </a:extLst>
            </p:cNvPr>
            <p:cNvSpPr txBox="1"/>
            <p:nvPr/>
          </p:nvSpPr>
          <p:spPr>
            <a:xfrm>
              <a:off x="1906496" y="1960361"/>
              <a:ext cx="1305640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진 로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24FE7D6-EE1B-40CB-96F3-E9444730454F}"/>
              </a:ext>
            </a:extLst>
          </p:cNvPr>
          <p:cNvGrpSpPr/>
          <p:nvPr/>
        </p:nvGrpSpPr>
        <p:grpSpPr>
          <a:xfrm>
            <a:off x="-10512" y="1615434"/>
            <a:ext cx="3942436" cy="338554"/>
            <a:chOff x="1776249" y="1948997"/>
            <a:chExt cx="4037076" cy="366065"/>
          </a:xfrm>
        </p:grpSpPr>
        <p:sp>
          <p:nvSpPr>
            <p:cNvPr id="15" name="모서리가 둥근 직사각형 16">
              <a:extLst>
                <a:ext uri="{FF2B5EF4-FFF2-40B4-BE49-F238E27FC236}">
                  <a16:creationId xmlns:a16="http://schemas.microsoft.com/office/drawing/2014/main" id="{3D08BC66-CC67-40EB-A592-DDB9F75FC629}"/>
                </a:ext>
              </a:extLst>
            </p:cNvPr>
            <p:cNvSpPr/>
            <p:nvPr/>
          </p:nvSpPr>
          <p:spPr>
            <a:xfrm>
              <a:off x="1776249" y="1967913"/>
              <a:ext cx="4037076" cy="33855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6" name="모서리가 둥근 직사각형 15">
              <a:extLst>
                <a:ext uri="{FF2B5EF4-FFF2-40B4-BE49-F238E27FC236}">
                  <a16:creationId xmlns:a16="http://schemas.microsoft.com/office/drawing/2014/main" id="{E73FF4EC-7958-4EB8-B0CF-B79E0C51505C}"/>
                </a:ext>
              </a:extLst>
            </p:cNvPr>
            <p:cNvSpPr/>
            <p:nvPr/>
          </p:nvSpPr>
          <p:spPr>
            <a:xfrm>
              <a:off x="1786768" y="1967692"/>
              <a:ext cx="159218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F5A7FA2-BA31-449A-BECD-4F6F59E29603}"/>
                </a:ext>
              </a:extLst>
            </p:cNvPr>
            <p:cNvSpPr txBox="1"/>
            <p:nvPr/>
          </p:nvSpPr>
          <p:spPr>
            <a:xfrm>
              <a:off x="2014122" y="1948997"/>
              <a:ext cx="1222361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전공 소개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57CF507F-5ABF-45B4-94D9-A310F1F86DA7}"/>
              </a:ext>
            </a:extLst>
          </p:cNvPr>
          <p:cNvGrpSpPr/>
          <p:nvPr/>
        </p:nvGrpSpPr>
        <p:grpSpPr>
          <a:xfrm>
            <a:off x="-10752" y="5705241"/>
            <a:ext cx="3942436" cy="338554"/>
            <a:chOff x="1776249" y="1960361"/>
            <a:chExt cx="4037076" cy="366065"/>
          </a:xfrm>
        </p:grpSpPr>
        <p:sp>
          <p:nvSpPr>
            <p:cNvPr id="19" name="모서리가 둥근 직사각형 16">
              <a:extLst>
                <a:ext uri="{FF2B5EF4-FFF2-40B4-BE49-F238E27FC236}">
                  <a16:creationId xmlns:a16="http://schemas.microsoft.com/office/drawing/2014/main" id="{64BC719D-9FED-4CE3-BAF8-2489F4BBD453}"/>
                </a:ext>
              </a:extLst>
            </p:cNvPr>
            <p:cNvSpPr/>
            <p:nvPr/>
          </p:nvSpPr>
          <p:spPr>
            <a:xfrm>
              <a:off x="1776249" y="1967913"/>
              <a:ext cx="4037076" cy="338554"/>
            </a:xfrm>
            <a:prstGeom prst="roundRect">
              <a:avLst/>
            </a:pr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">
                  <a:srgbClr val="EAF4E3"/>
                </a:gs>
                <a:gs pos="7000">
                  <a:srgbClr val="ECF5E6"/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0" name="모서리가 둥근 직사각형 15">
              <a:extLst>
                <a:ext uri="{FF2B5EF4-FFF2-40B4-BE49-F238E27FC236}">
                  <a16:creationId xmlns:a16="http://schemas.microsoft.com/office/drawing/2014/main" id="{258B4DE8-C1C0-4434-9A26-3CDF13322B03}"/>
                </a:ext>
              </a:extLst>
            </p:cNvPr>
            <p:cNvSpPr/>
            <p:nvPr/>
          </p:nvSpPr>
          <p:spPr>
            <a:xfrm>
              <a:off x="1786768" y="1967692"/>
              <a:ext cx="1711508" cy="33855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082E59F-A59C-4DFB-895F-F2FBF49150CE}"/>
                </a:ext>
              </a:extLst>
            </p:cNvPr>
            <p:cNvSpPr txBox="1"/>
            <p:nvPr/>
          </p:nvSpPr>
          <p:spPr>
            <a:xfrm>
              <a:off x="2014119" y="1960361"/>
              <a:ext cx="1364836" cy="36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>
                  <a:solidFill>
                    <a:schemeClr val="bg1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편성교과목</a:t>
              </a:r>
              <a:endParaRPr lang="ko-KR" altLang="en-US" sz="1600" b="1" dirty="0">
                <a:solidFill>
                  <a:schemeClr val="bg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endParaRP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40E03BFB-CE6D-46E0-8F19-D63AB0605C85}"/>
              </a:ext>
            </a:extLst>
          </p:cNvPr>
          <p:cNvSpPr/>
          <p:nvPr/>
        </p:nvSpPr>
        <p:spPr>
          <a:xfrm>
            <a:off x="52309" y="3849152"/>
            <a:ext cx="493569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>
                <a:ea typeface="맑은 고딕"/>
              </a:rPr>
              <a:t>- </a:t>
            </a:r>
            <a:r>
              <a:rPr lang="ko-KR" altLang="en-US" sz="1400" b="1">
                <a:ea typeface="맑은 고딕"/>
              </a:rPr>
              <a:t>식품 위생관련 공무원</a:t>
            </a:r>
            <a:endParaRPr lang="en-US" altLang="ko-KR" sz="1400" b="1">
              <a:ea typeface="맑은 고딕"/>
            </a:endParaRPr>
          </a:p>
          <a:p>
            <a:r>
              <a:rPr lang="ko-KR" altLang="en-US" sz="1200">
                <a:ea typeface="맑은 고딕"/>
              </a:rPr>
              <a:t>  식약처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시도보건환경연구원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농촌진흥청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국립농산물품질관리원 등</a:t>
            </a:r>
            <a:endParaRPr lang="en-US" altLang="ko-KR" sz="1200">
              <a:ea typeface="맑은 고딕"/>
            </a:endParaRPr>
          </a:p>
          <a:p>
            <a:r>
              <a:rPr lang="en-US" altLang="ko-KR" sz="1400" b="1">
                <a:ea typeface="맑은 고딕"/>
              </a:rPr>
              <a:t>- </a:t>
            </a:r>
            <a:r>
              <a:rPr lang="ko-KR" altLang="en-US" sz="1400" b="1">
                <a:ea typeface="맑은 고딕"/>
              </a:rPr>
              <a:t>식품 위생관련 공기업</a:t>
            </a:r>
            <a:endParaRPr lang="en-US" altLang="ko-KR" sz="1400" b="1">
              <a:ea typeface="맑은 고딕"/>
            </a:endParaRPr>
          </a:p>
          <a:p>
            <a:r>
              <a:rPr lang="ko-KR" altLang="en-US" sz="1200">
                <a:ea typeface="맑은 고딕"/>
              </a:rPr>
              <a:t>  한국식품안전관리인증원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한국식품산업협회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한국건강기능식품협회</a:t>
            </a:r>
            <a:r>
              <a:rPr lang="en-US" altLang="ko-KR" sz="1200">
                <a:ea typeface="맑은 고딕"/>
              </a:rPr>
              <a:t>,  </a:t>
            </a:r>
          </a:p>
          <a:p>
            <a:r>
              <a:rPr lang="en-US" altLang="ko-KR" sz="1200">
                <a:ea typeface="맑은 고딕"/>
              </a:rPr>
              <a:t>  </a:t>
            </a:r>
            <a:r>
              <a:rPr lang="ko-KR" altLang="en-US" sz="1200">
                <a:ea typeface="맑은 고딕"/>
              </a:rPr>
              <a:t>한국식품연구원 등</a:t>
            </a:r>
            <a:endParaRPr lang="en-US" altLang="ko-KR" sz="1200">
              <a:ea typeface="맑은 고딕"/>
            </a:endParaRPr>
          </a:p>
          <a:p>
            <a:r>
              <a:rPr lang="en-US" altLang="ko-KR" sz="1400" b="1">
                <a:ea typeface="맑은 고딕"/>
              </a:rPr>
              <a:t>- </a:t>
            </a:r>
            <a:r>
              <a:rPr lang="ko-KR" altLang="en-US" sz="1400" b="1">
                <a:ea typeface="맑은 고딕"/>
              </a:rPr>
              <a:t>식품회사 안전성 연구소</a:t>
            </a:r>
            <a:endParaRPr lang="en-US" altLang="ko-KR" sz="1400" b="1">
              <a:ea typeface="맑은 고딕"/>
            </a:endParaRPr>
          </a:p>
          <a:p>
            <a:r>
              <a:rPr lang="en-US" altLang="ko-KR" sz="1200">
                <a:ea typeface="맑은 고딕"/>
              </a:rPr>
              <a:t>  CJ, </a:t>
            </a:r>
            <a:r>
              <a:rPr lang="ko-KR" altLang="en-US" sz="1200">
                <a:ea typeface="맑은 고딕"/>
              </a:rPr>
              <a:t>동서식품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아모레퍼시픽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농심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대상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오뚜기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서울우유</a:t>
            </a:r>
            <a:r>
              <a:rPr lang="en-US" altLang="ko-KR" sz="1200">
                <a:ea typeface="맑은 고딕"/>
              </a:rPr>
              <a:t>, </a:t>
            </a:r>
            <a:r>
              <a:rPr lang="ko-KR" altLang="en-US" sz="1200">
                <a:ea typeface="맑은 고딕"/>
              </a:rPr>
              <a:t>남양유업</a:t>
            </a:r>
            <a:r>
              <a:rPr lang="en-US" altLang="ko-KR" sz="1200">
                <a:ea typeface="맑은 고딕"/>
              </a:rPr>
              <a:t>,  </a:t>
            </a:r>
          </a:p>
          <a:p>
            <a:r>
              <a:rPr lang="en-US" altLang="ko-KR" sz="1200">
                <a:ea typeface="맑은 고딕"/>
              </a:rPr>
              <a:t>  </a:t>
            </a:r>
            <a:r>
              <a:rPr lang="ko-KR" altLang="en-US" sz="1200">
                <a:ea typeface="맑은 고딕"/>
              </a:rPr>
              <a:t>매일유업 등</a:t>
            </a:r>
            <a:endParaRPr lang="en-US" altLang="ko-KR" sz="12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77482308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5649</TotalTime>
  <Words>328</Words>
  <Application>Microsoft Office PowerPoint</Application>
  <PresentationFormat>사용자 지정</PresentationFormat>
  <Paragraphs>186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굴림</vt:lpstr>
      <vt:lpstr>나눔스퀘어 Bold</vt:lpstr>
      <vt:lpstr>맑은 고딕</vt:lpstr>
      <vt:lpstr>코트라 볼드체</vt:lpstr>
      <vt:lpstr>함초롬돋움</vt:lpstr>
      <vt:lpstr>함초롬바탕</vt:lpstr>
      <vt:lpstr>Arial</vt:lpstr>
      <vt:lpstr>디자인 사용자 지정</vt:lpstr>
      <vt:lpstr>1_디자인 사용자 지정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161</cp:revision>
  <dcterms:created xsi:type="dcterms:W3CDTF">2021-01-20T08:57:07Z</dcterms:created>
  <dcterms:modified xsi:type="dcterms:W3CDTF">2021-10-27T02:15:24Z</dcterms:modified>
</cp:coreProperties>
</file>