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797675" cy="99266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7DCAF"/>
    <a:srgbClr val="FFFFFF"/>
    <a:srgbClr val="CDCDCD"/>
    <a:srgbClr val="A9A9AA"/>
    <a:srgbClr val="DCDCDC"/>
    <a:srgbClr val="EBEBEB"/>
    <a:srgbClr val="BEB26C"/>
    <a:srgbClr val="ECE5C3"/>
    <a:srgbClr val="CEC9EE"/>
    <a:srgbClr val="B5B2E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987" autoAdjust="0"/>
    <p:restoredTop sz="94660"/>
  </p:normalViewPr>
  <p:slideViewPr>
    <p:cSldViewPr snapToGrid="0">
      <p:cViewPr varScale="1">
        <p:scale>
          <a:sx n="94" d="100"/>
          <a:sy n="94" d="100"/>
        </p:scale>
        <p:origin x="210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69103-6D19-433E-B6C7-C069E5B7DDBF}" type="datetimeFigureOut">
              <a:rPr lang="ko-KR" altLang="en-US" smtClean="0"/>
              <a:pPr/>
              <a:t>2021-12-15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E300D-1492-43FD-B02E-A5746A89175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260663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69103-6D19-433E-B6C7-C069E5B7DDBF}" type="datetimeFigureOut">
              <a:rPr lang="ko-KR" altLang="en-US" smtClean="0"/>
              <a:pPr/>
              <a:t>2021-12-15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E300D-1492-43FD-B02E-A5746A89175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572327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69103-6D19-433E-B6C7-C069E5B7DDBF}" type="datetimeFigureOut">
              <a:rPr lang="ko-KR" altLang="en-US" smtClean="0"/>
              <a:pPr/>
              <a:t>2021-12-15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E300D-1492-43FD-B02E-A5746A89175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742419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69103-6D19-433E-B6C7-C069E5B7DDBF}" type="datetimeFigureOut">
              <a:rPr lang="ko-KR" altLang="en-US" smtClean="0"/>
              <a:pPr/>
              <a:t>2021-12-15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E300D-1492-43FD-B02E-A5746A89175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892467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69103-6D19-433E-B6C7-C069E5B7DDBF}" type="datetimeFigureOut">
              <a:rPr lang="ko-KR" altLang="en-US" smtClean="0"/>
              <a:pPr/>
              <a:t>2021-12-15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E300D-1492-43FD-B02E-A5746A89175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733122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69103-6D19-433E-B6C7-C069E5B7DDBF}" type="datetimeFigureOut">
              <a:rPr lang="ko-KR" altLang="en-US" smtClean="0"/>
              <a:pPr/>
              <a:t>2021-12-15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E300D-1492-43FD-B02E-A5746A89175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614985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69103-6D19-433E-B6C7-C069E5B7DDBF}" type="datetimeFigureOut">
              <a:rPr lang="ko-KR" altLang="en-US" smtClean="0"/>
              <a:pPr/>
              <a:t>2021-12-15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E300D-1492-43FD-B02E-A5746A89175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027464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69103-6D19-433E-B6C7-C069E5B7DDBF}" type="datetimeFigureOut">
              <a:rPr lang="ko-KR" altLang="en-US" smtClean="0"/>
              <a:pPr/>
              <a:t>2021-12-15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E300D-1492-43FD-B02E-A5746A89175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922395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69103-6D19-433E-B6C7-C069E5B7DDBF}" type="datetimeFigureOut">
              <a:rPr lang="ko-KR" altLang="en-US" smtClean="0"/>
              <a:pPr/>
              <a:t>2021-12-15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E300D-1492-43FD-B02E-A5746A89175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720936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69103-6D19-433E-B6C7-C069E5B7DDBF}" type="datetimeFigureOut">
              <a:rPr lang="ko-KR" altLang="en-US" smtClean="0"/>
              <a:pPr/>
              <a:t>2021-12-15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E300D-1492-43FD-B02E-A5746A89175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376652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69103-6D19-433E-B6C7-C069E5B7DDBF}" type="datetimeFigureOut">
              <a:rPr lang="ko-KR" altLang="en-US" smtClean="0"/>
              <a:pPr/>
              <a:t>2021-12-15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E300D-1492-43FD-B02E-A5746A89175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438957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169103-6D19-433E-B6C7-C069E5B7DDBF}" type="datetimeFigureOut">
              <a:rPr lang="ko-KR" altLang="en-US" smtClean="0"/>
              <a:pPr/>
              <a:t>2021-12-15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1E300D-1492-43FD-B02E-A5746A89175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69086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A9A9AA"/>
            </a:gs>
            <a:gs pos="14000">
              <a:srgbClr val="CDCDCD"/>
            </a:gs>
            <a:gs pos="54000">
              <a:srgbClr val="FFFFFF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"/>
          <p:cNvGrpSpPr/>
          <p:nvPr/>
        </p:nvGrpSpPr>
        <p:grpSpPr>
          <a:xfrm>
            <a:off x="133453" y="1020157"/>
            <a:ext cx="11977267" cy="1222311"/>
            <a:chOff x="317241" y="1398717"/>
            <a:chExt cx="11602117" cy="1222311"/>
          </a:xfrm>
        </p:grpSpPr>
        <p:sp>
          <p:nvSpPr>
            <p:cNvPr id="7" name="모서리가 둥근 직사각형 6"/>
            <p:cNvSpPr/>
            <p:nvPr/>
          </p:nvSpPr>
          <p:spPr>
            <a:xfrm>
              <a:off x="317241" y="1398717"/>
              <a:ext cx="11589267" cy="1222311"/>
            </a:xfrm>
            <a:prstGeom prst="roundRect">
              <a:avLst/>
            </a:prstGeom>
            <a:solidFill>
              <a:srgbClr val="00C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ko-KR" b="1" spc="-300" dirty="0">
                  <a:solidFill>
                    <a:schemeClr val="tx1"/>
                  </a:solidFill>
                </a:rPr>
                <a:t> </a:t>
              </a:r>
              <a:r>
                <a:rPr lang="en-US" altLang="ko-KR" b="1" dirty="0">
                  <a:solidFill>
                    <a:schemeClr val="tx1"/>
                  </a:solidFill>
                </a:rPr>
                <a:t>1</a:t>
              </a:r>
            </a:p>
            <a:p>
              <a:r>
                <a:rPr lang="ko-KR" altLang="en-US" b="1" dirty="0">
                  <a:solidFill>
                    <a:schemeClr val="tx1"/>
                  </a:solidFill>
                </a:rPr>
                <a:t>학</a:t>
              </a:r>
              <a:endParaRPr lang="en-US" altLang="ko-KR" b="1" dirty="0">
                <a:solidFill>
                  <a:schemeClr val="tx1"/>
                </a:solidFill>
              </a:endParaRPr>
            </a:p>
            <a:p>
              <a:r>
                <a:rPr lang="ko-KR" altLang="en-US" b="1" dirty="0">
                  <a:solidFill>
                    <a:schemeClr val="tx1"/>
                  </a:solidFill>
                </a:rPr>
                <a:t>년</a:t>
              </a:r>
            </a:p>
          </p:txBody>
        </p:sp>
        <p:sp>
          <p:nvSpPr>
            <p:cNvPr id="10" name="모서리가 둥근 직사각형 9"/>
            <p:cNvSpPr/>
            <p:nvPr/>
          </p:nvSpPr>
          <p:spPr>
            <a:xfrm>
              <a:off x="899258" y="1398717"/>
              <a:ext cx="11020100" cy="1222311"/>
            </a:xfrm>
            <a:prstGeom prst="roundRect">
              <a:avLst/>
            </a:prstGeom>
            <a:gradFill flip="none" rotWithShape="1">
              <a:gsLst>
                <a:gs pos="0">
                  <a:srgbClr val="C1C1CA"/>
                </a:gs>
                <a:gs pos="53000">
                  <a:srgbClr val="DCDCE5"/>
                </a:gs>
                <a:gs pos="100000">
                  <a:srgbClr val="E4E4ED"/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" name="직사각형 7"/>
            <p:cNvSpPr/>
            <p:nvPr/>
          </p:nvSpPr>
          <p:spPr>
            <a:xfrm>
              <a:off x="737118" y="1398717"/>
              <a:ext cx="298580" cy="1222311"/>
            </a:xfrm>
            <a:prstGeom prst="rect">
              <a:avLst/>
            </a:prstGeom>
            <a:solidFill>
              <a:srgbClr val="006699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2400" b="1" dirty="0">
                  <a:solidFill>
                    <a:schemeClr val="bg1"/>
                  </a:solidFill>
                </a:rPr>
                <a:t>1</a:t>
              </a:r>
            </a:p>
            <a:p>
              <a:pPr algn="ctr"/>
              <a:endParaRPr lang="en-US" altLang="ko-KR" b="1" dirty="0">
                <a:solidFill>
                  <a:schemeClr val="bg1"/>
                </a:solidFill>
              </a:endParaRPr>
            </a:p>
            <a:p>
              <a:pPr algn="ctr"/>
              <a:r>
                <a:rPr lang="en-US" altLang="ko-KR" sz="2400" b="1" dirty="0">
                  <a:solidFill>
                    <a:schemeClr val="bg1"/>
                  </a:solidFill>
                </a:rPr>
                <a:t>2</a:t>
              </a:r>
              <a:endParaRPr lang="ko-KR" altLang="en-US" sz="2400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16" name="모서리가 둥근 직사각형 15"/>
          <p:cNvSpPr/>
          <p:nvPr/>
        </p:nvSpPr>
        <p:spPr>
          <a:xfrm>
            <a:off x="5458219" y="1843718"/>
            <a:ext cx="1080000" cy="252000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rgbClr val="B8E3E9"/>
              </a:gs>
              <a:gs pos="100000">
                <a:srgbClr val="A9DDE4"/>
              </a:gs>
            </a:gsLst>
            <a:lin ang="5400000" scaled="1"/>
            <a:tileRect/>
          </a:gradFill>
          <a:ln w="19050">
            <a:solidFill>
              <a:srgbClr val="215D9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46800" rIns="0" rtlCol="0" anchor="ctr"/>
          <a:lstStyle/>
          <a:p>
            <a:pPr algn="ctr"/>
            <a:r>
              <a:rPr lang="ko-KR" altLang="en-US" sz="1200" spc="-150" dirty="0" err="1">
                <a:solidFill>
                  <a:schemeClr val="tx1"/>
                </a:solidFill>
              </a:rPr>
              <a:t>식품과건강</a:t>
            </a:r>
            <a:endParaRPr lang="en-US" altLang="ko-KR" sz="1200" spc="-150" dirty="0">
              <a:solidFill>
                <a:schemeClr val="tx1"/>
              </a:solidFill>
            </a:endParaRPr>
          </a:p>
        </p:txBody>
      </p:sp>
      <p:grpSp>
        <p:nvGrpSpPr>
          <p:cNvPr id="5" name="그룹 4"/>
          <p:cNvGrpSpPr/>
          <p:nvPr/>
        </p:nvGrpSpPr>
        <p:grpSpPr>
          <a:xfrm>
            <a:off x="127100" y="2417734"/>
            <a:ext cx="11983620" cy="1222311"/>
            <a:chOff x="317241" y="2774977"/>
            <a:chExt cx="11589267" cy="1222311"/>
          </a:xfrm>
        </p:grpSpPr>
        <p:sp>
          <p:nvSpPr>
            <p:cNvPr id="47" name="모서리가 둥근 직사각형 46"/>
            <p:cNvSpPr/>
            <p:nvPr/>
          </p:nvSpPr>
          <p:spPr>
            <a:xfrm>
              <a:off x="317241" y="2774977"/>
              <a:ext cx="11589267" cy="1222311"/>
            </a:xfrm>
            <a:prstGeom prst="roundRect">
              <a:avLst/>
            </a:prstGeom>
            <a:solidFill>
              <a:srgbClr val="00C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ko-KR" b="1" spc="-300" dirty="0">
                  <a:solidFill>
                    <a:schemeClr val="tx1"/>
                  </a:solidFill>
                </a:rPr>
                <a:t> </a:t>
              </a:r>
              <a:r>
                <a:rPr lang="en-US" altLang="ko-KR" b="1" dirty="0">
                  <a:solidFill>
                    <a:schemeClr val="tx1"/>
                  </a:solidFill>
                </a:rPr>
                <a:t>2</a:t>
              </a:r>
            </a:p>
            <a:p>
              <a:r>
                <a:rPr lang="ko-KR" altLang="en-US" b="1" dirty="0">
                  <a:solidFill>
                    <a:schemeClr val="tx1"/>
                  </a:solidFill>
                </a:rPr>
                <a:t>학</a:t>
              </a:r>
              <a:endParaRPr lang="en-US" altLang="ko-KR" b="1" dirty="0">
                <a:solidFill>
                  <a:schemeClr val="tx1"/>
                </a:solidFill>
              </a:endParaRPr>
            </a:p>
            <a:p>
              <a:r>
                <a:rPr lang="ko-KR" altLang="en-US" b="1" dirty="0">
                  <a:solidFill>
                    <a:schemeClr val="tx1"/>
                  </a:solidFill>
                </a:rPr>
                <a:t>년</a:t>
              </a:r>
            </a:p>
          </p:txBody>
        </p:sp>
        <p:sp>
          <p:nvSpPr>
            <p:cNvPr id="48" name="모서리가 둥근 직사각형 47"/>
            <p:cNvSpPr/>
            <p:nvPr/>
          </p:nvSpPr>
          <p:spPr>
            <a:xfrm>
              <a:off x="886408" y="2774977"/>
              <a:ext cx="11020100" cy="1222311"/>
            </a:xfrm>
            <a:prstGeom prst="roundRect">
              <a:avLst/>
            </a:prstGeom>
            <a:gradFill flip="none" rotWithShape="1">
              <a:gsLst>
                <a:gs pos="0">
                  <a:srgbClr val="C1C1CA"/>
                </a:gs>
                <a:gs pos="53000">
                  <a:srgbClr val="DCDCE5"/>
                </a:gs>
                <a:gs pos="100000">
                  <a:srgbClr val="E4E4ED"/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49" name="직사각형 48"/>
            <p:cNvSpPr/>
            <p:nvPr/>
          </p:nvSpPr>
          <p:spPr>
            <a:xfrm>
              <a:off x="737118" y="2774977"/>
              <a:ext cx="298580" cy="1222311"/>
            </a:xfrm>
            <a:prstGeom prst="rect">
              <a:avLst/>
            </a:prstGeom>
            <a:solidFill>
              <a:srgbClr val="006699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2400" b="1" dirty="0">
                  <a:solidFill>
                    <a:schemeClr val="bg1"/>
                  </a:solidFill>
                </a:rPr>
                <a:t>1</a:t>
              </a:r>
            </a:p>
            <a:p>
              <a:pPr algn="ctr"/>
              <a:endParaRPr lang="en-US" altLang="ko-KR" b="1" dirty="0">
                <a:solidFill>
                  <a:schemeClr val="bg1"/>
                </a:solidFill>
              </a:endParaRPr>
            </a:p>
            <a:p>
              <a:pPr algn="ctr"/>
              <a:r>
                <a:rPr lang="en-US" altLang="ko-KR" sz="2400" b="1" dirty="0">
                  <a:solidFill>
                    <a:schemeClr val="bg1"/>
                  </a:solidFill>
                </a:rPr>
                <a:t>2</a:t>
              </a:r>
              <a:endParaRPr lang="ko-KR" altLang="en-US" sz="2400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69" name="모서리가 둥근 직사각형 68"/>
          <p:cNvSpPr/>
          <p:nvPr/>
        </p:nvSpPr>
        <p:spPr>
          <a:xfrm>
            <a:off x="5408418" y="2557300"/>
            <a:ext cx="1260000" cy="252000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rgbClr val="ECE5C3"/>
              </a:gs>
              <a:gs pos="100000">
                <a:srgbClr val="E7DCAF"/>
              </a:gs>
            </a:gsLst>
            <a:lin ang="5400000" scaled="1"/>
            <a:tileRect/>
          </a:gradFill>
          <a:ln w="19050">
            <a:solidFill>
              <a:srgbClr val="BEB26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46800" rIns="0" rtlCol="0" anchor="ctr"/>
          <a:lstStyle/>
          <a:p>
            <a:pPr algn="ctr">
              <a:lnSpc>
                <a:spcPts val="1000"/>
              </a:lnSpc>
            </a:pPr>
            <a:r>
              <a:rPr lang="ko-KR" altLang="en-US" sz="1200" spc="-150" dirty="0" err="1">
                <a:solidFill>
                  <a:schemeClr val="tx1"/>
                </a:solidFill>
              </a:rPr>
              <a:t>식품가공학및실험</a:t>
            </a:r>
            <a:endParaRPr lang="ko-KR" altLang="en-US" sz="1200" spc="-150" dirty="0">
              <a:solidFill>
                <a:schemeClr val="tx1"/>
              </a:solidFill>
            </a:endParaRPr>
          </a:p>
        </p:txBody>
      </p:sp>
      <p:sp>
        <p:nvSpPr>
          <p:cNvPr id="70" name="모서리가 둥근 직사각형 69"/>
          <p:cNvSpPr/>
          <p:nvPr/>
        </p:nvSpPr>
        <p:spPr>
          <a:xfrm>
            <a:off x="9152047" y="2556956"/>
            <a:ext cx="1008846" cy="252000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rgbClr val="ECE5C3"/>
              </a:gs>
              <a:gs pos="100000">
                <a:srgbClr val="E7DCAF"/>
              </a:gs>
            </a:gsLst>
            <a:lin ang="5400000" scaled="1"/>
            <a:tileRect/>
          </a:gradFill>
          <a:ln w="19050">
            <a:solidFill>
              <a:srgbClr val="BEB26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46800" rIns="0" rtlCol="0" anchor="ctr"/>
          <a:lstStyle/>
          <a:p>
            <a:pPr algn="ctr">
              <a:lnSpc>
                <a:spcPts val="1000"/>
              </a:lnSpc>
            </a:pPr>
            <a:r>
              <a:rPr lang="ko-KR" altLang="en-US" sz="1200" spc="-150" dirty="0">
                <a:solidFill>
                  <a:schemeClr val="tx1"/>
                </a:solidFill>
              </a:rPr>
              <a:t>유기화학</a:t>
            </a:r>
          </a:p>
        </p:txBody>
      </p:sp>
      <p:sp>
        <p:nvSpPr>
          <p:cNvPr id="73" name="모서리가 둥근 직사각형 72"/>
          <p:cNvSpPr/>
          <p:nvPr/>
        </p:nvSpPr>
        <p:spPr>
          <a:xfrm>
            <a:off x="1297541" y="3218781"/>
            <a:ext cx="1080000" cy="252000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rgbClr val="ECE5C3"/>
              </a:gs>
              <a:gs pos="100000">
                <a:srgbClr val="E7DCAF"/>
              </a:gs>
            </a:gsLst>
            <a:lin ang="5400000" scaled="1"/>
            <a:tileRect/>
          </a:gradFill>
          <a:ln w="19050">
            <a:solidFill>
              <a:srgbClr val="BEB26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46800" rIns="0" rtlCol="0" anchor="ctr"/>
          <a:lstStyle/>
          <a:p>
            <a:pPr algn="ctr">
              <a:lnSpc>
                <a:spcPts val="1000"/>
              </a:lnSpc>
            </a:pPr>
            <a:r>
              <a:rPr lang="ko-KR" altLang="en-US" sz="1200" spc="-150" dirty="0" err="1">
                <a:solidFill>
                  <a:schemeClr val="tx1"/>
                </a:solidFill>
              </a:rPr>
              <a:t>식품기기장치학</a:t>
            </a:r>
            <a:endParaRPr lang="ko-KR" altLang="en-US" sz="1200" spc="-150" dirty="0">
              <a:solidFill>
                <a:schemeClr val="tx1"/>
              </a:solidFill>
            </a:endParaRPr>
          </a:p>
        </p:txBody>
      </p:sp>
      <p:sp>
        <p:nvSpPr>
          <p:cNvPr id="75" name="모서리가 둥근 직사각형 74"/>
          <p:cNvSpPr/>
          <p:nvPr/>
        </p:nvSpPr>
        <p:spPr>
          <a:xfrm>
            <a:off x="3359432" y="3309903"/>
            <a:ext cx="1440000" cy="252000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rgbClr val="ECE5C3"/>
              </a:gs>
              <a:gs pos="100000">
                <a:srgbClr val="E7DCAF"/>
              </a:gs>
            </a:gsLst>
            <a:lin ang="5400000" scaled="1"/>
            <a:tileRect/>
          </a:gradFill>
          <a:ln w="19050">
            <a:solidFill>
              <a:srgbClr val="BEB26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46800" rIns="0" rtlCol="0" anchor="ctr"/>
          <a:lstStyle/>
          <a:p>
            <a:pPr algn="ctr">
              <a:lnSpc>
                <a:spcPts val="1000"/>
              </a:lnSpc>
            </a:pPr>
            <a:r>
              <a:rPr lang="ko-KR" altLang="en-US" sz="1200" spc="-150" dirty="0" err="1">
                <a:solidFill>
                  <a:schemeClr val="tx1"/>
                </a:solidFill>
              </a:rPr>
              <a:t>식품미생물학및실험</a:t>
            </a:r>
            <a:endParaRPr lang="ko-KR" altLang="en-US" sz="1200" spc="-150" dirty="0">
              <a:solidFill>
                <a:schemeClr val="tx1"/>
              </a:solidFill>
            </a:endParaRPr>
          </a:p>
        </p:txBody>
      </p:sp>
      <p:sp>
        <p:nvSpPr>
          <p:cNvPr id="77" name="모서리가 둥근 직사각형 76"/>
          <p:cNvSpPr/>
          <p:nvPr/>
        </p:nvSpPr>
        <p:spPr>
          <a:xfrm>
            <a:off x="7542490" y="3198346"/>
            <a:ext cx="892945" cy="252000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rgbClr val="ECE5C3"/>
              </a:gs>
              <a:gs pos="100000">
                <a:srgbClr val="E7DCAF"/>
              </a:gs>
            </a:gsLst>
            <a:lin ang="5400000" scaled="1"/>
            <a:tileRect/>
          </a:gradFill>
          <a:ln w="19050">
            <a:solidFill>
              <a:srgbClr val="BEB26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46800" rIns="0" rtlCol="0" anchor="ctr"/>
          <a:lstStyle/>
          <a:p>
            <a:pPr algn="ctr">
              <a:lnSpc>
                <a:spcPts val="1000"/>
              </a:lnSpc>
            </a:pPr>
            <a:r>
              <a:rPr lang="ko-KR" altLang="en-US" sz="1200" spc="-150" dirty="0" err="1">
                <a:solidFill>
                  <a:schemeClr val="tx1"/>
                </a:solidFill>
              </a:rPr>
              <a:t>식품저장학</a:t>
            </a:r>
            <a:endParaRPr lang="ko-KR" altLang="en-US" sz="1200" spc="-150" dirty="0">
              <a:solidFill>
                <a:schemeClr val="tx1"/>
              </a:solidFill>
            </a:endParaRPr>
          </a:p>
        </p:txBody>
      </p:sp>
      <p:grpSp>
        <p:nvGrpSpPr>
          <p:cNvPr id="9" name="그룹 8"/>
          <p:cNvGrpSpPr/>
          <p:nvPr/>
        </p:nvGrpSpPr>
        <p:grpSpPr>
          <a:xfrm>
            <a:off x="133453" y="3779819"/>
            <a:ext cx="11964002" cy="1222311"/>
            <a:chOff x="317241" y="4151237"/>
            <a:chExt cx="11589267" cy="1222311"/>
          </a:xfrm>
        </p:grpSpPr>
        <p:sp>
          <p:nvSpPr>
            <p:cNvPr id="78" name="모서리가 둥근 직사각형 77"/>
            <p:cNvSpPr/>
            <p:nvPr/>
          </p:nvSpPr>
          <p:spPr>
            <a:xfrm>
              <a:off x="317241" y="4151237"/>
              <a:ext cx="11589267" cy="1222311"/>
            </a:xfrm>
            <a:prstGeom prst="roundRect">
              <a:avLst/>
            </a:prstGeom>
            <a:solidFill>
              <a:srgbClr val="00C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ko-KR" b="1" spc="-300" dirty="0">
                  <a:solidFill>
                    <a:schemeClr val="tx1"/>
                  </a:solidFill>
                </a:rPr>
                <a:t> </a:t>
              </a:r>
              <a:r>
                <a:rPr lang="en-US" altLang="ko-KR" b="1" dirty="0">
                  <a:solidFill>
                    <a:schemeClr val="tx1"/>
                  </a:solidFill>
                </a:rPr>
                <a:t>3</a:t>
              </a:r>
            </a:p>
            <a:p>
              <a:r>
                <a:rPr lang="ko-KR" altLang="en-US" b="1" dirty="0">
                  <a:solidFill>
                    <a:schemeClr val="tx1"/>
                  </a:solidFill>
                </a:rPr>
                <a:t>학</a:t>
              </a:r>
              <a:endParaRPr lang="en-US" altLang="ko-KR" b="1" dirty="0">
                <a:solidFill>
                  <a:schemeClr val="tx1"/>
                </a:solidFill>
              </a:endParaRPr>
            </a:p>
            <a:p>
              <a:r>
                <a:rPr lang="ko-KR" altLang="en-US" b="1" dirty="0">
                  <a:solidFill>
                    <a:schemeClr val="tx1"/>
                  </a:solidFill>
                </a:rPr>
                <a:t>년</a:t>
              </a:r>
            </a:p>
          </p:txBody>
        </p:sp>
        <p:sp>
          <p:nvSpPr>
            <p:cNvPr id="79" name="모서리가 둥근 직사각형 78"/>
            <p:cNvSpPr/>
            <p:nvPr/>
          </p:nvSpPr>
          <p:spPr>
            <a:xfrm>
              <a:off x="886408" y="4151237"/>
              <a:ext cx="11020100" cy="1222311"/>
            </a:xfrm>
            <a:prstGeom prst="roundRect">
              <a:avLst/>
            </a:prstGeom>
            <a:gradFill flip="none" rotWithShape="1">
              <a:gsLst>
                <a:gs pos="0">
                  <a:srgbClr val="C1C1CA"/>
                </a:gs>
                <a:gs pos="53000">
                  <a:srgbClr val="DCDCE5"/>
                </a:gs>
                <a:gs pos="100000">
                  <a:srgbClr val="E4E4ED"/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0" name="직사각형 79"/>
            <p:cNvSpPr/>
            <p:nvPr/>
          </p:nvSpPr>
          <p:spPr>
            <a:xfrm>
              <a:off x="737118" y="4151237"/>
              <a:ext cx="298580" cy="1222311"/>
            </a:xfrm>
            <a:prstGeom prst="rect">
              <a:avLst/>
            </a:prstGeom>
            <a:solidFill>
              <a:srgbClr val="006699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2400" b="1" dirty="0">
                  <a:solidFill>
                    <a:schemeClr val="bg1"/>
                  </a:solidFill>
                </a:rPr>
                <a:t>1</a:t>
              </a:r>
            </a:p>
            <a:p>
              <a:pPr algn="ctr"/>
              <a:endParaRPr lang="en-US" altLang="ko-KR" b="1" dirty="0">
                <a:solidFill>
                  <a:schemeClr val="bg1"/>
                </a:solidFill>
              </a:endParaRPr>
            </a:p>
            <a:p>
              <a:pPr algn="ctr"/>
              <a:r>
                <a:rPr lang="en-US" altLang="ko-KR" sz="2400" b="1" dirty="0">
                  <a:solidFill>
                    <a:schemeClr val="bg1"/>
                  </a:solidFill>
                </a:rPr>
                <a:t>2</a:t>
              </a:r>
              <a:endParaRPr lang="ko-KR" altLang="en-US" sz="240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6" name="그룹 5"/>
          <p:cNvGrpSpPr/>
          <p:nvPr/>
        </p:nvGrpSpPr>
        <p:grpSpPr>
          <a:xfrm>
            <a:off x="127100" y="5128465"/>
            <a:ext cx="11983620" cy="1230937"/>
            <a:chOff x="239816" y="5169353"/>
            <a:chExt cx="11589267" cy="1230937"/>
          </a:xfrm>
        </p:grpSpPr>
        <p:sp>
          <p:nvSpPr>
            <p:cNvPr id="96" name="모서리가 둥근 직사각형 95"/>
            <p:cNvSpPr/>
            <p:nvPr/>
          </p:nvSpPr>
          <p:spPr>
            <a:xfrm>
              <a:off x="239816" y="5177979"/>
              <a:ext cx="11589267" cy="1222311"/>
            </a:xfrm>
            <a:prstGeom prst="roundRect">
              <a:avLst/>
            </a:prstGeom>
            <a:solidFill>
              <a:srgbClr val="00C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ko-KR" b="1" spc="-300" dirty="0">
                  <a:solidFill>
                    <a:schemeClr val="tx1"/>
                  </a:solidFill>
                </a:rPr>
                <a:t> </a:t>
              </a:r>
              <a:r>
                <a:rPr lang="en-US" altLang="ko-KR" b="1" dirty="0">
                  <a:solidFill>
                    <a:schemeClr val="tx1"/>
                  </a:solidFill>
                </a:rPr>
                <a:t>4</a:t>
              </a:r>
            </a:p>
            <a:p>
              <a:r>
                <a:rPr lang="ko-KR" altLang="en-US" b="1" dirty="0">
                  <a:solidFill>
                    <a:schemeClr val="tx1"/>
                  </a:solidFill>
                </a:rPr>
                <a:t>학</a:t>
              </a:r>
              <a:endParaRPr lang="en-US" altLang="ko-KR" b="1" dirty="0">
                <a:solidFill>
                  <a:schemeClr val="tx1"/>
                </a:solidFill>
              </a:endParaRPr>
            </a:p>
            <a:p>
              <a:r>
                <a:rPr lang="ko-KR" altLang="en-US" b="1" dirty="0">
                  <a:solidFill>
                    <a:schemeClr val="tx1"/>
                  </a:solidFill>
                </a:rPr>
                <a:t>년</a:t>
              </a:r>
            </a:p>
          </p:txBody>
        </p:sp>
        <p:sp>
          <p:nvSpPr>
            <p:cNvPr id="97" name="모서리가 둥근 직사각형 96"/>
            <p:cNvSpPr/>
            <p:nvPr/>
          </p:nvSpPr>
          <p:spPr>
            <a:xfrm>
              <a:off x="808983" y="5177979"/>
              <a:ext cx="11020100" cy="1222311"/>
            </a:xfrm>
            <a:prstGeom prst="roundRect">
              <a:avLst/>
            </a:prstGeom>
            <a:gradFill flip="none" rotWithShape="1">
              <a:gsLst>
                <a:gs pos="0">
                  <a:srgbClr val="C1C1CA"/>
                </a:gs>
                <a:gs pos="53000">
                  <a:srgbClr val="DCDCE5"/>
                </a:gs>
                <a:gs pos="100000">
                  <a:srgbClr val="E4E4ED"/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98" name="직사각형 97"/>
            <p:cNvSpPr/>
            <p:nvPr/>
          </p:nvSpPr>
          <p:spPr>
            <a:xfrm>
              <a:off x="659693" y="5169353"/>
              <a:ext cx="298580" cy="1222311"/>
            </a:xfrm>
            <a:prstGeom prst="rect">
              <a:avLst/>
            </a:prstGeom>
            <a:solidFill>
              <a:srgbClr val="006699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2400" b="1" dirty="0">
                  <a:solidFill>
                    <a:schemeClr val="bg1"/>
                  </a:solidFill>
                </a:rPr>
                <a:t>1</a:t>
              </a:r>
            </a:p>
            <a:p>
              <a:pPr algn="ctr"/>
              <a:endParaRPr lang="en-US" altLang="ko-KR" b="1" dirty="0">
                <a:solidFill>
                  <a:schemeClr val="bg1"/>
                </a:solidFill>
              </a:endParaRPr>
            </a:p>
            <a:p>
              <a:pPr algn="ctr"/>
              <a:r>
                <a:rPr lang="en-US" altLang="ko-KR" sz="2400" b="1" dirty="0">
                  <a:solidFill>
                    <a:schemeClr val="bg1"/>
                  </a:solidFill>
                </a:rPr>
                <a:t>2</a:t>
              </a:r>
              <a:endParaRPr lang="ko-KR" altLang="en-US" sz="2400" b="1" dirty="0">
                <a:solidFill>
                  <a:schemeClr val="bg1"/>
                </a:solidFill>
              </a:endParaRPr>
            </a:p>
          </p:txBody>
        </p:sp>
      </p:grpSp>
      <p:cxnSp>
        <p:nvCxnSpPr>
          <p:cNvPr id="114" name="직선 연결선 113"/>
          <p:cNvCxnSpPr>
            <a:stCxn id="7" idx="3"/>
          </p:cNvCxnSpPr>
          <p:nvPr/>
        </p:nvCxnSpPr>
        <p:spPr>
          <a:xfrm flipH="1">
            <a:off x="851910" y="1631313"/>
            <a:ext cx="11245545" cy="0"/>
          </a:xfrm>
          <a:prstGeom prst="line">
            <a:avLst/>
          </a:prstGeom>
          <a:ln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직선 연결선 115"/>
          <p:cNvCxnSpPr>
            <a:cxnSpLocks/>
          </p:cNvCxnSpPr>
          <p:nvPr/>
        </p:nvCxnSpPr>
        <p:spPr>
          <a:xfrm flipH="1">
            <a:off x="870004" y="2927290"/>
            <a:ext cx="11240716" cy="0"/>
          </a:xfrm>
          <a:prstGeom prst="line">
            <a:avLst/>
          </a:prstGeom>
          <a:ln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직선 연결선 118"/>
          <p:cNvCxnSpPr>
            <a:cxnSpLocks/>
          </p:cNvCxnSpPr>
          <p:nvPr/>
        </p:nvCxnSpPr>
        <p:spPr>
          <a:xfrm flipH="1">
            <a:off x="851910" y="4289374"/>
            <a:ext cx="10870810" cy="0"/>
          </a:xfrm>
          <a:prstGeom prst="line">
            <a:avLst/>
          </a:prstGeom>
          <a:ln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직선 연결선 121"/>
          <p:cNvCxnSpPr/>
          <p:nvPr/>
        </p:nvCxnSpPr>
        <p:spPr>
          <a:xfrm flipH="1">
            <a:off x="837928" y="6047926"/>
            <a:ext cx="10870810" cy="0"/>
          </a:xfrm>
          <a:prstGeom prst="line">
            <a:avLst/>
          </a:prstGeom>
          <a:ln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모서리가 둥근 직사각형 30"/>
          <p:cNvSpPr/>
          <p:nvPr/>
        </p:nvSpPr>
        <p:spPr>
          <a:xfrm>
            <a:off x="9268547" y="706334"/>
            <a:ext cx="900000" cy="252000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rgbClr val="B8E3E9"/>
              </a:gs>
              <a:gs pos="100000">
                <a:srgbClr val="A9DDE4"/>
              </a:gs>
            </a:gsLst>
            <a:lin ang="5400000" scaled="1"/>
            <a:tileRect/>
          </a:gradFill>
          <a:ln w="19050">
            <a:solidFill>
              <a:srgbClr val="215D9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ko-KR" altLang="en-US" sz="1200" dirty="0">
              <a:solidFill>
                <a:schemeClr val="tx1"/>
              </a:solidFill>
            </a:endParaRPr>
          </a:p>
        </p:txBody>
      </p:sp>
      <p:sp>
        <p:nvSpPr>
          <p:cNvPr id="34" name="모서리가 둥근 직사각형 33"/>
          <p:cNvSpPr/>
          <p:nvPr/>
        </p:nvSpPr>
        <p:spPr>
          <a:xfrm>
            <a:off x="10582562" y="700706"/>
            <a:ext cx="900000" cy="252000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rgbClr val="ECE5C3"/>
              </a:gs>
              <a:gs pos="100000">
                <a:srgbClr val="E7DCAF"/>
              </a:gs>
            </a:gsLst>
            <a:lin ang="5400000" scaled="1"/>
            <a:tileRect/>
          </a:gradFill>
          <a:ln w="19050">
            <a:solidFill>
              <a:srgbClr val="BEB26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ko-KR" altLang="en-US" sz="1200" dirty="0">
              <a:solidFill>
                <a:schemeClr val="tx1"/>
              </a:solidFill>
            </a:endParaRPr>
          </a:p>
        </p:txBody>
      </p:sp>
      <p:sp>
        <p:nvSpPr>
          <p:cNvPr id="132" name="모서리가 둥근 직사각형 131"/>
          <p:cNvSpPr/>
          <p:nvPr/>
        </p:nvSpPr>
        <p:spPr>
          <a:xfrm>
            <a:off x="4014187" y="3936801"/>
            <a:ext cx="772011" cy="252000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rgbClr val="ECE5C3"/>
              </a:gs>
              <a:gs pos="100000">
                <a:srgbClr val="E7DCAF"/>
              </a:gs>
            </a:gsLst>
            <a:lin ang="5400000" scaled="1"/>
            <a:tileRect/>
          </a:gradFill>
          <a:ln w="19050">
            <a:solidFill>
              <a:srgbClr val="BEB26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46800" rIns="0" rtlCol="0" anchor="ctr"/>
          <a:lstStyle/>
          <a:p>
            <a:pPr algn="ctr">
              <a:lnSpc>
                <a:spcPts val="1000"/>
              </a:lnSpc>
            </a:pPr>
            <a:r>
              <a:rPr lang="ko-KR" altLang="en-US" sz="1200" spc="-150" dirty="0">
                <a:solidFill>
                  <a:schemeClr val="tx1"/>
                </a:solidFill>
              </a:rPr>
              <a:t>생화학</a:t>
            </a:r>
            <a:r>
              <a:rPr lang="en-US" altLang="ko-KR" sz="1200" spc="-150" dirty="0">
                <a:solidFill>
                  <a:schemeClr val="tx1"/>
                </a:solidFill>
              </a:rPr>
              <a:t>(1)</a:t>
            </a:r>
            <a:endParaRPr lang="ko-KR" altLang="en-US" sz="1200" spc="-150" dirty="0">
              <a:solidFill>
                <a:schemeClr val="tx1"/>
              </a:solidFill>
            </a:endParaRPr>
          </a:p>
        </p:txBody>
      </p:sp>
      <p:sp>
        <p:nvSpPr>
          <p:cNvPr id="137" name="모서리가 둥근 직사각형 136"/>
          <p:cNvSpPr/>
          <p:nvPr/>
        </p:nvSpPr>
        <p:spPr>
          <a:xfrm>
            <a:off x="9128985" y="3904232"/>
            <a:ext cx="1080000" cy="252000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rgbClr val="ECE5C3"/>
              </a:gs>
              <a:gs pos="100000">
                <a:srgbClr val="E7DCAF"/>
              </a:gs>
            </a:gsLst>
            <a:lin ang="5400000" scaled="1"/>
            <a:tileRect/>
          </a:gradFill>
          <a:ln w="19050">
            <a:solidFill>
              <a:srgbClr val="BEB26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46800" rIns="0" rtlCol="0" anchor="ctr"/>
          <a:lstStyle/>
          <a:p>
            <a:pPr algn="ctr">
              <a:lnSpc>
                <a:spcPts val="1000"/>
              </a:lnSpc>
            </a:pPr>
            <a:r>
              <a:rPr lang="ko-KR" altLang="en-US" sz="1200" spc="-150" dirty="0" err="1">
                <a:solidFill>
                  <a:schemeClr val="tx1"/>
                </a:solidFill>
              </a:rPr>
              <a:t>식품화학및실험</a:t>
            </a:r>
            <a:endParaRPr lang="ko-KR" altLang="en-US" sz="1200" spc="-150" dirty="0">
              <a:solidFill>
                <a:schemeClr val="tx1"/>
              </a:solidFill>
            </a:endParaRPr>
          </a:p>
        </p:txBody>
      </p:sp>
      <p:sp>
        <p:nvSpPr>
          <p:cNvPr id="144" name="모서리가 둥근 직사각형 143"/>
          <p:cNvSpPr/>
          <p:nvPr/>
        </p:nvSpPr>
        <p:spPr>
          <a:xfrm>
            <a:off x="5196772" y="3911680"/>
            <a:ext cx="823481" cy="252000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rgbClr val="ECE5C3"/>
              </a:gs>
              <a:gs pos="100000">
                <a:srgbClr val="E7DCAF"/>
              </a:gs>
            </a:gsLst>
            <a:lin ang="5400000" scaled="1"/>
            <a:tileRect/>
          </a:gradFill>
          <a:ln w="19050">
            <a:solidFill>
              <a:srgbClr val="BEB26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46800" rIns="0" rtlCol="0" anchor="ctr"/>
          <a:lstStyle/>
          <a:p>
            <a:pPr algn="ctr">
              <a:lnSpc>
                <a:spcPts val="1000"/>
              </a:lnSpc>
            </a:pPr>
            <a:r>
              <a:rPr lang="ko-KR" altLang="en-US" sz="1200" spc="-150" dirty="0">
                <a:solidFill>
                  <a:schemeClr val="tx1"/>
                </a:solidFill>
              </a:rPr>
              <a:t>식품위생학</a:t>
            </a:r>
          </a:p>
        </p:txBody>
      </p:sp>
      <p:sp>
        <p:nvSpPr>
          <p:cNvPr id="146" name="모서리가 둥근 직사각형 145"/>
          <p:cNvSpPr/>
          <p:nvPr/>
        </p:nvSpPr>
        <p:spPr>
          <a:xfrm>
            <a:off x="10625830" y="5639498"/>
            <a:ext cx="1440000" cy="252000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rgbClr val="ECE5C3"/>
              </a:gs>
              <a:gs pos="100000">
                <a:srgbClr val="E7DCAF"/>
              </a:gs>
            </a:gsLst>
            <a:lin ang="5400000" scaled="1"/>
            <a:tileRect/>
          </a:gradFill>
          <a:ln w="19050">
            <a:solidFill>
              <a:srgbClr val="BEB26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46800" rIns="0" rtlCol="0" anchor="ctr"/>
          <a:lstStyle/>
          <a:p>
            <a:pPr algn="ctr">
              <a:lnSpc>
                <a:spcPts val="1000"/>
              </a:lnSpc>
            </a:pPr>
            <a:r>
              <a:rPr lang="ko-KR" altLang="en-US" sz="1200" spc="-150" dirty="0" err="1">
                <a:solidFill>
                  <a:schemeClr val="tx1"/>
                </a:solidFill>
              </a:rPr>
              <a:t>농업교재연구및지도법</a:t>
            </a:r>
            <a:endParaRPr lang="ko-KR" altLang="en-US" sz="1200" spc="-150" dirty="0">
              <a:solidFill>
                <a:schemeClr val="tx1"/>
              </a:solidFill>
            </a:endParaRPr>
          </a:p>
        </p:txBody>
      </p:sp>
      <p:sp>
        <p:nvSpPr>
          <p:cNvPr id="148" name="모서리가 둥근 직사각형 147"/>
          <p:cNvSpPr/>
          <p:nvPr/>
        </p:nvSpPr>
        <p:spPr>
          <a:xfrm>
            <a:off x="1889301" y="5178885"/>
            <a:ext cx="1264182" cy="252000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rgbClr val="ECE5C3"/>
              </a:gs>
              <a:gs pos="100000">
                <a:srgbClr val="E7DCAF"/>
              </a:gs>
            </a:gsLst>
            <a:lin ang="5400000" scaled="1"/>
            <a:tileRect/>
          </a:gradFill>
          <a:ln w="19050">
            <a:solidFill>
              <a:srgbClr val="BEB26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46800" rIns="0" rtlCol="0" anchor="ctr"/>
          <a:lstStyle/>
          <a:p>
            <a:pPr algn="ctr">
              <a:lnSpc>
                <a:spcPts val="1000"/>
              </a:lnSpc>
            </a:pPr>
            <a:r>
              <a:rPr lang="ko-KR" altLang="en-US" sz="1200" spc="-150" dirty="0" err="1">
                <a:solidFill>
                  <a:schemeClr val="tx1"/>
                </a:solidFill>
              </a:rPr>
              <a:t>식품품질관리및실험</a:t>
            </a:r>
            <a:endParaRPr lang="ko-KR" altLang="en-US" sz="1200" spc="-150" dirty="0">
              <a:solidFill>
                <a:schemeClr val="tx1"/>
              </a:solidFill>
            </a:endParaRPr>
          </a:p>
        </p:txBody>
      </p:sp>
      <p:sp>
        <p:nvSpPr>
          <p:cNvPr id="149" name="모서리가 둥근 직사각형 148"/>
          <p:cNvSpPr/>
          <p:nvPr/>
        </p:nvSpPr>
        <p:spPr>
          <a:xfrm>
            <a:off x="10885878" y="6066640"/>
            <a:ext cx="1080000" cy="252000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rgbClr val="ECE5C3"/>
              </a:gs>
              <a:gs pos="100000">
                <a:srgbClr val="E7DCAF"/>
              </a:gs>
            </a:gsLst>
            <a:lin ang="5400000" scaled="1"/>
            <a:tileRect/>
          </a:gradFill>
          <a:ln w="19050">
            <a:solidFill>
              <a:srgbClr val="BEB26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46800" rIns="0" rtlCol="0" anchor="ctr"/>
          <a:lstStyle/>
          <a:p>
            <a:pPr algn="ctr">
              <a:lnSpc>
                <a:spcPts val="1000"/>
              </a:lnSpc>
            </a:pPr>
            <a:r>
              <a:rPr lang="ko-KR" altLang="en-US" sz="1200" spc="-150" dirty="0" err="1">
                <a:solidFill>
                  <a:schemeClr val="tx1"/>
                </a:solidFill>
              </a:rPr>
              <a:t>농업논리및논술</a:t>
            </a:r>
            <a:endParaRPr lang="ko-KR" altLang="en-US" sz="1200" spc="-150" dirty="0">
              <a:solidFill>
                <a:schemeClr val="tx1"/>
              </a:solidFill>
            </a:endParaRPr>
          </a:p>
        </p:txBody>
      </p:sp>
      <p:sp>
        <p:nvSpPr>
          <p:cNvPr id="151" name="모서리가 둥근 직사각형 150"/>
          <p:cNvSpPr/>
          <p:nvPr/>
        </p:nvSpPr>
        <p:spPr>
          <a:xfrm>
            <a:off x="934385" y="6078943"/>
            <a:ext cx="1080000" cy="252000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rgbClr val="ECE5C3"/>
              </a:gs>
              <a:gs pos="100000">
                <a:srgbClr val="E7DCAF"/>
              </a:gs>
            </a:gsLst>
            <a:lin ang="5400000" scaled="1"/>
            <a:tileRect/>
          </a:gradFill>
          <a:ln w="19050">
            <a:solidFill>
              <a:srgbClr val="BEB26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46800" rIns="0" rtlCol="0" anchor="ctr"/>
          <a:lstStyle/>
          <a:p>
            <a:pPr algn="ctr">
              <a:lnSpc>
                <a:spcPts val="1000"/>
              </a:lnSpc>
            </a:pPr>
            <a:r>
              <a:rPr lang="ko-KR" altLang="en-US" sz="1200" spc="-150" dirty="0">
                <a:solidFill>
                  <a:schemeClr val="tx1"/>
                </a:solidFill>
              </a:rPr>
              <a:t>식품공학세미나</a:t>
            </a:r>
          </a:p>
        </p:txBody>
      </p:sp>
      <p:sp>
        <p:nvSpPr>
          <p:cNvPr id="152" name="모서리가 둥근 직사각형 151"/>
          <p:cNvSpPr/>
          <p:nvPr/>
        </p:nvSpPr>
        <p:spPr>
          <a:xfrm>
            <a:off x="1896562" y="5517760"/>
            <a:ext cx="1264182" cy="252000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rgbClr val="ECE5C3"/>
              </a:gs>
              <a:gs pos="100000">
                <a:srgbClr val="E7DCAF"/>
              </a:gs>
            </a:gsLst>
            <a:lin ang="5400000" scaled="1"/>
            <a:tileRect/>
          </a:gradFill>
          <a:ln w="19050">
            <a:solidFill>
              <a:srgbClr val="BEB26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46800" rIns="0" rtlCol="0" anchor="ctr"/>
          <a:lstStyle/>
          <a:p>
            <a:pPr algn="ctr">
              <a:lnSpc>
                <a:spcPts val="1000"/>
              </a:lnSpc>
            </a:pPr>
            <a:r>
              <a:rPr lang="ko-KR" altLang="en-US" sz="1200" spc="-150" dirty="0" err="1">
                <a:solidFill>
                  <a:schemeClr val="tx1"/>
                </a:solidFill>
              </a:rPr>
              <a:t>식품개발및공정설계</a:t>
            </a:r>
            <a:endParaRPr lang="ko-KR" altLang="en-US" sz="1200" spc="-150" dirty="0">
              <a:solidFill>
                <a:schemeClr val="tx1"/>
              </a:solidFill>
            </a:endParaRPr>
          </a:p>
        </p:txBody>
      </p:sp>
      <p:sp>
        <p:nvSpPr>
          <p:cNvPr id="153" name="모서리가 둥근 직사각형 152"/>
          <p:cNvSpPr/>
          <p:nvPr/>
        </p:nvSpPr>
        <p:spPr>
          <a:xfrm>
            <a:off x="2060487" y="6080824"/>
            <a:ext cx="1071374" cy="252000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rgbClr val="ECE5C3"/>
              </a:gs>
              <a:gs pos="100000">
                <a:srgbClr val="E7DCAF"/>
              </a:gs>
            </a:gsLst>
            <a:lin ang="5400000" scaled="1"/>
            <a:tileRect/>
          </a:gradFill>
          <a:ln w="19050">
            <a:solidFill>
              <a:srgbClr val="BEB26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46800" rIns="0" rtlCol="0" anchor="ctr"/>
          <a:lstStyle/>
          <a:p>
            <a:pPr algn="ctr">
              <a:lnSpc>
                <a:spcPts val="1000"/>
              </a:lnSpc>
            </a:pPr>
            <a:r>
              <a:rPr lang="ko-KR" altLang="en-US" sz="1200" spc="-150" dirty="0" err="1">
                <a:solidFill>
                  <a:schemeClr val="tx1"/>
                </a:solidFill>
              </a:rPr>
              <a:t>식품물성학</a:t>
            </a:r>
            <a:endParaRPr lang="ko-KR" altLang="en-US" sz="1200" spc="-150" dirty="0">
              <a:solidFill>
                <a:schemeClr val="tx1"/>
              </a:solidFill>
            </a:endParaRPr>
          </a:p>
        </p:txBody>
      </p:sp>
      <p:sp>
        <p:nvSpPr>
          <p:cNvPr id="156" name="모서리가 둥근 직사각형 155"/>
          <p:cNvSpPr/>
          <p:nvPr/>
        </p:nvSpPr>
        <p:spPr>
          <a:xfrm>
            <a:off x="5554016" y="5673224"/>
            <a:ext cx="1080000" cy="252000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rgbClr val="ECE5C3"/>
              </a:gs>
              <a:gs pos="100000">
                <a:srgbClr val="E7DCAF"/>
              </a:gs>
            </a:gsLst>
            <a:lin ang="5400000" scaled="1"/>
            <a:tileRect/>
          </a:gradFill>
          <a:ln w="19050">
            <a:solidFill>
              <a:srgbClr val="BEB26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46800" rIns="0" rtlCol="0" anchor="ctr"/>
          <a:lstStyle/>
          <a:p>
            <a:pPr algn="ctr">
              <a:lnSpc>
                <a:spcPts val="1000"/>
              </a:lnSpc>
            </a:pPr>
            <a:r>
              <a:rPr lang="ko-KR" altLang="en-US" sz="1200" spc="-150" dirty="0">
                <a:solidFill>
                  <a:schemeClr val="tx1"/>
                </a:solidFill>
              </a:rPr>
              <a:t>식품위생관리</a:t>
            </a:r>
          </a:p>
        </p:txBody>
      </p:sp>
      <p:sp>
        <p:nvSpPr>
          <p:cNvPr id="157" name="모서리가 둥근 직사각형 156"/>
          <p:cNvSpPr/>
          <p:nvPr/>
        </p:nvSpPr>
        <p:spPr>
          <a:xfrm>
            <a:off x="5567693" y="6065800"/>
            <a:ext cx="1080000" cy="252000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rgbClr val="ECE5C3"/>
              </a:gs>
              <a:gs pos="100000">
                <a:srgbClr val="E7DCAF"/>
              </a:gs>
            </a:gsLst>
            <a:lin ang="5400000" scaled="1"/>
            <a:tileRect/>
          </a:gradFill>
          <a:ln w="19050">
            <a:solidFill>
              <a:srgbClr val="BEB26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46800" rIns="0" rtlCol="0" anchor="ctr"/>
          <a:lstStyle/>
          <a:p>
            <a:pPr algn="ctr">
              <a:lnSpc>
                <a:spcPts val="1000"/>
              </a:lnSpc>
            </a:pPr>
            <a:r>
              <a:rPr lang="en-US" altLang="ko-KR" sz="1200" spc="-150" dirty="0">
                <a:solidFill>
                  <a:schemeClr val="tx1"/>
                </a:solidFill>
              </a:rPr>
              <a:t>HACCP </a:t>
            </a:r>
            <a:r>
              <a:rPr lang="ko-KR" altLang="en-US" sz="1200" spc="-150" dirty="0">
                <a:solidFill>
                  <a:schemeClr val="tx1"/>
                </a:solidFill>
              </a:rPr>
              <a:t>실무</a:t>
            </a:r>
          </a:p>
        </p:txBody>
      </p:sp>
      <p:sp>
        <p:nvSpPr>
          <p:cNvPr id="158" name="모서리가 둥근 직사각형 157"/>
          <p:cNvSpPr/>
          <p:nvPr/>
        </p:nvSpPr>
        <p:spPr>
          <a:xfrm>
            <a:off x="9824093" y="6079959"/>
            <a:ext cx="869179" cy="252000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rgbClr val="ECE5C3"/>
              </a:gs>
              <a:gs pos="100000">
                <a:srgbClr val="E7DCAF"/>
              </a:gs>
            </a:gsLst>
            <a:lin ang="5400000" scaled="1"/>
            <a:tileRect/>
          </a:gradFill>
          <a:ln w="19050">
            <a:solidFill>
              <a:srgbClr val="BEB26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46800" rIns="0" rtlCol="0" anchor="ctr"/>
          <a:lstStyle/>
          <a:p>
            <a:pPr algn="ctr">
              <a:lnSpc>
                <a:spcPts val="1000"/>
              </a:lnSpc>
            </a:pPr>
            <a:r>
              <a:rPr lang="ko-KR" altLang="en-US" sz="1200" spc="-150" dirty="0">
                <a:solidFill>
                  <a:schemeClr val="tx1"/>
                </a:solidFill>
              </a:rPr>
              <a:t>천연물화학</a:t>
            </a:r>
          </a:p>
        </p:txBody>
      </p:sp>
      <p:sp>
        <p:nvSpPr>
          <p:cNvPr id="68" name="모서리가 둥근 직사각형 67"/>
          <p:cNvSpPr/>
          <p:nvPr/>
        </p:nvSpPr>
        <p:spPr>
          <a:xfrm>
            <a:off x="7505966" y="2556956"/>
            <a:ext cx="908927" cy="252000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rgbClr val="ECE5C3"/>
              </a:gs>
              <a:gs pos="100000">
                <a:srgbClr val="E7DCAF"/>
              </a:gs>
            </a:gsLst>
            <a:lin ang="5400000" scaled="1"/>
            <a:tileRect/>
          </a:gradFill>
          <a:ln w="19050">
            <a:solidFill>
              <a:srgbClr val="BEB26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46800" rIns="0" rtlCol="0" anchor="ctr"/>
          <a:lstStyle/>
          <a:p>
            <a:pPr algn="ctr">
              <a:lnSpc>
                <a:spcPts val="1000"/>
              </a:lnSpc>
            </a:pPr>
            <a:r>
              <a:rPr lang="ko-KR" altLang="en-US" sz="1200" spc="-150" dirty="0" err="1">
                <a:solidFill>
                  <a:schemeClr val="tx1"/>
                </a:solidFill>
              </a:rPr>
              <a:t>식품가공학</a:t>
            </a:r>
            <a:endParaRPr lang="ko-KR" altLang="en-US" sz="1200" spc="-150" dirty="0">
              <a:solidFill>
                <a:schemeClr val="tx1"/>
              </a:solidFill>
            </a:endParaRPr>
          </a:p>
        </p:txBody>
      </p:sp>
      <p:sp>
        <p:nvSpPr>
          <p:cNvPr id="171" name="모서리가 둥근 직사각형 170"/>
          <p:cNvSpPr/>
          <p:nvPr/>
        </p:nvSpPr>
        <p:spPr>
          <a:xfrm>
            <a:off x="3180229" y="3926575"/>
            <a:ext cx="772011" cy="252000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rgbClr val="ECE5C3"/>
              </a:gs>
              <a:gs pos="100000">
                <a:srgbClr val="E7DCAF"/>
              </a:gs>
            </a:gsLst>
            <a:lin ang="5400000" scaled="1"/>
            <a:tileRect/>
          </a:gradFill>
          <a:ln w="19050">
            <a:solidFill>
              <a:srgbClr val="BEB26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46800" rIns="0" rtlCol="0" anchor="ctr"/>
          <a:lstStyle/>
          <a:p>
            <a:pPr algn="ctr">
              <a:lnSpc>
                <a:spcPts val="1000"/>
              </a:lnSpc>
            </a:pPr>
            <a:r>
              <a:rPr lang="ko-KR" altLang="en-US" sz="1200" spc="-150" dirty="0">
                <a:solidFill>
                  <a:schemeClr val="tx1"/>
                </a:solidFill>
              </a:rPr>
              <a:t>발효공학</a:t>
            </a:r>
          </a:p>
        </p:txBody>
      </p:sp>
      <p:sp>
        <p:nvSpPr>
          <p:cNvPr id="120" name="모서리가 둥근 직사각형 119"/>
          <p:cNvSpPr/>
          <p:nvPr/>
        </p:nvSpPr>
        <p:spPr>
          <a:xfrm>
            <a:off x="9097065" y="1235211"/>
            <a:ext cx="972388" cy="266895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rgbClr val="ECE5C3"/>
              </a:gs>
              <a:gs pos="100000">
                <a:srgbClr val="E7DCAF"/>
              </a:gs>
            </a:gsLst>
            <a:lin ang="5400000" scaled="1"/>
            <a:tileRect/>
          </a:gradFill>
          <a:ln w="19050">
            <a:solidFill>
              <a:srgbClr val="BEB26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46800" rIns="0" rtlCol="0" anchor="ctr"/>
          <a:lstStyle/>
          <a:p>
            <a:pPr algn="ctr">
              <a:lnSpc>
                <a:spcPts val="1000"/>
              </a:lnSpc>
            </a:pPr>
            <a:r>
              <a:rPr lang="ko-KR" altLang="en-US" sz="1200" spc="-150" dirty="0" err="1">
                <a:solidFill>
                  <a:schemeClr val="tx1"/>
                </a:solidFill>
              </a:rPr>
              <a:t>식품학</a:t>
            </a:r>
            <a:endParaRPr lang="ko-KR" altLang="en-US" sz="1200" spc="-150" dirty="0">
              <a:solidFill>
                <a:schemeClr val="tx1"/>
              </a:solidFill>
            </a:endParaRPr>
          </a:p>
        </p:txBody>
      </p:sp>
      <p:sp>
        <p:nvSpPr>
          <p:cNvPr id="121" name="모서리가 둥근 직사각형 120"/>
          <p:cNvSpPr/>
          <p:nvPr/>
        </p:nvSpPr>
        <p:spPr>
          <a:xfrm>
            <a:off x="3474187" y="1843720"/>
            <a:ext cx="1080000" cy="252000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rgbClr val="ECE5C3"/>
              </a:gs>
              <a:gs pos="100000">
                <a:srgbClr val="E7DCAF"/>
              </a:gs>
            </a:gsLst>
            <a:lin ang="5400000" scaled="1"/>
            <a:tileRect/>
          </a:gradFill>
          <a:ln w="19050">
            <a:solidFill>
              <a:srgbClr val="BEB26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46800" rIns="0" rtlCol="0" anchor="ctr"/>
          <a:lstStyle/>
          <a:p>
            <a:pPr algn="ctr">
              <a:lnSpc>
                <a:spcPts val="1000"/>
              </a:lnSpc>
            </a:pPr>
            <a:r>
              <a:rPr lang="ko-KR" altLang="en-US" sz="1200" spc="-150" dirty="0" err="1">
                <a:solidFill>
                  <a:schemeClr val="tx1"/>
                </a:solidFill>
              </a:rPr>
              <a:t>생활과미생물</a:t>
            </a:r>
            <a:endParaRPr lang="ko-KR" altLang="en-US" sz="1200" spc="-150" dirty="0">
              <a:solidFill>
                <a:schemeClr val="tx1"/>
              </a:solidFill>
            </a:endParaRPr>
          </a:p>
        </p:txBody>
      </p:sp>
      <p:sp>
        <p:nvSpPr>
          <p:cNvPr id="123" name="모서리가 둥근 직사각형 122"/>
          <p:cNvSpPr/>
          <p:nvPr/>
        </p:nvSpPr>
        <p:spPr>
          <a:xfrm>
            <a:off x="1306547" y="1843718"/>
            <a:ext cx="1080000" cy="252000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rgbClr val="ECE5C3"/>
              </a:gs>
              <a:gs pos="100000">
                <a:srgbClr val="E7DCAF"/>
              </a:gs>
            </a:gsLst>
            <a:lin ang="5400000" scaled="1"/>
            <a:tileRect/>
          </a:gradFill>
          <a:ln w="19050">
            <a:solidFill>
              <a:srgbClr val="BEB26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46800" rIns="0" rtlCol="0" anchor="ctr"/>
          <a:lstStyle/>
          <a:p>
            <a:pPr algn="ctr">
              <a:lnSpc>
                <a:spcPts val="1000"/>
              </a:lnSpc>
            </a:pPr>
            <a:r>
              <a:rPr lang="ko-KR" altLang="en-US" sz="1200" spc="-150" dirty="0" err="1">
                <a:solidFill>
                  <a:schemeClr val="tx1"/>
                </a:solidFill>
              </a:rPr>
              <a:t>식품공학의이해</a:t>
            </a:r>
            <a:endParaRPr lang="ko-KR" altLang="en-US" sz="1200" spc="-150" dirty="0">
              <a:solidFill>
                <a:schemeClr val="tx1"/>
              </a:solidFill>
            </a:endParaRPr>
          </a:p>
        </p:txBody>
      </p:sp>
      <p:sp>
        <p:nvSpPr>
          <p:cNvPr id="125" name="TextBox 124"/>
          <p:cNvSpPr txBox="1"/>
          <p:nvPr/>
        </p:nvSpPr>
        <p:spPr>
          <a:xfrm>
            <a:off x="10636547" y="685183"/>
            <a:ext cx="900000" cy="252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200" dirty="0"/>
              <a:t>전공선택</a:t>
            </a:r>
          </a:p>
        </p:txBody>
      </p:sp>
      <p:sp>
        <p:nvSpPr>
          <p:cNvPr id="155" name="모서리가 둥근 직사각형 154"/>
          <p:cNvSpPr/>
          <p:nvPr/>
        </p:nvSpPr>
        <p:spPr>
          <a:xfrm>
            <a:off x="3709272" y="3031965"/>
            <a:ext cx="720000" cy="252000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rgbClr val="ECE5C3"/>
              </a:gs>
              <a:gs pos="100000">
                <a:srgbClr val="E7DCAF"/>
              </a:gs>
            </a:gsLst>
            <a:lin ang="5400000" scaled="1"/>
            <a:tileRect/>
          </a:gradFill>
          <a:ln w="19050">
            <a:solidFill>
              <a:srgbClr val="BEB26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46800" rIns="0" rtlCol="0" anchor="ctr"/>
          <a:lstStyle/>
          <a:p>
            <a:pPr algn="ctr">
              <a:lnSpc>
                <a:spcPts val="1000"/>
              </a:lnSpc>
            </a:pPr>
            <a:r>
              <a:rPr lang="ko-KR" altLang="en-US" sz="1200" spc="-150" dirty="0" err="1">
                <a:solidFill>
                  <a:schemeClr val="tx1"/>
                </a:solidFill>
              </a:rPr>
              <a:t>양조학</a:t>
            </a:r>
            <a:endParaRPr lang="ko-KR" altLang="en-US" sz="1200" spc="-150" dirty="0">
              <a:solidFill>
                <a:schemeClr val="tx1"/>
              </a:solidFill>
            </a:endParaRPr>
          </a:p>
        </p:txBody>
      </p:sp>
      <p:sp>
        <p:nvSpPr>
          <p:cNvPr id="164" name="모서리가 둥근 직사각형 163"/>
          <p:cNvSpPr/>
          <p:nvPr/>
        </p:nvSpPr>
        <p:spPr>
          <a:xfrm>
            <a:off x="10885878" y="4531743"/>
            <a:ext cx="1080000" cy="252000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rgbClr val="ECE5C3"/>
              </a:gs>
              <a:gs pos="100000">
                <a:srgbClr val="E7DCAF"/>
              </a:gs>
            </a:gsLst>
            <a:lin ang="5400000" scaled="1"/>
            <a:tileRect/>
          </a:gradFill>
          <a:ln w="19050">
            <a:solidFill>
              <a:srgbClr val="BEB26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46800" rIns="0" rtlCol="0" anchor="ctr"/>
          <a:lstStyle/>
          <a:p>
            <a:pPr algn="ctr">
              <a:lnSpc>
                <a:spcPts val="1000"/>
              </a:lnSpc>
            </a:pPr>
            <a:r>
              <a:rPr lang="ko-KR" altLang="en-US" sz="1200" spc="-150" dirty="0">
                <a:solidFill>
                  <a:schemeClr val="tx1"/>
                </a:solidFill>
              </a:rPr>
              <a:t>농업교육론</a:t>
            </a:r>
          </a:p>
        </p:txBody>
      </p:sp>
      <p:sp>
        <p:nvSpPr>
          <p:cNvPr id="165" name="모서리가 둥근 직사각형 164"/>
          <p:cNvSpPr/>
          <p:nvPr/>
        </p:nvSpPr>
        <p:spPr>
          <a:xfrm>
            <a:off x="3616317" y="4564653"/>
            <a:ext cx="821754" cy="252000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rgbClr val="ECE5C3"/>
              </a:gs>
              <a:gs pos="100000">
                <a:srgbClr val="E7DCAF"/>
              </a:gs>
            </a:gsLst>
            <a:lin ang="5400000" scaled="1"/>
            <a:tileRect/>
          </a:gradFill>
          <a:ln w="19050">
            <a:solidFill>
              <a:srgbClr val="BEB26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46800" rIns="0" rtlCol="0" anchor="ctr"/>
          <a:lstStyle/>
          <a:p>
            <a:pPr algn="ctr">
              <a:lnSpc>
                <a:spcPts val="1000"/>
              </a:lnSpc>
            </a:pPr>
            <a:r>
              <a:rPr lang="ko-KR" altLang="en-US" sz="1200" spc="-150" dirty="0">
                <a:solidFill>
                  <a:schemeClr val="tx1"/>
                </a:solidFill>
              </a:rPr>
              <a:t>생화학</a:t>
            </a:r>
            <a:r>
              <a:rPr lang="en-US" altLang="ko-KR" sz="1200" spc="-150" dirty="0">
                <a:solidFill>
                  <a:schemeClr val="tx1"/>
                </a:solidFill>
              </a:rPr>
              <a:t>(2)</a:t>
            </a:r>
            <a:endParaRPr lang="ko-KR" altLang="en-US" sz="1200" spc="-150" dirty="0">
              <a:solidFill>
                <a:schemeClr val="tx1"/>
              </a:solidFill>
            </a:endParaRPr>
          </a:p>
        </p:txBody>
      </p:sp>
      <p:sp>
        <p:nvSpPr>
          <p:cNvPr id="166" name="모서리가 둥근 직사각형 165"/>
          <p:cNvSpPr/>
          <p:nvPr/>
        </p:nvSpPr>
        <p:spPr>
          <a:xfrm>
            <a:off x="1245074" y="4554262"/>
            <a:ext cx="1260000" cy="252000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rgbClr val="ECE5C3"/>
              </a:gs>
              <a:gs pos="100000">
                <a:srgbClr val="E7DCAF"/>
              </a:gs>
            </a:gsLst>
            <a:lin ang="5400000" scaled="1"/>
            <a:tileRect/>
          </a:gradFill>
          <a:ln w="19050">
            <a:solidFill>
              <a:srgbClr val="BEB26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46800" rIns="0" rtlCol="0" anchor="ctr"/>
          <a:lstStyle/>
          <a:p>
            <a:pPr algn="ctr">
              <a:lnSpc>
                <a:spcPts val="1000"/>
              </a:lnSpc>
            </a:pPr>
            <a:r>
              <a:rPr lang="ko-KR" altLang="en-US" sz="1200" spc="-150" dirty="0">
                <a:solidFill>
                  <a:schemeClr val="tx1"/>
                </a:solidFill>
              </a:rPr>
              <a:t>식품품질관리실무</a:t>
            </a:r>
          </a:p>
        </p:txBody>
      </p:sp>
      <p:sp>
        <p:nvSpPr>
          <p:cNvPr id="167" name="모서리가 둥근 직사각형 166"/>
          <p:cNvSpPr/>
          <p:nvPr/>
        </p:nvSpPr>
        <p:spPr>
          <a:xfrm>
            <a:off x="5023590" y="4527835"/>
            <a:ext cx="1252178" cy="266895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rgbClr val="ECE5C3"/>
              </a:gs>
              <a:gs pos="100000">
                <a:srgbClr val="E7DCAF"/>
              </a:gs>
            </a:gsLst>
            <a:lin ang="5400000" scaled="1"/>
            <a:tileRect/>
          </a:gradFill>
          <a:ln w="19050">
            <a:solidFill>
              <a:srgbClr val="BEB26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46800" rIns="0" rtlCol="0" anchor="ctr"/>
          <a:lstStyle/>
          <a:p>
            <a:pPr algn="ctr">
              <a:lnSpc>
                <a:spcPts val="1000"/>
              </a:lnSpc>
            </a:pPr>
            <a:r>
              <a:rPr lang="ko-KR" altLang="en-US" sz="1200" spc="-150" dirty="0" err="1">
                <a:solidFill>
                  <a:schemeClr val="tx1"/>
                </a:solidFill>
              </a:rPr>
              <a:t>식품위생학및실험</a:t>
            </a:r>
            <a:endParaRPr lang="ko-KR" altLang="en-US" sz="1200" spc="-150" dirty="0">
              <a:solidFill>
                <a:schemeClr val="tx1"/>
              </a:solidFill>
            </a:endParaRPr>
          </a:p>
        </p:txBody>
      </p:sp>
      <p:sp>
        <p:nvSpPr>
          <p:cNvPr id="173" name="모서리가 둥근 직사각형 172"/>
          <p:cNvSpPr/>
          <p:nvPr/>
        </p:nvSpPr>
        <p:spPr>
          <a:xfrm>
            <a:off x="6351664" y="4530380"/>
            <a:ext cx="932652" cy="252000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rgbClr val="ECE5C3"/>
              </a:gs>
              <a:gs pos="100000">
                <a:srgbClr val="E7DCAF"/>
              </a:gs>
            </a:gsLst>
            <a:lin ang="5400000" scaled="1"/>
            <a:tileRect/>
          </a:gradFill>
          <a:ln w="19050">
            <a:solidFill>
              <a:srgbClr val="BEB26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46800" rIns="0" rtlCol="0" anchor="ctr"/>
          <a:lstStyle/>
          <a:p>
            <a:pPr algn="ctr">
              <a:lnSpc>
                <a:spcPts val="1000"/>
              </a:lnSpc>
            </a:pPr>
            <a:r>
              <a:rPr lang="ko-KR" altLang="en-US" sz="1200" spc="-150">
                <a:solidFill>
                  <a:schemeClr val="tx1"/>
                </a:solidFill>
              </a:rPr>
              <a:t>식품위생법규</a:t>
            </a:r>
            <a:endParaRPr lang="ko-KR" altLang="en-US" sz="1200" spc="-150" dirty="0">
              <a:solidFill>
                <a:schemeClr val="tx1"/>
              </a:solidFill>
            </a:endParaRPr>
          </a:p>
        </p:txBody>
      </p:sp>
      <p:sp>
        <p:nvSpPr>
          <p:cNvPr id="139" name="모서리가 둥근 직사각형 138"/>
          <p:cNvSpPr/>
          <p:nvPr/>
        </p:nvSpPr>
        <p:spPr>
          <a:xfrm>
            <a:off x="925759" y="2594370"/>
            <a:ext cx="864856" cy="252000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rgbClr val="ECE5C3"/>
              </a:gs>
              <a:gs pos="100000">
                <a:srgbClr val="E7DCAF"/>
              </a:gs>
            </a:gsLst>
            <a:lin ang="5400000" scaled="1"/>
            <a:tileRect/>
          </a:gradFill>
          <a:ln w="19050">
            <a:solidFill>
              <a:srgbClr val="BEB26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46800" rIns="0" rtlCol="0" anchor="ctr"/>
          <a:lstStyle/>
          <a:p>
            <a:pPr algn="ctr">
              <a:lnSpc>
                <a:spcPts val="1000"/>
              </a:lnSpc>
            </a:pPr>
            <a:r>
              <a:rPr lang="ko-KR" altLang="en-US" sz="1200" spc="-150" dirty="0" err="1">
                <a:solidFill>
                  <a:schemeClr val="tx1"/>
                </a:solidFill>
              </a:rPr>
              <a:t>식품재료학</a:t>
            </a:r>
            <a:endParaRPr lang="ko-KR" altLang="en-US" sz="1200" spc="-150" dirty="0">
              <a:solidFill>
                <a:schemeClr val="tx1"/>
              </a:solidFill>
            </a:endParaRPr>
          </a:p>
        </p:txBody>
      </p:sp>
      <p:sp>
        <p:nvSpPr>
          <p:cNvPr id="145" name="모서리가 둥근 직사각형 144"/>
          <p:cNvSpPr/>
          <p:nvPr/>
        </p:nvSpPr>
        <p:spPr>
          <a:xfrm>
            <a:off x="6066070" y="3909282"/>
            <a:ext cx="1167446" cy="252000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rgbClr val="ECE5C3"/>
              </a:gs>
              <a:gs pos="100000">
                <a:srgbClr val="E7DCAF"/>
              </a:gs>
            </a:gsLst>
            <a:lin ang="5400000" scaled="1"/>
            <a:tileRect/>
          </a:gradFill>
          <a:ln w="19050">
            <a:solidFill>
              <a:srgbClr val="BEB26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46800" rIns="0" rtlCol="0" anchor="ctr"/>
          <a:lstStyle/>
          <a:p>
            <a:pPr algn="ctr">
              <a:lnSpc>
                <a:spcPts val="1000"/>
              </a:lnSpc>
            </a:pPr>
            <a:r>
              <a:rPr lang="ko-KR" altLang="en-US" sz="1200" spc="-150" dirty="0">
                <a:solidFill>
                  <a:schemeClr val="tx1"/>
                </a:solidFill>
              </a:rPr>
              <a:t>식품기준규격실무</a:t>
            </a:r>
          </a:p>
        </p:txBody>
      </p:sp>
      <p:sp>
        <p:nvSpPr>
          <p:cNvPr id="177" name="모서리가 둥근 직사각형 176"/>
          <p:cNvSpPr/>
          <p:nvPr/>
        </p:nvSpPr>
        <p:spPr>
          <a:xfrm>
            <a:off x="8859520" y="4558143"/>
            <a:ext cx="703194" cy="252000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rgbClr val="ECE5C3"/>
              </a:gs>
              <a:gs pos="100000">
                <a:srgbClr val="E7DCAF"/>
              </a:gs>
            </a:gsLst>
            <a:lin ang="5400000" scaled="1"/>
            <a:tileRect/>
          </a:gradFill>
          <a:ln w="19050">
            <a:solidFill>
              <a:srgbClr val="BEB26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46800" rIns="0" rtlCol="0" anchor="ctr"/>
          <a:lstStyle/>
          <a:p>
            <a:pPr algn="ctr">
              <a:lnSpc>
                <a:spcPts val="1000"/>
              </a:lnSpc>
            </a:pPr>
            <a:r>
              <a:rPr lang="ko-KR" altLang="en-US" sz="1200" spc="-150" dirty="0">
                <a:solidFill>
                  <a:schemeClr val="tx1"/>
                </a:solidFill>
              </a:rPr>
              <a:t>식품분석</a:t>
            </a:r>
          </a:p>
        </p:txBody>
      </p:sp>
      <p:sp>
        <p:nvSpPr>
          <p:cNvPr id="181" name="모서리가 둥근 직사각형 180"/>
          <p:cNvSpPr/>
          <p:nvPr/>
        </p:nvSpPr>
        <p:spPr>
          <a:xfrm>
            <a:off x="5405484" y="5342779"/>
            <a:ext cx="1440000" cy="252000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rgbClr val="ECE5C3"/>
              </a:gs>
              <a:gs pos="100000">
                <a:srgbClr val="E7DCAF"/>
              </a:gs>
            </a:gsLst>
            <a:lin ang="5400000" scaled="1"/>
            <a:tileRect/>
          </a:gradFill>
          <a:ln w="19050">
            <a:solidFill>
              <a:srgbClr val="BEB26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46800" rIns="0" rtlCol="0" anchor="ctr"/>
          <a:lstStyle/>
          <a:p>
            <a:pPr algn="ctr">
              <a:lnSpc>
                <a:spcPts val="1000"/>
              </a:lnSpc>
            </a:pPr>
            <a:r>
              <a:rPr lang="en-US" altLang="ko-KR" sz="1200" spc="-150" dirty="0">
                <a:solidFill>
                  <a:schemeClr val="tx1"/>
                </a:solidFill>
              </a:rPr>
              <a:t>HACCP</a:t>
            </a:r>
            <a:r>
              <a:rPr lang="ko-KR" altLang="en-US" sz="1200" spc="-150" dirty="0" err="1">
                <a:solidFill>
                  <a:schemeClr val="tx1"/>
                </a:solidFill>
              </a:rPr>
              <a:t>및식품안전</a:t>
            </a:r>
            <a:endParaRPr lang="ko-KR" altLang="en-US" sz="1200" spc="-150" dirty="0">
              <a:solidFill>
                <a:schemeClr val="tx1"/>
              </a:solidFill>
            </a:endParaRPr>
          </a:p>
        </p:txBody>
      </p:sp>
      <p:sp>
        <p:nvSpPr>
          <p:cNvPr id="185" name="모서리가 둥근 직사각형 184"/>
          <p:cNvSpPr/>
          <p:nvPr/>
        </p:nvSpPr>
        <p:spPr>
          <a:xfrm>
            <a:off x="3554680" y="5348924"/>
            <a:ext cx="1080000" cy="252000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rgbClr val="ECE5C3"/>
              </a:gs>
              <a:gs pos="100000">
                <a:srgbClr val="E7DCAF"/>
              </a:gs>
            </a:gsLst>
            <a:lin ang="5400000" scaled="1"/>
            <a:tileRect/>
          </a:gradFill>
          <a:ln w="19050">
            <a:solidFill>
              <a:srgbClr val="BEB26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46800" rIns="0" rtlCol="0" anchor="ctr"/>
          <a:lstStyle/>
          <a:p>
            <a:pPr algn="ctr">
              <a:lnSpc>
                <a:spcPts val="1000"/>
              </a:lnSpc>
            </a:pPr>
            <a:r>
              <a:rPr lang="ko-KR" altLang="en-US" sz="1200" spc="-150" dirty="0">
                <a:solidFill>
                  <a:schemeClr val="tx1"/>
                </a:solidFill>
              </a:rPr>
              <a:t>발효효소공학</a:t>
            </a:r>
          </a:p>
        </p:txBody>
      </p:sp>
      <p:sp>
        <p:nvSpPr>
          <p:cNvPr id="81" name="모서리가 둥근 직사각형 80"/>
          <p:cNvSpPr/>
          <p:nvPr/>
        </p:nvSpPr>
        <p:spPr>
          <a:xfrm>
            <a:off x="8941192" y="5310328"/>
            <a:ext cx="1440000" cy="252000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rgbClr val="ECE5C3"/>
              </a:gs>
              <a:gs pos="100000">
                <a:srgbClr val="E7DCAF"/>
              </a:gs>
            </a:gsLst>
            <a:lin ang="5400000" scaled="1"/>
            <a:tileRect/>
          </a:gradFill>
          <a:ln w="19050">
            <a:solidFill>
              <a:srgbClr val="BEB26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46800" rIns="0" rtlCol="0" anchor="ctr"/>
          <a:lstStyle/>
          <a:p>
            <a:pPr algn="ctr">
              <a:lnSpc>
                <a:spcPts val="1000"/>
              </a:lnSpc>
            </a:pPr>
            <a:r>
              <a:rPr lang="ko-KR" altLang="en-US" sz="1200" spc="-150" dirty="0" err="1">
                <a:solidFill>
                  <a:schemeClr val="tx1"/>
                </a:solidFill>
              </a:rPr>
              <a:t>기능성식품가공및개발</a:t>
            </a:r>
            <a:endParaRPr lang="ko-KR" altLang="en-US" sz="1200" spc="-150" dirty="0">
              <a:solidFill>
                <a:schemeClr val="tx1"/>
              </a:solidFill>
            </a:endParaRPr>
          </a:p>
        </p:txBody>
      </p:sp>
      <p:sp>
        <p:nvSpPr>
          <p:cNvPr id="82" name="모서리가 둥근 직사각형 81"/>
          <p:cNvSpPr/>
          <p:nvPr/>
        </p:nvSpPr>
        <p:spPr>
          <a:xfrm>
            <a:off x="3324259" y="5673224"/>
            <a:ext cx="1620000" cy="252000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rgbClr val="ECE5C3"/>
              </a:gs>
              <a:gs pos="100000">
                <a:srgbClr val="E7DCAF"/>
              </a:gs>
            </a:gsLst>
            <a:lin ang="5400000" scaled="1"/>
            <a:tileRect/>
          </a:gradFill>
          <a:ln w="19050">
            <a:solidFill>
              <a:srgbClr val="BEB26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46800" rIns="0" rtlCol="0" anchor="ctr"/>
          <a:lstStyle/>
          <a:p>
            <a:pPr algn="ctr">
              <a:lnSpc>
                <a:spcPts val="1000"/>
              </a:lnSpc>
            </a:pPr>
            <a:r>
              <a:rPr lang="ko-KR" altLang="en-US" sz="1200" spc="-150" dirty="0" err="1">
                <a:solidFill>
                  <a:schemeClr val="tx1"/>
                </a:solidFill>
              </a:rPr>
              <a:t>미생물학적식품품질관리</a:t>
            </a:r>
            <a:endParaRPr lang="ko-KR" altLang="en-US" sz="1200" spc="-150" dirty="0">
              <a:solidFill>
                <a:schemeClr val="tx1"/>
              </a:solidFill>
            </a:endParaRPr>
          </a:p>
        </p:txBody>
      </p:sp>
      <p:sp>
        <p:nvSpPr>
          <p:cNvPr id="83" name="모서리가 둥근 직사각형 82"/>
          <p:cNvSpPr/>
          <p:nvPr/>
        </p:nvSpPr>
        <p:spPr>
          <a:xfrm>
            <a:off x="925758" y="5178885"/>
            <a:ext cx="911783" cy="252000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rgbClr val="ECE5C3"/>
              </a:gs>
              <a:gs pos="100000">
                <a:srgbClr val="E7DCAF"/>
              </a:gs>
            </a:gsLst>
            <a:lin ang="5400000" scaled="1"/>
            <a:tileRect/>
          </a:gradFill>
          <a:ln w="19050">
            <a:solidFill>
              <a:srgbClr val="BEB26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46800" rIns="0" rtlCol="0" anchor="ctr"/>
          <a:lstStyle/>
          <a:p>
            <a:pPr algn="ctr">
              <a:lnSpc>
                <a:spcPts val="1000"/>
              </a:lnSpc>
            </a:pPr>
            <a:r>
              <a:rPr lang="ko-KR" altLang="en-US" sz="1200" spc="-150" dirty="0">
                <a:solidFill>
                  <a:schemeClr val="tx1"/>
                </a:solidFill>
              </a:rPr>
              <a:t>식품공정분석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9334784" y="705611"/>
            <a:ext cx="900000" cy="252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200" dirty="0"/>
              <a:t>선택교양</a:t>
            </a:r>
          </a:p>
        </p:txBody>
      </p:sp>
      <p:sp>
        <p:nvSpPr>
          <p:cNvPr id="84" name="모서리가 둥근 직사각형 83"/>
          <p:cNvSpPr/>
          <p:nvPr/>
        </p:nvSpPr>
        <p:spPr>
          <a:xfrm>
            <a:off x="3490869" y="2563724"/>
            <a:ext cx="1080000" cy="252000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rgbClr val="ECE5C3"/>
              </a:gs>
              <a:gs pos="100000">
                <a:srgbClr val="E7DCAF"/>
              </a:gs>
            </a:gsLst>
            <a:lin ang="5400000" scaled="1"/>
            <a:tileRect/>
          </a:gradFill>
          <a:ln w="19050">
            <a:solidFill>
              <a:srgbClr val="BEB26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46800" rIns="0" rtlCol="0" anchor="ctr"/>
          <a:lstStyle/>
          <a:p>
            <a:pPr algn="ctr">
              <a:lnSpc>
                <a:spcPts val="1000"/>
              </a:lnSpc>
            </a:pPr>
            <a:r>
              <a:rPr lang="ko-KR" altLang="en-US" sz="1200" spc="-150" dirty="0">
                <a:solidFill>
                  <a:schemeClr val="tx1"/>
                </a:solidFill>
              </a:rPr>
              <a:t>식품미생물학</a:t>
            </a:r>
          </a:p>
        </p:txBody>
      </p:sp>
      <p:sp>
        <p:nvSpPr>
          <p:cNvPr id="85" name="모서리가 둥근 직사각형 84"/>
          <p:cNvSpPr/>
          <p:nvPr/>
        </p:nvSpPr>
        <p:spPr>
          <a:xfrm>
            <a:off x="9188505" y="3208247"/>
            <a:ext cx="981192" cy="273068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rgbClr val="ECE5C3"/>
              </a:gs>
              <a:gs pos="100000">
                <a:srgbClr val="E7DCAF"/>
              </a:gs>
            </a:gsLst>
            <a:lin ang="5400000" scaled="1"/>
            <a:tileRect/>
          </a:gradFill>
          <a:ln w="19050">
            <a:solidFill>
              <a:srgbClr val="BEB26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46800" rIns="0" rtlCol="0" anchor="ctr"/>
          <a:lstStyle/>
          <a:p>
            <a:pPr algn="ctr">
              <a:lnSpc>
                <a:spcPts val="1000"/>
              </a:lnSpc>
            </a:pPr>
            <a:r>
              <a:rPr lang="ko-KR" altLang="en-US" sz="1200" spc="-150" dirty="0">
                <a:solidFill>
                  <a:schemeClr val="tx1"/>
                </a:solidFill>
              </a:rPr>
              <a:t>식품화학</a:t>
            </a:r>
          </a:p>
        </p:txBody>
      </p:sp>
      <p:sp>
        <p:nvSpPr>
          <p:cNvPr id="87" name="모서리가 둥근 직사각형 86"/>
          <p:cNvSpPr/>
          <p:nvPr/>
        </p:nvSpPr>
        <p:spPr>
          <a:xfrm>
            <a:off x="938610" y="3911680"/>
            <a:ext cx="1021811" cy="266895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rgbClr val="ECE5C3"/>
              </a:gs>
              <a:gs pos="100000">
                <a:srgbClr val="E7DCAF"/>
              </a:gs>
            </a:gsLst>
            <a:lin ang="5400000" scaled="1"/>
            <a:tileRect/>
          </a:gradFill>
          <a:ln w="19050">
            <a:solidFill>
              <a:srgbClr val="BEB26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46800" rIns="0" rtlCol="0" anchor="ctr"/>
          <a:lstStyle/>
          <a:p>
            <a:pPr algn="ctr">
              <a:lnSpc>
                <a:spcPts val="1000"/>
              </a:lnSpc>
            </a:pPr>
            <a:r>
              <a:rPr lang="ko-KR" altLang="en-US" sz="1200" spc="-150" dirty="0">
                <a:solidFill>
                  <a:schemeClr val="tx1"/>
                </a:solidFill>
              </a:rPr>
              <a:t>식품관능평가</a:t>
            </a:r>
          </a:p>
        </p:txBody>
      </p:sp>
      <p:sp>
        <p:nvSpPr>
          <p:cNvPr id="88" name="모서리가 둥근 직사각형 87"/>
          <p:cNvSpPr/>
          <p:nvPr/>
        </p:nvSpPr>
        <p:spPr>
          <a:xfrm>
            <a:off x="7583131" y="5656843"/>
            <a:ext cx="900000" cy="252000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rgbClr val="ECE5C3"/>
              </a:gs>
              <a:gs pos="100000">
                <a:srgbClr val="E7DCAF"/>
              </a:gs>
            </a:gsLst>
            <a:lin ang="5400000" scaled="1"/>
            <a:tileRect/>
          </a:gradFill>
          <a:ln w="19050">
            <a:solidFill>
              <a:srgbClr val="BEB26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46800" rIns="0" rtlCol="0" anchor="ctr"/>
          <a:lstStyle/>
          <a:p>
            <a:pPr algn="ctr">
              <a:lnSpc>
                <a:spcPts val="1000"/>
              </a:lnSpc>
            </a:pPr>
            <a:r>
              <a:rPr lang="ko-KR" altLang="en-US" sz="1200" spc="-150" dirty="0">
                <a:solidFill>
                  <a:schemeClr val="tx1"/>
                </a:solidFill>
              </a:rPr>
              <a:t>취업설계</a:t>
            </a:r>
          </a:p>
        </p:txBody>
      </p:sp>
      <p:sp>
        <p:nvSpPr>
          <p:cNvPr id="92" name="모서리가 둥근 직사각형 91"/>
          <p:cNvSpPr/>
          <p:nvPr/>
        </p:nvSpPr>
        <p:spPr>
          <a:xfrm>
            <a:off x="957018" y="6418382"/>
            <a:ext cx="1912494" cy="344730"/>
          </a:xfrm>
          <a:prstGeom prst="roundRect">
            <a:avLst/>
          </a:prstGeom>
          <a:solidFill>
            <a:srgbClr val="00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600" b="1" dirty="0">
                <a:solidFill>
                  <a:schemeClr val="tx1"/>
                </a:solidFill>
              </a:rPr>
              <a:t>식품품질관리</a:t>
            </a:r>
            <a:endParaRPr lang="en-US" altLang="ko-KR" sz="1600" b="1" dirty="0">
              <a:solidFill>
                <a:schemeClr val="tx1"/>
              </a:solidFill>
            </a:endParaRPr>
          </a:p>
        </p:txBody>
      </p:sp>
      <p:sp>
        <p:nvSpPr>
          <p:cNvPr id="93" name="모서리가 둥근 직사각형 92"/>
          <p:cNvSpPr/>
          <p:nvPr/>
        </p:nvSpPr>
        <p:spPr>
          <a:xfrm>
            <a:off x="2945243" y="6422104"/>
            <a:ext cx="2408842" cy="344730"/>
          </a:xfrm>
          <a:prstGeom prst="roundRect">
            <a:avLst/>
          </a:prstGeom>
          <a:solidFill>
            <a:srgbClr val="00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600" b="1" dirty="0">
                <a:solidFill>
                  <a:schemeClr val="tx1"/>
                </a:solidFill>
              </a:rPr>
              <a:t>식품미생물 및 발효공학</a:t>
            </a:r>
            <a:endParaRPr lang="en-US" altLang="ko-KR" sz="1600" b="1" dirty="0">
              <a:solidFill>
                <a:schemeClr val="tx1"/>
              </a:solidFill>
            </a:endParaRPr>
          </a:p>
        </p:txBody>
      </p:sp>
      <p:sp>
        <p:nvSpPr>
          <p:cNvPr id="94" name="모서리가 둥근 직사각형 93"/>
          <p:cNvSpPr/>
          <p:nvPr/>
        </p:nvSpPr>
        <p:spPr>
          <a:xfrm>
            <a:off x="5429816" y="6416532"/>
            <a:ext cx="1598069" cy="344730"/>
          </a:xfrm>
          <a:prstGeom prst="roundRect">
            <a:avLst/>
          </a:prstGeom>
          <a:solidFill>
            <a:srgbClr val="00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600" b="1" dirty="0">
                <a:solidFill>
                  <a:schemeClr val="tx1"/>
                </a:solidFill>
              </a:rPr>
              <a:t>식품안전관리</a:t>
            </a:r>
            <a:endParaRPr lang="en-US" altLang="ko-KR" sz="1600" b="1" dirty="0">
              <a:solidFill>
                <a:schemeClr val="tx1"/>
              </a:solidFill>
            </a:endParaRPr>
          </a:p>
        </p:txBody>
      </p:sp>
      <p:sp>
        <p:nvSpPr>
          <p:cNvPr id="95" name="모서리가 둥근 직사각형 94"/>
          <p:cNvSpPr/>
          <p:nvPr/>
        </p:nvSpPr>
        <p:spPr>
          <a:xfrm>
            <a:off x="8911561" y="6420989"/>
            <a:ext cx="1912494" cy="344730"/>
          </a:xfrm>
          <a:prstGeom prst="roundRect">
            <a:avLst/>
          </a:prstGeom>
          <a:solidFill>
            <a:srgbClr val="00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600" b="1" dirty="0">
                <a:solidFill>
                  <a:schemeClr val="tx1"/>
                </a:solidFill>
              </a:rPr>
              <a:t>기능성식품화학</a:t>
            </a:r>
            <a:endParaRPr lang="en-US" altLang="ko-KR" sz="1600" b="1" dirty="0">
              <a:solidFill>
                <a:schemeClr val="tx1"/>
              </a:solidFill>
            </a:endParaRPr>
          </a:p>
        </p:txBody>
      </p:sp>
      <p:sp>
        <p:nvSpPr>
          <p:cNvPr id="100" name="모서리가 둥근 직사각형 99"/>
          <p:cNvSpPr/>
          <p:nvPr/>
        </p:nvSpPr>
        <p:spPr>
          <a:xfrm>
            <a:off x="10934459" y="6413535"/>
            <a:ext cx="1051739" cy="344730"/>
          </a:xfrm>
          <a:prstGeom prst="roundRect">
            <a:avLst/>
          </a:prstGeom>
          <a:solidFill>
            <a:srgbClr val="00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600" b="1" dirty="0">
                <a:solidFill>
                  <a:schemeClr val="tx1"/>
                </a:solidFill>
              </a:rPr>
              <a:t>교직과정</a:t>
            </a:r>
            <a:endParaRPr lang="en-US" altLang="ko-KR" sz="1600" b="1" dirty="0">
              <a:solidFill>
                <a:schemeClr val="tx1"/>
              </a:solidFill>
            </a:endParaRPr>
          </a:p>
        </p:txBody>
      </p:sp>
      <p:sp>
        <p:nvSpPr>
          <p:cNvPr id="74" name="모서리가 둥근 직사각형 73"/>
          <p:cNvSpPr/>
          <p:nvPr/>
        </p:nvSpPr>
        <p:spPr>
          <a:xfrm>
            <a:off x="1303777" y="1226167"/>
            <a:ext cx="1080000" cy="252000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rgbClr val="ECE5C3"/>
              </a:gs>
              <a:gs pos="100000">
                <a:srgbClr val="E7DCAF"/>
              </a:gs>
            </a:gsLst>
            <a:lin ang="5400000" scaled="1"/>
            <a:tileRect/>
          </a:gradFill>
          <a:ln w="19050">
            <a:solidFill>
              <a:srgbClr val="BEB26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46800" rIns="0" rtlCol="0" anchor="ctr"/>
          <a:lstStyle/>
          <a:p>
            <a:pPr algn="ctr">
              <a:lnSpc>
                <a:spcPts val="1000"/>
              </a:lnSpc>
            </a:pPr>
            <a:r>
              <a:rPr lang="ko-KR" altLang="en-US" sz="1200" spc="-150" dirty="0">
                <a:solidFill>
                  <a:schemeClr val="tx1"/>
                </a:solidFill>
              </a:rPr>
              <a:t>물리화학</a:t>
            </a:r>
          </a:p>
        </p:txBody>
      </p:sp>
      <p:sp>
        <p:nvSpPr>
          <p:cNvPr id="86" name="모서리가 둥근 직사각형 85"/>
          <p:cNvSpPr/>
          <p:nvPr/>
        </p:nvSpPr>
        <p:spPr>
          <a:xfrm>
            <a:off x="1837541" y="2594370"/>
            <a:ext cx="956238" cy="252000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rgbClr val="ECE5C3"/>
              </a:gs>
              <a:gs pos="100000">
                <a:srgbClr val="E7DCAF"/>
              </a:gs>
            </a:gsLst>
            <a:lin ang="5400000" scaled="1"/>
            <a:tileRect/>
          </a:gradFill>
          <a:ln w="19050">
            <a:solidFill>
              <a:srgbClr val="BEB26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46800" rIns="0" rtlCol="0" anchor="ctr"/>
          <a:lstStyle/>
          <a:p>
            <a:pPr algn="ctr">
              <a:lnSpc>
                <a:spcPts val="1000"/>
              </a:lnSpc>
            </a:pPr>
            <a:r>
              <a:rPr lang="ko-KR" altLang="en-US" sz="1200" spc="-150" dirty="0">
                <a:solidFill>
                  <a:schemeClr val="tx1"/>
                </a:solidFill>
              </a:rPr>
              <a:t>공학설계입문</a:t>
            </a:r>
          </a:p>
        </p:txBody>
      </p:sp>
      <p:sp>
        <p:nvSpPr>
          <p:cNvPr id="89" name="모서리가 둥근 직사각형 88"/>
          <p:cNvSpPr/>
          <p:nvPr/>
        </p:nvSpPr>
        <p:spPr>
          <a:xfrm>
            <a:off x="2021381" y="3926575"/>
            <a:ext cx="904700" cy="252000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rgbClr val="ECE5C3"/>
              </a:gs>
              <a:gs pos="100000">
                <a:srgbClr val="E7DCAF"/>
              </a:gs>
            </a:gsLst>
            <a:lin ang="5400000" scaled="1"/>
            <a:tileRect/>
          </a:gradFill>
          <a:ln w="19050">
            <a:solidFill>
              <a:srgbClr val="BEB26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46800" rIns="0" rtlCol="0" anchor="ctr"/>
          <a:lstStyle/>
          <a:p>
            <a:pPr algn="ctr">
              <a:lnSpc>
                <a:spcPts val="1000"/>
              </a:lnSpc>
            </a:pPr>
            <a:r>
              <a:rPr lang="ko-KR" altLang="en-US" sz="1200" spc="-150" dirty="0">
                <a:solidFill>
                  <a:schemeClr val="tx1"/>
                </a:solidFill>
              </a:rPr>
              <a:t>실험통계학</a:t>
            </a:r>
          </a:p>
        </p:txBody>
      </p:sp>
      <p:sp>
        <p:nvSpPr>
          <p:cNvPr id="90" name="모서리가 둥근 직사각형 89"/>
          <p:cNvSpPr/>
          <p:nvPr/>
        </p:nvSpPr>
        <p:spPr>
          <a:xfrm>
            <a:off x="943778" y="5517760"/>
            <a:ext cx="893764" cy="252000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rgbClr val="ECE5C3"/>
              </a:gs>
              <a:gs pos="100000">
                <a:srgbClr val="E7DCAF"/>
              </a:gs>
            </a:gsLst>
            <a:lin ang="5400000" scaled="1"/>
            <a:tileRect/>
          </a:gradFill>
          <a:ln w="19050">
            <a:solidFill>
              <a:srgbClr val="BEB26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46800" rIns="0" rtlCol="0" anchor="ctr"/>
          <a:lstStyle/>
          <a:p>
            <a:pPr algn="ctr">
              <a:lnSpc>
                <a:spcPts val="1000"/>
              </a:lnSpc>
            </a:pPr>
            <a:r>
              <a:rPr lang="ko-KR" altLang="en-US" sz="1200" spc="-150" dirty="0">
                <a:solidFill>
                  <a:schemeClr val="tx1"/>
                </a:solidFill>
              </a:rPr>
              <a:t>기기분석학</a:t>
            </a:r>
          </a:p>
        </p:txBody>
      </p:sp>
      <p:sp>
        <p:nvSpPr>
          <p:cNvPr id="91" name="모서리가 둥근 직사각형 90"/>
          <p:cNvSpPr/>
          <p:nvPr/>
        </p:nvSpPr>
        <p:spPr>
          <a:xfrm>
            <a:off x="8679887" y="6079959"/>
            <a:ext cx="1080000" cy="252000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rgbClr val="ECE5C3"/>
              </a:gs>
              <a:gs pos="100000">
                <a:srgbClr val="E7DCAF"/>
              </a:gs>
            </a:gsLst>
            <a:lin ang="5400000" scaled="1"/>
            <a:tileRect/>
          </a:gradFill>
          <a:ln w="19050">
            <a:solidFill>
              <a:srgbClr val="BEB26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46800" rIns="0" rtlCol="0" anchor="ctr"/>
          <a:lstStyle/>
          <a:p>
            <a:pPr algn="ctr">
              <a:lnSpc>
                <a:spcPts val="1000"/>
              </a:lnSpc>
            </a:pPr>
            <a:r>
              <a:rPr lang="ko-KR" altLang="en-US" sz="1200" spc="-150" dirty="0">
                <a:solidFill>
                  <a:schemeClr val="tx1"/>
                </a:solidFill>
              </a:rPr>
              <a:t>기능성식품개발</a:t>
            </a:r>
          </a:p>
        </p:txBody>
      </p:sp>
      <p:sp>
        <p:nvSpPr>
          <p:cNvPr id="99" name="모서리가 둥근 직사각형 98"/>
          <p:cNvSpPr/>
          <p:nvPr/>
        </p:nvSpPr>
        <p:spPr>
          <a:xfrm>
            <a:off x="7542491" y="4544516"/>
            <a:ext cx="972350" cy="252000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rgbClr val="ECE5C3"/>
              </a:gs>
              <a:gs pos="100000">
                <a:srgbClr val="E7DCAF"/>
              </a:gs>
            </a:gsLst>
            <a:lin ang="5400000" scaled="1"/>
            <a:tileRect/>
          </a:gradFill>
          <a:ln w="19050">
            <a:solidFill>
              <a:srgbClr val="BEB26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46800" rIns="0" rtlCol="0" anchor="ctr"/>
          <a:lstStyle/>
          <a:p>
            <a:pPr algn="ctr">
              <a:lnSpc>
                <a:spcPts val="1000"/>
              </a:lnSpc>
            </a:pPr>
            <a:r>
              <a:rPr lang="ko-KR" altLang="en-US" sz="1200" spc="-150" dirty="0">
                <a:solidFill>
                  <a:schemeClr val="tx1"/>
                </a:solidFill>
              </a:rPr>
              <a:t>식품포장공학</a:t>
            </a:r>
          </a:p>
        </p:txBody>
      </p:sp>
      <p:sp>
        <p:nvSpPr>
          <p:cNvPr id="102" name="모서리가 둥근 직사각형 101"/>
          <p:cNvSpPr/>
          <p:nvPr/>
        </p:nvSpPr>
        <p:spPr>
          <a:xfrm>
            <a:off x="9638333" y="4557234"/>
            <a:ext cx="900000" cy="252000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rgbClr val="ECE5C3"/>
              </a:gs>
              <a:gs pos="100000">
                <a:srgbClr val="E7DCAF"/>
              </a:gs>
            </a:gsLst>
            <a:lin ang="5400000" scaled="1"/>
            <a:tileRect/>
          </a:gradFill>
          <a:ln w="19050">
            <a:solidFill>
              <a:srgbClr val="BEB26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46800" rIns="0" rtlCol="0" anchor="ctr"/>
          <a:lstStyle/>
          <a:p>
            <a:pPr algn="ctr">
              <a:lnSpc>
                <a:spcPts val="1000"/>
              </a:lnSpc>
            </a:pPr>
            <a:r>
              <a:rPr lang="ko-KR" altLang="en-US" sz="1200" spc="-150" dirty="0" err="1">
                <a:solidFill>
                  <a:schemeClr val="tx1"/>
                </a:solidFill>
              </a:rPr>
              <a:t>기능성식품학</a:t>
            </a:r>
            <a:endParaRPr lang="ko-KR" altLang="en-US" sz="1200" spc="-150" dirty="0">
              <a:solidFill>
                <a:schemeClr val="tx1"/>
              </a:solidFill>
            </a:endParaRPr>
          </a:p>
        </p:txBody>
      </p:sp>
      <p:sp>
        <p:nvSpPr>
          <p:cNvPr id="103" name="모서리가 둥근 직사각형 102"/>
          <p:cNvSpPr/>
          <p:nvPr/>
        </p:nvSpPr>
        <p:spPr>
          <a:xfrm>
            <a:off x="1360230" y="5787986"/>
            <a:ext cx="1382749" cy="252000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rgbClr val="ECE5C3"/>
              </a:gs>
              <a:gs pos="100000">
                <a:srgbClr val="E7DCAF"/>
              </a:gs>
            </a:gsLst>
            <a:lin ang="5400000" scaled="1"/>
            <a:tileRect/>
          </a:gradFill>
          <a:ln w="19050">
            <a:solidFill>
              <a:srgbClr val="BEB26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46800" rIns="0" rtlCol="0" anchor="ctr"/>
          <a:lstStyle/>
          <a:p>
            <a:pPr algn="ctr">
              <a:lnSpc>
                <a:spcPts val="1000"/>
              </a:lnSpc>
            </a:pPr>
            <a:r>
              <a:rPr lang="ko-KR" altLang="en-US" sz="1200" spc="-150" dirty="0">
                <a:solidFill>
                  <a:schemeClr val="tx1"/>
                </a:solidFill>
              </a:rPr>
              <a:t>식품</a:t>
            </a:r>
            <a:r>
              <a:rPr lang="en-US" altLang="ko-KR" sz="1200" spc="-150" dirty="0">
                <a:solidFill>
                  <a:schemeClr val="tx1"/>
                </a:solidFill>
              </a:rPr>
              <a:t>GMP</a:t>
            </a:r>
            <a:r>
              <a:rPr lang="ko-KR" altLang="en-US" sz="1200" spc="-150" dirty="0" err="1">
                <a:solidFill>
                  <a:schemeClr val="tx1"/>
                </a:solidFill>
              </a:rPr>
              <a:t>및품질관리</a:t>
            </a:r>
            <a:endParaRPr lang="ko-KR" altLang="en-US" sz="1200" spc="-150" dirty="0">
              <a:solidFill>
                <a:schemeClr val="tx1"/>
              </a:solidFill>
            </a:endParaRPr>
          </a:p>
        </p:txBody>
      </p:sp>
      <p:sp>
        <p:nvSpPr>
          <p:cNvPr id="113" name="직사각형 112">
            <a:extLst>
              <a:ext uri="{FF2B5EF4-FFF2-40B4-BE49-F238E27FC236}">
                <a16:creationId xmlns:a16="http://schemas.microsoft.com/office/drawing/2014/main" id="{B42A1C82-C2CC-46D0-892E-4D6C287FB7D9}"/>
              </a:ext>
            </a:extLst>
          </p:cNvPr>
          <p:cNvSpPr/>
          <p:nvPr/>
        </p:nvSpPr>
        <p:spPr>
          <a:xfrm>
            <a:off x="-29325" y="65922"/>
            <a:ext cx="12192000" cy="742832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4000" b="1" spc="-150">
                <a:solidFill>
                  <a:schemeClr val="tx1"/>
                </a:solidFill>
                <a:latin typeface="+mj-lt"/>
                <a:ea typeface="바탕체" panose="02030609000101010101" pitchFamily="17" charset="-127"/>
              </a:rPr>
              <a:t> 2022</a:t>
            </a:r>
            <a:r>
              <a:rPr lang="ko-KR" altLang="en-US" sz="4000" b="1" spc="-150">
                <a:solidFill>
                  <a:schemeClr val="tx1"/>
                </a:solidFill>
                <a:latin typeface="+mj-lt"/>
                <a:ea typeface="바탕체" panose="02030609000101010101" pitchFamily="17" charset="-127"/>
              </a:rPr>
              <a:t>년 </a:t>
            </a:r>
            <a:r>
              <a:rPr lang="ko-KR" altLang="en-US" sz="4000" b="1" spc="-150" dirty="0">
                <a:solidFill>
                  <a:schemeClr val="tx1"/>
                </a:solidFill>
                <a:latin typeface="+mj-lt"/>
                <a:ea typeface="바탕체" panose="02030609000101010101" pitchFamily="17" charset="-127"/>
              </a:rPr>
              <a:t>교과목 이수체계 </a:t>
            </a:r>
            <a:r>
              <a:rPr lang="en-US" altLang="ko-KR" sz="3600" spc="-150" dirty="0">
                <a:solidFill>
                  <a:schemeClr val="tx1"/>
                </a:solidFill>
                <a:latin typeface="+mj-lt"/>
                <a:ea typeface="바탕체" panose="02030609000101010101" pitchFamily="17" charset="-127"/>
              </a:rPr>
              <a:t>/ </a:t>
            </a:r>
            <a:r>
              <a:rPr lang="ko-KR" altLang="en-US" sz="2400" spc="-150" dirty="0">
                <a:solidFill>
                  <a:schemeClr val="tx1"/>
                </a:solidFill>
                <a:latin typeface="휴먼명조" pitchFamily="2" charset="-127"/>
                <a:ea typeface="휴먼명조" pitchFamily="2" charset="-127"/>
              </a:rPr>
              <a:t>식품공학전공</a:t>
            </a:r>
          </a:p>
        </p:txBody>
      </p:sp>
      <p:sp>
        <p:nvSpPr>
          <p:cNvPr id="117" name="모서리가 둥근 직사각형 93">
            <a:extLst>
              <a:ext uri="{FF2B5EF4-FFF2-40B4-BE49-F238E27FC236}">
                <a16:creationId xmlns:a16="http://schemas.microsoft.com/office/drawing/2014/main" id="{D1F270FE-5988-483C-A7E2-9FC6081A8B46}"/>
              </a:ext>
            </a:extLst>
          </p:cNvPr>
          <p:cNvSpPr/>
          <p:nvPr/>
        </p:nvSpPr>
        <p:spPr>
          <a:xfrm>
            <a:off x="7103616" y="6428595"/>
            <a:ext cx="1726665" cy="344730"/>
          </a:xfrm>
          <a:prstGeom prst="roundRect">
            <a:avLst/>
          </a:prstGeom>
          <a:solidFill>
            <a:srgbClr val="00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600" b="1">
                <a:solidFill>
                  <a:schemeClr val="tx1"/>
                </a:solidFill>
              </a:rPr>
              <a:t>식품저장및포장</a:t>
            </a:r>
            <a:endParaRPr lang="en-US" altLang="ko-KR" sz="16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63029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1233</TotalTime>
  <Words>100</Words>
  <Application>Microsoft Office PowerPoint</Application>
  <PresentationFormat>와이드스크린</PresentationFormat>
  <Paragraphs>82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6" baseType="lpstr">
      <vt:lpstr>맑은 고딕</vt:lpstr>
      <vt:lpstr>바탕체</vt:lpstr>
      <vt:lpstr>휴먼명조</vt:lpstr>
      <vt:lpstr>Arial</vt:lpstr>
      <vt:lpstr>Office 테마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김동욱</dc:creator>
  <cp:lastModifiedBy>OWNER</cp:lastModifiedBy>
  <cp:revision>100</cp:revision>
  <cp:lastPrinted>2020-09-04T01:56:45Z</cp:lastPrinted>
  <dcterms:created xsi:type="dcterms:W3CDTF">2015-08-04T04:25:05Z</dcterms:created>
  <dcterms:modified xsi:type="dcterms:W3CDTF">2021-12-15T02:15:22Z</dcterms:modified>
</cp:coreProperties>
</file>