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별첨 36" id="{A400D30C-BDD7-4062-95B8-6FD38E1CE4BF}">
          <p14:sldIdLst/>
        </p14:section>
        <p14:section name="별첨37" id="{BF5CD285-2A1E-44CA-AC23-FEE7DD67683F}">
          <p14:sldIdLst>
            <p14:sldId id="257"/>
          </p14:sldIdLst>
        </p14:section>
        <p14:section name="별천 48" id="{40CD4994-3823-4B67-86FE-9BC0C97A7219}">
          <p14:sldIdLst/>
        </p14:section>
        <p14:section name="별첨 51" id="{597993CC-4F04-4006-A374-DDEE46357B72}">
          <p14:sldIdLst/>
        </p14:section>
        <p14:section name="별첨 2" id="{EB061752-1DB9-499B-B9E4-B7854AA7CF98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AF"/>
    <a:srgbClr val="FFFFFF"/>
    <a:srgbClr val="CDCDCD"/>
    <a:srgbClr val="A9A9AA"/>
    <a:srgbClr val="DCDCDC"/>
    <a:srgbClr val="EBEBEB"/>
    <a:srgbClr val="BEB26C"/>
    <a:srgbClr val="ECE5C3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116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874" y="108190"/>
            <a:ext cx="12192000" cy="742832"/>
          </a:xfrm>
          <a:prstGeom prst="rect">
            <a:avLst/>
          </a:prstGeom>
          <a:gradFill flip="none" rotWithShape="1">
            <a:gsLst>
              <a:gs pos="26000">
                <a:srgbClr val="EEEEEE"/>
              </a:gs>
              <a:gs pos="0">
                <a:srgbClr val="E5E5E5"/>
              </a:gs>
              <a:gs pos="60000">
                <a:schemeClr val="bg1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2019</a:t>
            </a:r>
            <a:r>
              <a:rPr lang="ko-KR" altLang="en-US" sz="4000" b="1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교과목 이수체계 </a:t>
            </a:r>
            <a:r>
              <a:rPr lang="en-US" altLang="ko-KR" sz="3600" spc="-150" dirty="0" smtClean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 smtClean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  <a:endParaRPr lang="ko-KR" altLang="en-US" sz="2400" spc="-150" dirty="0">
              <a:solidFill>
                <a:schemeClr val="tx1"/>
              </a:solidFill>
              <a:latin typeface="휴먼명조" pitchFamily="2" charset="-127"/>
              <a:ea typeface="휴먼명조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498" y="299441"/>
            <a:ext cx="2184010" cy="642098"/>
          </a:xfrm>
          <a:prstGeom prst="rect">
            <a:avLst/>
          </a:prstGeom>
        </p:spPr>
      </p:pic>
      <p:grpSp>
        <p:nvGrpSpPr>
          <p:cNvPr id="2" name="그룹 1"/>
          <p:cNvGrpSpPr/>
          <p:nvPr/>
        </p:nvGrpSpPr>
        <p:grpSpPr>
          <a:xfrm>
            <a:off x="239817" y="1251476"/>
            <a:ext cx="11615885" cy="1237078"/>
            <a:chOff x="317241" y="1398717"/>
            <a:chExt cx="11615885" cy="1237078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317241" y="139871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 smtClean="0">
                  <a:solidFill>
                    <a:schemeClr val="tx1"/>
                  </a:solidFill>
                </a:rPr>
                <a:t>1</a:t>
              </a:r>
            </a:p>
            <a:p>
              <a:r>
                <a:rPr lang="ko-KR" altLang="en-US" b="1" dirty="0" smtClean="0">
                  <a:solidFill>
                    <a:schemeClr val="tx1"/>
                  </a:solidFill>
                </a:rPr>
                <a:t>학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913026" y="1413484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737118" y="139871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모서리가 둥근 직사각형 15"/>
          <p:cNvSpPr/>
          <p:nvPr/>
        </p:nvSpPr>
        <p:spPr>
          <a:xfrm>
            <a:off x="6552456" y="2095211"/>
            <a:ext cx="1252178" cy="3229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 smtClean="0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236624" y="2581840"/>
            <a:ext cx="11589267" cy="1222311"/>
            <a:chOff x="317241" y="2774977"/>
            <a:chExt cx="11589267" cy="1222311"/>
          </a:xfrm>
        </p:grpSpPr>
        <p:sp>
          <p:nvSpPr>
            <p:cNvPr id="47" name="모서리가 둥근 직사각형 46"/>
            <p:cNvSpPr/>
            <p:nvPr/>
          </p:nvSpPr>
          <p:spPr>
            <a:xfrm>
              <a:off x="317241" y="277497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2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r>
                <a:rPr lang="ko-KR" altLang="en-US" b="1" dirty="0" smtClean="0">
                  <a:solidFill>
                    <a:schemeClr val="tx1"/>
                  </a:solidFill>
                </a:rPr>
                <a:t>학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48" name="모서리가 둥근 직사각형 47"/>
            <p:cNvSpPr/>
            <p:nvPr/>
          </p:nvSpPr>
          <p:spPr>
            <a:xfrm>
              <a:off x="886408" y="2774977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737118" y="277497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9" name="모서리가 둥근 직사각형 68"/>
          <p:cNvSpPr/>
          <p:nvPr/>
        </p:nvSpPr>
        <p:spPr>
          <a:xfrm>
            <a:off x="5934758" y="283931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8687074" y="281824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유기화학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1376865" y="349497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50" spc="-150" dirty="0" err="1" smtClean="0">
                <a:solidFill>
                  <a:schemeClr val="tx1"/>
                </a:solidFill>
              </a:rPr>
              <a:t>식품기기장치</a:t>
            </a:r>
            <a:r>
              <a:rPr lang="ko-KR" altLang="en-US" sz="1150" spc="-150" dirty="0" err="1">
                <a:solidFill>
                  <a:schemeClr val="tx1"/>
                </a:solidFill>
              </a:rPr>
              <a:t>학</a:t>
            </a:r>
            <a:endParaRPr lang="ko-KR" altLang="en-US" sz="115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4500939" y="342223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5926367" y="34222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식품가공저장학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7220898" y="342223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식품저장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239817" y="3847941"/>
            <a:ext cx="11589267" cy="1222311"/>
            <a:chOff x="317241" y="4151237"/>
            <a:chExt cx="11589267" cy="1222311"/>
          </a:xfrm>
        </p:grpSpPr>
        <p:sp>
          <p:nvSpPr>
            <p:cNvPr id="78" name="모서리가 둥근 직사각형 77"/>
            <p:cNvSpPr/>
            <p:nvPr/>
          </p:nvSpPr>
          <p:spPr>
            <a:xfrm>
              <a:off x="317241" y="415123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 smtClean="0">
                  <a:solidFill>
                    <a:schemeClr val="tx1"/>
                  </a:solidFill>
                </a:rPr>
                <a:t>3</a:t>
              </a:r>
            </a:p>
            <a:p>
              <a:r>
                <a:rPr lang="ko-KR" altLang="en-US" b="1" dirty="0" smtClean="0">
                  <a:solidFill>
                    <a:schemeClr val="tx1"/>
                  </a:solidFill>
                </a:rPr>
                <a:t>학</a:t>
              </a:r>
              <a:endParaRPr lang="en-US" altLang="ko-KR" b="1" dirty="0" smtClean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79" name="모서리가 둥근 직사각형 78"/>
            <p:cNvSpPr/>
            <p:nvPr/>
          </p:nvSpPr>
          <p:spPr>
            <a:xfrm>
              <a:off x="886408" y="4151237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737118" y="415123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 smtClean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6" name="모서리가 둥근 직사각형 95"/>
          <p:cNvSpPr/>
          <p:nvPr/>
        </p:nvSpPr>
        <p:spPr>
          <a:xfrm>
            <a:off x="239816" y="5177979"/>
            <a:ext cx="11589267" cy="1222311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spc="-300" dirty="0">
                <a:solidFill>
                  <a:schemeClr val="tx1"/>
                </a:solidFill>
              </a:rPr>
              <a:t> </a:t>
            </a:r>
            <a:r>
              <a:rPr lang="en-US" altLang="ko-KR" b="1" dirty="0">
                <a:solidFill>
                  <a:schemeClr val="tx1"/>
                </a:solidFill>
              </a:rPr>
              <a:t>4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 smtClean="0">
                <a:solidFill>
                  <a:schemeClr val="tx1"/>
                </a:solidFill>
              </a:rPr>
              <a:t>학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년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808983" y="5177979"/>
            <a:ext cx="11020100" cy="1222311"/>
          </a:xfrm>
          <a:prstGeom prst="roundRect">
            <a:avLst/>
          </a:prstGeom>
          <a:gradFill flip="none" rotWithShape="1">
            <a:gsLst>
              <a:gs pos="0">
                <a:srgbClr val="C1C1CA"/>
              </a:gs>
              <a:gs pos="53000">
                <a:srgbClr val="DCDCE5"/>
              </a:gs>
              <a:gs pos="100000">
                <a:srgbClr val="E4E4ED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659693" y="5169353"/>
            <a:ext cx="298580" cy="1222311"/>
          </a:xfrm>
          <a:prstGeom prst="rect">
            <a:avLst/>
          </a:prstGeom>
          <a:solidFill>
            <a:srgbClr val="00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</a:rPr>
              <a:t>1</a:t>
            </a:r>
          </a:p>
          <a:p>
            <a:pPr algn="ctr"/>
            <a:endParaRPr lang="en-US" altLang="ko-KR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2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958274" y="1862632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48" idx="3"/>
            <a:endCxn id="49" idx="3"/>
          </p:cNvCxnSpPr>
          <p:nvPr/>
        </p:nvCxnSpPr>
        <p:spPr>
          <a:xfrm flipH="1">
            <a:off x="955081" y="3192996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stCxn id="78" idx="3"/>
            <a:endCxn id="80" idx="3"/>
          </p:cNvCxnSpPr>
          <p:nvPr/>
        </p:nvCxnSpPr>
        <p:spPr>
          <a:xfrm flipH="1">
            <a:off x="958274" y="4459097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1038475" y="6048986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8915487" y="970180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339522" y="963220"/>
            <a:ext cx="1252178" cy="2426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4480717" y="406202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8699680" y="399775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7220898" y="4062023"/>
            <a:ext cx="103485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10474751" y="570555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농업교재연구및지도법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2318238" y="535769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식품품질관리및실험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10477278" y="6124768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1038475" y="607976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식품공학세미나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1416493" y="570555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2318238" y="6072831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식품물성학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6682394" y="569666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식품위생관</a:t>
            </a:r>
            <a:r>
              <a:rPr lang="ko-KR" altLang="en-US" sz="1200" spc="-150" dirty="0">
                <a:solidFill>
                  <a:schemeClr val="tx1"/>
                </a:solidFill>
              </a:rPr>
              <a:t>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6682394" y="612476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 </a:t>
            </a:r>
            <a:r>
              <a:rPr lang="ko-KR" altLang="en-US" sz="1200" spc="-150" dirty="0" smtClean="0">
                <a:solidFill>
                  <a:schemeClr val="tx1"/>
                </a:solidFill>
              </a:rPr>
              <a:t>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8699680" y="613441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천연물화학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7220898" y="283931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식품가공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3147599" y="406202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8687074" y="151472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품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3894101" y="2123237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416493" y="212323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496336" y="946037"/>
            <a:ext cx="135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전공선택</a:t>
            </a:r>
            <a:endParaRPr lang="ko-KR" altLang="en-US" sz="1200" dirty="0"/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3147737" y="342223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10400579" y="467098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농업교육론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3854628" y="47481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 smtClean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1367939" y="47481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식품품질관리실무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5983319" y="468785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7263827" y="468784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식품위생법</a:t>
            </a:r>
            <a:r>
              <a:rPr lang="ko-KR" altLang="en-US" sz="1200" spc="-150" dirty="0">
                <a:solidFill>
                  <a:schemeClr val="tx1"/>
                </a:solidFill>
              </a:rPr>
              <a:t>규</a:t>
            </a: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367939" y="283931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 smtClean="0">
                <a:solidFill>
                  <a:schemeClr val="tx1"/>
                </a:solidFill>
              </a:rPr>
              <a:t>식품재료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6040272" y="4061004"/>
            <a:ext cx="1138273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smtClean="0">
                <a:solidFill>
                  <a:schemeClr val="tx1"/>
                </a:solidFill>
              </a:rPr>
              <a:t>식품기준규격실무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8699680" y="467378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식품분</a:t>
            </a:r>
            <a:r>
              <a:rPr lang="ko-KR" altLang="en-US" sz="1200" spc="-150" dirty="0">
                <a:solidFill>
                  <a:schemeClr val="tx1"/>
                </a:solidFill>
              </a:rPr>
              <a:t>석</a:t>
            </a: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6682394" y="530599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 smtClean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 smtClean="0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3894101" y="5370174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발효효소공</a:t>
            </a:r>
            <a:r>
              <a:rPr lang="ko-KR" altLang="en-US" sz="1200" spc="-150" dirty="0">
                <a:solidFill>
                  <a:schemeClr val="tx1"/>
                </a:solidFill>
              </a:rPr>
              <a:t>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8699680" y="5306752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기능성식품가공및개</a:t>
            </a:r>
            <a:r>
              <a:rPr lang="ko-KR" altLang="en-US" sz="1100" spc="-150" dirty="0" err="1">
                <a:solidFill>
                  <a:schemeClr val="tx1"/>
                </a:solidFill>
              </a:rPr>
              <a:t>발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3854628" y="5712838"/>
            <a:ext cx="1403637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100" spc="-150" dirty="0" err="1" smtClean="0">
                <a:solidFill>
                  <a:schemeClr val="tx1"/>
                </a:solidFill>
              </a:rPr>
              <a:t>미생물학적식품품질관리</a:t>
            </a:r>
            <a:endParaRPr lang="ko-KR" altLang="en-US" sz="11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1007940" y="5357789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식품공정분</a:t>
            </a:r>
            <a:r>
              <a:rPr lang="ko-KR" altLang="en-US" sz="1200" spc="-150" dirty="0">
                <a:solidFill>
                  <a:schemeClr val="tx1"/>
                </a:solidFill>
              </a:rPr>
              <a:t>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69926" y="970180"/>
            <a:ext cx="12695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선택교</a:t>
            </a:r>
            <a:r>
              <a:rPr lang="ko-KR" altLang="en-US" sz="1200" dirty="0"/>
              <a:t>양</a:t>
            </a:r>
          </a:p>
        </p:txBody>
      </p:sp>
      <p:sp>
        <p:nvSpPr>
          <p:cNvPr id="84" name="모서리가 둥근 직사각형 83"/>
          <p:cNvSpPr/>
          <p:nvPr/>
        </p:nvSpPr>
        <p:spPr>
          <a:xfrm>
            <a:off x="3894101" y="279977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식품미생물학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8687074" y="3422230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식품화학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7" name="모서리가 둥근 직사각형 86"/>
          <p:cNvSpPr/>
          <p:nvPr/>
        </p:nvSpPr>
        <p:spPr>
          <a:xfrm>
            <a:off x="1367939" y="4127313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식품관능평가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8" name="모서리가 둥근 직사각형 87"/>
          <p:cNvSpPr/>
          <p:nvPr/>
        </p:nvSpPr>
        <p:spPr>
          <a:xfrm>
            <a:off x="8699680" y="5696666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smtClean="0">
                <a:solidFill>
                  <a:schemeClr val="tx1"/>
                </a:solidFill>
              </a:rPr>
              <a:t>취업설계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92" name="모서리가 둥근 직사각형 91"/>
          <p:cNvSpPr/>
          <p:nvPr/>
        </p:nvSpPr>
        <p:spPr>
          <a:xfrm>
            <a:off x="955081" y="6494312"/>
            <a:ext cx="1989246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식품품질관</a:t>
            </a:r>
            <a:r>
              <a:rPr lang="ko-KR" altLang="en-US" b="1" dirty="0">
                <a:solidFill>
                  <a:schemeClr val="tx1"/>
                </a:solidFill>
              </a:rPr>
              <a:t>리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93" name="모서리가 둥근 직사각형 92"/>
          <p:cNvSpPr/>
          <p:nvPr/>
        </p:nvSpPr>
        <p:spPr>
          <a:xfrm>
            <a:off x="3021051" y="6494312"/>
            <a:ext cx="2757729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식품미생물 및 발효공학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94" name="모서리가 둥근 직사각형 93"/>
          <p:cNvSpPr/>
          <p:nvPr/>
        </p:nvSpPr>
        <p:spPr>
          <a:xfrm>
            <a:off x="5847791" y="6504937"/>
            <a:ext cx="2209728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식품안전관</a:t>
            </a:r>
            <a:r>
              <a:rPr lang="ko-KR" altLang="en-US" b="1" dirty="0">
                <a:solidFill>
                  <a:schemeClr val="tx1"/>
                </a:solidFill>
              </a:rPr>
              <a:t>리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8117517" y="6494312"/>
            <a:ext cx="2391291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기능성식품화학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596003" y="6485446"/>
            <a:ext cx="1210757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chemeClr val="tx1"/>
                </a:solidFill>
              </a:rPr>
              <a:t>교직과정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90</Words>
  <Application>Microsoft Office PowerPoint</Application>
  <PresentationFormat>사용자 지정</PresentationFormat>
  <Paragraphs>74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user</cp:lastModifiedBy>
  <cp:revision>61</cp:revision>
  <cp:lastPrinted>2019-11-26T06:55:42Z</cp:lastPrinted>
  <dcterms:created xsi:type="dcterms:W3CDTF">2015-08-04T04:25:05Z</dcterms:created>
  <dcterms:modified xsi:type="dcterms:W3CDTF">2020-01-16T04:55:43Z</dcterms:modified>
</cp:coreProperties>
</file>