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B309-F6DE-4F9D-9548-FA7536ABFEB2}" type="datetimeFigureOut">
              <a:rPr lang="ko-KR" altLang="en-US" smtClean="0"/>
              <a:t>2013-05-21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134C0-C02D-4F82-9FA0-1356E9A7AA8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B309-F6DE-4F9D-9548-FA7536ABFEB2}" type="datetimeFigureOut">
              <a:rPr lang="ko-KR" altLang="en-US" smtClean="0"/>
              <a:t>2013-05-21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134C0-C02D-4F82-9FA0-1356E9A7AA8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B309-F6DE-4F9D-9548-FA7536ABFEB2}" type="datetimeFigureOut">
              <a:rPr lang="ko-KR" altLang="en-US" smtClean="0"/>
              <a:t>2013-05-21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134C0-C02D-4F82-9FA0-1356E9A7AA8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B309-F6DE-4F9D-9548-FA7536ABFEB2}" type="datetimeFigureOut">
              <a:rPr lang="ko-KR" altLang="en-US" smtClean="0"/>
              <a:t>2013-05-21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134C0-C02D-4F82-9FA0-1356E9A7AA8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B309-F6DE-4F9D-9548-FA7536ABFEB2}" type="datetimeFigureOut">
              <a:rPr lang="ko-KR" altLang="en-US" smtClean="0"/>
              <a:t>2013-05-21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134C0-C02D-4F82-9FA0-1356E9A7AA8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B309-F6DE-4F9D-9548-FA7536ABFEB2}" type="datetimeFigureOut">
              <a:rPr lang="ko-KR" altLang="en-US" smtClean="0"/>
              <a:t>2013-05-21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134C0-C02D-4F82-9FA0-1356E9A7AA8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B309-F6DE-4F9D-9548-FA7536ABFEB2}" type="datetimeFigureOut">
              <a:rPr lang="ko-KR" altLang="en-US" smtClean="0"/>
              <a:t>2013-05-21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134C0-C02D-4F82-9FA0-1356E9A7AA8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B309-F6DE-4F9D-9548-FA7536ABFEB2}" type="datetimeFigureOut">
              <a:rPr lang="ko-KR" altLang="en-US" smtClean="0"/>
              <a:t>2013-05-21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134C0-C02D-4F82-9FA0-1356E9A7AA8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B309-F6DE-4F9D-9548-FA7536ABFEB2}" type="datetimeFigureOut">
              <a:rPr lang="ko-KR" altLang="en-US" smtClean="0"/>
              <a:t>2013-05-21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134C0-C02D-4F82-9FA0-1356E9A7AA8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B309-F6DE-4F9D-9548-FA7536ABFEB2}" type="datetimeFigureOut">
              <a:rPr lang="ko-KR" altLang="en-US" smtClean="0"/>
              <a:t>2013-05-21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134C0-C02D-4F82-9FA0-1356E9A7AA8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B309-F6DE-4F9D-9548-FA7536ABFEB2}" type="datetimeFigureOut">
              <a:rPr lang="ko-KR" altLang="en-US" smtClean="0"/>
              <a:t>2013-05-21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134C0-C02D-4F82-9FA0-1356E9A7AA8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BB309-F6DE-4F9D-9548-FA7536ABFEB2}" type="datetimeFigureOut">
              <a:rPr lang="ko-KR" altLang="en-US" smtClean="0"/>
              <a:t>2013-05-21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134C0-C02D-4F82-9FA0-1356E9A7AA8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제목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8258175" cy="868362"/>
          </a:xfrm>
        </p:spPr>
        <p:txBody>
          <a:bodyPr/>
          <a:lstStyle/>
          <a:p>
            <a:pPr eaLnBrk="1" hangingPunct="1"/>
            <a:r>
              <a:rPr lang="ko-KR" altLang="en-US" smtClean="0"/>
              <a:t>지방질</a:t>
            </a:r>
          </a:p>
        </p:txBody>
      </p:sp>
      <p:sp>
        <p:nvSpPr>
          <p:cNvPr id="4608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ko-KR" altLang="en-US" b="1" smtClean="0"/>
              <a:t>지방의 성분</a:t>
            </a:r>
            <a:r>
              <a:rPr lang="en-US" altLang="ko-KR" b="1" smtClean="0"/>
              <a:t>: C, H, O </a:t>
            </a:r>
            <a:r>
              <a:rPr lang="ko-KR" altLang="en-US" b="1" smtClean="0"/>
              <a:t>이외에 </a:t>
            </a:r>
            <a:r>
              <a:rPr lang="en-US" altLang="ko-KR" b="1" smtClean="0"/>
              <a:t>P, N, S</a:t>
            </a:r>
            <a:r>
              <a:rPr lang="ko-KR" altLang="en-US" b="1" smtClean="0"/>
              <a:t>등</a:t>
            </a:r>
            <a:endParaRPr lang="ko-KR" altLang="en-US" smtClean="0"/>
          </a:p>
          <a:p>
            <a:pPr eaLnBrk="1" hangingPunct="1"/>
            <a:r>
              <a:rPr lang="ko-KR" altLang="en-US" b="1" smtClean="0"/>
              <a:t>지방의 정의</a:t>
            </a:r>
            <a:r>
              <a:rPr lang="en-US" altLang="ko-KR" b="1" smtClean="0"/>
              <a:t>:</a:t>
            </a:r>
            <a:endParaRPr lang="ko-KR" altLang="en-US" smtClean="0"/>
          </a:p>
          <a:p>
            <a:pPr eaLnBrk="1" hangingPunct="1"/>
            <a:r>
              <a:rPr lang="en-US" altLang="ko-KR" smtClean="0"/>
              <a:t>1) </a:t>
            </a:r>
            <a:r>
              <a:rPr lang="ko-KR" altLang="en-US" smtClean="0"/>
              <a:t>물에 녹지 않으며 비극성 용매</a:t>
            </a:r>
            <a:r>
              <a:rPr lang="en-US" altLang="ko-KR" smtClean="0"/>
              <a:t>(ether, chloroform, acetone, benzene, </a:t>
            </a:r>
            <a:r>
              <a:rPr lang="ko-KR" altLang="en-US" smtClean="0"/>
              <a:t>이황화탄소</a:t>
            </a:r>
            <a:r>
              <a:rPr lang="en-US" altLang="ko-KR" smtClean="0"/>
              <a:t>, </a:t>
            </a:r>
            <a:r>
              <a:rPr lang="ko-KR" altLang="en-US" smtClean="0"/>
              <a:t>사염화 탄소</a:t>
            </a:r>
            <a:r>
              <a:rPr lang="en-US" altLang="ko-KR" smtClean="0"/>
              <a:t>)</a:t>
            </a:r>
            <a:r>
              <a:rPr lang="ko-KR" altLang="en-US" smtClean="0"/>
              <a:t>에 녹는다</a:t>
            </a:r>
            <a:r>
              <a:rPr lang="en-US" altLang="ko-KR" smtClean="0"/>
              <a:t>.</a:t>
            </a:r>
            <a:endParaRPr lang="ko-KR" altLang="en-US" smtClean="0"/>
          </a:p>
          <a:p>
            <a:pPr eaLnBrk="1" hangingPunct="1"/>
            <a:r>
              <a:rPr lang="en-US" altLang="ko-KR" smtClean="0"/>
              <a:t>2) </a:t>
            </a:r>
            <a:r>
              <a:rPr lang="ko-KR" altLang="en-US" smtClean="0"/>
              <a:t>지방산과 </a:t>
            </a:r>
            <a:r>
              <a:rPr lang="en-US" altLang="ko-KR" smtClean="0"/>
              <a:t>ester</a:t>
            </a:r>
            <a:r>
              <a:rPr lang="ko-KR" altLang="en-US" smtClean="0"/>
              <a:t>결합</a:t>
            </a:r>
          </a:p>
          <a:p>
            <a:pPr eaLnBrk="1" hangingPunct="1"/>
            <a:r>
              <a:rPr lang="en-US" altLang="ko-KR" smtClean="0"/>
              <a:t>3) </a:t>
            </a:r>
            <a:r>
              <a:rPr lang="ko-KR" altLang="en-US" smtClean="0"/>
              <a:t>생체에 의해서 이용될 수 있는 물질</a:t>
            </a:r>
          </a:p>
          <a:p>
            <a:pPr eaLnBrk="1" hangingPunct="1"/>
            <a:endParaRPr lang="ko-KR" altLang="en-US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내용 개체 틀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434013"/>
          </a:xfrm>
        </p:spPr>
        <p:txBody>
          <a:bodyPr/>
          <a:lstStyle/>
          <a:p>
            <a:r>
              <a:rPr lang="ko-KR" altLang="en-US" sz="2000" smtClean="0"/>
              <a:t>유지의 산패의 종류</a:t>
            </a:r>
            <a:endParaRPr lang="en-US" altLang="ko-KR" sz="2000" smtClean="0"/>
          </a:p>
          <a:p>
            <a:pPr>
              <a:buFont typeface="Arial" charset="0"/>
              <a:buNone/>
            </a:pPr>
            <a:r>
              <a:rPr lang="en-US" altLang="ko-KR" sz="2000" smtClean="0"/>
              <a:t>1)</a:t>
            </a:r>
            <a:r>
              <a:rPr lang="ko-KR" altLang="en-US" sz="2000" smtClean="0"/>
              <a:t>가수분해에 의한 산패</a:t>
            </a:r>
            <a:r>
              <a:rPr lang="en-US" altLang="ko-KR" sz="2000" smtClean="0"/>
              <a:t>: </a:t>
            </a:r>
            <a:r>
              <a:rPr lang="ko-KR" altLang="en-US" sz="2000" smtClean="0"/>
              <a:t>물</a:t>
            </a:r>
            <a:r>
              <a:rPr lang="en-US" altLang="ko-KR" sz="2000" smtClean="0"/>
              <a:t>, </a:t>
            </a:r>
            <a:r>
              <a:rPr lang="ko-KR" altLang="en-US" sz="2000" smtClean="0"/>
              <a:t>산</a:t>
            </a:r>
            <a:r>
              <a:rPr lang="en-US" altLang="ko-KR" sz="2000" smtClean="0"/>
              <a:t>, </a:t>
            </a:r>
            <a:r>
              <a:rPr lang="ko-KR" altLang="en-US" sz="2000" smtClean="0"/>
              <a:t>알카리</a:t>
            </a:r>
            <a:r>
              <a:rPr lang="en-US" altLang="ko-KR" sz="2000" smtClean="0"/>
              <a:t>, </a:t>
            </a:r>
            <a:r>
              <a:rPr lang="ko-KR" altLang="en-US" sz="2000" smtClean="0"/>
              <a:t>효소</a:t>
            </a:r>
            <a:endParaRPr lang="en-US" altLang="ko-KR" sz="2000" smtClean="0"/>
          </a:p>
          <a:p>
            <a:pPr>
              <a:buFont typeface="Arial" charset="0"/>
              <a:buNone/>
            </a:pPr>
            <a:r>
              <a:rPr lang="en-US" altLang="ko-KR" sz="2000" smtClean="0"/>
              <a:t>2)</a:t>
            </a:r>
            <a:r>
              <a:rPr lang="ko-KR" altLang="en-US" sz="2000" smtClean="0"/>
              <a:t>산화효소에 의한 산패</a:t>
            </a:r>
            <a:r>
              <a:rPr lang="en-US" altLang="ko-KR" sz="2000" smtClean="0"/>
              <a:t>: </a:t>
            </a:r>
            <a:r>
              <a:rPr lang="ko-KR" altLang="en-US" sz="2000" smtClean="0"/>
              <a:t>리폭시다아제</a:t>
            </a:r>
            <a:r>
              <a:rPr lang="en-US" altLang="ko-KR" sz="2000" smtClean="0"/>
              <a:t>, </a:t>
            </a:r>
          </a:p>
          <a:p>
            <a:pPr>
              <a:buFont typeface="Arial" charset="0"/>
              <a:buNone/>
            </a:pPr>
            <a:r>
              <a:rPr lang="en-US" altLang="ko-KR" sz="2000" smtClean="0"/>
              <a:t>                              </a:t>
            </a:r>
            <a:r>
              <a:rPr lang="ko-KR" altLang="en-US" sz="2000" smtClean="0"/>
              <a:t>리폭시하드로페르옥시다아제</a:t>
            </a:r>
            <a:endParaRPr lang="en-US" altLang="ko-KR" sz="2000" smtClean="0"/>
          </a:p>
          <a:p>
            <a:pPr>
              <a:buFont typeface="Arial" charset="0"/>
              <a:buNone/>
            </a:pPr>
            <a:r>
              <a:rPr lang="en-US" altLang="ko-KR" sz="2000" smtClean="0"/>
              <a:t>3)</a:t>
            </a:r>
            <a:r>
              <a:rPr lang="ko-KR" altLang="en-US" sz="2000" smtClean="0"/>
              <a:t>자동산화에 의한 산패</a:t>
            </a:r>
            <a:r>
              <a:rPr lang="en-US" altLang="ko-KR" sz="2000" smtClean="0"/>
              <a:t>(</a:t>
            </a:r>
            <a:r>
              <a:rPr lang="ko-KR" altLang="en-US" sz="2000" smtClean="0"/>
              <a:t>비효소적 산패</a:t>
            </a:r>
            <a:r>
              <a:rPr lang="en-US" altLang="ko-KR" sz="2000" smtClean="0"/>
              <a:t>)</a:t>
            </a:r>
          </a:p>
          <a:p>
            <a:pPr>
              <a:buFont typeface="Arial" charset="0"/>
              <a:buNone/>
            </a:pPr>
            <a:r>
              <a:rPr lang="en-US" altLang="ko-KR" sz="2000" smtClean="0"/>
              <a:t>    </a:t>
            </a:r>
            <a:r>
              <a:rPr lang="ko-KR" altLang="en-US" sz="2000" smtClean="0"/>
              <a:t>결과물</a:t>
            </a:r>
            <a:r>
              <a:rPr lang="en-US" altLang="ko-KR" sz="2000" smtClean="0"/>
              <a:t>: </a:t>
            </a:r>
            <a:r>
              <a:rPr lang="ko-KR" altLang="en-US" sz="2000" smtClean="0"/>
              <a:t>중합체의 함량 증가</a:t>
            </a:r>
            <a:r>
              <a:rPr lang="en-US" altLang="ko-KR" sz="2000" smtClean="0"/>
              <a:t>, </a:t>
            </a:r>
            <a:r>
              <a:rPr lang="ko-KR" altLang="en-US" sz="2000" smtClean="0"/>
              <a:t>점도 증가</a:t>
            </a:r>
            <a:endParaRPr lang="en-US" altLang="ko-KR" sz="2000" smtClean="0"/>
          </a:p>
          <a:p>
            <a:pPr>
              <a:buFont typeface="Arial" charset="0"/>
              <a:buNone/>
            </a:pPr>
            <a:r>
              <a:rPr lang="en-US" altLang="ko-KR" sz="2000" smtClean="0"/>
              <a:t>              </a:t>
            </a:r>
            <a:r>
              <a:rPr lang="ko-KR" altLang="en-US" sz="2000" smtClean="0"/>
              <a:t>비타민류 파괴</a:t>
            </a:r>
            <a:r>
              <a:rPr lang="en-US" altLang="ko-KR" sz="2000" smtClean="0"/>
              <a:t>,   </a:t>
            </a:r>
            <a:r>
              <a:rPr lang="ko-KR" altLang="en-US" sz="2000" smtClean="0"/>
              <a:t>필수지방산 함량감소</a:t>
            </a:r>
            <a:endParaRPr lang="en-US" altLang="ko-KR" sz="2000" smtClean="0"/>
          </a:p>
          <a:p>
            <a:pPr>
              <a:buFont typeface="Arial" charset="0"/>
              <a:buNone/>
            </a:pPr>
            <a:r>
              <a:rPr lang="en-US" altLang="ko-KR" sz="2000" smtClean="0"/>
              <a:t>               </a:t>
            </a:r>
            <a:r>
              <a:rPr lang="ko-KR" altLang="en-US" sz="2000" smtClean="0"/>
              <a:t>영양가 감소</a:t>
            </a:r>
            <a:endParaRPr lang="en-US" altLang="ko-KR" sz="2000" smtClean="0"/>
          </a:p>
          <a:p>
            <a:pPr>
              <a:buFont typeface="Arial" charset="0"/>
              <a:buNone/>
            </a:pPr>
            <a:r>
              <a:rPr lang="en-US" altLang="ko-KR" sz="2000" smtClean="0"/>
              <a:t>4)</a:t>
            </a:r>
            <a:r>
              <a:rPr lang="ko-KR" altLang="en-US" sz="2000" smtClean="0"/>
              <a:t>가열산화에 의한 산패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제목 1"/>
          <p:cNvSpPr>
            <a:spLocks noGrp="1"/>
          </p:cNvSpPr>
          <p:nvPr>
            <p:ph type="title"/>
          </p:nvPr>
        </p:nvSpPr>
        <p:spPr>
          <a:xfrm>
            <a:off x="357188" y="0"/>
            <a:ext cx="8072437" cy="500063"/>
          </a:xfrm>
        </p:spPr>
        <p:txBody>
          <a:bodyPr>
            <a:normAutofit fontScale="90000"/>
          </a:bodyPr>
          <a:lstStyle/>
          <a:p>
            <a:r>
              <a:rPr lang="ko-KR" altLang="en-US" smtClean="0"/>
              <a:t>지방의 자동산화</a:t>
            </a:r>
          </a:p>
        </p:txBody>
      </p:sp>
      <p:pic>
        <p:nvPicPr>
          <p:cNvPr id="56323" name="내용 개체 틀 3" descr="사진1 01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14375" y="531813"/>
            <a:ext cx="7358063" cy="6040437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smtClean="0"/>
          </a:p>
        </p:txBody>
      </p:sp>
      <p:pic>
        <p:nvPicPr>
          <p:cNvPr id="57347" name="내용 개체 틀 4" descr="사진1 00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71500" y="214313"/>
            <a:ext cx="8389938" cy="5786437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38" cy="868362"/>
          </a:xfrm>
        </p:spPr>
        <p:txBody>
          <a:bodyPr/>
          <a:lstStyle/>
          <a:p>
            <a:r>
              <a:rPr lang="ko-KR" altLang="en-US" smtClean="0"/>
              <a:t>유지의 산패에 영향인자</a:t>
            </a:r>
          </a:p>
        </p:txBody>
      </p:sp>
      <p:sp>
        <p:nvSpPr>
          <p:cNvPr id="58371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맑은 고딕" pitchFamily="50" charset="-127"/>
              <a:buAutoNum type="arabicPeriod"/>
            </a:pPr>
            <a:r>
              <a:rPr lang="ko-KR" altLang="en-US" sz="2800" smtClean="0"/>
              <a:t>온도</a:t>
            </a:r>
            <a:endParaRPr lang="en-US" altLang="ko-KR" sz="2800" smtClean="0"/>
          </a:p>
          <a:p>
            <a:pPr marL="514350" indent="-514350">
              <a:buFont typeface="맑은 고딕" pitchFamily="50" charset="-127"/>
              <a:buAutoNum type="arabicPeriod"/>
            </a:pPr>
            <a:r>
              <a:rPr lang="ko-KR" altLang="en-US" sz="2800" smtClean="0"/>
              <a:t>금속</a:t>
            </a:r>
            <a:endParaRPr lang="en-US" altLang="ko-KR" sz="2800" smtClean="0"/>
          </a:p>
          <a:p>
            <a:pPr marL="514350" indent="-514350">
              <a:buFont typeface="맑은 고딕" pitchFamily="50" charset="-127"/>
              <a:buAutoNum type="arabicPeriod"/>
            </a:pPr>
            <a:r>
              <a:rPr lang="ko-KR" altLang="en-US" sz="2800" smtClean="0"/>
              <a:t>광선</a:t>
            </a:r>
            <a:endParaRPr lang="en-US" altLang="ko-KR" sz="2800" smtClean="0"/>
          </a:p>
          <a:p>
            <a:pPr marL="514350" indent="-514350">
              <a:buFont typeface="맑은 고딕" pitchFamily="50" charset="-127"/>
              <a:buAutoNum type="arabicPeriod"/>
            </a:pPr>
            <a:r>
              <a:rPr lang="ko-KR" altLang="en-US" smtClean="0"/>
              <a:t>산소</a:t>
            </a:r>
            <a:endParaRPr lang="en-US" altLang="ko-KR" smtClean="0"/>
          </a:p>
          <a:p>
            <a:pPr marL="514350" indent="-514350">
              <a:buFont typeface="맑은 고딕" pitchFamily="50" charset="-127"/>
              <a:buAutoNum type="arabicPeriod"/>
            </a:pPr>
            <a:r>
              <a:rPr lang="ko-KR" altLang="en-US" smtClean="0"/>
              <a:t>수분</a:t>
            </a:r>
            <a:endParaRPr lang="en-US" altLang="ko-KR" smtClean="0"/>
          </a:p>
          <a:p>
            <a:pPr marL="514350" indent="-514350">
              <a:buFont typeface="맑은 고딕" pitchFamily="50" charset="-127"/>
              <a:buAutoNum type="arabicPeriod"/>
            </a:pPr>
            <a:r>
              <a:rPr lang="ko-KR" altLang="en-US" smtClean="0"/>
              <a:t>지방산의 조성</a:t>
            </a:r>
            <a:endParaRPr lang="en-US" altLang="ko-KR" smtClean="0"/>
          </a:p>
          <a:p>
            <a:pPr marL="514350" indent="-514350">
              <a:buFont typeface="맑은 고딕" pitchFamily="50" charset="-127"/>
              <a:buAutoNum type="arabicPeriod"/>
            </a:pPr>
            <a:r>
              <a:rPr lang="ko-KR" altLang="en-US" smtClean="0"/>
              <a:t>생화학적물질</a:t>
            </a:r>
            <a:endParaRPr lang="en-US" altLang="ko-KR" smtClean="0"/>
          </a:p>
          <a:p>
            <a:pPr marL="514350" indent="-514350">
              <a:buFont typeface="맑은 고딕" pitchFamily="50" charset="-127"/>
              <a:buAutoNum type="arabicPeriod"/>
            </a:pPr>
            <a:r>
              <a:rPr lang="ko-KR" altLang="en-US" smtClean="0"/>
              <a:t>항산화물질</a:t>
            </a:r>
            <a:endParaRPr lang="en-US" altLang="ko-KR" smtClean="0"/>
          </a:p>
          <a:p>
            <a:pPr marL="514350" indent="-514350">
              <a:buFont typeface="맑은 고딕" pitchFamily="50" charset="-127"/>
              <a:buAutoNum type="arabicPeriod"/>
            </a:pPr>
            <a:endParaRPr lang="ko-KR" altLang="en-US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내용 개체 틀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ko-KR" altLang="en-US" sz="2400" smtClean="0"/>
              <a:t>항산화제</a:t>
            </a:r>
            <a:r>
              <a:rPr lang="en-US" altLang="ko-KR" sz="2400" smtClean="0"/>
              <a:t>: </a:t>
            </a:r>
            <a:r>
              <a:rPr lang="ko-KR" altLang="en-US" sz="2400" smtClean="0"/>
              <a:t>천연항산화제와 합성항산화제</a:t>
            </a:r>
            <a:endParaRPr lang="en-US" altLang="ko-KR" sz="2400" smtClean="0"/>
          </a:p>
          <a:p>
            <a:r>
              <a:rPr lang="ko-KR" altLang="en-US" sz="2400" smtClean="0"/>
              <a:t>천연항산화제</a:t>
            </a:r>
            <a:endParaRPr lang="en-US" altLang="ko-KR" sz="2400" smtClean="0"/>
          </a:p>
          <a:p>
            <a:pPr>
              <a:buFont typeface="Arial" charset="0"/>
              <a:buNone/>
            </a:pPr>
            <a:r>
              <a:rPr lang="en-US" altLang="ko-KR" sz="2400" smtClean="0"/>
              <a:t> </a:t>
            </a:r>
            <a:r>
              <a:rPr lang="en-US" altLang="ko-KR" sz="1600" smtClean="0"/>
              <a:t>1)</a:t>
            </a:r>
            <a:r>
              <a:rPr lang="ko-KR" altLang="en-US" sz="1600" smtClean="0"/>
              <a:t>새시몰</a:t>
            </a:r>
            <a:endParaRPr lang="en-US" altLang="ko-KR" sz="1600" smtClean="0"/>
          </a:p>
          <a:p>
            <a:pPr>
              <a:buFont typeface="Arial" charset="0"/>
              <a:buNone/>
            </a:pPr>
            <a:r>
              <a:rPr lang="en-US" altLang="ko-KR" sz="1600" smtClean="0"/>
              <a:t>  2)</a:t>
            </a:r>
            <a:r>
              <a:rPr lang="ko-KR" altLang="en-US" sz="1600" smtClean="0"/>
              <a:t>고시폴</a:t>
            </a:r>
            <a:endParaRPr lang="en-US" altLang="ko-KR" sz="1600" smtClean="0"/>
          </a:p>
          <a:p>
            <a:pPr>
              <a:buFont typeface="Arial" charset="0"/>
              <a:buNone/>
            </a:pPr>
            <a:r>
              <a:rPr lang="en-US" altLang="ko-KR" sz="1600" smtClean="0"/>
              <a:t>  3)</a:t>
            </a:r>
            <a:r>
              <a:rPr lang="ko-KR" altLang="en-US" sz="1600" smtClean="0"/>
              <a:t>레시틴</a:t>
            </a:r>
            <a:endParaRPr lang="en-US" altLang="ko-KR" sz="1600" smtClean="0"/>
          </a:p>
          <a:p>
            <a:pPr>
              <a:buFont typeface="Arial" charset="0"/>
              <a:buNone/>
            </a:pPr>
            <a:r>
              <a:rPr lang="en-US" altLang="ko-KR" sz="1600" smtClean="0"/>
              <a:t>  4)</a:t>
            </a:r>
            <a:r>
              <a:rPr lang="ko-KR" altLang="en-US" sz="1600" smtClean="0"/>
              <a:t>토코페롤</a:t>
            </a:r>
            <a:endParaRPr lang="en-US" altLang="ko-KR" sz="1600" smtClean="0"/>
          </a:p>
          <a:p>
            <a:pPr>
              <a:buFont typeface="Arial" charset="0"/>
              <a:buNone/>
            </a:pPr>
            <a:r>
              <a:rPr lang="en-US" altLang="ko-KR" sz="1600" smtClean="0"/>
              <a:t>  5)</a:t>
            </a:r>
            <a:r>
              <a:rPr lang="ko-KR" altLang="en-US" sz="1600" smtClean="0"/>
              <a:t>탄닌</a:t>
            </a:r>
            <a:endParaRPr lang="en-US" altLang="ko-KR" sz="1600" smtClean="0"/>
          </a:p>
          <a:p>
            <a:pPr>
              <a:buFont typeface="Arial" charset="0"/>
              <a:buNone/>
            </a:pPr>
            <a:r>
              <a:rPr lang="en-US" altLang="ko-KR" sz="1600" smtClean="0"/>
              <a:t>  6)</a:t>
            </a:r>
            <a:r>
              <a:rPr lang="ko-KR" altLang="en-US" sz="1600" smtClean="0"/>
              <a:t>식물성 식품 중의 항산화성분</a:t>
            </a:r>
            <a:r>
              <a:rPr lang="en-US" altLang="ko-KR" sz="1600" smtClean="0"/>
              <a:t>: </a:t>
            </a:r>
            <a:r>
              <a:rPr lang="ko-KR" altLang="en-US" sz="1600" smtClean="0"/>
              <a:t>페놀성분</a:t>
            </a:r>
            <a:r>
              <a:rPr lang="en-US" altLang="ko-KR" sz="1600" smtClean="0"/>
              <a:t>(</a:t>
            </a:r>
            <a:r>
              <a:rPr lang="ko-KR" altLang="en-US" sz="1600" smtClean="0"/>
              <a:t>제니스테인</a:t>
            </a:r>
            <a:r>
              <a:rPr lang="en-US" altLang="ko-KR" sz="1600" smtClean="0"/>
              <a:t>, </a:t>
            </a:r>
            <a:r>
              <a:rPr lang="ko-KR" altLang="en-US" sz="1600" smtClean="0"/>
              <a:t>다이제인</a:t>
            </a:r>
            <a:r>
              <a:rPr lang="en-US" altLang="ko-KR" sz="1600" smtClean="0"/>
              <a:t>, </a:t>
            </a:r>
            <a:r>
              <a:rPr lang="ko-KR" altLang="en-US" sz="1600" smtClean="0"/>
              <a:t>글라이시테인</a:t>
            </a:r>
            <a:r>
              <a:rPr lang="en-US" altLang="ko-KR" sz="1600" smtClean="0"/>
              <a:t>)</a:t>
            </a:r>
          </a:p>
          <a:p>
            <a:pPr>
              <a:buFont typeface="Arial" charset="0"/>
              <a:buNone/>
            </a:pPr>
            <a:r>
              <a:rPr lang="en-US" altLang="ko-KR" sz="1600" smtClean="0"/>
              <a:t>  7)</a:t>
            </a:r>
            <a:r>
              <a:rPr lang="ko-KR" altLang="en-US" sz="1600" smtClean="0"/>
              <a:t>일부 향신료와 향신유</a:t>
            </a:r>
            <a:r>
              <a:rPr lang="en-US" altLang="ko-KR" sz="1600" smtClean="0"/>
              <a:t>: </a:t>
            </a:r>
            <a:r>
              <a:rPr lang="ko-KR" altLang="en-US" sz="1600" smtClean="0"/>
              <a:t>로즈마리</a:t>
            </a:r>
            <a:r>
              <a:rPr lang="en-US" altLang="ko-KR" sz="1600" smtClean="0"/>
              <a:t>, </a:t>
            </a:r>
            <a:r>
              <a:rPr lang="ko-KR" altLang="en-US" sz="1600" smtClean="0"/>
              <a:t>세이지</a:t>
            </a:r>
            <a:r>
              <a:rPr lang="en-US" altLang="ko-KR" sz="1600" smtClean="0"/>
              <a:t>)</a:t>
            </a:r>
          </a:p>
          <a:p>
            <a:r>
              <a:rPr lang="ko-KR" altLang="en-US" sz="2400" smtClean="0"/>
              <a:t>합성항산화제</a:t>
            </a:r>
            <a:endParaRPr lang="en-US" altLang="ko-KR" sz="2400" smtClean="0"/>
          </a:p>
          <a:p>
            <a:pPr>
              <a:buFont typeface="Arial" charset="0"/>
              <a:buNone/>
            </a:pPr>
            <a:r>
              <a:rPr lang="en-US" altLang="ko-KR" sz="1600" smtClean="0"/>
              <a:t>  1)PG(propyl gallate)</a:t>
            </a:r>
          </a:p>
          <a:p>
            <a:pPr>
              <a:buFont typeface="Arial" charset="0"/>
              <a:buNone/>
            </a:pPr>
            <a:r>
              <a:rPr lang="en-US" altLang="ko-KR" sz="1600" smtClean="0"/>
              <a:t>  2)BHA( butylated hydroxy anisole)</a:t>
            </a:r>
          </a:p>
          <a:p>
            <a:pPr>
              <a:buFont typeface="Arial" charset="0"/>
              <a:buNone/>
            </a:pPr>
            <a:r>
              <a:rPr lang="en-US" altLang="ko-KR" sz="1600" smtClean="0"/>
              <a:t>  3)BHT( butylated hydroxy toluene)</a:t>
            </a:r>
          </a:p>
          <a:p>
            <a:pPr>
              <a:buFont typeface="Arial" charset="0"/>
              <a:buNone/>
            </a:pPr>
            <a:r>
              <a:rPr lang="en-US" altLang="ko-KR" sz="1600" smtClean="0"/>
              <a:t>  4)TBHQ(tertiary butyl hydroquinon)</a:t>
            </a:r>
          </a:p>
          <a:p>
            <a:pPr>
              <a:buFont typeface="Arial" charset="0"/>
              <a:buNone/>
            </a:pPr>
            <a:r>
              <a:rPr lang="en-US" altLang="ko-KR" sz="1600" smtClean="0"/>
              <a:t>  5)EP(ethyl protocatechuate)</a:t>
            </a:r>
            <a:endParaRPr lang="ko-KR" altLang="en-US" sz="160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38" cy="6540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ko-KR" altLang="en-US" smtClean="0"/>
              <a:t>단백질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071563"/>
            <a:ext cx="8258175" cy="5054600"/>
          </a:xfrm>
        </p:spPr>
        <p:txBody>
          <a:bodyPr rtlCol="0"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b="1" dirty="0" smtClean="0"/>
              <a:t>1. </a:t>
            </a:r>
            <a:r>
              <a:rPr lang="ko-KR" altLang="en-US" b="1" dirty="0" smtClean="0"/>
              <a:t>정의</a:t>
            </a:r>
            <a:endParaRPr lang="ko-KR" alt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ko-KR" altLang="en-US" dirty="0" smtClean="0"/>
              <a:t>① 동</a:t>
            </a:r>
            <a:r>
              <a:rPr lang="en-US" altLang="ko-KR" dirty="0" smtClean="0"/>
              <a:t>․</a:t>
            </a:r>
            <a:r>
              <a:rPr lang="ko-KR" altLang="en-US" dirty="0" smtClean="0"/>
              <a:t>식물체의 가장 중요한 구성 성분들의 하나인 동시에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ko-KR" altLang="en-US" dirty="0" smtClean="0"/>
              <a:t>② 동</a:t>
            </a:r>
            <a:r>
              <a:rPr lang="en-US" altLang="ko-KR" dirty="0" smtClean="0"/>
              <a:t>․</a:t>
            </a:r>
            <a:r>
              <a:rPr lang="ko-KR" altLang="en-US" dirty="0" smtClean="0"/>
              <a:t>식물들이 생체로서의 기능을 수행하는데 있어서도 여러 가지 중요한 역할을 맡고 </a:t>
            </a:r>
            <a:r>
              <a:rPr lang="ko-KR" altLang="en-US" dirty="0" err="1" smtClean="0"/>
              <a:t>있</a:t>
            </a:r>
            <a:r>
              <a:rPr lang="ko-KR" altLang="en-US" dirty="0" smtClean="0"/>
              <a:t> 는 물질들의 주요 구성성분들로서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ko-KR" altLang="en-US" dirty="0" smtClean="0"/>
              <a:t>③ 화학적으로 여러 종류의 아미노산들이 </a:t>
            </a:r>
            <a:r>
              <a:rPr lang="ko-KR" altLang="en-US" dirty="0" err="1" smtClean="0"/>
              <a:t>펩타이드</a:t>
            </a:r>
            <a:r>
              <a:rPr lang="ko-KR" altLang="en-US" dirty="0" smtClean="0"/>
              <a:t> 결합을 통해서 결합된 고분자화합물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ko-KR" altLang="en-US" dirty="0" smtClean="0"/>
              <a:t>  단백질의 구성성분 아미노산은 → </a:t>
            </a:r>
            <a:r>
              <a:rPr lang="en-US" altLang="ko-KR" dirty="0" smtClean="0"/>
              <a:t>amino G, </a:t>
            </a:r>
            <a:r>
              <a:rPr lang="en-US" altLang="ko-KR" dirty="0" err="1" smtClean="0"/>
              <a:t>inino</a:t>
            </a:r>
            <a:r>
              <a:rPr lang="en-US" altLang="ko-KR" dirty="0" smtClean="0"/>
              <a:t> G</a:t>
            </a:r>
            <a:r>
              <a:rPr lang="ko-KR" altLang="en-US" dirty="0" smtClean="0"/>
              <a:t>를 반드시 갖고 있음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ko-KR" altLang="en-US" dirty="0" smtClean="0"/>
              <a:t> </a:t>
            </a:r>
            <a:r>
              <a:rPr lang="ko-KR" altLang="en-US" b="1" dirty="0" smtClean="0"/>
              <a:t>∴ 단백질 특징 → 질소함유 고분자 화합물</a:t>
            </a:r>
            <a:endParaRPr lang="en-US" altLang="ko-KR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ko-KR" altLang="en-US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b="1" dirty="0" smtClean="0"/>
              <a:t>2. </a:t>
            </a:r>
            <a:r>
              <a:rPr lang="ko-KR" altLang="en-US" b="1" dirty="0" smtClean="0"/>
              <a:t>단백질의 분류</a:t>
            </a:r>
            <a:endParaRPr lang="ko-KR" alt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b="1" dirty="0" smtClean="0"/>
              <a:t>1)</a:t>
            </a:r>
            <a:r>
              <a:rPr lang="ko-KR" altLang="en-US" b="1" dirty="0" smtClean="0"/>
              <a:t>출처</a:t>
            </a:r>
            <a:r>
              <a:rPr lang="ko-KR" altLang="en-US" dirty="0" smtClean="0"/>
              <a:t>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식물성</a:t>
            </a:r>
            <a:r>
              <a:rPr lang="en-US" altLang="ko-KR" dirty="0" smtClean="0"/>
              <a:t>(</a:t>
            </a:r>
            <a:r>
              <a:rPr lang="ko-KR" altLang="en-US" dirty="0" smtClean="0"/>
              <a:t>곡류</a:t>
            </a:r>
            <a:r>
              <a:rPr lang="en-US" altLang="ko-KR" dirty="0" smtClean="0"/>
              <a:t>, </a:t>
            </a:r>
            <a:r>
              <a:rPr lang="ko-KR" altLang="en-US" dirty="0" smtClean="0"/>
              <a:t>콩류</a:t>
            </a:r>
            <a:r>
              <a:rPr lang="en-US" altLang="ko-KR" dirty="0" smtClean="0"/>
              <a:t>), </a:t>
            </a:r>
            <a:r>
              <a:rPr lang="ko-KR" altLang="en-US" dirty="0" smtClean="0"/>
              <a:t>동물성</a:t>
            </a:r>
            <a:r>
              <a:rPr lang="en-US" altLang="ko-KR" dirty="0" smtClean="0"/>
              <a:t>(</a:t>
            </a:r>
            <a:r>
              <a:rPr lang="ko-KR" altLang="en-US" dirty="0" smtClean="0"/>
              <a:t>육류</a:t>
            </a:r>
            <a:r>
              <a:rPr lang="en-US" altLang="ko-KR" dirty="0" smtClean="0"/>
              <a:t>, </a:t>
            </a:r>
            <a:r>
              <a:rPr lang="ko-KR" altLang="en-US" dirty="0" smtClean="0"/>
              <a:t>난류</a:t>
            </a:r>
            <a:r>
              <a:rPr lang="en-US" altLang="ko-KR" dirty="0" smtClean="0"/>
              <a:t>, </a:t>
            </a:r>
            <a:r>
              <a:rPr lang="ko-KR" altLang="en-US" dirty="0" smtClean="0"/>
              <a:t>어육</a:t>
            </a:r>
            <a:r>
              <a:rPr lang="en-US" altLang="ko-KR" dirty="0" smtClean="0"/>
              <a:t>)</a:t>
            </a:r>
            <a:endParaRPr lang="ko-KR" alt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b="1" dirty="0" smtClean="0"/>
              <a:t>2)</a:t>
            </a:r>
            <a:r>
              <a:rPr lang="ko-KR" altLang="en-US" b="1" dirty="0" smtClean="0"/>
              <a:t>화학적 성질의 차이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조성</a:t>
            </a:r>
            <a:r>
              <a:rPr lang="en-US" altLang="ko-KR" b="1" dirty="0" smtClean="0"/>
              <a:t>)</a:t>
            </a:r>
            <a:r>
              <a:rPr lang="ko-KR" altLang="en-US" dirty="0" smtClean="0"/>
              <a:t> →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o-KR" altLang="en-US" dirty="0" smtClean="0"/>
              <a:t>단순</a:t>
            </a:r>
            <a:r>
              <a:rPr lang="en-US" altLang="ko-KR" dirty="0" smtClean="0"/>
              <a:t>(</a:t>
            </a:r>
            <a:r>
              <a:rPr lang="ko-KR" altLang="en-US" dirty="0" smtClean="0"/>
              <a:t>아미노산</a:t>
            </a:r>
            <a:r>
              <a:rPr lang="en-US" altLang="ko-KR" dirty="0" smtClean="0"/>
              <a:t>), </a:t>
            </a:r>
            <a:endParaRPr lang="ko-KR" alt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o-KR" altLang="en-US" dirty="0" smtClean="0"/>
              <a:t>복합</a:t>
            </a:r>
            <a:r>
              <a:rPr lang="en-US" altLang="ko-KR" dirty="0" smtClean="0"/>
              <a:t>(</a:t>
            </a:r>
            <a:r>
              <a:rPr lang="ko-KR" altLang="en-US" dirty="0" smtClean="0"/>
              <a:t>단순</a:t>
            </a:r>
            <a:r>
              <a:rPr lang="en-US" altLang="ko-KR" dirty="0" smtClean="0"/>
              <a:t>+</a:t>
            </a:r>
            <a:r>
              <a:rPr lang="ko-KR" altLang="en-US" dirty="0" smtClean="0"/>
              <a:t>비단백성물질</a:t>
            </a:r>
            <a:r>
              <a:rPr lang="en-US" altLang="ko-KR" dirty="0" smtClean="0"/>
              <a:t>), →</a:t>
            </a:r>
            <a:r>
              <a:rPr lang="ko-KR" altLang="en-US" dirty="0" smtClean="0"/>
              <a:t>인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핵</a:t>
            </a:r>
            <a:r>
              <a:rPr lang="en-US" altLang="ko-KR" dirty="0" smtClean="0"/>
              <a:t>, </a:t>
            </a:r>
            <a:r>
              <a:rPr lang="ko-KR" altLang="en-US" dirty="0" smtClean="0"/>
              <a:t>당</a:t>
            </a:r>
            <a:r>
              <a:rPr lang="en-US" altLang="ko-KR" dirty="0" smtClean="0"/>
              <a:t>, </a:t>
            </a:r>
            <a:r>
              <a:rPr lang="ko-KR" altLang="en-US" dirty="0" smtClean="0"/>
              <a:t>색소</a:t>
            </a:r>
            <a:r>
              <a:rPr lang="en-US" altLang="ko-KR" dirty="0" smtClean="0"/>
              <a:t>, </a:t>
            </a:r>
            <a:r>
              <a:rPr lang="ko-KR" altLang="en-US" dirty="0" smtClean="0"/>
              <a:t>금속단백질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o-KR" altLang="en-US" dirty="0" smtClean="0"/>
              <a:t>유도</a:t>
            </a:r>
            <a:r>
              <a:rPr lang="en-US" altLang="ko-KR" dirty="0" smtClean="0"/>
              <a:t>(</a:t>
            </a:r>
            <a:r>
              <a:rPr lang="ko-KR" altLang="en-US" dirty="0" smtClean="0"/>
              <a:t>단순</a:t>
            </a:r>
            <a:r>
              <a:rPr lang="en-US" altLang="ko-KR" dirty="0" smtClean="0"/>
              <a:t>, </a:t>
            </a:r>
            <a:r>
              <a:rPr lang="ko-KR" altLang="en-US" dirty="0" smtClean="0"/>
              <a:t>복합단백질이 물리적</a:t>
            </a:r>
            <a:r>
              <a:rPr lang="en-US" altLang="ko-KR" dirty="0" smtClean="0"/>
              <a:t>,</a:t>
            </a:r>
            <a:r>
              <a:rPr lang="ko-KR" altLang="en-US" dirty="0" smtClean="0"/>
              <a:t> 화학적으로 조금 변화한 것</a:t>
            </a:r>
            <a:r>
              <a:rPr lang="en-US" altLang="ko-KR" dirty="0" smtClean="0"/>
              <a:t>)</a:t>
            </a:r>
            <a:endParaRPr lang="ko-KR" alt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o-KR" altLang="en-US" dirty="0" smtClean="0"/>
              <a:t>→ </a:t>
            </a:r>
            <a:r>
              <a:rPr lang="en-US" altLang="ko-KR" dirty="0" err="1" smtClean="0"/>
              <a:t>paracasein</a:t>
            </a:r>
            <a:r>
              <a:rPr lang="en-US" altLang="ko-KR" dirty="0" smtClean="0"/>
              <a:t>(casein), gelatin(collagen), fibrin(fibrinogen)</a:t>
            </a:r>
            <a:endParaRPr lang="ko-KR" alt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b="1" dirty="0" smtClean="0"/>
              <a:t>3)</a:t>
            </a:r>
            <a:r>
              <a:rPr lang="ko-KR" altLang="en-US" b="1" dirty="0" smtClean="0"/>
              <a:t>구조상의 특징</a:t>
            </a:r>
            <a:r>
              <a:rPr lang="ko-KR" altLang="en-US" dirty="0" smtClean="0"/>
              <a:t>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o-KR" altLang="en-US" dirty="0" smtClean="0"/>
              <a:t>섬유상 단백질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구상단백질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ko-KR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5300" cy="6540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ko-KR" altLang="en-US" dirty="0" smtClean="0"/>
              <a:t>단백질의 공통성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71500" y="1143000"/>
            <a:ext cx="8229600" cy="4525963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7200" dirty="0" smtClean="0"/>
              <a:t>1) </a:t>
            </a:r>
            <a:r>
              <a:rPr lang="ko-KR" altLang="en-US" sz="7200" dirty="0" smtClean="0"/>
              <a:t>단백질의 구성아미노산은 </a:t>
            </a:r>
            <a:r>
              <a:rPr lang="en-US" altLang="ko-KR" sz="7200" dirty="0" smtClean="0"/>
              <a:t>20</a:t>
            </a:r>
            <a:r>
              <a:rPr lang="ko-KR" altLang="en-US" sz="7200" dirty="0" smtClean="0"/>
              <a:t>여가지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7200" dirty="0" smtClean="0"/>
              <a:t>2) </a:t>
            </a:r>
            <a:r>
              <a:rPr lang="ko-KR" altLang="en-US" sz="7200" dirty="0" smtClean="0"/>
              <a:t>단백질의 종류에 따라 이들의 구성비율 및 조성이 다르다</a:t>
            </a:r>
            <a:r>
              <a:rPr lang="en-US" altLang="ko-KR" sz="7200" dirty="0" smtClean="0"/>
              <a:t>.</a:t>
            </a:r>
            <a:endParaRPr lang="ko-KR" altLang="en-US" sz="7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7200" dirty="0" smtClean="0"/>
              <a:t>3) </a:t>
            </a:r>
            <a:r>
              <a:rPr lang="ko-KR" altLang="en-US" sz="7200" dirty="0" smtClean="0"/>
              <a:t>단백질의 종류에 따라 배열도 다르다</a:t>
            </a:r>
            <a:r>
              <a:rPr lang="en-US" altLang="ko-KR" sz="7200" dirty="0" smtClean="0"/>
              <a:t>.</a:t>
            </a:r>
            <a:endParaRPr lang="ko-KR" altLang="en-US" sz="7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7200" dirty="0" smtClean="0"/>
              <a:t>4) </a:t>
            </a:r>
            <a:r>
              <a:rPr lang="ko-KR" altLang="en-US" sz="7200" dirty="0" smtClean="0"/>
              <a:t>단백질의 분자구조는 유전물질 </a:t>
            </a:r>
            <a:r>
              <a:rPr lang="en-US" altLang="ko-KR" sz="7200" dirty="0" smtClean="0"/>
              <a:t>DNA</a:t>
            </a:r>
            <a:r>
              <a:rPr lang="ko-KR" altLang="en-US" sz="7200" dirty="0" smtClean="0"/>
              <a:t>의 지배를 받고 있다</a:t>
            </a:r>
            <a:r>
              <a:rPr lang="en-US" altLang="ko-KR" sz="7200" dirty="0" smtClean="0"/>
              <a:t>. ∴ </a:t>
            </a:r>
            <a:r>
              <a:rPr lang="ko-KR" altLang="en-US" sz="7200" dirty="0" smtClean="0"/>
              <a:t>쇠고기</a:t>
            </a:r>
            <a:r>
              <a:rPr lang="en-US" altLang="ko-KR" sz="7200" dirty="0" smtClean="0"/>
              <a:t>, </a:t>
            </a:r>
            <a:r>
              <a:rPr lang="ko-KR" altLang="en-US" sz="7200" dirty="0" smtClean="0"/>
              <a:t>돼지고기가 다르다</a:t>
            </a:r>
            <a:r>
              <a:rPr lang="en-US" altLang="ko-KR" sz="7200" dirty="0" smtClean="0"/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ko-KR" altLang="en-US" sz="7200" b="1" dirty="0" smtClean="0"/>
              <a:t>구조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ko-KR" altLang="en-US" sz="7200" dirty="0" smtClean="0"/>
              <a:t>     아미노산 </a:t>
            </a:r>
            <a:r>
              <a:rPr lang="en-US" altLang="ko-KR" sz="7200" dirty="0" smtClean="0"/>
              <a:t>+ </a:t>
            </a:r>
            <a:r>
              <a:rPr lang="ko-KR" altLang="en-US" sz="7200" dirty="0" smtClean="0"/>
              <a:t>아미노산 → </a:t>
            </a:r>
            <a:r>
              <a:rPr lang="en-US" altLang="ko-KR" sz="7200" dirty="0" smtClean="0"/>
              <a:t>peptide </a:t>
            </a:r>
            <a:r>
              <a:rPr lang="ko-KR" altLang="en-US" sz="7200" dirty="0" smtClean="0"/>
              <a:t>결합</a:t>
            </a:r>
            <a:endParaRPr lang="en-US" altLang="ko-KR" sz="7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ko-KR" altLang="en-US" sz="7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7200" dirty="0" smtClean="0"/>
              <a:t>     H                        </a:t>
            </a:r>
            <a:r>
              <a:rPr lang="en-US" altLang="ko-KR" sz="7200" dirty="0" err="1" smtClean="0"/>
              <a:t>H</a:t>
            </a:r>
            <a:endParaRPr lang="ko-KR" altLang="en-US" sz="7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7200" dirty="0" smtClean="0"/>
              <a:t>R - C - COOH + NH2 - C - COOH</a:t>
            </a:r>
            <a:endParaRPr lang="ko-KR" altLang="en-US" sz="7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7200" dirty="0" smtClean="0"/>
              <a:t>     NH2                    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7200" dirty="0" smtClean="0"/>
              <a:t> </a:t>
            </a:r>
            <a:endParaRPr lang="ko-KR" altLang="en-US" sz="7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ko-KR" altLang="en-US" sz="7200" b="1" dirty="0" smtClean="0"/>
              <a:t>단백질의 구성성분</a:t>
            </a:r>
            <a:r>
              <a:rPr lang="ko-KR" altLang="en-US" sz="7200" dirty="0" smtClean="0"/>
              <a:t> →</a:t>
            </a:r>
            <a:r>
              <a:rPr lang="en-US" altLang="ko-KR" sz="7200" dirty="0" smtClean="0"/>
              <a:t>C (50</a:t>
            </a:r>
            <a:r>
              <a:rPr lang="ko-KR" altLang="en-US" sz="7200" dirty="0" smtClean="0"/>
              <a:t>～</a:t>
            </a:r>
            <a:r>
              <a:rPr lang="en-US" altLang="ko-KR" sz="7200" dirty="0" smtClean="0"/>
              <a:t>55),H (6.9</a:t>
            </a:r>
            <a:r>
              <a:rPr lang="ko-KR" altLang="en-US" sz="7200" dirty="0" smtClean="0"/>
              <a:t>～</a:t>
            </a:r>
            <a:r>
              <a:rPr lang="en-US" altLang="ko-KR" sz="7200" dirty="0" smtClean="0"/>
              <a:t>7.3),O (19</a:t>
            </a:r>
            <a:r>
              <a:rPr lang="ko-KR" altLang="en-US" sz="7200" dirty="0" smtClean="0"/>
              <a:t>～</a:t>
            </a:r>
            <a:r>
              <a:rPr lang="en-US" altLang="ko-KR" sz="7200" dirty="0" smtClean="0"/>
              <a:t>24),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7200" dirty="0" smtClean="0"/>
              <a:t>                           </a:t>
            </a:r>
            <a:r>
              <a:rPr lang="en-US" altLang="ko-KR" sz="7200" b="1" dirty="0" smtClean="0"/>
              <a:t>N (15</a:t>
            </a:r>
            <a:r>
              <a:rPr lang="ko-KR" altLang="en-US" sz="7200" b="1" dirty="0" smtClean="0"/>
              <a:t>～</a:t>
            </a:r>
            <a:r>
              <a:rPr lang="en-US" altLang="ko-KR" sz="7200" b="1" dirty="0" smtClean="0"/>
              <a:t>19),</a:t>
            </a:r>
            <a:r>
              <a:rPr lang="en-US" altLang="ko-KR" sz="7200" dirty="0" smtClean="0"/>
              <a:t>S (0.3</a:t>
            </a:r>
            <a:r>
              <a:rPr lang="ko-KR" altLang="en-US" sz="7200" dirty="0" smtClean="0"/>
              <a:t>～</a:t>
            </a:r>
            <a:r>
              <a:rPr lang="en-US" altLang="ko-KR" sz="7200" dirty="0" smtClean="0"/>
              <a:t>2.4)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ko-KR" altLang="en-US" sz="7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o-KR" altLang="en-US" sz="7200" dirty="0" smtClean="0"/>
              <a:t>질소량을 정량 </a:t>
            </a:r>
            <a:r>
              <a:rPr lang="en-US" altLang="ko-KR" sz="7200" dirty="0" smtClean="0"/>
              <a:t>× </a:t>
            </a:r>
            <a:r>
              <a:rPr lang="en-US" altLang="ko-KR" sz="7200" b="1" dirty="0" smtClean="0"/>
              <a:t>6.25 (</a:t>
            </a:r>
            <a:r>
              <a:rPr lang="ko-KR" altLang="en-US" sz="7200" b="1" dirty="0" smtClean="0"/>
              <a:t>질소계수</a:t>
            </a:r>
            <a:r>
              <a:rPr lang="en-US" altLang="ko-KR" sz="7200" b="1" dirty="0" smtClean="0"/>
              <a:t>, N factor)</a:t>
            </a:r>
            <a:r>
              <a:rPr lang="en-US" altLang="ko-KR" sz="7200" dirty="0" smtClean="0"/>
              <a:t>→</a:t>
            </a:r>
            <a:r>
              <a:rPr lang="ko-KR" altLang="en-US" sz="7200" dirty="0" err="1" smtClean="0"/>
              <a:t>조단백질</a:t>
            </a:r>
            <a:endParaRPr lang="ko-KR" altLang="en-US" sz="7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00988" cy="58261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ko-KR" altLang="en-US" smtClean="0"/>
              <a:t>단백질의 분류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42938" y="928688"/>
            <a:ext cx="8358187" cy="4929187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7200" b="1" dirty="0" smtClean="0"/>
              <a:t>1. </a:t>
            </a:r>
            <a:r>
              <a:rPr lang="ko-KR" altLang="en-US" sz="7200" b="1" dirty="0" smtClean="0"/>
              <a:t>단순 단백질</a:t>
            </a:r>
            <a:endParaRPr lang="ko-KR" altLang="en-US" sz="7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ko-KR" altLang="en-US" sz="7200" dirty="0" smtClean="0"/>
              <a:t> 아미노산으로만 구성된 단백질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ko-KR" altLang="en-US" sz="7200" dirty="0" smtClean="0"/>
              <a:t> 산</a:t>
            </a:r>
            <a:r>
              <a:rPr lang="en-US" altLang="ko-KR" sz="7200" dirty="0" smtClean="0"/>
              <a:t>, </a:t>
            </a:r>
            <a:r>
              <a:rPr lang="ko-KR" altLang="en-US" sz="7200" dirty="0" smtClean="0"/>
              <a:t>알칼리</a:t>
            </a:r>
            <a:r>
              <a:rPr lang="en-US" altLang="ko-KR" sz="7200" dirty="0" smtClean="0"/>
              <a:t>, </a:t>
            </a:r>
            <a:r>
              <a:rPr lang="ko-KR" altLang="en-US" sz="7200" dirty="0" err="1" smtClean="0"/>
              <a:t>염용액</a:t>
            </a:r>
            <a:r>
              <a:rPr lang="en-US" altLang="ko-KR" sz="7200" dirty="0" smtClean="0"/>
              <a:t>, </a:t>
            </a:r>
            <a:r>
              <a:rPr lang="ko-KR" altLang="en-US" sz="7200" dirty="0" smtClean="0"/>
              <a:t>유기용매 등에 대한 용해도에 따라서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7200" dirty="0" smtClean="0"/>
              <a:t> 1) Albumin 2) Globulin 3) </a:t>
            </a:r>
            <a:r>
              <a:rPr lang="en-US" altLang="ko-KR" sz="7200" dirty="0" err="1" smtClean="0"/>
              <a:t>Glutelin</a:t>
            </a:r>
            <a:r>
              <a:rPr lang="en-US" altLang="ko-KR" sz="7200" dirty="0" smtClean="0"/>
              <a:t> 4) </a:t>
            </a:r>
            <a:r>
              <a:rPr lang="en-US" altLang="ko-KR" sz="7200" dirty="0" err="1" smtClean="0"/>
              <a:t>Proline</a:t>
            </a:r>
            <a:r>
              <a:rPr lang="en-US" altLang="ko-KR" sz="7200" dirty="0" smtClean="0"/>
              <a:t> 5) </a:t>
            </a:r>
            <a:r>
              <a:rPr lang="en-US" altLang="ko-KR" sz="7200" dirty="0" err="1" smtClean="0"/>
              <a:t>histone</a:t>
            </a:r>
            <a:r>
              <a:rPr lang="en-US" altLang="ko-KR" sz="7200" dirty="0" smtClean="0"/>
              <a:t> 6)</a:t>
            </a:r>
            <a:r>
              <a:rPr lang="en-US" altLang="ko-KR" sz="7200" dirty="0" err="1" smtClean="0"/>
              <a:t>protamine</a:t>
            </a:r>
            <a:endParaRPr lang="ko-KR" altLang="en-US" sz="7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7200" dirty="0" smtClean="0"/>
              <a:t> 7) </a:t>
            </a:r>
            <a:r>
              <a:rPr lang="en-US" altLang="ko-KR" sz="7200" dirty="0" err="1" smtClean="0"/>
              <a:t>Albuminoid</a:t>
            </a:r>
            <a:r>
              <a:rPr lang="en-US" altLang="ko-KR" sz="7200" dirty="0" smtClean="0"/>
              <a:t>(</a:t>
            </a:r>
            <a:r>
              <a:rPr lang="ko-KR" altLang="en-US" sz="7200" dirty="0" smtClean="0"/>
              <a:t>경단백질</a:t>
            </a:r>
            <a:r>
              <a:rPr lang="en-US" altLang="ko-KR" sz="7200" dirty="0" smtClean="0"/>
              <a:t>) </a:t>
            </a:r>
            <a:endParaRPr lang="ko-KR" altLang="en-US" sz="7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7200" b="1" dirty="0" smtClean="0"/>
              <a:t>2. </a:t>
            </a:r>
            <a:r>
              <a:rPr lang="ko-KR" altLang="en-US" sz="7200" b="1" dirty="0" smtClean="0"/>
              <a:t>복합 단백질</a:t>
            </a:r>
            <a:endParaRPr lang="ko-KR" altLang="en-US" sz="7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ko-KR" altLang="en-US" sz="7200" dirty="0" smtClean="0"/>
              <a:t> 단순 단백질 </a:t>
            </a:r>
            <a:r>
              <a:rPr lang="en-US" altLang="ko-KR" sz="7200" dirty="0" smtClean="0"/>
              <a:t>+ </a:t>
            </a:r>
            <a:r>
              <a:rPr lang="ko-KR" altLang="en-US" sz="7200" dirty="0" smtClean="0"/>
              <a:t>비단백성 물질</a:t>
            </a:r>
            <a:r>
              <a:rPr lang="en-US" altLang="ko-KR" sz="7200" dirty="0" smtClean="0"/>
              <a:t>(</a:t>
            </a:r>
            <a:r>
              <a:rPr lang="ko-KR" altLang="en-US" sz="7200" dirty="0" smtClean="0"/>
              <a:t>보결 </a:t>
            </a:r>
            <a:r>
              <a:rPr lang="ko-KR" altLang="en-US" sz="7200" dirty="0" err="1" smtClean="0"/>
              <a:t>분자단</a:t>
            </a:r>
            <a:r>
              <a:rPr lang="en-US" altLang="ko-KR" sz="7200" dirty="0" smtClean="0"/>
              <a:t>, prosthetic group)</a:t>
            </a:r>
            <a:endParaRPr lang="ko-KR" altLang="en-US" sz="7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7200" dirty="0" smtClean="0"/>
              <a:t> 1) </a:t>
            </a:r>
            <a:r>
              <a:rPr lang="ko-KR" altLang="en-US" sz="7200" dirty="0" err="1" smtClean="0"/>
              <a:t>인단백질</a:t>
            </a:r>
            <a:r>
              <a:rPr lang="ko-KR" altLang="en-US" sz="7200" dirty="0" smtClean="0"/>
              <a:t> </a:t>
            </a:r>
            <a:r>
              <a:rPr lang="en-US" altLang="ko-KR" sz="7200" dirty="0" smtClean="0"/>
              <a:t>2) </a:t>
            </a:r>
            <a:r>
              <a:rPr lang="ko-KR" altLang="en-US" sz="7200" dirty="0" smtClean="0"/>
              <a:t>핵단백질 </a:t>
            </a:r>
            <a:r>
              <a:rPr lang="en-US" altLang="ko-KR" sz="7200" dirty="0" smtClean="0"/>
              <a:t>3) </a:t>
            </a:r>
            <a:r>
              <a:rPr lang="ko-KR" altLang="en-US" sz="7200" dirty="0" err="1" smtClean="0"/>
              <a:t>당단백질</a:t>
            </a:r>
            <a:endParaRPr lang="ko-KR" altLang="en-US" sz="7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7200" dirty="0" smtClean="0"/>
              <a:t> 4) </a:t>
            </a:r>
            <a:r>
              <a:rPr lang="ko-KR" altLang="en-US" sz="7200" dirty="0" smtClean="0"/>
              <a:t>색소단백질 </a:t>
            </a:r>
            <a:r>
              <a:rPr lang="en-US" altLang="ko-KR" sz="7200" dirty="0" smtClean="0"/>
              <a:t>5) </a:t>
            </a:r>
            <a:r>
              <a:rPr lang="ko-KR" altLang="en-US" sz="7200" dirty="0" smtClean="0"/>
              <a:t>금속단백질 </a:t>
            </a:r>
            <a:r>
              <a:rPr lang="en-US" altLang="ko-KR" sz="7200" dirty="0" smtClean="0"/>
              <a:t>6) </a:t>
            </a:r>
            <a:r>
              <a:rPr lang="ko-KR" altLang="en-US" sz="7200" dirty="0" smtClean="0"/>
              <a:t>지단백질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7200" b="1" dirty="0" smtClean="0"/>
              <a:t>3. </a:t>
            </a:r>
            <a:r>
              <a:rPr lang="ko-KR" altLang="en-US" sz="7200" b="1" dirty="0" smtClean="0"/>
              <a:t>유도 단백질</a:t>
            </a:r>
            <a:endParaRPr lang="ko-KR" altLang="en-US" sz="7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7200" dirty="0" smtClean="0"/>
              <a:t> 1)</a:t>
            </a:r>
            <a:r>
              <a:rPr lang="ko-KR" altLang="en-US" sz="7200" b="1" dirty="0" smtClean="0"/>
              <a:t>제 </a:t>
            </a:r>
            <a:r>
              <a:rPr lang="en-US" altLang="ko-KR" sz="7200" b="1" dirty="0" smtClean="0"/>
              <a:t>1</a:t>
            </a:r>
            <a:r>
              <a:rPr lang="ko-KR" altLang="en-US" sz="7200" b="1" dirty="0" smtClean="0"/>
              <a:t>차 유도 단백질</a:t>
            </a:r>
            <a:r>
              <a:rPr lang="en-US" altLang="ko-KR" sz="7200" dirty="0" smtClean="0"/>
              <a:t>: </a:t>
            </a:r>
            <a:r>
              <a:rPr lang="ko-KR" altLang="en-US" sz="7200" dirty="0" smtClean="0"/>
              <a:t>물리적 또는 화학적 요인에 의해 변성 단백질→</a:t>
            </a:r>
            <a:endParaRPr lang="en-US" altLang="ko-KR" sz="7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7200" dirty="0" smtClean="0"/>
              <a:t>                                                                          </a:t>
            </a:r>
            <a:r>
              <a:rPr lang="ko-KR" altLang="en-US" sz="7200" dirty="0" smtClean="0"/>
              <a:t> 입체구조의 변화                     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o-KR" altLang="en-US" sz="7200" dirty="0" smtClean="0"/>
              <a:t>  응고 단백질→열</a:t>
            </a:r>
            <a:r>
              <a:rPr lang="en-US" altLang="ko-KR" sz="7200" dirty="0" smtClean="0"/>
              <a:t>, </a:t>
            </a:r>
            <a:r>
              <a:rPr lang="ko-KR" altLang="en-US" sz="7200" dirty="0" smtClean="0"/>
              <a:t>자외선</a:t>
            </a:r>
            <a:r>
              <a:rPr lang="en-US" altLang="ko-KR" sz="7200" dirty="0" smtClean="0"/>
              <a:t>, alcohol</a:t>
            </a:r>
            <a:r>
              <a:rPr lang="ko-KR" altLang="en-US" sz="7200" dirty="0" smtClean="0"/>
              <a:t>등에 의해서 변성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ko-KR" sz="7200" dirty="0" smtClean="0"/>
              <a:t>  </a:t>
            </a:r>
            <a:r>
              <a:rPr lang="en-US" altLang="ko-KR" sz="7200" dirty="0" err="1" smtClean="0"/>
              <a:t>Metaprotein</a:t>
            </a:r>
            <a:r>
              <a:rPr lang="en-US" altLang="ko-KR" sz="7200" dirty="0" smtClean="0"/>
              <a:t>→</a:t>
            </a:r>
            <a:r>
              <a:rPr lang="ko-KR" altLang="en-US" sz="7200" dirty="0" smtClean="0"/>
              <a:t>열</a:t>
            </a:r>
            <a:r>
              <a:rPr lang="en-US" altLang="ko-KR" sz="7200" dirty="0" smtClean="0"/>
              <a:t>+</a:t>
            </a:r>
            <a:r>
              <a:rPr lang="ko-KR" altLang="en-US" sz="7200" dirty="0" err="1" smtClean="0"/>
              <a:t>묽은산</a:t>
            </a:r>
            <a:r>
              <a:rPr lang="ko-KR" altLang="en-US" sz="7200" dirty="0" smtClean="0"/>
              <a:t> 혹은 </a:t>
            </a:r>
            <a:r>
              <a:rPr lang="ko-KR" altLang="en-US" sz="7200" dirty="0" err="1" smtClean="0"/>
              <a:t>알카리에</a:t>
            </a:r>
            <a:r>
              <a:rPr lang="ko-KR" altLang="en-US" sz="7200" dirty="0" smtClean="0"/>
              <a:t> 의한 변성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ko-KR" sz="7200" dirty="0" smtClean="0"/>
              <a:t>  </a:t>
            </a:r>
            <a:r>
              <a:rPr lang="en-US" altLang="ko-KR" sz="7200" dirty="0" err="1" smtClean="0"/>
              <a:t>Gelatin→collagen</a:t>
            </a:r>
            <a:r>
              <a:rPr lang="ko-KR" altLang="en-US" sz="7200" dirty="0" smtClean="0"/>
              <a:t>을 가수</a:t>
            </a:r>
            <a:r>
              <a:rPr lang="en-US" altLang="ko-KR" sz="7200" dirty="0" smtClean="0"/>
              <a:t>+ </a:t>
            </a:r>
            <a:r>
              <a:rPr lang="ko-KR" altLang="en-US" sz="7200" dirty="0" smtClean="0"/>
              <a:t>가열하여 </a:t>
            </a:r>
            <a:r>
              <a:rPr lang="en-US" altLang="ko-KR" sz="7200" dirty="0" smtClean="0"/>
              <a:t>gel</a:t>
            </a:r>
            <a:r>
              <a:rPr lang="ko-KR" altLang="en-US" sz="7200" dirty="0" smtClean="0"/>
              <a:t>화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7200" dirty="0" smtClean="0"/>
              <a:t> 2)</a:t>
            </a:r>
            <a:r>
              <a:rPr lang="ko-KR" altLang="en-US" sz="7200" b="1" dirty="0" smtClean="0"/>
              <a:t>제 </a:t>
            </a:r>
            <a:r>
              <a:rPr lang="en-US" altLang="ko-KR" sz="7200" b="1" dirty="0" smtClean="0"/>
              <a:t>2</a:t>
            </a:r>
            <a:r>
              <a:rPr lang="ko-KR" altLang="en-US" sz="7200" b="1" dirty="0" smtClean="0"/>
              <a:t>차 유도 단백질</a:t>
            </a:r>
            <a:r>
              <a:rPr lang="en-US" altLang="ko-KR" sz="7200" dirty="0" smtClean="0"/>
              <a:t>; </a:t>
            </a:r>
            <a:r>
              <a:rPr lang="ko-KR" altLang="en-US" sz="7200" dirty="0" smtClean="0"/>
              <a:t>분해 단백질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7200" dirty="0" smtClean="0"/>
              <a:t>  </a:t>
            </a:r>
            <a:r>
              <a:rPr lang="en-US" altLang="ko-KR" sz="7200" dirty="0" err="1" smtClean="0"/>
              <a:t>Proteose</a:t>
            </a:r>
            <a:r>
              <a:rPr lang="en-US" altLang="ko-KR" sz="7200" dirty="0" smtClean="0"/>
              <a:t>→ Peptone→ Peptide→ </a:t>
            </a:r>
            <a:r>
              <a:rPr lang="ko-KR" altLang="en-US" sz="7200" dirty="0" smtClean="0"/>
              <a:t>아미노산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175" cy="5826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ko-KR" altLang="en-US" smtClean="0"/>
              <a:t>단백질을 구성하는 아미노산</a:t>
            </a:r>
          </a:p>
        </p:txBody>
      </p:sp>
      <p:pic>
        <p:nvPicPr>
          <p:cNvPr id="63491" name="내용 개체 틀 3" descr="사진1 01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071563" y="1071563"/>
            <a:ext cx="6929437" cy="51085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38" cy="582612"/>
          </a:xfrm>
        </p:spPr>
        <p:txBody>
          <a:bodyPr>
            <a:normAutofit fontScale="90000"/>
          </a:bodyPr>
          <a:lstStyle/>
          <a:p>
            <a:r>
              <a:rPr lang="ko-KR" altLang="en-US" smtClean="0"/>
              <a:t>아미노산</a:t>
            </a:r>
          </a:p>
        </p:txBody>
      </p:sp>
      <p:sp>
        <p:nvSpPr>
          <p:cNvPr id="64515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altLang="ko-KR" sz="1600" smtClean="0"/>
              <a:t>α </a:t>
            </a:r>
            <a:r>
              <a:rPr lang="ko-KR" altLang="en-US" sz="1600" smtClean="0"/>
              <a:t>위치의 탄소에 </a:t>
            </a:r>
            <a:r>
              <a:rPr lang="en-US" altLang="ko-KR" sz="1600" smtClean="0"/>
              <a:t>amino</a:t>
            </a:r>
            <a:r>
              <a:rPr lang="ko-KR" altLang="en-US" sz="1600" smtClean="0"/>
              <a:t>기를 갖춘 </a:t>
            </a:r>
            <a:r>
              <a:rPr lang="en-US" altLang="ko-KR" sz="1600" smtClean="0"/>
              <a:t>carboxyl</a:t>
            </a:r>
            <a:r>
              <a:rPr lang="ko-KR" altLang="en-US" sz="1600" smtClean="0"/>
              <a:t>산</a:t>
            </a:r>
            <a:r>
              <a:rPr lang="en-US" altLang="ko-KR" sz="1600" smtClean="0"/>
              <a:t>(proline, hydroxyproline=imino</a:t>
            </a:r>
            <a:r>
              <a:rPr lang="ko-KR" altLang="en-US" sz="1600" smtClean="0"/>
              <a:t>기</a:t>
            </a:r>
            <a:r>
              <a:rPr lang="en-US" altLang="ko-KR" sz="1600" smtClean="0"/>
              <a:t>)</a:t>
            </a:r>
            <a:endParaRPr lang="ko-KR" altLang="en-US" sz="1600" smtClean="0"/>
          </a:p>
          <a:p>
            <a:pPr>
              <a:buFont typeface="Arial" charset="0"/>
              <a:buNone/>
            </a:pPr>
            <a:r>
              <a:rPr lang="en-US" altLang="ko-KR" sz="1600" smtClean="0"/>
              <a:t>          COOH</a:t>
            </a:r>
            <a:endParaRPr lang="ko-KR" altLang="en-US" sz="1600" smtClean="0"/>
          </a:p>
          <a:p>
            <a:pPr>
              <a:buFont typeface="Arial" charset="0"/>
              <a:buNone/>
            </a:pPr>
            <a:r>
              <a:rPr lang="ko-KR" altLang="en-US" sz="1600" smtClean="0"/>
              <a:t>         │</a:t>
            </a:r>
          </a:p>
          <a:p>
            <a:pPr>
              <a:buFont typeface="Arial" charset="0"/>
              <a:buNone/>
            </a:pPr>
            <a:r>
              <a:rPr lang="en-US" altLang="ko-KR" sz="1600" smtClean="0"/>
              <a:t>NH</a:t>
            </a:r>
            <a:r>
              <a:rPr lang="en-US" altLang="ko-KR" sz="1600" baseline="-25000" smtClean="0"/>
              <a:t>2</a:t>
            </a:r>
            <a:r>
              <a:rPr lang="ko-KR" altLang="en-US" sz="1600" smtClean="0"/>
              <a:t>─ </a:t>
            </a:r>
            <a:r>
              <a:rPr lang="en-US" altLang="ko-KR" sz="1600" smtClean="0"/>
              <a:t>C─H</a:t>
            </a:r>
          </a:p>
          <a:p>
            <a:pPr>
              <a:buFont typeface="Arial" charset="0"/>
              <a:buNone/>
            </a:pPr>
            <a:r>
              <a:rPr lang="en-US" altLang="ko-KR" sz="1600" smtClean="0"/>
              <a:t>         │</a:t>
            </a:r>
          </a:p>
          <a:p>
            <a:pPr>
              <a:buFont typeface="Arial" charset="0"/>
              <a:buNone/>
            </a:pPr>
            <a:r>
              <a:rPr lang="en-US" altLang="ko-KR" sz="1600" smtClean="0"/>
              <a:t>          R</a:t>
            </a:r>
            <a:endParaRPr lang="ko-KR" altLang="en-US" sz="1600" smtClean="0"/>
          </a:p>
          <a:p>
            <a:pPr>
              <a:buFont typeface="Arial" charset="0"/>
              <a:buNone/>
            </a:pPr>
            <a:r>
              <a:rPr lang="en-US" altLang="ko-KR" sz="1600" smtClean="0"/>
              <a:t>(L-amino acid) </a:t>
            </a:r>
            <a:endParaRPr lang="ko-KR" altLang="en-US" sz="1600" smtClean="0"/>
          </a:p>
          <a:p>
            <a:pPr>
              <a:buFont typeface="Wingdings" pitchFamily="2" charset="2"/>
              <a:buChar char="u"/>
            </a:pPr>
            <a:r>
              <a:rPr lang="en-US" altLang="ko-KR" sz="1600" smtClean="0"/>
              <a:t> R</a:t>
            </a:r>
            <a:r>
              <a:rPr lang="ko-KR" altLang="en-US" sz="1600" smtClean="0"/>
              <a:t>＝</a:t>
            </a:r>
            <a:r>
              <a:rPr lang="en-US" altLang="ko-KR" sz="1600" smtClean="0"/>
              <a:t>H </a:t>
            </a:r>
            <a:r>
              <a:rPr lang="ko-KR" altLang="en-US" sz="1600" smtClean="0"/>
              <a:t>인 </a:t>
            </a:r>
            <a:r>
              <a:rPr lang="en-US" altLang="ko-KR" sz="1600" smtClean="0"/>
              <a:t>glycine</a:t>
            </a:r>
            <a:r>
              <a:rPr lang="ko-KR" altLang="en-US" sz="1600" smtClean="0"/>
              <a:t>을 제외하고 </a:t>
            </a:r>
            <a:r>
              <a:rPr lang="en-US" altLang="ko-KR" sz="1600" smtClean="0"/>
              <a:t>C</a:t>
            </a:r>
            <a:r>
              <a:rPr lang="ko-KR" altLang="en-US" sz="1600" smtClean="0"/>
              <a:t>가 부제탄소→</a:t>
            </a:r>
            <a:r>
              <a:rPr lang="en-US" altLang="ko-KR" sz="1600" smtClean="0"/>
              <a:t>D, L</a:t>
            </a:r>
            <a:r>
              <a:rPr lang="ko-KR" altLang="en-US" sz="1600" smtClean="0"/>
              <a:t>형의 이성체가 존재</a:t>
            </a:r>
          </a:p>
          <a:p>
            <a:pPr>
              <a:buFont typeface="Arial" charset="0"/>
              <a:buNone/>
            </a:pPr>
            <a:r>
              <a:rPr lang="ko-KR" altLang="en-US" sz="1600" smtClean="0"/>
              <a:t>   일반적으로 자연계에 존재하는 아미노산은 </a:t>
            </a:r>
            <a:r>
              <a:rPr lang="en-US" altLang="ko-KR" sz="1600" smtClean="0"/>
              <a:t>L-α</a:t>
            </a:r>
          </a:p>
          <a:p>
            <a:pPr>
              <a:buFont typeface="Arial" charset="0"/>
              <a:buNone/>
            </a:pPr>
            <a:endParaRPr lang="en-US" altLang="ko-KR" sz="1600" b="1" smtClean="0"/>
          </a:p>
          <a:p>
            <a:r>
              <a:rPr lang="ko-KR" altLang="en-US" sz="1600" b="1" smtClean="0"/>
              <a:t>아미노산의 종류</a:t>
            </a:r>
            <a:endParaRPr lang="ko-KR" altLang="en-US" sz="1600" smtClean="0"/>
          </a:p>
          <a:p>
            <a:pPr>
              <a:buFont typeface="Arial" charset="0"/>
              <a:buNone/>
            </a:pPr>
            <a:r>
              <a:rPr lang="ko-KR" altLang="en-US" sz="1600" smtClean="0"/>
              <a:t>   자연계존재 </a:t>
            </a:r>
            <a:r>
              <a:rPr lang="en-US" altLang="ko-KR" sz="1600" smtClean="0"/>
              <a:t>20</a:t>
            </a:r>
            <a:r>
              <a:rPr lang="ko-KR" altLang="en-US" sz="1600" smtClean="0"/>
              <a:t>여종</a:t>
            </a:r>
            <a:r>
              <a:rPr lang="en-US" altLang="ko-KR" sz="1200" smtClean="0"/>
              <a:t> </a:t>
            </a:r>
            <a:endParaRPr lang="ko-KR" altLang="en-US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38" cy="72548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ko-KR" altLang="en-US" smtClean="0"/>
              <a:t>지방의 분류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b="1" dirty="0" smtClean="0"/>
              <a:t>1. </a:t>
            </a:r>
            <a:r>
              <a:rPr lang="ko-KR" altLang="en-US" b="1" dirty="0" smtClean="0"/>
              <a:t>단순 지질</a:t>
            </a:r>
            <a:r>
              <a:rPr lang="en-US" altLang="ko-KR" dirty="0" smtClean="0"/>
              <a:t>-</a:t>
            </a:r>
            <a:r>
              <a:rPr lang="ko-KR" altLang="en-US" dirty="0" smtClean="0"/>
              <a:t>지방산과 </a:t>
            </a:r>
            <a:r>
              <a:rPr lang="en-US" altLang="ko-KR" dirty="0" smtClean="0"/>
              <a:t>alcohol</a:t>
            </a:r>
            <a:r>
              <a:rPr lang="ko-KR" altLang="en-US" dirty="0" smtClean="0"/>
              <a:t>류와의 </a:t>
            </a:r>
            <a:r>
              <a:rPr lang="en-US" altLang="ko-KR" dirty="0" smtClean="0"/>
              <a:t>ester</a:t>
            </a:r>
            <a:r>
              <a:rPr lang="ko-KR" altLang="en-US" dirty="0" smtClean="0"/>
              <a:t>화합물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dirty="0" smtClean="0"/>
              <a:t> 1) </a:t>
            </a:r>
            <a:r>
              <a:rPr lang="ko-KR" altLang="en-US" dirty="0" smtClean="0"/>
              <a:t>유지</a:t>
            </a:r>
            <a:r>
              <a:rPr lang="en-US" altLang="ko-KR" dirty="0" smtClean="0"/>
              <a:t>(</a:t>
            </a:r>
            <a:r>
              <a:rPr lang="ko-KR" altLang="en-US" dirty="0" smtClean="0"/>
              <a:t>중성지방</a:t>
            </a:r>
            <a:r>
              <a:rPr lang="en-US" altLang="ko-KR" dirty="0" smtClean="0"/>
              <a:t>)- </a:t>
            </a:r>
            <a:r>
              <a:rPr lang="ko-KR" altLang="en-US" dirty="0" smtClean="0"/>
              <a:t>지방산과 </a:t>
            </a:r>
            <a:r>
              <a:rPr lang="en-US" altLang="ko-KR" dirty="0" smtClean="0"/>
              <a:t>glycerol</a:t>
            </a:r>
            <a:r>
              <a:rPr lang="ko-KR" altLang="en-US" dirty="0" smtClean="0"/>
              <a:t>의 </a:t>
            </a:r>
            <a:r>
              <a:rPr lang="en-US" altLang="ko-KR" dirty="0" smtClean="0"/>
              <a:t>ester</a:t>
            </a:r>
            <a:endParaRPr lang="ko-KR" alt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dirty="0" smtClean="0"/>
              <a:t> 2) </a:t>
            </a:r>
            <a:r>
              <a:rPr lang="ko-KR" altLang="en-US" dirty="0" err="1" smtClean="0"/>
              <a:t>왁스류</a:t>
            </a:r>
            <a:r>
              <a:rPr lang="en-US" altLang="ko-KR" dirty="0" smtClean="0"/>
              <a:t>- </a:t>
            </a:r>
            <a:r>
              <a:rPr lang="ko-KR" altLang="en-US" dirty="0" smtClean="0"/>
              <a:t>고급지방산과 고급 </a:t>
            </a:r>
            <a:r>
              <a:rPr lang="en-US" altLang="ko-KR" dirty="0" smtClean="0"/>
              <a:t>1</a:t>
            </a:r>
            <a:r>
              <a:rPr lang="ko-KR" altLang="en-US" dirty="0" smtClean="0"/>
              <a:t>가 </a:t>
            </a:r>
            <a:r>
              <a:rPr lang="en-US" altLang="ko-KR" dirty="0" smtClean="0"/>
              <a:t>alcohol</a:t>
            </a:r>
            <a:r>
              <a:rPr lang="ko-KR" altLang="en-US" dirty="0" smtClean="0"/>
              <a:t>의 </a:t>
            </a:r>
            <a:r>
              <a:rPr lang="en-US" altLang="ko-KR" dirty="0" smtClean="0"/>
              <a:t>ester</a:t>
            </a:r>
            <a:endParaRPr lang="ko-KR" alt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dirty="0" smtClean="0"/>
              <a:t> 3) cholesterol ester- </a:t>
            </a:r>
            <a:r>
              <a:rPr lang="ko-KR" altLang="en-US" dirty="0" smtClean="0"/>
              <a:t>지방산과 </a:t>
            </a:r>
            <a:r>
              <a:rPr lang="en-US" altLang="ko-KR" dirty="0" smtClean="0"/>
              <a:t>cholesterol</a:t>
            </a:r>
            <a:r>
              <a:rPr lang="ko-KR" altLang="en-US" dirty="0" smtClean="0"/>
              <a:t>의 </a:t>
            </a:r>
            <a:r>
              <a:rPr lang="en-US" altLang="ko-KR" dirty="0" smtClean="0"/>
              <a:t>ester</a:t>
            </a:r>
            <a:endParaRPr lang="ko-KR" alt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b="1" dirty="0" smtClean="0"/>
              <a:t>2. </a:t>
            </a:r>
            <a:r>
              <a:rPr lang="ko-KR" altLang="en-US" b="1" dirty="0" smtClean="0"/>
              <a:t>복합지질</a:t>
            </a:r>
            <a:r>
              <a:rPr lang="en-US" altLang="ko-KR" dirty="0" smtClean="0"/>
              <a:t>- </a:t>
            </a:r>
            <a:r>
              <a:rPr lang="ko-KR" altLang="en-US" dirty="0" smtClean="0"/>
              <a:t>단순지질 </a:t>
            </a:r>
            <a:r>
              <a:rPr lang="en-US" altLang="ko-KR" dirty="0" smtClean="0"/>
              <a:t>+ </a:t>
            </a:r>
            <a:r>
              <a:rPr lang="ko-KR" altLang="en-US" dirty="0" smtClean="0"/>
              <a:t>다른 원자단의 결합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dirty="0" smtClean="0"/>
              <a:t> 1)</a:t>
            </a:r>
            <a:r>
              <a:rPr lang="ko-KR" altLang="en-US" dirty="0" smtClean="0"/>
              <a:t>인지질</a:t>
            </a:r>
            <a:r>
              <a:rPr lang="en-US" altLang="ko-KR" dirty="0" smtClean="0"/>
              <a:t>, 2)</a:t>
            </a:r>
            <a:r>
              <a:rPr lang="ko-KR" altLang="en-US" dirty="0" smtClean="0"/>
              <a:t>당지질</a:t>
            </a:r>
            <a:r>
              <a:rPr lang="en-US" altLang="ko-KR" dirty="0" smtClean="0"/>
              <a:t>, 3)</a:t>
            </a:r>
            <a:r>
              <a:rPr lang="ko-KR" altLang="en-US" dirty="0" err="1" smtClean="0"/>
              <a:t>단단백질</a:t>
            </a:r>
            <a:r>
              <a:rPr lang="en-US" altLang="ko-KR" dirty="0" smtClean="0"/>
              <a:t>, 4)</a:t>
            </a:r>
            <a:r>
              <a:rPr lang="ko-KR" altLang="en-US" dirty="0" err="1" smtClean="0"/>
              <a:t>황지질</a:t>
            </a:r>
            <a:endParaRPr lang="ko-KR" alt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b="1" dirty="0" smtClean="0"/>
              <a:t>3. </a:t>
            </a:r>
            <a:r>
              <a:rPr lang="ko-KR" altLang="en-US" b="1" dirty="0" smtClean="0"/>
              <a:t>유도 지질</a:t>
            </a:r>
            <a:r>
              <a:rPr lang="en-US" altLang="ko-KR" dirty="0" smtClean="0"/>
              <a:t>- </a:t>
            </a:r>
            <a:r>
              <a:rPr lang="ko-KR" altLang="en-US" dirty="0" smtClean="0"/>
              <a:t>단순지질</a:t>
            </a:r>
            <a:r>
              <a:rPr lang="en-US" altLang="ko-KR" dirty="0" smtClean="0"/>
              <a:t>, </a:t>
            </a:r>
            <a:r>
              <a:rPr lang="ko-KR" altLang="en-US" dirty="0" smtClean="0"/>
              <a:t>유도지질의 가수분해물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dirty="0" smtClean="0"/>
              <a:t> 1) </a:t>
            </a:r>
            <a:r>
              <a:rPr lang="ko-KR" altLang="en-US" dirty="0" smtClean="0"/>
              <a:t>지방산</a:t>
            </a:r>
            <a:r>
              <a:rPr lang="en-US" altLang="ko-KR" dirty="0" smtClean="0"/>
              <a:t>- </a:t>
            </a:r>
            <a:r>
              <a:rPr lang="ko-KR" altLang="en-US" dirty="0" err="1" smtClean="0"/>
              <a:t>직쇄상의</a:t>
            </a:r>
            <a:r>
              <a:rPr lang="ko-KR" altLang="en-US" dirty="0" smtClean="0"/>
              <a:t> </a:t>
            </a:r>
            <a:r>
              <a:rPr lang="en-US" altLang="ko-KR" dirty="0" smtClean="0"/>
              <a:t>carboxyl</a:t>
            </a:r>
            <a:r>
              <a:rPr lang="ko-KR" altLang="en-US" dirty="0" smtClean="0"/>
              <a:t>산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dirty="0" smtClean="0"/>
              <a:t> 2) alcohol- glycerol, </a:t>
            </a:r>
            <a:r>
              <a:rPr lang="ko-KR" altLang="en-US" dirty="0" smtClean="0"/>
              <a:t>고급 </a:t>
            </a:r>
            <a:r>
              <a:rPr lang="en-US" altLang="ko-KR" dirty="0" smtClean="0"/>
              <a:t>1</a:t>
            </a:r>
            <a:r>
              <a:rPr lang="ko-KR" altLang="en-US" dirty="0" smtClean="0"/>
              <a:t>가 </a:t>
            </a:r>
            <a:r>
              <a:rPr lang="en-US" altLang="ko-KR" dirty="0" smtClean="0"/>
              <a:t>alcohol, sterol</a:t>
            </a:r>
            <a:endParaRPr lang="ko-KR" alt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dirty="0" smtClean="0"/>
              <a:t> 3)</a:t>
            </a:r>
            <a:r>
              <a:rPr lang="ko-KR" altLang="en-US" dirty="0" smtClean="0"/>
              <a:t>탄화수소</a:t>
            </a:r>
            <a:r>
              <a:rPr lang="en-US" altLang="ko-KR" dirty="0" smtClean="0"/>
              <a:t>- </a:t>
            </a:r>
            <a:r>
              <a:rPr lang="ko-KR" altLang="en-US" dirty="0" err="1" smtClean="0"/>
              <a:t>지방족</a:t>
            </a:r>
            <a:r>
              <a:rPr lang="ko-KR" altLang="en-US" dirty="0" smtClean="0"/>
              <a:t> 탄화수소</a:t>
            </a:r>
            <a:r>
              <a:rPr lang="en-US" altLang="ko-KR" dirty="0" smtClean="0"/>
              <a:t>, </a:t>
            </a:r>
            <a:r>
              <a:rPr lang="en-US" altLang="ko-KR" dirty="0" err="1" smtClean="0"/>
              <a:t>squalene</a:t>
            </a:r>
            <a:endParaRPr lang="ko-KR" alt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dirty="0" smtClean="0"/>
              <a:t> 4)</a:t>
            </a:r>
            <a:r>
              <a:rPr lang="ko-KR" altLang="en-US" dirty="0" smtClean="0"/>
              <a:t>지용성 색소 및 지용성 </a:t>
            </a:r>
            <a:r>
              <a:rPr lang="en-US" altLang="ko-KR" dirty="0" smtClean="0"/>
              <a:t>vitamin</a:t>
            </a:r>
            <a:endParaRPr lang="ko-KR" alt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ko-KR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38" cy="796925"/>
          </a:xfrm>
        </p:spPr>
        <p:txBody>
          <a:bodyPr/>
          <a:lstStyle/>
          <a:p>
            <a:r>
              <a:rPr lang="en-US" altLang="ko-KR" smtClean="0"/>
              <a:t>R</a:t>
            </a:r>
            <a:r>
              <a:rPr lang="ko-KR" altLang="en-US" smtClean="0"/>
              <a:t>기의 화학구조에 따라</a:t>
            </a:r>
          </a:p>
        </p:txBody>
      </p:sp>
      <p:sp>
        <p:nvSpPr>
          <p:cNvPr id="65539" name="내용 개체 틀 2"/>
          <p:cNvSpPr>
            <a:spLocks noGrp="1"/>
          </p:cNvSpPr>
          <p:nvPr>
            <p:ph idx="1"/>
          </p:nvPr>
        </p:nvSpPr>
        <p:spPr>
          <a:xfrm>
            <a:off x="1428750" y="1052513"/>
            <a:ext cx="7000875" cy="504507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altLang="ko-KR" sz="2800" smtClean="0"/>
              <a:t>1)</a:t>
            </a:r>
            <a:r>
              <a:rPr lang="ko-KR" altLang="en-US" sz="2800" smtClean="0"/>
              <a:t>탄화수소기 → 지방족 아미노산</a:t>
            </a:r>
            <a:endParaRPr lang="en-US" altLang="ko-KR" sz="2800" smtClean="0"/>
          </a:p>
          <a:p>
            <a:pPr>
              <a:buFont typeface="Arial" charset="0"/>
              <a:buNone/>
            </a:pPr>
            <a:r>
              <a:rPr lang="en-US" altLang="ko-KR" sz="2800" smtClean="0"/>
              <a:t>                 (</a:t>
            </a:r>
            <a:r>
              <a:rPr lang="ko-KR" altLang="en-US" sz="2800" smtClean="0"/>
              <a:t>중성</a:t>
            </a:r>
            <a:r>
              <a:rPr lang="en-US" altLang="ko-KR" sz="2800" smtClean="0"/>
              <a:t>, </a:t>
            </a:r>
            <a:r>
              <a:rPr lang="ko-KR" altLang="en-US" sz="2800" smtClean="0"/>
              <a:t>산성</a:t>
            </a:r>
            <a:r>
              <a:rPr lang="en-US" altLang="ko-KR" sz="2800" smtClean="0"/>
              <a:t>, </a:t>
            </a:r>
            <a:r>
              <a:rPr lang="ko-KR" altLang="en-US" sz="2800" smtClean="0"/>
              <a:t>염기성</a:t>
            </a:r>
            <a:r>
              <a:rPr lang="en-US" altLang="ko-KR" sz="2800" smtClean="0"/>
              <a:t>, </a:t>
            </a:r>
            <a:r>
              <a:rPr lang="ko-KR" altLang="en-US" sz="2800" smtClean="0"/>
              <a:t>함황</a:t>
            </a:r>
            <a:r>
              <a:rPr lang="en-US" altLang="ko-KR" sz="2800" smtClean="0"/>
              <a:t>)</a:t>
            </a:r>
            <a:endParaRPr lang="ko-KR" altLang="en-US" sz="2800" smtClean="0"/>
          </a:p>
          <a:p>
            <a:pPr>
              <a:buFont typeface="Arial" charset="0"/>
              <a:buNone/>
            </a:pPr>
            <a:r>
              <a:rPr lang="en-US" altLang="ko-KR" sz="2800" smtClean="0"/>
              <a:t>            glycine, alanine, valine, leucine,                                 isoleucine, serine, threonine ,lysine, methionine</a:t>
            </a:r>
            <a:endParaRPr lang="ko-KR" altLang="en-US" sz="2800" smtClean="0"/>
          </a:p>
          <a:p>
            <a:pPr>
              <a:buFont typeface="Arial" charset="0"/>
              <a:buNone/>
            </a:pPr>
            <a:r>
              <a:rPr lang="en-US" altLang="ko-KR" sz="2800" smtClean="0"/>
              <a:t>2)benzene</a:t>
            </a:r>
            <a:r>
              <a:rPr lang="ko-KR" altLang="en-US" sz="2800" smtClean="0"/>
              <a:t>기 → 방향족 아미노산</a:t>
            </a:r>
          </a:p>
          <a:p>
            <a:pPr>
              <a:buFont typeface="Arial" charset="0"/>
              <a:buNone/>
            </a:pPr>
            <a:r>
              <a:rPr lang="en-US" altLang="ko-KR" sz="2800" smtClean="0"/>
              <a:t>                   phenylalanine, tyrosine </a:t>
            </a:r>
            <a:endParaRPr lang="ko-KR" altLang="en-US" sz="2800" smtClean="0"/>
          </a:p>
          <a:p>
            <a:pPr>
              <a:buFont typeface="Arial" charset="0"/>
              <a:buNone/>
            </a:pPr>
            <a:r>
              <a:rPr lang="en-US" altLang="ko-KR" sz="2800" smtClean="0"/>
              <a:t>3)hetero</a:t>
            </a:r>
            <a:r>
              <a:rPr lang="ko-KR" altLang="en-US" sz="2800" smtClean="0"/>
              <a:t>기 →복소환 아미노산 </a:t>
            </a:r>
          </a:p>
          <a:p>
            <a:pPr>
              <a:buFont typeface="Arial" charset="0"/>
              <a:buNone/>
            </a:pPr>
            <a:r>
              <a:rPr lang="en-US" altLang="ko-KR" sz="2800" smtClean="0"/>
              <a:t>           tryptophan, histidine, proline</a:t>
            </a:r>
            <a:endParaRPr lang="ko-KR" altLang="en-US" sz="2800" smtClean="0"/>
          </a:p>
          <a:p>
            <a:pPr>
              <a:buFont typeface="Arial" charset="0"/>
              <a:buNone/>
            </a:pPr>
            <a:endParaRPr lang="ko-KR" altLang="en-US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제목 1"/>
          <p:cNvSpPr>
            <a:spLocks noGrp="1"/>
          </p:cNvSpPr>
          <p:nvPr>
            <p:ph type="title"/>
          </p:nvPr>
        </p:nvSpPr>
        <p:spPr>
          <a:xfrm>
            <a:off x="500063" y="142875"/>
            <a:ext cx="8072437" cy="428625"/>
          </a:xfrm>
        </p:spPr>
        <p:txBody>
          <a:bodyPr>
            <a:normAutofit fontScale="90000"/>
          </a:bodyPr>
          <a:lstStyle/>
          <a:p>
            <a:r>
              <a:rPr lang="ko-KR" altLang="en-US" smtClean="0"/>
              <a:t>아미노산의 성질</a:t>
            </a:r>
          </a:p>
        </p:txBody>
      </p:sp>
      <p:sp>
        <p:nvSpPr>
          <p:cNvPr id="66563" name="내용 개체 틀 2"/>
          <p:cNvSpPr>
            <a:spLocks noGrp="1"/>
          </p:cNvSpPr>
          <p:nvPr>
            <p:ph idx="1"/>
          </p:nvPr>
        </p:nvSpPr>
        <p:spPr>
          <a:xfrm>
            <a:off x="500063" y="642938"/>
            <a:ext cx="8215312" cy="4811712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altLang="ko-KR" sz="1800" smtClean="0"/>
              <a:t>1) </a:t>
            </a:r>
            <a:r>
              <a:rPr lang="ko-KR" altLang="en-US" sz="1800" smtClean="0"/>
              <a:t>용해성</a:t>
            </a:r>
          </a:p>
          <a:p>
            <a:pPr>
              <a:buFont typeface="Arial" charset="0"/>
              <a:buNone/>
            </a:pPr>
            <a:r>
              <a:rPr lang="ko-KR" altLang="en-US" sz="1600" smtClean="0"/>
              <a:t>극성용매에 용해</a:t>
            </a:r>
            <a:r>
              <a:rPr lang="en-US" altLang="ko-KR" sz="1600" smtClean="0"/>
              <a:t>, </a:t>
            </a:r>
            <a:r>
              <a:rPr lang="ko-KR" altLang="en-US" sz="1600" smtClean="0"/>
              <a:t>비극성용매에 녹지않음</a:t>
            </a:r>
            <a:r>
              <a:rPr lang="en-US" altLang="ko-KR" sz="1600" smtClean="0"/>
              <a:t>, proline : </a:t>
            </a:r>
            <a:r>
              <a:rPr lang="ko-KR" altLang="en-US" sz="1600" smtClean="0"/>
              <a:t>알코올에</a:t>
            </a:r>
            <a:r>
              <a:rPr lang="en-US" altLang="ko-KR" sz="1600" smtClean="0"/>
              <a:t> </a:t>
            </a:r>
            <a:r>
              <a:rPr lang="ko-KR" altLang="en-US" sz="1600" smtClean="0"/>
              <a:t>용해</a:t>
            </a:r>
            <a:endParaRPr lang="en-US" altLang="ko-KR" sz="1600" smtClean="0"/>
          </a:p>
          <a:p>
            <a:pPr>
              <a:buFont typeface="Arial" charset="0"/>
              <a:buNone/>
            </a:pPr>
            <a:r>
              <a:rPr lang="en-US" altLang="ko-KR" sz="1600" smtClean="0"/>
              <a:t>  </a:t>
            </a:r>
            <a:r>
              <a:rPr lang="ko-KR" altLang="en-US" sz="1600" smtClean="0"/>
              <a:t>타이로신과 시스테인</a:t>
            </a:r>
            <a:r>
              <a:rPr lang="en-US" altLang="ko-KR" sz="1600" smtClean="0"/>
              <a:t>: </a:t>
            </a:r>
            <a:r>
              <a:rPr lang="ko-KR" altLang="en-US" sz="1600" smtClean="0"/>
              <a:t>물에 난용</a:t>
            </a:r>
          </a:p>
          <a:p>
            <a:pPr>
              <a:buFont typeface="Arial" charset="0"/>
              <a:buNone/>
            </a:pPr>
            <a:r>
              <a:rPr lang="en-US" altLang="ko-KR" sz="1800" smtClean="0"/>
              <a:t>2) </a:t>
            </a:r>
            <a:r>
              <a:rPr lang="ko-KR" altLang="en-US" sz="1800" smtClean="0"/>
              <a:t>양성 물질 </a:t>
            </a:r>
          </a:p>
          <a:p>
            <a:pPr>
              <a:buFont typeface="Arial" charset="0"/>
              <a:buNone/>
            </a:pPr>
            <a:r>
              <a:rPr lang="ko-KR" altLang="en-US" sz="1600" smtClean="0"/>
              <a:t>수용액에서 </a:t>
            </a:r>
            <a:r>
              <a:rPr lang="en-US" altLang="ko-KR" sz="1600" smtClean="0"/>
              <a:t>amino</a:t>
            </a:r>
            <a:r>
              <a:rPr lang="ko-KR" altLang="en-US" sz="1600" smtClean="0"/>
              <a:t>기→ </a:t>
            </a:r>
            <a:r>
              <a:rPr lang="en-US" altLang="ko-KR" sz="1600" smtClean="0"/>
              <a:t>ammonium</a:t>
            </a:r>
            <a:r>
              <a:rPr lang="ko-KR" altLang="en-US" sz="1600" smtClean="0"/>
              <a:t>이온</a:t>
            </a:r>
            <a:r>
              <a:rPr lang="en-US" altLang="ko-KR" sz="1600" smtClean="0"/>
              <a:t>, carboxyl</a:t>
            </a:r>
            <a:r>
              <a:rPr lang="ko-KR" altLang="en-US" sz="1600" smtClean="0"/>
              <a:t>기→ </a:t>
            </a:r>
            <a:r>
              <a:rPr lang="en-US" altLang="ko-KR" sz="1600" smtClean="0"/>
              <a:t>carboxyl</a:t>
            </a:r>
            <a:r>
              <a:rPr lang="ko-KR" altLang="en-US" sz="1600" smtClean="0"/>
              <a:t>음이온</a:t>
            </a:r>
          </a:p>
          <a:p>
            <a:pPr>
              <a:buFont typeface="Arial" charset="0"/>
              <a:buNone/>
            </a:pPr>
            <a:r>
              <a:rPr lang="ko-KR" altLang="en-US" sz="1600" smtClean="0"/>
              <a:t>의 </a:t>
            </a:r>
            <a:r>
              <a:rPr lang="en-US" altLang="ko-KR" sz="1600" smtClean="0"/>
              <a:t>Zwitter ion(</a:t>
            </a:r>
            <a:r>
              <a:rPr lang="ko-KR" altLang="en-US" sz="1600" smtClean="0"/>
              <a:t>쌍극자이온</a:t>
            </a:r>
            <a:r>
              <a:rPr lang="en-US" altLang="ko-KR" sz="1600" smtClean="0"/>
              <a:t>)</a:t>
            </a:r>
            <a:endParaRPr lang="ko-KR" altLang="en-US" sz="1600" smtClean="0"/>
          </a:p>
          <a:p>
            <a:pPr>
              <a:buFont typeface="Arial" charset="0"/>
              <a:buNone/>
            </a:pPr>
            <a:r>
              <a:rPr lang="ko-KR" altLang="en-US" sz="1600" smtClean="0"/>
              <a:t>산에서 </a:t>
            </a:r>
            <a:r>
              <a:rPr lang="en-US" altLang="ko-KR" sz="1600" smtClean="0"/>
              <a:t>(+)</a:t>
            </a:r>
            <a:r>
              <a:rPr lang="ko-KR" altLang="en-US" sz="1600" smtClean="0"/>
              <a:t>로 하전</a:t>
            </a:r>
            <a:r>
              <a:rPr lang="en-US" altLang="ko-KR" sz="1600" smtClean="0"/>
              <a:t>, </a:t>
            </a:r>
            <a:r>
              <a:rPr lang="ko-KR" altLang="en-US" sz="1600" smtClean="0"/>
              <a:t>알카리에서 </a:t>
            </a:r>
            <a:r>
              <a:rPr lang="en-US" altLang="ko-KR" sz="1600" smtClean="0"/>
              <a:t>(-)</a:t>
            </a:r>
            <a:r>
              <a:rPr lang="ko-KR" altLang="en-US" sz="1600" smtClean="0"/>
              <a:t>로 하전→ 양성전해질</a:t>
            </a:r>
          </a:p>
          <a:p>
            <a:pPr>
              <a:buFont typeface="Arial" charset="0"/>
              <a:buNone/>
            </a:pPr>
            <a:r>
              <a:rPr lang="en-US" altLang="ko-KR" sz="1600" smtClean="0"/>
              <a:t>(+) = (-) → </a:t>
            </a:r>
            <a:r>
              <a:rPr lang="ko-KR" altLang="en-US" sz="1600" smtClean="0"/>
              <a:t>등전점</a:t>
            </a:r>
          </a:p>
          <a:p>
            <a:pPr>
              <a:buFont typeface="Arial" charset="0"/>
              <a:buNone/>
            </a:pPr>
            <a:r>
              <a:rPr lang="en-US" altLang="ko-KR" sz="1800" smtClean="0"/>
              <a:t>6)</a:t>
            </a:r>
            <a:r>
              <a:rPr lang="ko-KR" altLang="en-US" sz="1800" smtClean="0"/>
              <a:t>화학적반응</a:t>
            </a:r>
          </a:p>
          <a:p>
            <a:pPr>
              <a:buFont typeface="Arial" charset="0"/>
              <a:buNone/>
            </a:pPr>
            <a:r>
              <a:rPr lang="ko-KR" altLang="en-US" sz="1600" smtClean="0"/>
              <a:t>① 염형성</a:t>
            </a:r>
          </a:p>
          <a:p>
            <a:pPr>
              <a:buFont typeface="Arial" charset="0"/>
              <a:buNone/>
            </a:pPr>
            <a:r>
              <a:rPr lang="en-US" altLang="ko-KR" sz="1600" smtClean="0"/>
              <a:t> ammonium </a:t>
            </a:r>
            <a:r>
              <a:rPr lang="ko-KR" altLang="en-US" sz="1600" smtClean="0"/>
              <a:t>이온은 음이온과</a:t>
            </a:r>
            <a:r>
              <a:rPr lang="en-US" altLang="ko-KR" sz="1600" smtClean="0"/>
              <a:t>, carboxylate </a:t>
            </a:r>
            <a:r>
              <a:rPr lang="ko-KR" altLang="en-US" sz="1600" smtClean="0"/>
              <a:t>이온은 양이온과 염형성</a:t>
            </a:r>
            <a:endParaRPr lang="en-US" altLang="ko-KR" sz="1600" smtClean="0"/>
          </a:p>
          <a:p>
            <a:pPr>
              <a:buFont typeface="Arial" charset="0"/>
              <a:buNone/>
            </a:pPr>
            <a:r>
              <a:rPr lang="ko-KR" altLang="en-US" sz="1600" smtClean="0"/>
              <a:t>② 탈탄산되어 </a:t>
            </a:r>
            <a:r>
              <a:rPr lang="en-US" altLang="ko-KR" sz="1600" smtClean="0"/>
              <a:t>R-CH</a:t>
            </a:r>
            <a:r>
              <a:rPr lang="en-US" altLang="ko-KR" sz="1600" baseline="-25000" smtClean="0"/>
              <a:t>2</a:t>
            </a:r>
            <a:r>
              <a:rPr lang="ko-KR" altLang="en-US" sz="1600" smtClean="0"/>
              <a:t> </a:t>
            </a:r>
            <a:r>
              <a:rPr lang="en-US" altLang="ko-KR" sz="1600" smtClean="0"/>
              <a:t>–NH</a:t>
            </a:r>
            <a:r>
              <a:rPr lang="en-US" altLang="ko-KR" sz="1600" baseline="-25000" smtClean="0"/>
              <a:t>2,  </a:t>
            </a:r>
          </a:p>
          <a:p>
            <a:pPr>
              <a:buFont typeface="Arial" charset="0"/>
              <a:buNone/>
            </a:pPr>
            <a:r>
              <a:rPr lang="en-US" altLang="ko-KR" sz="1600" smtClean="0"/>
              <a:t>    </a:t>
            </a:r>
            <a:r>
              <a:rPr lang="ko-KR" altLang="en-US" sz="1600" smtClean="0"/>
              <a:t>아민</a:t>
            </a:r>
            <a:r>
              <a:rPr lang="en-US" altLang="ko-KR" sz="1600" smtClean="0"/>
              <a:t>(amine) </a:t>
            </a:r>
            <a:r>
              <a:rPr lang="ko-KR" altLang="en-US" sz="1600" smtClean="0"/>
              <a:t>생성</a:t>
            </a:r>
            <a:endParaRPr lang="en-US" altLang="ko-KR" sz="1600" smtClean="0"/>
          </a:p>
          <a:p>
            <a:pPr>
              <a:buFont typeface="Arial" charset="0"/>
              <a:buNone/>
            </a:pPr>
            <a:r>
              <a:rPr lang="ko-KR" altLang="en-US" sz="1600" smtClean="0"/>
              <a:t>③ </a:t>
            </a:r>
            <a:r>
              <a:rPr lang="en-US" altLang="ko-KR" sz="1600" smtClean="0"/>
              <a:t>Formaldehyde</a:t>
            </a:r>
            <a:r>
              <a:rPr lang="ko-KR" altLang="en-US" sz="1600" smtClean="0"/>
              <a:t>와의 반응</a:t>
            </a:r>
          </a:p>
          <a:p>
            <a:pPr>
              <a:buFont typeface="Arial" charset="0"/>
              <a:buNone/>
            </a:pPr>
            <a:r>
              <a:rPr lang="en-US" altLang="ko-KR" sz="1600" smtClean="0"/>
              <a:t>-NH</a:t>
            </a:r>
            <a:r>
              <a:rPr lang="en-US" altLang="ko-KR" sz="1600" baseline="-25000" smtClean="0"/>
              <a:t>2</a:t>
            </a:r>
            <a:r>
              <a:rPr lang="ko-KR" altLang="en-US" sz="1600" smtClean="0"/>
              <a:t> </a:t>
            </a:r>
            <a:r>
              <a:rPr lang="en-US" altLang="ko-KR" sz="1600" smtClean="0"/>
              <a:t>+ RCHO → -N=CH-R</a:t>
            </a:r>
            <a:r>
              <a:rPr lang="en-US" altLang="ko-KR" sz="1600" baseline="-25000" smtClean="0"/>
              <a:t> (</a:t>
            </a:r>
            <a:r>
              <a:rPr lang="en-US" altLang="ko-KR" sz="1600" smtClean="0"/>
              <a:t>schiff</a:t>
            </a:r>
            <a:r>
              <a:rPr lang="ko-KR" altLang="en-US" sz="1600" smtClean="0"/>
              <a:t>염기 형성</a:t>
            </a:r>
            <a:r>
              <a:rPr lang="en-US" altLang="ko-KR" sz="1600" smtClean="0"/>
              <a:t>), </a:t>
            </a:r>
            <a:r>
              <a:rPr lang="ko-KR" altLang="en-US" sz="1600" smtClean="0"/>
              <a:t>비효소적 갈변반응</a:t>
            </a:r>
            <a:r>
              <a:rPr lang="en-US" altLang="ko-KR" sz="1600" smtClean="0"/>
              <a:t>(</a:t>
            </a:r>
            <a:r>
              <a:rPr lang="ko-KR" altLang="en-US" sz="1600" smtClean="0"/>
              <a:t>마이얄</a:t>
            </a:r>
            <a:r>
              <a:rPr lang="en-US" altLang="ko-KR" sz="1600" smtClean="0"/>
              <a:t>)</a:t>
            </a:r>
            <a:r>
              <a:rPr lang="ko-KR" altLang="en-US" sz="1600" smtClean="0"/>
              <a:t>의 첫단계</a:t>
            </a:r>
          </a:p>
          <a:p>
            <a:endParaRPr lang="ko-KR" alt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내용 개체 틀 2"/>
          <p:cNvSpPr>
            <a:spLocks noGrp="1"/>
          </p:cNvSpPr>
          <p:nvPr>
            <p:ph idx="1"/>
          </p:nvPr>
        </p:nvSpPr>
        <p:spPr>
          <a:xfrm>
            <a:off x="457200" y="571500"/>
            <a:ext cx="8186738" cy="55546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ko-KR" altLang="en-US" sz="1600" smtClean="0"/>
              <a:t>④ </a:t>
            </a:r>
            <a:r>
              <a:rPr lang="en-US" altLang="ko-KR" sz="1600" smtClean="0"/>
              <a:t>Ninhydrin </a:t>
            </a:r>
            <a:r>
              <a:rPr lang="ko-KR" altLang="en-US" sz="1600" smtClean="0"/>
              <a:t>과의 반응</a:t>
            </a:r>
          </a:p>
          <a:p>
            <a:pPr>
              <a:buFont typeface="Arial" charset="0"/>
              <a:buNone/>
            </a:pPr>
            <a:r>
              <a:rPr lang="ko-KR" altLang="en-US" sz="1600" smtClean="0"/>
              <a:t>아미노산 </a:t>
            </a:r>
            <a:r>
              <a:rPr lang="en-US" altLang="ko-KR" sz="1600" smtClean="0"/>
              <a:t>+ ninhydrin → </a:t>
            </a:r>
            <a:r>
              <a:rPr lang="ko-KR" altLang="en-US" sz="1600" smtClean="0"/>
              <a:t>산화적 탈 아미노화에 의하여 </a:t>
            </a:r>
            <a:r>
              <a:rPr lang="en-US" altLang="ko-KR" sz="1600" smtClean="0"/>
              <a:t>ammonia , aldehyde, </a:t>
            </a:r>
            <a:r>
              <a:rPr lang="ko-KR" altLang="en-US" sz="1600" smtClean="0"/>
              <a:t>생성</a:t>
            </a:r>
            <a:r>
              <a:rPr lang="en-US" altLang="ko-KR" sz="1600" smtClean="0"/>
              <a:t> </a:t>
            </a:r>
            <a:endParaRPr lang="ko-KR" altLang="en-US" sz="1600" smtClean="0"/>
          </a:p>
          <a:p>
            <a:pPr>
              <a:buFont typeface="Arial" charset="0"/>
              <a:buNone/>
            </a:pPr>
            <a:r>
              <a:rPr lang="ko-KR" altLang="en-US" sz="1600" smtClean="0"/>
              <a:t>청자색 화합물 형성</a:t>
            </a:r>
            <a:r>
              <a:rPr lang="en-US" altLang="ko-KR" sz="1600" smtClean="0"/>
              <a:t>(hydridantin(</a:t>
            </a:r>
            <a:r>
              <a:rPr lang="ko-KR" altLang="en-US" sz="1600" smtClean="0"/>
              <a:t>환원형</a:t>
            </a:r>
            <a:r>
              <a:rPr lang="en-US" altLang="ko-KR" sz="1600" smtClean="0"/>
              <a:t>) +ninhydrin)</a:t>
            </a:r>
            <a:endParaRPr lang="ko-KR" altLang="en-US" sz="1600" smtClean="0"/>
          </a:p>
          <a:p>
            <a:pPr>
              <a:buFont typeface="Arial" charset="0"/>
              <a:buNone/>
            </a:pPr>
            <a:r>
              <a:rPr lang="ko-KR" altLang="en-US" sz="1600" smtClean="0"/>
              <a:t>→ 아미노산의 정성</a:t>
            </a:r>
            <a:r>
              <a:rPr lang="en-US" altLang="ko-KR" sz="1600" smtClean="0"/>
              <a:t>, </a:t>
            </a:r>
            <a:r>
              <a:rPr lang="ko-KR" altLang="en-US" sz="1600" smtClean="0"/>
              <a:t>정량에 이용</a:t>
            </a:r>
            <a:endParaRPr lang="en-US" altLang="ko-KR" sz="1600" smtClean="0"/>
          </a:p>
          <a:p>
            <a:pPr>
              <a:buFont typeface="Arial" charset="0"/>
              <a:buNone/>
            </a:pPr>
            <a:r>
              <a:rPr lang="ko-KR" altLang="en-US" sz="1600" smtClean="0"/>
              <a:t>⑤ 아질산과의 반응</a:t>
            </a:r>
          </a:p>
          <a:p>
            <a:pPr>
              <a:buFont typeface="Arial" charset="0"/>
              <a:buNone/>
            </a:pPr>
            <a:r>
              <a:rPr lang="ko-KR" altLang="en-US" sz="1600" smtClean="0"/>
              <a:t>아미노산의 </a:t>
            </a:r>
            <a:r>
              <a:rPr lang="en-US" altLang="ko-KR" sz="1600" smtClean="0"/>
              <a:t>amino</a:t>
            </a:r>
            <a:r>
              <a:rPr lang="ko-KR" altLang="en-US" sz="1600" smtClean="0"/>
              <a:t>기 </a:t>
            </a:r>
            <a:r>
              <a:rPr lang="en-US" altLang="ko-KR" sz="1600" smtClean="0"/>
              <a:t>+ HNO</a:t>
            </a:r>
            <a:r>
              <a:rPr lang="en-US" altLang="ko-KR" sz="1600" baseline="-25000" smtClean="0"/>
              <a:t>2 → </a:t>
            </a:r>
            <a:r>
              <a:rPr lang="ko-KR" altLang="en-US" sz="1600" smtClean="0"/>
              <a:t>질소가스 정량적으로 발생</a:t>
            </a:r>
            <a:endParaRPr lang="en-US" altLang="ko-KR" sz="1600" smtClean="0"/>
          </a:p>
          <a:p>
            <a:pPr>
              <a:buFont typeface="Arial" charset="0"/>
              <a:buNone/>
            </a:pPr>
            <a:r>
              <a:rPr lang="en-US" altLang="ko-KR" sz="1600" smtClean="0"/>
              <a:t> </a:t>
            </a:r>
            <a:r>
              <a:rPr lang="ko-KR" altLang="en-US" sz="1600" smtClean="0"/>
              <a:t>단백질 중 </a:t>
            </a:r>
            <a:r>
              <a:rPr lang="en-US" altLang="ko-KR" sz="1600" smtClean="0"/>
              <a:t>α-</a:t>
            </a:r>
            <a:r>
              <a:rPr lang="ko-KR" altLang="en-US" sz="1600" smtClean="0"/>
              <a:t>아미노산를 정량</a:t>
            </a:r>
          </a:p>
          <a:p>
            <a:pPr>
              <a:buFont typeface="Arial" charset="0"/>
              <a:buNone/>
            </a:pPr>
            <a:r>
              <a:rPr lang="ko-KR" altLang="en-US" sz="1600" smtClean="0"/>
              <a:t>⑥탈 </a:t>
            </a:r>
            <a:r>
              <a:rPr lang="en-US" altLang="ko-KR" sz="1600" smtClean="0"/>
              <a:t>amine </a:t>
            </a:r>
            <a:r>
              <a:rPr lang="ko-KR" altLang="en-US" sz="1600" smtClean="0"/>
              <a:t>반응</a:t>
            </a:r>
          </a:p>
          <a:p>
            <a:pPr>
              <a:buFont typeface="Arial" charset="0"/>
              <a:buNone/>
            </a:pPr>
            <a:r>
              <a:rPr lang="ko-KR" altLang="en-US" sz="1600" smtClean="0"/>
              <a:t>산화제에 의하여 쉽게 탈 아미노화</a:t>
            </a:r>
          </a:p>
          <a:p>
            <a:pPr>
              <a:buFont typeface="Arial" charset="0"/>
              <a:buNone/>
            </a:pPr>
            <a:r>
              <a:rPr lang="ko-KR" altLang="en-US" sz="1600" smtClean="0"/>
              <a:t>⑦ </a:t>
            </a:r>
            <a:r>
              <a:rPr lang="en-US" altLang="ko-KR" sz="1600" smtClean="0"/>
              <a:t>peptide</a:t>
            </a:r>
            <a:r>
              <a:rPr lang="ko-KR" altLang="en-US" sz="1600" smtClean="0"/>
              <a:t>형성</a:t>
            </a:r>
          </a:p>
          <a:p>
            <a:pPr>
              <a:buFont typeface="Arial" charset="0"/>
              <a:buNone/>
            </a:pPr>
            <a:r>
              <a:rPr lang="ko-KR" altLang="en-US" sz="1600" smtClean="0"/>
              <a:t>아미노산 </a:t>
            </a:r>
            <a:r>
              <a:rPr lang="en-US" altLang="ko-KR" sz="1600" smtClean="0"/>
              <a:t>+ </a:t>
            </a:r>
            <a:r>
              <a:rPr lang="ko-KR" altLang="en-US" sz="1600" smtClean="0"/>
              <a:t>아미노산 →</a:t>
            </a:r>
            <a:r>
              <a:rPr lang="en-US" altLang="ko-KR" sz="1600" smtClean="0"/>
              <a:t>peptide </a:t>
            </a:r>
            <a:r>
              <a:rPr lang="ko-KR" altLang="en-US" sz="1600" smtClean="0"/>
              <a:t>결합</a:t>
            </a:r>
          </a:p>
          <a:p>
            <a:pPr>
              <a:buFont typeface="Arial" charset="0"/>
              <a:buNone/>
            </a:pPr>
            <a:endParaRPr lang="ko-KR" altLang="en-US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175" cy="868362"/>
          </a:xfrm>
        </p:spPr>
        <p:txBody>
          <a:bodyPr/>
          <a:lstStyle/>
          <a:p>
            <a:r>
              <a:rPr lang="ko-KR" altLang="en-US" smtClean="0"/>
              <a:t>단백질의 구조</a:t>
            </a:r>
          </a:p>
        </p:txBody>
      </p:sp>
      <p:sp>
        <p:nvSpPr>
          <p:cNvPr id="68611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altLang="ko-KR" sz="2400" b="1" smtClean="0"/>
              <a:t>1. 1</a:t>
            </a:r>
            <a:r>
              <a:rPr lang="ko-KR" altLang="en-US" sz="2400" b="1" smtClean="0"/>
              <a:t>차구조</a:t>
            </a:r>
            <a:r>
              <a:rPr lang="en-US" altLang="ko-KR" sz="2400" b="1" smtClean="0"/>
              <a:t>(primary structure)</a:t>
            </a:r>
            <a:endParaRPr lang="ko-KR" altLang="en-US" sz="2400" smtClean="0"/>
          </a:p>
          <a:p>
            <a:pPr>
              <a:buFont typeface="Arial" charset="0"/>
              <a:buNone/>
            </a:pPr>
            <a:r>
              <a:rPr lang="en-US" altLang="ko-KR" sz="2400" smtClean="0"/>
              <a:t>peptide </a:t>
            </a:r>
            <a:r>
              <a:rPr lang="ko-KR" altLang="en-US" sz="2400" smtClean="0"/>
              <a:t>결합→ </a:t>
            </a:r>
            <a:r>
              <a:rPr lang="en-US" altLang="ko-KR" sz="2400" smtClean="0"/>
              <a:t>carboxyl</a:t>
            </a:r>
            <a:r>
              <a:rPr lang="ko-KR" altLang="en-US" sz="2400" smtClean="0"/>
              <a:t>기말단</a:t>
            </a:r>
            <a:r>
              <a:rPr lang="en-US" altLang="ko-KR" sz="2400" smtClean="0"/>
              <a:t>, amino</a:t>
            </a:r>
            <a:r>
              <a:rPr lang="ko-KR" altLang="en-US" sz="2400" smtClean="0"/>
              <a:t>기말단</a:t>
            </a:r>
          </a:p>
          <a:p>
            <a:pPr>
              <a:buFont typeface="Arial" charset="0"/>
              <a:buNone/>
            </a:pPr>
            <a:r>
              <a:rPr lang="en-US" altLang="ko-KR" sz="2400" b="1" smtClean="0"/>
              <a:t>2. 2</a:t>
            </a:r>
            <a:r>
              <a:rPr lang="ko-KR" altLang="en-US" sz="2400" b="1" smtClean="0"/>
              <a:t>차구조</a:t>
            </a:r>
            <a:r>
              <a:rPr lang="en-US" altLang="ko-KR" sz="2400" b="1" smtClean="0"/>
              <a:t>(secondary structure)</a:t>
            </a:r>
            <a:endParaRPr lang="ko-KR" altLang="en-US" sz="2400" smtClean="0"/>
          </a:p>
          <a:p>
            <a:pPr>
              <a:buFont typeface="Arial" charset="0"/>
              <a:buNone/>
            </a:pPr>
            <a:r>
              <a:rPr lang="ko-KR" altLang="en-US" sz="2400" smtClean="0"/>
              <a:t>수소결합</a:t>
            </a:r>
          </a:p>
          <a:p>
            <a:pPr>
              <a:buFont typeface="Arial" charset="0"/>
              <a:buNone/>
            </a:pPr>
            <a:r>
              <a:rPr lang="en-US" altLang="ko-KR" sz="2400" b="1" smtClean="0"/>
              <a:t>3. 3</a:t>
            </a:r>
            <a:r>
              <a:rPr lang="ko-KR" altLang="en-US" sz="2400" b="1" smtClean="0"/>
              <a:t>차구조</a:t>
            </a:r>
            <a:endParaRPr lang="ko-KR" altLang="en-US" sz="2400" smtClean="0"/>
          </a:p>
          <a:p>
            <a:pPr>
              <a:buFont typeface="Arial" charset="0"/>
              <a:buNone/>
            </a:pPr>
            <a:r>
              <a:rPr lang="ko-KR" altLang="en-US" sz="2400" smtClean="0"/>
              <a:t>여러 가지 결합</a:t>
            </a:r>
            <a:r>
              <a:rPr lang="en-US" altLang="ko-KR" sz="2400" b="1" smtClean="0"/>
              <a:t>( </a:t>
            </a:r>
            <a:r>
              <a:rPr lang="ko-KR" altLang="en-US" sz="2400" smtClean="0"/>
              <a:t>수소결합</a:t>
            </a:r>
            <a:r>
              <a:rPr lang="en-US" altLang="ko-KR" sz="2400" smtClean="0"/>
              <a:t>, </a:t>
            </a:r>
            <a:r>
              <a:rPr lang="ko-KR" altLang="en-US" sz="2400" smtClean="0"/>
              <a:t>이온결합</a:t>
            </a:r>
            <a:r>
              <a:rPr lang="en-US" altLang="ko-KR" sz="2400" smtClean="0"/>
              <a:t>, </a:t>
            </a:r>
            <a:r>
              <a:rPr lang="ko-KR" altLang="en-US" sz="2400" smtClean="0"/>
              <a:t>소수결합</a:t>
            </a:r>
            <a:r>
              <a:rPr lang="en-US" altLang="ko-KR" sz="2400" smtClean="0"/>
              <a:t>, S-S</a:t>
            </a:r>
            <a:r>
              <a:rPr lang="ko-KR" altLang="en-US" sz="2400" smtClean="0"/>
              <a:t>결합</a:t>
            </a:r>
            <a:r>
              <a:rPr lang="en-US" altLang="ko-KR" sz="2400" smtClean="0"/>
              <a:t>)</a:t>
            </a:r>
          </a:p>
          <a:p>
            <a:pPr>
              <a:buFont typeface="Arial" charset="0"/>
              <a:buNone/>
            </a:pPr>
            <a:r>
              <a:rPr lang="en-US" altLang="ko-KR" sz="2400" b="1" smtClean="0"/>
              <a:t>4. 4</a:t>
            </a:r>
            <a:r>
              <a:rPr lang="ko-KR" altLang="en-US" sz="2400" b="1" smtClean="0"/>
              <a:t>차구조</a:t>
            </a:r>
            <a:endParaRPr lang="ko-KR" altLang="en-US" sz="2400" smtClean="0"/>
          </a:p>
          <a:p>
            <a:pPr>
              <a:buFont typeface="Arial" charset="0"/>
              <a:buNone/>
            </a:pPr>
            <a:r>
              <a:rPr lang="en-US" altLang="ko-KR" sz="2400" smtClean="0"/>
              <a:t>3</a:t>
            </a:r>
            <a:r>
              <a:rPr lang="ko-KR" altLang="en-US" sz="2400" smtClean="0"/>
              <a:t>차구조를 가진 단백질 분자가 회합→ 균질 </a:t>
            </a:r>
            <a:r>
              <a:rPr lang="en-US" altLang="ko-KR" sz="2400" smtClean="0"/>
              <a:t>4</a:t>
            </a:r>
            <a:r>
              <a:rPr lang="ko-KR" altLang="en-US" sz="2400" smtClean="0"/>
              <a:t>차 구조</a:t>
            </a:r>
            <a:r>
              <a:rPr lang="en-US" altLang="ko-KR" sz="2400" smtClean="0"/>
              <a:t>, </a:t>
            </a:r>
            <a:r>
              <a:rPr lang="ko-KR" altLang="en-US" sz="2400" smtClean="0"/>
              <a:t>불균질 </a:t>
            </a:r>
            <a:r>
              <a:rPr lang="en-US" altLang="ko-KR" sz="2400" smtClean="0"/>
              <a:t>4</a:t>
            </a:r>
            <a:r>
              <a:rPr lang="ko-KR" altLang="en-US" sz="2400" smtClean="0"/>
              <a:t>차구조</a:t>
            </a:r>
          </a:p>
          <a:p>
            <a:pPr>
              <a:buFont typeface="Arial" charset="0"/>
              <a:buNone/>
            </a:pPr>
            <a:endParaRPr lang="ko-KR" alt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제목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7900988" cy="357188"/>
          </a:xfrm>
        </p:spPr>
        <p:txBody>
          <a:bodyPr>
            <a:normAutofit fontScale="90000"/>
          </a:bodyPr>
          <a:lstStyle/>
          <a:p>
            <a:r>
              <a:rPr lang="ko-KR" altLang="en-US" smtClean="0"/>
              <a:t>단백질의 구조</a:t>
            </a:r>
          </a:p>
        </p:txBody>
      </p:sp>
      <p:pic>
        <p:nvPicPr>
          <p:cNvPr id="69635" name="내용 개체 틀 3" descr="사진1 02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27200" y="1600200"/>
            <a:ext cx="5689600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63" cy="511175"/>
          </a:xfrm>
        </p:spPr>
        <p:txBody>
          <a:bodyPr>
            <a:normAutofit fontScale="90000"/>
          </a:bodyPr>
          <a:lstStyle/>
          <a:p>
            <a:endParaRPr lang="ko-KR" altLang="en-US" smtClean="0"/>
          </a:p>
        </p:txBody>
      </p:sp>
      <p:pic>
        <p:nvPicPr>
          <p:cNvPr id="70659" name="내용 개체 틀 3" descr="사진1 02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571625" y="500063"/>
            <a:ext cx="5857875" cy="57864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smtClean="0"/>
          </a:p>
        </p:txBody>
      </p:sp>
      <p:pic>
        <p:nvPicPr>
          <p:cNvPr id="71683" name="내용 개체 틀 3" descr="사진1 01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85813" y="879475"/>
            <a:ext cx="7429500" cy="50498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38" cy="439737"/>
          </a:xfrm>
        </p:spPr>
        <p:txBody>
          <a:bodyPr>
            <a:normAutofit fontScale="90000"/>
          </a:bodyPr>
          <a:lstStyle/>
          <a:p>
            <a:r>
              <a:rPr lang="ko-KR" altLang="en-US" smtClean="0"/>
              <a:t>단백질의 일반적 성질</a:t>
            </a:r>
          </a:p>
        </p:txBody>
      </p:sp>
      <p:sp>
        <p:nvSpPr>
          <p:cNvPr id="72707" name="내용 개체 틀 2"/>
          <p:cNvSpPr>
            <a:spLocks noGrp="1"/>
          </p:cNvSpPr>
          <p:nvPr>
            <p:ph idx="1"/>
          </p:nvPr>
        </p:nvSpPr>
        <p:spPr>
          <a:xfrm>
            <a:off x="500063" y="785813"/>
            <a:ext cx="8258175" cy="534035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altLang="ko-KR" sz="1600" smtClean="0"/>
              <a:t>1. </a:t>
            </a:r>
            <a:r>
              <a:rPr lang="ko-KR" altLang="en-US" sz="1600" smtClean="0"/>
              <a:t>분자의 크기→</a:t>
            </a:r>
            <a:r>
              <a:rPr lang="en-US" altLang="ko-KR" sz="1600" smtClean="0"/>
              <a:t>10</a:t>
            </a:r>
            <a:r>
              <a:rPr lang="ko-KR" altLang="en-US" sz="1600" smtClean="0"/>
              <a:t>～</a:t>
            </a:r>
            <a:r>
              <a:rPr lang="en-US" altLang="ko-KR" sz="1600" smtClean="0"/>
              <a:t>70μ</a:t>
            </a:r>
            <a:r>
              <a:rPr lang="ko-KR" altLang="en-US" sz="1600" smtClean="0"/>
              <a:t>정도</a:t>
            </a:r>
          </a:p>
          <a:p>
            <a:pPr>
              <a:buFont typeface="Arial" charset="0"/>
              <a:buNone/>
            </a:pPr>
            <a:r>
              <a:rPr lang="ko-KR" altLang="en-US" sz="1600" smtClean="0"/>
              <a:t>  분자량은 수백만에 이르는 거대 고분자화합물</a:t>
            </a:r>
          </a:p>
          <a:p>
            <a:pPr>
              <a:buFont typeface="Arial" charset="0"/>
              <a:buNone/>
            </a:pPr>
            <a:r>
              <a:rPr lang="ko-KR" altLang="en-US" sz="1600" smtClean="0"/>
              <a:t>  친수성 </a:t>
            </a:r>
            <a:r>
              <a:rPr lang="en-US" altLang="ko-KR" sz="1600" smtClean="0"/>
              <a:t>colloid</a:t>
            </a:r>
            <a:r>
              <a:rPr lang="ko-KR" altLang="en-US" sz="1600" smtClean="0"/>
              <a:t>용액→반투막</a:t>
            </a:r>
            <a:r>
              <a:rPr lang="en-US" altLang="ko-KR" sz="1600" smtClean="0"/>
              <a:t>(</a:t>
            </a:r>
            <a:r>
              <a:rPr lang="ko-KR" altLang="en-US" sz="1600" smtClean="0"/>
              <a:t>세포막</a:t>
            </a:r>
            <a:r>
              <a:rPr lang="en-US" altLang="ko-KR" sz="1600" smtClean="0"/>
              <a:t>, cellophane)</a:t>
            </a:r>
            <a:r>
              <a:rPr lang="ko-KR" altLang="en-US" sz="1600" smtClean="0"/>
              <a:t>을 통과하지 못함</a:t>
            </a:r>
          </a:p>
          <a:p>
            <a:pPr>
              <a:buFont typeface="Arial" charset="0"/>
              <a:buNone/>
            </a:pPr>
            <a:r>
              <a:rPr lang="ko-KR" altLang="en-US" sz="1600" smtClean="0"/>
              <a:t> </a:t>
            </a:r>
            <a:r>
              <a:rPr lang="en-US" altLang="ko-KR" sz="1600" smtClean="0"/>
              <a:t>2. </a:t>
            </a:r>
            <a:r>
              <a:rPr lang="ko-KR" altLang="en-US" sz="1600" smtClean="0"/>
              <a:t>등전점 </a:t>
            </a:r>
          </a:p>
          <a:p>
            <a:pPr>
              <a:buFont typeface="Arial" charset="0"/>
              <a:buNone/>
            </a:pPr>
            <a:r>
              <a:rPr lang="ko-KR" altLang="en-US" sz="1600" smtClean="0"/>
              <a:t>  아미노산</a:t>
            </a:r>
            <a:r>
              <a:rPr lang="en-US" altLang="ko-KR" sz="1600" smtClean="0"/>
              <a:t>: </a:t>
            </a:r>
            <a:r>
              <a:rPr lang="ko-KR" altLang="en-US" sz="1600" smtClean="0"/>
              <a:t>수용액에서 유리 </a:t>
            </a:r>
            <a:r>
              <a:rPr lang="en-US" altLang="ko-KR" sz="1600" smtClean="0"/>
              <a:t>amino</a:t>
            </a:r>
            <a:r>
              <a:rPr lang="ko-KR" altLang="en-US" sz="1600" smtClean="0"/>
              <a:t>기와 유리 </a:t>
            </a:r>
            <a:r>
              <a:rPr lang="en-US" altLang="ko-KR" sz="1600" smtClean="0"/>
              <a:t>carboxyl</a:t>
            </a:r>
            <a:r>
              <a:rPr lang="ko-KR" altLang="en-US" sz="1600" smtClean="0"/>
              <a:t>기</a:t>
            </a:r>
          </a:p>
          <a:p>
            <a:pPr>
              <a:buFont typeface="Arial" charset="0"/>
              <a:buNone/>
            </a:pPr>
            <a:r>
              <a:rPr lang="en-US" altLang="ko-KR" sz="1600" smtClean="0"/>
              <a:t>  ( </a:t>
            </a:r>
            <a:r>
              <a:rPr lang="ko-KR" altLang="en-US" sz="1600" smtClean="0"/>
              <a:t>양성반응→잔여</a:t>
            </a:r>
            <a:r>
              <a:rPr lang="en-US" altLang="ko-KR" sz="1600" smtClean="0"/>
              <a:t>COO</a:t>
            </a:r>
            <a:r>
              <a:rPr lang="en-US" altLang="ko-KR" sz="1600" baseline="30000" smtClean="0"/>
              <a:t>- </a:t>
            </a:r>
            <a:r>
              <a:rPr lang="ko-KR" altLang="en-US" sz="1600" smtClean="0"/>
              <a:t>와 </a:t>
            </a:r>
            <a:r>
              <a:rPr lang="en-US" altLang="ko-KR" sz="1600" smtClean="0"/>
              <a:t>NH</a:t>
            </a:r>
            <a:r>
              <a:rPr lang="en-US" altLang="ko-KR" sz="1600" baseline="-25000" smtClean="0"/>
              <a:t>3</a:t>
            </a:r>
            <a:r>
              <a:rPr lang="en-US" altLang="ko-KR" sz="1600" baseline="30000" smtClean="0"/>
              <a:t>+</a:t>
            </a:r>
            <a:r>
              <a:rPr lang="en-US" altLang="ko-KR" sz="1600" smtClean="0"/>
              <a:t>) </a:t>
            </a:r>
            <a:endParaRPr lang="ko-KR" altLang="en-US" sz="1600" smtClean="0"/>
          </a:p>
          <a:p>
            <a:pPr>
              <a:buFont typeface="Arial" charset="0"/>
              <a:buNone/>
            </a:pPr>
            <a:r>
              <a:rPr lang="ko-KR" altLang="en-US" sz="1600" smtClean="0"/>
              <a:t>  산성에서서 </a:t>
            </a:r>
            <a:r>
              <a:rPr lang="en-US" altLang="ko-KR" sz="1600" smtClean="0"/>
              <a:t>NH</a:t>
            </a:r>
            <a:r>
              <a:rPr lang="en-US" altLang="ko-KR" sz="1600" baseline="-25000" smtClean="0"/>
              <a:t>3</a:t>
            </a:r>
            <a:r>
              <a:rPr lang="en-US" altLang="ko-KR" sz="1600" baseline="30000" smtClean="0"/>
              <a:t>+</a:t>
            </a:r>
            <a:r>
              <a:rPr lang="ko-KR" altLang="en-US" sz="1600" smtClean="0"/>
              <a:t>가 증가</a:t>
            </a:r>
            <a:r>
              <a:rPr lang="en-US" altLang="ko-KR" sz="1600" smtClean="0"/>
              <a:t>, </a:t>
            </a:r>
          </a:p>
          <a:p>
            <a:pPr>
              <a:buFont typeface="Arial" charset="0"/>
              <a:buNone/>
            </a:pPr>
            <a:r>
              <a:rPr lang="ko-KR" altLang="en-US" sz="1600" smtClean="0"/>
              <a:t>  알카리에서 </a:t>
            </a:r>
            <a:r>
              <a:rPr lang="en-US" altLang="ko-KR" sz="1600" smtClean="0"/>
              <a:t>COO</a:t>
            </a:r>
            <a:r>
              <a:rPr lang="en-US" altLang="ko-KR" sz="1600" baseline="30000" smtClean="0"/>
              <a:t>-</a:t>
            </a:r>
            <a:r>
              <a:rPr lang="ko-KR" altLang="en-US" sz="1600" smtClean="0"/>
              <a:t> 가 증가</a:t>
            </a:r>
          </a:p>
          <a:p>
            <a:pPr>
              <a:buFont typeface="Arial" charset="0"/>
              <a:buNone/>
            </a:pPr>
            <a:r>
              <a:rPr lang="ko-KR" altLang="en-US" sz="1600" smtClean="0"/>
              <a:t>  특정 </a:t>
            </a:r>
            <a:r>
              <a:rPr lang="en-US" altLang="ko-KR" sz="1600" smtClean="0"/>
              <a:t>pH</a:t>
            </a:r>
            <a:r>
              <a:rPr lang="ko-KR" altLang="en-US" sz="1600" smtClean="0"/>
              <a:t>에서 단백질의 양전하</a:t>
            </a:r>
            <a:r>
              <a:rPr lang="en-US" altLang="ko-KR" sz="1600" smtClean="0"/>
              <a:t>=</a:t>
            </a:r>
            <a:r>
              <a:rPr lang="ko-KR" altLang="en-US" sz="1600" smtClean="0"/>
              <a:t>음전하</a:t>
            </a:r>
          </a:p>
          <a:p>
            <a:pPr>
              <a:buFont typeface="Arial" charset="0"/>
              <a:buNone/>
            </a:pPr>
            <a:r>
              <a:rPr lang="ko-KR" altLang="en-US" sz="1600" smtClean="0"/>
              <a:t>  단백질 정제에 이용</a:t>
            </a:r>
            <a:r>
              <a:rPr lang="en-US" altLang="ko-KR" sz="1600" smtClean="0"/>
              <a:t>(</a:t>
            </a:r>
            <a:r>
              <a:rPr lang="ko-KR" altLang="en-US" sz="1600" smtClean="0"/>
              <a:t>투석</a:t>
            </a:r>
            <a:r>
              <a:rPr lang="en-US" altLang="ko-KR" sz="1600" smtClean="0"/>
              <a:t>, dialysis)</a:t>
            </a:r>
            <a:endParaRPr lang="ko-KR" altLang="en-US" sz="1600" smtClean="0"/>
          </a:p>
          <a:p>
            <a:pPr>
              <a:buFont typeface="Arial" charset="0"/>
              <a:buNone/>
            </a:pPr>
            <a:r>
              <a:rPr lang="en-US" altLang="ko-KR" sz="1600" smtClean="0"/>
              <a:t>3. </a:t>
            </a:r>
            <a:r>
              <a:rPr lang="ko-KR" altLang="en-US" sz="1600" smtClean="0"/>
              <a:t>용해성→용매에 분산</a:t>
            </a:r>
            <a:r>
              <a:rPr lang="en-US" altLang="ko-KR" sz="1600" smtClean="0"/>
              <a:t>, </a:t>
            </a:r>
            <a:r>
              <a:rPr lang="ko-KR" altLang="en-US" sz="1600" smtClean="0"/>
              <a:t>점조성의 </a:t>
            </a:r>
            <a:r>
              <a:rPr lang="en-US" altLang="ko-KR" sz="1600" smtClean="0"/>
              <a:t>colloid</a:t>
            </a:r>
            <a:r>
              <a:rPr lang="ko-KR" altLang="en-US" sz="1600" smtClean="0"/>
              <a:t>용액</a:t>
            </a:r>
          </a:p>
          <a:p>
            <a:pPr>
              <a:buFont typeface="Arial" charset="0"/>
              <a:buNone/>
            </a:pPr>
            <a:r>
              <a:rPr lang="ko-KR" altLang="en-US" sz="1600" smtClean="0"/>
              <a:t>  단백질분자의 친수기</a:t>
            </a:r>
            <a:r>
              <a:rPr lang="en-US" altLang="ko-KR" sz="1600" smtClean="0"/>
              <a:t>(COOH, NH</a:t>
            </a:r>
            <a:r>
              <a:rPr lang="en-US" altLang="ko-KR" sz="1600" baseline="-25000" smtClean="0"/>
              <a:t>2, </a:t>
            </a:r>
            <a:r>
              <a:rPr lang="en-US" altLang="ko-KR" sz="1600" smtClean="0"/>
              <a:t>NH, CO)</a:t>
            </a:r>
            <a:r>
              <a:rPr lang="ko-KR" altLang="en-US" sz="1600" smtClean="0"/>
              <a:t>가 물분자와 수소결합→수화</a:t>
            </a:r>
          </a:p>
          <a:p>
            <a:pPr>
              <a:buFont typeface="Arial" charset="0"/>
              <a:buNone/>
            </a:pPr>
            <a:r>
              <a:rPr lang="en-US" altLang="ko-KR" sz="1600" smtClean="0"/>
              <a:t>4. </a:t>
            </a:r>
            <a:r>
              <a:rPr lang="ko-KR" altLang="en-US" sz="1600" smtClean="0"/>
              <a:t>단백질의 변성</a:t>
            </a:r>
          </a:p>
          <a:p>
            <a:pPr>
              <a:buFont typeface="Arial" charset="0"/>
              <a:buNone/>
            </a:pPr>
            <a:r>
              <a:rPr lang="ko-KR" altLang="en-US" sz="1600" smtClean="0"/>
              <a:t>  열</a:t>
            </a:r>
            <a:r>
              <a:rPr lang="en-US" altLang="ko-KR" sz="1600" smtClean="0"/>
              <a:t>, </a:t>
            </a:r>
            <a:r>
              <a:rPr lang="ko-KR" altLang="en-US" sz="1600" smtClean="0"/>
              <a:t>압력</a:t>
            </a:r>
            <a:r>
              <a:rPr lang="en-US" altLang="ko-KR" sz="1600" smtClean="0"/>
              <a:t>, </a:t>
            </a:r>
            <a:r>
              <a:rPr lang="ko-KR" altLang="en-US" sz="1600" smtClean="0"/>
              <a:t>자외선</a:t>
            </a:r>
            <a:r>
              <a:rPr lang="en-US" altLang="ko-KR" sz="1600" smtClean="0"/>
              <a:t>, </a:t>
            </a:r>
            <a:r>
              <a:rPr lang="ko-KR" altLang="en-US" sz="1600" smtClean="0"/>
              <a:t>산</a:t>
            </a:r>
            <a:r>
              <a:rPr lang="en-US" altLang="ko-KR" sz="1600" smtClean="0"/>
              <a:t>, </a:t>
            </a:r>
            <a:r>
              <a:rPr lang="ko-KR" altLang="en-US" sz="1600" smtClean="0"/>
              <a:t>알칼리</a:t>
            </a:r>
            <a:r>
              <a:rPr lang="en-US" altLang="ko-KR" sz="1600" smtClean="0"/>
              <a:t>, </a:t>
            </a:r>
            <a:r>
              <a:rPr lang="ko-KR" altLang="en-US" sz="1600" smtClean="0"/>
              <a:t>경금속에 의하여 단백질 변성</a:t>
            </a:r>
          </a:p>
          <a:p>
            <a:pPr>
              <a:buFont typeface="Arial" charset="0"/>
              <a:buNone/>
            </a:pPr>
            <a:r>
              <a:rPr lang="en-US" altLang="ko-KR" sz="1600" smtClean="0"/>
              <a:t>5. </a:t>
            </a:r>
            <a:r>
              <a:rPr lang="ko-KR" altLang="en-US" sz="1600" smtClean="0"/>
              <a:t>응고성</a:t>
            </a:r>
          </a:p>
          <a:p>
            <a:pPr>
              <a:buFont typeface="Arial" charset="0"/>
              <a:buNone/>
            </a:pPr>
            <a:r>
              <a:rPr lang="ko-KR" altLang="en-US" sz="1600" smtClean="0"/>
              <a:t> 열</a:t>
            </a:r>
            <a:r>
              <a:rPr lang="en-US" altLang="ko-KR" sz="1600" smtClean="0"/>
              <a:t>, </a:t>
            </a:r>
            <a:r>
              <a:rPr lang="ko-KR" altLang="en-US" sz="1600" smtClean="0"/>
              <a:t>알코올</a:t>
            </a:r>
            <a:r>
              <a:rPr lang="en-US" altLang="ko-KR" sz="1600" smtClean="0"/>
              <a:t>, </a:t>
            </a:r>
            <a:r>
              <a:rPr lang="ko-KR" altLang="en-US" sz="1600" smtClean="0"/>
              <a:t>산</a:t>
            </a:r>
            <a:r>
              <a:rPr lang="en-US" altLang="ko-KR" sz="1600" smtClean="0"/>
              <a:t>, </a:t>
            </a:r>
            <a:r>
              <a:rPr lang="ko-KR" altLang="en-US" sz="1600" smtClean="0"/>
              <a:t>효소</a:t>
            </a:r>
          </a:p>
          <a:p>
            <a:pPr>
              <a:buFont typeface="Arial" charset="0"/>
              <a:buNone/>
            </a:pPr>
            <a:r>
              <a:rPr lang="ko-KR" altLang="en-US" sz="1600" smtClean="0"/>
              <a:t> 침전반응</a:t>
            </a:r>
            <a:r>
              <a:rPr lang="en-US" altLang="ko-KR" sz="1600" smtClean="0"/>
              <a:t>-</a:t>
            </a:r>
            <a:r>
              <a:rPr lang="ko-KR" altLang="en-US" sz="1600" smtClean="0"/>
              <a:t>소금</a:t>
            </a:r>
            <a:r>
              <a:rPr lang="en-US" altLang="ko-KR" sz="1600" smtClean="0"/>
              <a:t>, </a:t>
            </a:r>
            <a:r>
              <a:rPr lang="ko-KR" altLang="en-US" sz="1600" smtClean="0"/>
              <a:t>진한염류</a:t>
            </a:r>
          </a:p>
          <a:p>
            <a:pPr>
              <a:buFont typeface="Arial" charset="0"/>
              <a:buNone/>
            </a:pPr>
            <a:endParaRPr lang="ko-KR" altLang="en-US" sz="1000" smtClean="0"/>
          </a:p>
          <a:p>
            <a:endParaRPr lang="ko-KR" altLang="en-US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제목 1"/>
          <p:cNvSpPr>
            <a:spLocks noGrp="1"/>
          </p:cNvSpPr>
          <p:nvPr>
            <p:ph type="title"/>
          </p:nvPr>
        </p:nvSpPr>
        <p:spPr>
          <a:xfrm>
            <a:off x="500063" y="0"/>
            <a:ext cx="8001000" cy="500063"/>
          </a:xfrm>
        </p:spPr>
        <p:txBody>
          <a:bodyPr>
            <a:normAutofit fontScale="90000"/>
          </a:bodyPr>
          <a:lstStyle/>
          <a:p>
            <a:r>
              <a:rPr lang="ko-KR" altLang="en-US" smtClean="0"/>
              <a:t>단백질의 정색반응</a:t>
            </a:r>
          </a:p>
        </p:txBody>
      </p:sp>
      <p:sp>
        <p:nvSpPr>
          <p:cNvPr id="73731" name="내용 개체 틀 2"/>
          <p:cNvSpPr>
            <a:spLocks noGrp="1"/>
          </p:cNvSpPr>
          <p:nvPr>
            <p:ph idx="1"/>
          </p:nvPr>
        </p:nvSpPr>
        <p:spPr>
          <a:xfrm>
            <a:off x="457200" y="714375"/>
            <a:ext cx="8186738" cy="5411788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altLang="ko-KR" sz="1800" smtClean="0"/>
              <a:t>1) Biuret </a:t>
            </a:r>
            <a:r>
              <a:rPr lang="ko-KR" altLang="en-US" sz="1800" smtClean="0"/>
              <a:t>반응</a:t>
            </a:r>
          </a:p>
          <a:p>
            <a:pPr>
              <a:buFont typeface="Arial" charset="0"/>
              <a:buNone/>
            </a:pPr>
            <a:r>
              <a:rPr lang="ko-KR" altLang="en-US" sz="1800" smtClean="0"/>
              <a:t>알카리성</a:t>
            </a:r>
          </a:p>
          <a:p>
            <a:pPr>
              <a:buFont typeface="Arial" charset="0"/>
              <a:buNone/>
            </a:pPr>
            <a:r>
              <a:rPr lang="en-US" altLang="ko-KR" sz="1800" smtClean="0"/>
              <a:t>1% CuSO</a:t>
            </a:r>
            <a:r>
              <a:rPr lang="en-US" altLang="ko-KR" sz="1800" baseline="-25000" smtClean="0"/>
              <a:t>4 </a:t>
            </a:r>
            <a:r>
              <a:rPr lang="en-US" altLang="ko-KR" sz="1800" smtClean="0"/>
              <a:t>1</a:t>
            </a:r>
            <a:r>
              <a:rPr lang="ko-KR" altLang="en-US" sz="1800" smtClean="0"/>
              <a:t>～</a:t>
            </a:r>
            <a:r>
              <a:rPr lang="en-US" altLang="ko-KR" sz="1800" smtClean="0"/>
              <a:t>2</a:t>
            </a:r>
            <a:r>
              <a:rPr lang="ko-KR" altLang="en-US" sz="1800" smtClean="0"/>
              <a:t>방울 </a:t>
            </a:r>
            <a:r>
              <a:rPr lang="en-US" altLang="ko-KR" sz="1800" smtClean="0"/>
              <a:t>------------&gt; </a:t>
            </a:r>
            <a:r>
              <a:rPr lang="ko-KR" altLang="en-US" sz="1800" smtClean="0"/>
              <a:t>적자색의 착화합물</a:t>
            </a:r>
          </a:p>
          <a:p>
            <a:pPr>
              <a:buFont typeface="Arial" charset="0"/>
              <a:buNone/>
            </a:pPr>
            <a:r>
              <a:rPr lang="en-US" altLang="ko-KR" sz="1800" smtClean="0"/>
              <a:t>2</a:t>
            </a:r>
            <a:r>
              <a:rPr lang="ko-KR" altLang="en-US" sz="1800" smtClean="0"/>
              <a:t>개이상의 </a:t>
            </a:r>
            <a:r>
              <a:rPr lang="en-US" altLang="ko-KR" sz="1800" smtClean="0"/>
              <a:t>peptide</a:t>
            </a:r>
            <a:endParaRPr lang="ko-KR" altLang="en-US" sz="1800" smtClean="0"/>
          </a:p>
          <a:p>
            <a:pPr>
              <a:buFont typeface="Arial" charset="0"/>
              <a:buNone/>
            </a:pPr>
            <a:r>
              <a:rPr lang="en-US" altLang="ko-KR" sz="1800" smtClean="0"/>
              <a:t>2) Xanthoprotein </a:t>
            </a:r>
            <a:r>
              <a:rPr lang="ko-KR" altLang="en-US" sz="1800" smtClean="0"/>
              <a:t>반응</a:t>
            </a:r>
          </a:p>
          <a:p>
            <a:pPr>
              <a:buFont typeface="Arial" charset="0"/>
              <a:buNone/>
            </a:pPr>
            <a:r>
              <a:rPr lang="ko-KR" altLang="en-US" sz="1800" smtClean="0"/>
              <a:t>진한질산 가열</a:t>
            </a:r>
          </a:p>
          <a:p>
            <a:pPr>
              <a:buFont typeface="Arial" charset="0"/>
              <a:buNone/>
            </a:pPr>
            <a:r>
              <a:rPr lang="ko-KR" altLang="en-US" sz="1800" smtClean="0"/>
              <a:t>  방향족 아미노산의 </a:t>
            </a:r>
            <a:r>
              <a:rPr lang="en-US" altLang="ko-KR" sz="1800" smtClean="0"/>
              <a:t>benzene -------&gt; nitrophenol </a:t>
            </a:r>
            <a:r>
              <a:rPr lang="ko-KR" altLang="en-US" sz="1800" smtClean="0"/>
              <a:t>유도체</a:t>
            </a:r>
            <a:r>
              <a:rPr lang="en-US" altLang="ko-KR" sz="1800" smtClean="0"/>
              <a:t>(</a:t>
            </a:r>
            <a:r>
              <a:rPr lang="ko-KR" altLang="en-US" sz="1800" smtClean="0"/>
              <a:t>백색침전</a:t>
            </a:r>
            <a:r>
              <a:rPr lang="en-US" altLang="ko-KR" sz="1800" smtClean="0"/>
              <a:t>)------&gt;                               </a:t>
            </a:r>
          </a:p>
          <a:p>
            <a:pPr>
              <a:buFont typeface="Arial" charset="0"/>
              <a:buNone/>
            </a:pPr>
            <a:r>
              <a:rPr lang="en-US" altLang="ko-KR" sz="1800" smtClean="0"/>
              <a:t>                                                                  </a:t>
            </a:r>
            <a:r>
              <a:rPr lang="ko-KR" altLang="en-US" sz="1800" smtClean="0"/>
              <a:t>황색</a:t>
            </a:r>
            <a:endParaRPr lang="en-US" altLang="ko-KR" sz="1800" smtClean="0"/>
          </a:p>
          <a:p>
            <a:pPr>
              <a:buFont typeface="Arial" charset="0"/>
              <a:buNone/>
            </a:pPr>
            <a:r>
              <a:rPr lang="en-US" altLang="ko-KR" sz="1800" smtClean="0"/>
              <a:t>3) Millon </a:t>
            </a:r>
            <a:r>
              <a:rPr lang="ko-KR" altLang="en-US" sz="1800" smtClean="0"/>
              <a:t>반응</a:t>
            </a:r>
          </a:p>
          <a:p>
            <a:pPr>
              <a:buFont typeface="Arial" charset="0"/>
              <a:buNone/>
            </a:pPr>
            <a:r>
              <a:rPr lang="en-US" altLang="ko-KR" sz="1800" smtClean="0"/>
              <a:t>   phenol</a:t>
            </a:r>
            <a:r>
              <a:rPr lang="ko-KR" altLang="en-US" sz="1800" smtClean="0"/>
              <a:t>기 아미노산에 </a:t>
            </a:r>
            <a:r>
              <a:rPr lang="en-US" altLang="ko-KR" sz="1800" smtClean="0"/>
              <a:t>millon </a:t>
            </a:r>
            <a:r>
              <a:rPr lang="ko-KR" altLang="en-US" sz="1800" smtClean="0"/>
              <a:t>시약첨가</a:t>
            </a:r>
            <a:r>
              <a:rPr lang="en-US" altLang="ko-KR" sz="1800" smtClean="0"/>
              <a:t>-- </a:t>
            </a:r>
            <a:r>
              <a:rPr lang="ko-KR" altLang="en-US" sz="1800" smtClean="0"/>
              <a:t>백색침전</a:t>
            </a:r>
            <a:r>
              <a:rPr lang="en-US" altLang="ko-KR" sz="1800" smtClean="0"/>
              <a:t>-- </a:t>
            </a:r>
            <a:r>
              <a:rPr lang="ko-KR" altLang="en-US" sz="1800" smtClean="0"/>
              <a:t>가열</a:t>
            </a:r>
            <a:r>
              <a:rPr lang="en-US" altLang="ko-KR" sz="1800" smtClean="0"/>
              <a:t>--</a:t>
            </a:r>
            <a:r>
              <a:rPr lang="ko-KR" altLang="en-US" sz="1800" smtClean="0"/>
              <a:t>적색</a:t>
            </a:r>
          </a:p>
          <a:p>
            <a:pPr>
              <a:buFont typeface="Arial" charset="0"/>
              <a:buNone/>
            </a:pPr>
            <a:r>
              <a:rPr lang="en-US" altLang="ko-KR" sz="1800" smtClean="0"/>
              <a:t>4) Ninhydrin </a:t>
            </a:r>
            <a:r>
              <a:rPr lang="ko-KR" altLang="en-US" sz="1800" smtClean="0"/>
              <a:t>반응</a:t>
            </a:r>
          </a:p>
          <a:p>
            <a:pPr>
              <a:buFont typeface="Arial" charset="0"/>
              <a:buNone/>
            </a:pPr>
            <a:r>
              <a:rPr lang="en-US" altLang="ko-KR" sz="1800" smtClean="0"/>
              <a:t>   α-amino</a:t>
            </a:r>
            <a:r>
              <a:rPr lang="ko-KR" altLang="en-US" sz="1800" smtClean="0"/>
              <a:t>기 화합물</a:t>
            </a:r>
            <a:r>
              <a:rPr lang="en-US" altLang="ko-KR" sz="1800" smtClean="0"/>
              <a:t>(</a:t>
            </a:r>
            <a:r>
              <a:rPr lang="ko-KR" altLang="en-US" sz="1800" smtClean="0"/>
              <a:t>아미노산</a:t>
            </a:r>
            <a:r>
              <a:rPr lang="en-US" altLang="ko-KR" sz="1800" smtClean="0"/>
              <a:t>, </a:t>
            </a:r>
            <a:r>
              <a:rPr lang="ko-KR" altLang="en-US" sz="1800" smtClean="0"/>
              <a:t>단백질</a:t>
            </a:r>
            <a:r>
              <a:rPr lang="en-US" altLang="ko-KR" sz="1800" smtClean="0"/>
              <a:t>, peptide, ammonia, amine)</a:t>
            </a:r>
            <a:r>
              <a:rPr lang="ko-KR" altLang="en-US" sz="1800" smtClean="0"/>
              <a:t>에 </a:t>
            </a:r>
            <a:r>
              <a:rPr lang="en-US" altLang="ko-KR" sz="1800" smtClean="0"/>
              <a:t>ninhydrin </a:t>
            </a:r>
            <a:r>
              <a:rPr lang="ko-KR" altLang="en-US" sz="1800" smtClean="0"/>
              <a:t>용액을 첨가</a:t>
            </a:r>
            <a:r>
              <a:rPr lang="en-US" altLang="ko-KR" sz="1800" smtClean="0"/>
              <a:t>-</a:t>
            </a:r>
            <a:r>
              <a:rPr lang="ko-KR" altLang="en-US" sz="1800" smtClean="0"/>
              <a:t>가열하면 적자색화합물 생성</a:t>
            </a:r>
          </a:p>
          <a:p>
            <a:pPr>
              <a:buFont typeface="Arial" charset="0"/>
              <a:buNone/>
            </a:pPr>
            <a:r>
              <a:rPr lang="en-US" altLang="ko-KR" sz="1800" smtClean="0"/>
              <a:t>5) Hopkines-Cole </a:t>
            </a:r>
            <a:r>
              <a:rPr lang="ko-KR" altLang="en-US" sz="1800" smtClean="0"/>
              <a:t>반응</a:t>
            </a:r>
          </a:p>
          <a:p>
            <a:pPr>
              <a:buFont typeface="Arial" charset="0"/>
              <a:buNone/>
            </a:pPr>
            <a:r>
              <a:rPr lang="en-US" altLang="ko-KR" sz="1800" smtClean="0"/>
              <a:t>6) </a:t>
            </a:r>
            <a:r>
              <a:rPr lang="ko-KR" altLang="en-US" sz="1800" smtClean="0"/>
              <a:t>유황반응</a:t>
            </a:r>
          </a:p>
          <a:p>
            <a:pPr>
              <a:buFont typeface="Arial" charset="0"/>
              <a:buNone/>
            </a:pPr>
            <a:r>
              <a:rPr lang="en-US" altLang="ko-KR" sz="1800" smtClean="0"/>
              <a:t>7) Sakaguchi </a:t>
            </a:r>
            <a:r>
              <a:rPr lang="ko-KR" altLang="en-US" sz="1800" smtClean="0"/>
              <a:t>반응</a:t>
            </a:r>
          </a:p>
          <a:p>
            <a:pPr>
              <a:buFont typeface="Arial" charset="0"/>
              <a:buNone/>
            </a:pPr>
            <a:endParaRPr lang="ko-KR" altLang="en-US" sz="11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13" cy="439737"/>
          </a:xfrm>
        </p:spPr>
        <p:txBody>
          <a:bodyPr>
            <a:normAutofit fontScale="90000"/>
          </a:bodyPr>
          <a:lstStyle/>
          <a:p>
            <a:r>
              <a:rPr lang="ko-KR" altLang="en-US" smtClean="0"/>
              <a:t>단백질의 변성</a:t>
            </a:r>
          </a:p>
        </p:txBody>
      </p:sp>
      <p:sp>
        <p:nvSpPr>
          <p:cNvPr id="74755" name="내용 개체 틀 2"/>
          <p:cNvSpPr>
            <a:spLocks noGrp="1"/>
          </p:cNvSpPr>
          <p:nvPr>
            <p:ph idx="1"/>
          </p:nvPr>
        </p:nvSpPr>
        <p:spPr>
          <a:xfrm>
            <a:off x="457200" y="785813"/>
            <a:ext cx="8258175" cy="5340350"/>
          </a:xfrm>
        </p:spPr>
        <p:txBody>
          <a:bodyPr>
            <a:normAutofit lnSpcReduction="10000"/>
          </a:bodyPr>
          <a:lstStyle/>
          <a:p>
            <a:pPr>
              <a:buFont typeface="Arial" charset="0"/>
              <a:buNone/>
            </a:pPr>
            <a:r>
              <a:rPr lang="ko-KR" altLang="en-US" sz="2400" smtClean="0"/>
              <a:t>① 단백질의 입체적 구조가 화학적 또는 물리적 작용에 의하여 변형</a:t>
            </a:r>
          </a:p>
          <a:p>
            <a:pPr>
              <a:buFont typeface="Arial" charset="0"/>
              <a:buNone/>
            </a:pPr>
            <a:r>
              <a:rPr lang="ko-KR" altLang="en-US" sz="2400" smtClean="0"/>
              <a:t>② 수소결합</a:t>
            </a:r>
            <a:r>
              <a:rPr lang="en-US" altLang="ko-KR" sz="2400" smtClean="0"/>
              <a:t>, </a:t>
            </a:r>
            <a:r>
              <a:rPr lang="ko-KR" altLang="en-US" sz="2400" smtClean="0"/>
              <a:t>소수결합과 같은 단백질의 </a:t>
            </a:r>
            <a:r>
              <a:rPr lang="en-US" altLang="ko-KR" sz="2400" smtClean="0"/>
              <a:t>2</a:t>
            </a:r>
            <a:r>
              <a:rPr lang="ko-KR" altLang="en-US" sz="2400" smtClean="0"/>
              <a:t>차</a:t>
            </a:r>
            <a:r>
              <a:rPr lang="en-US" altLang="ko-KR" sz="2400" smtClean="0"/>
              <a:t>, 3</a:t>
            </a:r>
            <a:r>
              <a:rPr lang="ko-KR" altLang="en-US" sz="2400" smtClean="0"/>
              <a:t>차 구조를 유지하는 결합이 끊어져 다른 구조 로 변형되어 단백질의 특성이 변화 </a:t>
            </a:r>
          </a:p>
          <a:p>
            <a:pPr>
              <a:buFont typeface="Arial" charset="0"/>
              <a:buNone/>
            </a:pPr>
            <a:r>
              <a:rPr lang="ko-KR" altLang="en-US" sz="2400" smtClean="0"/>
              <a:t>③ </a:t>
            </a:r>
            <a:r>
              <a:rPr lang="en-US" altLang="ko-KR" sz="2400" smtClean="0"/>
              <a:t>4</a:t>
            </a:r>
            <a:r>
              <a:rPr lang="ko-KR" altLang="en-US" sz="2400" smtClean="0"/>
              <a:t>차 구조만의 변화를 </a:t>
            </a:r>
            <a:r>
              <a:rPr lang="en-US" altLang="ko-KR" sz="2400" b="1" smtClean="0"/>
              <a:t>sub- unit</a:t>
            </a:r>
            <a:r>
              <a:rPr lang="ko-KR" altLang="en-US" sz="2400" b="1" smtClean="0"/>
              <a:t>의 해리</a:t>
            </a:r>
            <a:r>
              <a:rPr lang="ko-KR" altLang="en-US" sz="2400" smtClean="0"/>
              <a:t> 혹은 </a:t>
            </a:r>
            <a:r>
              <a:rPr lang="ko-KR" altLang="en-US" sz="2400" b="1" smtClean="0"/>
              <a:t>회합</a:t>
            </a:r>
            <a:endParaRPr lang="ko-KR" altLang="en-US" sz="2400" smtClean="0"/>
          </a:p>
          <a:p>
            <a:pPr>
              <a:buFont typeface="Arial" charset="0"/>
              <a:buNone/>
            </a:pPr>
            <a:r>
              <a:rPr lang="ko-KR" altLang="en-US" sz="2400" b="1" smtClean="0"/>
              <a:t>변성단백질의 성질</a:t>
            </a:r>
            <a:endParaRPr lang="ko-KR" altLang="en-US" sz="2400" smtClean="0"/>
          </a:p>
          <a:p>
            <a:pPr>
              <a:buFont typeface="Arial" charset="0"/>
              <a:buNone/>
            </a:pPr>
            <a:r>
              <a:rPr lang="en-US" altLang="ko-KR" sz="2400" smtClean="0"/>
              <a:t>1) </a:t>
            </a:r>
            <a:r>
              <a:rPr lang="ko-KR" altLang="en-US" sz="2400" smtClean="0"/>
              <a:t>생물학적 특성을 상실한다</a:t>
            </a:r>
          </a:p>
          <a:p>
            <a:pPr>
              <a:buFont typeface="Arial" charset="0"/>
              <a:buNone/>
            </a:pPr>
            <a:r>
              <a:rPr lang="en-US" altLang="ko-KR" sz="2400" smtClean="0"/>
              <a:t>2) </a:t>
            </a:r>
            <a:r>
              <a:rPr lang="ko-KR" altLang="en-US" sz="2400" smtClean="0"/>
              <a:t>단백질 분해 효소에 의해 분해되기 쉽다</a:t>
            </a:r>
          </a:p>
          <a:p>
            <a:pPr>
              <a:buFont typeface="Arial" charset="0"/>
              <a:buNone/>
            </a:pPr>
            <a:r>
              <a:rPr lang="en-US" altLang="ko-KR" sz="2400" smtClean="0"/>
              <a:t>3) </a:t>
            </a:r>
            <a:r>
              <a:rPr lang="ko-KR" altLang="en-US" sz="2400" smtClean="0"/>
              <a:t>반응성이 증가한다</a:t>
            </a:r>
          </a:p>
          <a:p>
            <a:pPr>
              <a:buFont typeface="Arial" charset="0"/>
              <a:buNone/>
            </a:pPr>
            <a:r>
              <a:rPr lang="en-US" altLang="ko-KR" sz="2400" smtClean="0"/>
              <a:t>4) </a:t>
            </a:r>
            <a:r>
              <a:rPr lang="ko-KR" altLang="en-US" sz="2400" smtClean="0"/>
              <a:t>용해도가 변화한다</a:t>
            </a:r>
          </a:p>
          <a:p>
            <a:pPr>
              <a:buFont typeface="Arial" charset="0"/>
              <a:buNone/>
            </a:pPr>
            <a:r>
              <a:rPr lang="en-US" altLang="ko-KR" sz="2400" smtClean="0"/>
              <a:t>5) </a:t>
            </a:r>
            <a:r>
              <a:rPr lang="ko-KR" altLang="en-US" sz="2400" smtClean="0"/>
              <a:t>기타 물리적 및 화학적 성질이 변화한다</a:t>
            </a:r>
            <a:endParaRPr lang="en-US" altLang="ko-KR" sz="2400" smtClean="0"/>
          </a:p>
          <a:p>
            <a:pPr>
              <a:buFont typeface="Arial" charset="0"/>
              <a:buNone/>
            </a:pPr>
            <a:r>
              <a:rPr lang="en-US" altLang="ko-KR" sz="2400" smtClean="0"/>
              <a:t>6) </a:t>
            </a:r>
            <a:r>
              <a:rPr lang="ko-KR" altLang="en-US" sz="2400" smtClean="0"/>
              <a:t>소화율 상승</a:t>
            </a:r>
            <a:r>
              <a:rPr lang="en-US" altLang="ko-KR" sz="2400" smtClean="0"/>
              <a:t>, </a:t>
            </a:r>
          </a:p>
          <a:p>
            <a:pPr>
              <a:buFont typeface="Arial" charset="0"/>
              <a:buNone/>
            </a:pPr>
            <a:endParaRPr lang="ko-KR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제목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8215313" cy="28575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ko-KR" sz="2400" smtClean="0"/>
              <a:t>1.</a:t>
            </a:r>
            <a:r>
              <a:rPr lang="ko-KR" altLang="en-US" sz="2400" smtClean="0"/>
              <a:t>단순지질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0063" y="714375"/>
            <a:ext cx="8286750" cy="5268913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8000" dirty="0" smtClean="0"/>
              <a:t>1)</a:t>
            </a:r>
            <a:r>
              <a:rPr lang="ko-KR" altLang="en-US" sz="8000" dirty="0" smtClean="0"/>
              <a:t>유지</a:t>
            </a:r>
            <a:r>
              <a:rPr lang="en-US" altLang="ko-KR" sz="8000" dirty="0" smtClean="0"/>
              <a:t>(fats and oils): </a:t>
            </a:r>
            <a:r>
              <a:rPr lang="ko-KR" altLang="en-US" sz="8000" dirty="0" smtClean="0"/>
              <a:t>중성지질</a:t>
            </a:r>
            <a:endParaRPr lang="en-US" altLang="ko-KR" sz="80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ko-KR" altLang="en-US" sz="6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ko-KR" sz="6400" dirty="0" smtClean="0"/>
              <a:t>triglyceride(mono-, </a:t>
            </a:r>
            <a:r>
              <a:rPr lang="en-US" altLang="ko-KR" sz="6400" dirty="0" err="1" smtClean="0"/>
              <a:t>di</a:t>
            </a:r>
            <a:r>
              <a:rPr lang="en-US" altLang="ko-KR" sz="6400" dirty="0" smtClean="0"/>
              <a:t>-)</a:t>
            </a:r>
            <a:endParaRPr lang="ko-KR" altLang="en-US" sz="6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6400" b="1" dirty="0" smtClean="0"/>
              <a:t> CH</a:t>
            </a:r>
            <a:r>
              <a:rPr lang="en-US" altLang="ko-KR" sz="6400" b="1" baseline="-25000" dirty="0" smtClean="0"/>
              <a:t>2</a:t>
            </a:r>
            <a:r>
              <a:rPr lang="en-US" altLang="ko-KR" sz="6400" b="1" dirty="0" smtClean="0"/>
              <a:t>OH   HOOC-R 1      CH</a:t>
            </a:r>
            <a:r>
              <a:rPr lang="en-US" altLang="ko-KR" sz="6400" b="1" baseline="-25000" dirty="0" smtClean="0"/>
              <a:t>2</a:t>
            </a:r>
            <a:r>
              <a:rPr lang="en-US" altLang="ko-KR" sz="6400" b="1" dirty="0" smtClean="0"/>
              <a:t>OOC-R1</a:t>
            </a:r>
            <a:endParaRPr lang="ko-KR" altLang="en-US" sz="64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6400" b="1" dirty="0" smtClean="0"/>
              <a:t>  I                                </a:t>
            </a:r>
            <a:r>
              <a:rPr lang="en-US" altLang="ko-KR" sz="6400" b="1" dirty="0" err="1" smtClean="0"/>
              <a:t>I</a:t>
            </a:r>
            <a:endParaRPr lang="ko-KR" altLang="en-US" sz="64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6400" b="1" dirty="0" smtClean="0"/>
              <a:t> CHOH + HOOC-R 2→   CHOOC-R2</a:t>
            </a:r>
            <a:endParaRPr lang="ko-KR" altLang="en-US" sz="64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6400" b="1" dirty="0" smtClean="0"/>
              <a:t>  I                                </a:t>
            </a:r>
            <a:r>
              <a:rPr lang="en-US" altLang="ko-KR" sz="6400" b="1" dirty="0" err="1" smtClean="0"/>
              <a:t>I</a:t>
            </a:r>
            <a:endParaRPr lang="ko-KR" altLang="en-US" sz="64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6400" b="1" dirty="0" smtClean="0"/>
              <a:t> CH</a:t>
            </a:r>
            <a:r>
              <a:rPr lang="en-US" altLang="ko-KR" sz="6400" b="1" baseline="-25000" dirty="0" smtClean="0"/>
              <a:t>2</a:t>
            </a:r>
            <a:r>
              <a:rPr lang="en-US" altLang="ko-KR" sz="6400" b="1" dirty="0" smtClean="0"/>
              <a:t>OH   HOOC-R 3      CH</a:t>
            </a:r>
            <a:r>
              <a:rPr lang="en-US" altLang="ko-KR" sz="6400" b="1" baseline="-25000" dirty="0" smtClean="0"/>
              <a:t>2</a:t>
            </a:r>
            <a:r>
              <a:rPr lang="en-US" altLang="ko-KR" sz="6400" b="1" dirty="0" smtClean="0"/>
              <a:t>OOC-R3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ko-KR" altLang="en-US" sz="6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o-KR" altLang="en-US" sz="6400" b="1" dirty="0" smtClean="0"/>
              <a:t>지방산</a:t>
            </a:r>
            <a:endParaRPr lang="ko-KR" altLang="en-US" sz="6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ko-KR" altLang="en-US" sz="6400" b="1" dirty="0" err="1" smtClean="0"/>
              <a:t>지방족의</a:t>
            </a:r>
            <a:r>
              <a:rPr lang="ko-KR" altLang="en-US" sz="6400" b="1" dirty="0" smtClean="0"/>
              <a:t> </a:t>
            </a:r>
            <a:r>
              <a:rPr lang="en-US" altLang="ko-KR" sz="6400" b="1" dirty="0" smtClean="0"/>
              <a:t>carboxyl</a:t>
            </a:r>
            <a:r>
              <a:rPr lang="ko-KR" altLang="en-US" sz="6400" b="1" dirty="0" smtClean="0"/>
              <a:t>기를 가진 </a:t>
            </a:r>
            <a:r>
              <a:rPr lang="en-US" altLang="ko-KR" sz="6400" b="1" dirty="0" smtClean="0"/>
              <a:t>carboxylic acid</a:t>
            </a:r>
            <a:endParaRPr lang="ko-KR" altLang="en-US" sz="6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ko-KR" altLang="en-US" sz="6400" dirty="0" smtClean="0"/>
              <a:t>짝수 개</a:t>
            </a:r>
            <a:r>
              <a:rPr lang="en-US" altLang="ko-KR" sz="6400" dirty="0" smtClean="0"/>
              <a:t>(4</a:t>
            </a:r>
            <a:r>
              <a:rPr lang="ko-KR" altLang="en-US" sz="6400" dirty="0" smtClean="0"/>
              <a:t>～</a:t>
            </a:r>
            <a:r>
              <a:rPr lang="en-US" altLang="ko-KR" sz="6400" dirty="0" smtClean="0"/>
              <a:t>30)</a:t>
            </a:r>
            <a:r>
              <a:rPr lang="ko-KR" altLang="en-US" sz="6400" dirty="0" smtClean="0"/>
              <a:t>의 탄소원자</a:t>
            </a:r>
            <a:r>
              <a:rPr lang="en-US" altLang="ko-KR" sz="6400" dirty="0" smtClean="0"/>
              <a:t>, (</a:t>
            </a:r>
            <a:r>
              <a:rPr lang="ko-KR" altLang="en-US" sz="6400" dirty="0" smtClean="0"/>
              <a:t>홀수지방산</a:t>
            </a:r>
            <a:r>
              <a:rPr lang="en-US" altLang="ko-KR" sz="6400" dirty="0" smtClean="0"/>
              <a:t>:</a:t>
            </a:r>
            <a:r>
              <a:rPr lang="en-US" altLang="ko-KR" sz="6400" dirty="0" err="1" smtClean="0"/>
              <a:t>Isovaleric</a:t>
            </a:r>
            <a:r>
              <a:rPr lang="en-US" altLang="ko-KR" sz="6400" dirty="0" smtClean="0"/>
              <a:t> acid, </a:t>
            </a:r>
            <a:r>
              <a:rPr lang="en-US" altLang="ko-KR" sz="6400" dirty="0" err="1" smtClean="0"/>
              <a:t>Tuberculostearic</a:t>
            </a:r>
            <a:r>
              <a:rPr lang="en-US" altLang="ko-KR" sz="6400" dirty="0" smtClean="0"/>
              <a:t> acid)</a:t>
            </a:r>
            <a:endParaRPr lang="ko-KR" altLang="en-US" sz="6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6400" dirty="0" smtClean="0"/>
              <a:t>C12</a:t>
            </a:r>
            <a:r>
              <a:rPr lang="ko-KR" altLang="en-US" sz="6400" dirty="0" smtClean="0"/>
              <a:t>이하는 저급지방산</a:t>
            </a:r>
            <a:r>
              <a:rPr lang="en-US" altLang="ko-KR" sz="6400" dirty="0" smtClean="0"/>
              <a:t>, C14</a:t>
            </a:r>
            <a:r>
              <a:rPr lang="ko-KR" altLang="en-US" sz="6400" dirty="0" smtClean="0"/>
              <a:t>이상은 고급지방산</a:t>
            </a:r>
            <a:endParaRPr lang="en-US" altLang="ko-KR" sz="6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o-KR" altLang="en-US" sz="6400" b="1" dirty="0" smtClean="0"/>
              <a:t>포화 지방산과</a:t>
            </a:r>
            <a:r>
              <a:rPr lang="en-US" altLang="ko-KR" sz="6400" b="1" dirty="0" smtClean="0"/>
              <a:t> </a:t>
            </a:r>
            <a:r>
              <a:rPr lang="ko-KR" altLang="en-US" sz="6400" b="1" dirty="0" smtClean="0"/>
              <a:t>불포화 지방산</a:t>
            </a:r>
            <a:endParaRPr lang="ko-KR" altLang="en-US" sz="6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6400" dirty="0" smtClean="0"/>
              <a:t> 1)</a:t>
            </a:r>
            <a:r>
              <a:rPr lang="ko-KR" altLang="en-US" sz="6400" dirty="0" smtClean="0"/>
              <a:t>포화지방산</a:t>
            </a:r>
            <a:r>
              <a:rPr lang="en-US" altLang="ko-KR" sz="6400" dirty="0" smtClean="0"/>
              <a:t>-</a:t>
            </a:r>
            <a:r>
              <a:rPr lang="ko-KR" altLang="en-US" sz="6400" dirty="0" smtClean="0"/>
              <a:t>육상동물  </a:t>
            </a:r>
            <a:endParaRPr lang="en-US" altLang="ko-KR" sz="6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ko-KR" altLang="en-US" sz="6400" dirty="0" smtClean="0"/>
              <a:t> </a:t>
            </a:r>
            <a:r>
              <a:rPr lang="en-US" altLang="ko-KR" sz="6400" dirty="0" smtClean="0"/>
              <a:t>2)</a:t>
            </a:r>
            <a:r>
              <a:rPr lang="ko-KR" altLang="en-US" sz="6400" dirty="0" smtClean="0"/>
              <a:t>불포화 지방산</a:t>
            </a:r>
            <a:r>
              <a:rPr lang="en-US" altLang="ko-KR" sz="6400" dirty="0" smtClean="0"/>
              <a:t>- </a:t>
            </a:r>
            <a:r>
              <a:rPr lang="ko-KR" altLang="en-US" sz="6400" dirty="0" smtClean="0"/>
              <a:t>식물성</a:t>
            </a:r>
            <a:r>
              <a:rPr lang="en-US" altLang="ko-KR" sz="6400" dirty="0" smtClean="0"/>
              <a:t>, </a:t>
            </a:r>
            <a:r>
              <a:rPr lang="ko-KR" altLang="en-US" sz="6400" dirty="0" err="1" smtClean="0"/>
              <a:t>생선류</a:t>
            </a:r>
            <a:r>
              <a:rPr lang="en-US" altLang="ko-KR" sz="6400" dirty="0" smtClean="0"/>
              <a:t>,</a:t>
            </a:r>
            <a:r>
              <a:rPr lang="ko-KR" altLang="en-US" sz="6400" dirty="0" smtClean="0"/>
              <a:t>상온에서 액체</a:t>
            </a:r>
            <a:r>
              <a:rPr lang="en-US" altLang="ko-KR" sz="6400" dirty="0" smtClean="0"/>
              <a:t>, </a:t>
            </a:r>
            <a:r>
              <a:rPr lang="ko-KR" altLang="en-US" sz="6400" dirty="0" smtClean="0"/>
              <a:t>이중결합↑ 중합을 잘 일으킴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ko-KR" altLang="en-US" sz="6400" dirty="0" smtClean="0"/>
              <a:t>                       기하 </a:t>
            </a:r>
            <a:r>
              <a:rPr lang="ko-KR" altLang="en-US" sz="6400" dirty="0" err="1" smtClean="0"/>
              <a:t>이성체</a:t>
            </a:r>
            <a:r>
              <a:rPr lang="ko-KR" altLang="en-US" sz="6400" dirty="0" smtClean="0"/>
              <a:t> 존재</a:t>
            </a:r>
            <a:r>
              <a:rPr lang="en-US" altLang="ko-KR" sz="6400" dirty="0" smtClean="0"/>
              <a:t>-</a:t>
            </a:r>
            <a:r>
              <a:rPr lang="en-US" altLang="ko-KR" sz="6400" dirty="0" err="1" smtClean="0"/>
              <a:t>cis</a:t>
            </a:r>
            <a:r>
              <a:rPr lang="ko-KR" altLang="en-US" sz="6400" dirty="0" smtClean="0"/>
              <a:t>형과 </a:t>
            </a:r>
            <a:r>
              <a:rPr lang="en-US" altLang="ko-KR" sz="6400" dirty="0" smtClean="0"/>
              <a:t>trans</a:t>
            </a:r>
            <a:r>
              <a:rPr lang="ko-KR" altLang="en-US" sz="6400" dirty="0" smtClean="0"/>
              <a:t>형이 존재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ko-KR" altLang="en-US" sz="6400" dirty="0" smtClean="0"/>
              <a:t>                       자연계 </a:t>
            </a:r>
            <a:r>
              <a:rPr lang="en-US" altLang="ko-KR" sz="6400" dirty="0" smtClean="0"/>
              <a:t>oleic </a:t>
            </a:r>
            <a:r>
              <a:rPr lang="ko-KR" altLang="en-US" sz="6400" dirty="0" smtClean="0"/>
              <a:t>산</a:t>
            </a:r>
            <a:r>
              <a:rPr lang="en-US" altLang="ko-KR" sz="6400" dirty="0" smtClean="0"/>
              <a:t>〉 </a:t>
            </a:r>
            <a:r>
              <a:rPr lang="en-US" altLang="ko-KR" sz="6400" dirty="0" err="1" smtClean="0"/>
              <a:t>linoleic</a:t>
            </a:r>
            <a:r>
              <a:rPr lang="en-US" altLang="ko-KR" sz="6400" dirty="0" smtClean="0"/>
              <a:t> </a:t>
            </a:r>
            <a:r>
              <a:rPr lang="ko-KR" altLang="en-US" sz="6400" dirty="0" smtClean="0"/>
              <a:t>산</a:t>
            </a:r>
            <a:r>
              <a:rPr lang="en-US" altLang="ko-KR" sz="6400" dirty="0" smtClean="0"/>
              <a:t>〉 </a:t>
            </a:r>
            <a:r>
              <a:rPr lang="en-US" altLang="ko-KR" sz="6400" dirty="0" err="1" smtClean="0"/>
              <a:t>linolenic</a:t>
            </a:r>
            <a:r>
              <a:rPr lang="en-US" altLang="ko-KR" sz="6400" dirty="0" smtClean="0"/>
              <a:t> </a:t>
            </a:r>
            <a:r>
              <a:rPr lang="ko-KR" altLang="en-US" sz="6400" dirty="0" smtClean="0"/>
              <a:t>산 순으로 존재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o-KR" altLang="en-US" sz="6400" b="1" dirty="0" smtClean="0"/>
              <a:t>필수지방산</a:t>
            </a:r>
            <a:endParaRPr lang="ko-KR" altLang="en-US" sz="6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6400" dirty="0" err="1" smtClean="0"/>
              <a:t>linoleic</a:t>
            </a:r>
            <a:r>
              <a:rPr lang="en-US" altLang="ko-KR" sz="6400" dirty="0" smtClean="0"/>
              <a:t> acid</a:t>
            </a:r>
            <a:r>
              <a:rPr lang="ko-KR" altLang="en-US" sz="6400" dirty="0" smtClean="0"/>
              <a:t>→</a:t>
            </a:r>
            <a:r>
              <a:rPr lang="en-US" altLang="ko-KR" sz="6400" dirty="0" err="1" smtClean="0"/>
              <a:t>arachidonic</a:t>
            </a:r>
            <a:r>
              <a:rPr lang="en-US" altLang="ko-KR" sz="6400" dirty="0" smtClean="0"/>
              <a:t> acid,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6400" dirty="0" err="1" smtClean="0"/>
              <a:t>linolenic</a:t>
            </a:r>
            <a:r>
              <a:rPr lang="en-US" altLang="ko-KR" sz="6400" dirty="0" smtClean="0"/>
              <a:t> acid</a:t>
            </a:r>
            <a:r>
              <a:rPr lang="ko-KR" altLang="en-US" sz="6400" dirty="0" smtClean="0"/>
              <a:t>→</a:t>
            </a:r>
            <a:r>
              <a:rPr lang="en-US" altLang="ko-KR" sz="6400" dirty="0" err="1" smtClean="0"/>
              <a:t>eicosapentaenoic</a:t>
            </a:r>
            <a:r>
              <a:rPr lang="en-US" altLang="ko-KR" sz="6400" dirty="0" smtClean="0"/>
              <a:t> acid, </a:t>
            </a:r>
            <a:r>
              <a:rPr lang="en-US" altLang="ko-KR" sz="6400" dirty="0" err="1" smtClean="0"/>
              <a:t>tocosahexaenoic</a:t>
            </a:r>
            <a:r>
              <a:rPr lang="en-US" altLang="ko-KR" sz="6400" dirty="0" smtClean="0"/>
              <a:t> acid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ko-KR" alt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내용 개체 틀 2"/>
          <p:cNvSpPr>
            <a:spLocks noGrp="1"/>
          </p:cNvSpPr>
          <p:nvPr>
            <p:ph idx="1"/>
          </p:nvPr>
        </p:nvSpPr>
        <p:spPr>
          <a:xfrm>
            <a:off x="457200" y="285750"/>
            <a:ext cx="8186738" cy="584041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ko-KR" altLang="en-US" sz="1600" b="1" smtClean="0"/>
              <a:t>   가열에 의한 변성</a:t>
            </a:r>
            <a:endParaRPr lang="ko-KR" altLang="en-US" sz="1600" smtClean="0"/>
          </a:p>
          <a:p>
            <a:pPr>
              <a:buFont typeface="Arial" charset="0"/>
              <a:buNone/>
            </a:pPr>
            <a:r>
              <a:rPr lang="ko-KR" altLang="en-US" sz="1600" smtClean="0"/>
              <a:t>① 단백질의 </a:t>
            </a:r>
            <a:r>
              <a:rPr lang="en-US" altLang="ko-KR" sz="1600" smtClean="0"/>
              <a:t>peptide</a:t>
            </a:r>
            <a:r>
              <a:rPr lang="ko-KR" altLang="en-US" sz="1600" smtClean="0"/>
              <a:t>사슬의 입체 구조가 늘어지고 결합력이 약한 분자 내 결합이 풀리어 </a:t>
            </a:r>
          </a:p>
          <a:p>
            <a:pPr>
              <a:buFont typeface="Arial" charset="0"/>
              <a:buNone/>
            </a:pPr>
            <a:r>
              <a:rPr lang="ko-KR" altLang="en-US" sz="1600" b="1" smtClean="0"/>
              <a:t>유리 활성기의 수가 증가</a:t>
            </a:r>
            <a:r>
              <a:rPr lang="ko-KR" altLang="en-US" sz="1600" smtClean="0"/>
              <a:t> </a:t>
            </a:r>
          </a:p>
          <a:p>
            <a:pPr>
              <a:buFont typeface="Arial" charset="0"/>
              <a:buNone/>
            </a:pPr>
            <a:r>
              <a:rPr lang="ko-KR" altLang="en-US" sz="1600" smtClean="0"/>
              <a:t>② 분자내 재결합 혹은 </a:t>
            </a:r>
            <a:r>
              <a:rPr lang="ko-KR" altLang="en-US" sz="1600" b="1" smtClean="0"/>
              <a:t>새로운 분자간 결합을 형성</a:t>
            </a:r>
            <a:r>
              <a:rPr lang="ko-KR" altLang="en-US" sz="1600" smtClean="0"/>
              <a:t>→회합→</a:t>
            </a:r>
            <a:r>
              <a:rPr lang="ko-KR" altLang="en-US" sz="1600" b="1" smtClean="0"/>
              <a:t>침전</a:t>
            </a:r>
            <a:endParaRPr lang="ko-KR" altLang="en-US" sz="1600" smtClean="0"/>
          </a:p>
          <a:p>
            <a:pPr>
              <a:buFont typeface="Arial" charset="0"/>
              <a:buNone/>
            </a:pPr>
            <a:r>
              <a:rPr lang="ko-KR" altLang="en-US" sz="1600" smtClean="0"/>
              <a:t>③ </a:t>
            </a:r>
            <a:r>
              <a:rPr lang="en-US" altLang="ko-KR" sz="1600" smtClean="0"/>
              <a:t>60</a:t>
            </a:r>
            <a:r>
              <a:rPr lang="ko-KR" altLang="en-US" sz="1600" smtClean="0"/>
              <a:t>～</a:t>
            </a:r>
            <a:r>
              <a:rPr lang="en-US" altLang="ko-KR" sz="1600" smtClean="0"/>
              <a:t>70℃→ </a:t>
            </a:r>
            <a:r>
              <a:rPr lang="ko-KR" altLang="en-US" sz="1600" smtClean="0"/>
              <a:t>동물성 단백질의 변성 응고</a:t>
            </a:r>
          </a:p>
          <a:p>
            <a:r>
              <a:rPr lang="ko-KR" altLang="en-US" sz="1600" b="1" smtClean="0"/>
              <a:t>열변성에 영향을 주는 요인</a:t>
            </a:r>
            <a:endParaRPr lang="ko-KR" altLang="en-US" sz="1600" smtClean="0"/>
          </a:p>
          <a:p>
            <a:pPr>
              <a:buFont typeface="Arial" charset="0"/>
              <a:buNone/>
            </a:pPr>
            <a:r>
              <a:rPr lang="en-US" altLang="ko-KR" sz="1600" smtClean="0"/>
              <a:t> 1) </a:t>
            </a:r>
            <a:r>
              <a:rPr lang="ko-KR" altLang="en-US" sz="1600" b="1" smtClean="0"/>
              <a:t>온도</a:t>
            </a:r>
            <a:r>
              <a:rPr lang="en-US" altLang="ko-KR" sz="1600" smtClean="0"/>
              <a:t>- </a:t>
            </a:r>
            <a:endParaRPr lang="ko-KR" altLang="en-US" sz="1600" smtClean="0"/>
          </a:p>
          <a:p>
            <a:pPr>
              <a:buFont typeface="Arial" charset="0"/>
              <a:buNone/>
            </a:pPr>
            <a:r>
              <a:rPr lang="en-US" altLang="ko-KR" sz="1600" smtClean="0"/>
              <a:t> 2) </a:t>
            </a:r>
            <a:r>
              <a:rPr lang="ko-KR" altLang="en-US" sz="1600" b="1" smtClean="0"/>
              <a:t>수분</a:t>
            </a:r>
            <a:r>
              <a:rPr lang="en-US" altLang="ko-KR" sz="1600" smtClean="0"/>
              <a:t>-</a:t>
            </a:r>
            <a:r>
              <a:rPr lang="ko-KR" altLang="en-US" sz="1600" smtClean="0"/>
              <a:t>수분↑ 변성온도↓</a:t>
            </a:r>
            <a:r>
              <a:rPr lang="en-US" altLang="ko-KR" sz="1600" smtClean="0"/>
              <a:t> </a:t>
            </a:r>
            <a:r>
              <a:rPr lang="ko-KR" altLang="en-US" sz="1600" smtClean="0"/>
              <a:t> </a:t>
            </a:r>
          </a:p>
          <a:p>
            <a:pPr>
              <a:buFont typeface="Arial" charset="0"/>
              <a:buNone/>
            </a:pPr>
            <a:r>
              <a:rPr lang="en-US" altLang="ko-KR" sz="1600" smtClean="0"/>
              <a:t> 3) </a:t>
            </a:r>
            <a:r>
              <a:rPr lang="en-US" altLang="ko-KR" sz="1600" b="1" smtClean="0"/>
              <a:t>pH</a:t>
            </a:r>
            <a:r>
              <a:rPr lang="en-US" altLang="ko-KR" sz="1600" smtClean="0"/>
              <a:t>- </a:t>
            </a:r>
            <a:r>
              <a:rPr lang="ko-KR" altLang="en-US" sz="1600" b="1" smtClean="0"/>
              <a:t>등전점</a:t>
            </a:r>
            <a:r>
              <a:rPr lang="ko-KR" altLang="en-US" sz="1600" smtClean="0"/>
              <a:t>에서 변성이 가장 잘 일어남</a:t>
            </a:r>
            <a:r>
              <a:rPr lang="en-US" altLang="ko-KR" sz="1600" smtClean="0"/>
              <a:t>,</a:t>
            </a:r>
          </a:p>
          <a:p>
            <a:pPr>
              <a:buFont typeface="Arial" charset="0"/>
              <a:buNone/>
            </a:pPr>
            <a:r>
              <a:rPr lang="en-US" altLang="ko-KR" sz="1600" smtClean="0"/>
              <a:t> 4) </a:t>
            </a:r>
            <a:r>
              <a:rPr lang="ko-KR" altLang="en-US" sz="1600" b="1" smtClean="0"/>
              <a:t>전해질</a:t>
            </a:r>
            <a:r>
              <a:rPr lang="en-US" altLang="ko-KR" sz="1600" smtClean="0"/>
              <a:t>- </a:t>
            </a:r>
            <a:r>
              <a:rPr lang="ko-KR" altLang="en-US" sz="1600" smtClean="0"/>
              <a:t>전해질 첨가</a:t>
            </a:r>
            <a:r>
              <a:rPr lang="en-US" altLang="ko-KR" sz="1600" smtClean="0"/>
              <a:t>-</a:t>
            </a:r>
            <a:r>
              <a:rPr lang="ko-KR" altLang="en-US" sz="1600" smtClean="0"/>
              <a:t>열변성이 촉진</a:t>
            </a:r>
            <a:r>
              <a:rPr lang="en-US" altLang="ko-KR" sz="1600" smtClean="0"/>
              <a:t> </a:t>
            </a:r>
            <a:endParaRPr lang="ko-KR" altLang="en-US" sz="1600" smtClean="0"/>
          </a:p>
          <a:p>
            <a:pPr>
              <a:buFont typeface="Arial" charset="0"/>
              <a:buNone/>
            </a:pPr>
            <a:r>
              <a:rPr lang="en-US" altLang="ko-KR" sz="1600" smtClean="0"/>
              <a:t> 5) </a:t>
            </a:r>
            <a:r>
              <a:rPr lang="ko-KR" altLang="en-US" sz="1600" smtClean="0"/>
              <a:t>기타</a:t>
            </a:r>
            <a:r>
              <a:rPr lang="en-US" altLang="ko-KR" sz="1600" smtClean="0"/>
              <a:t>- </a:t>
            </a:r>
            <a:r>
              <a:rPr lang="ko-KR" altLang="en-US" sz="1600" b="1" smtClean="0"/>
              <a:t>지방산염</a:t>
            </a:r>
            <a:r>
              <a:rPr lang="en-US" altLang="ko-KR" sz="1600" b="1" smtClean="0"/>
              <a:t>, </a:t>
            </a:r>
            <a:r>
              <a:rPr lang="ko-KR" altLang="en-US" sz="1600" b="1" smtClean="0"/>
              <a:t>당</a:t>
            </a:r>
            <a:r>
              <a:rPr lang="en-US" altLang="ko-KR" sz="1600" b="1" smtClean="0"/>
              <a:t>, </a:t>
            </a:r>
            <a:r>
              <a:rPr lang="ko-KR" altLang="en-US" sz="1600" b="1" smtClean="0"/>
              <a:t>당알콜</a:t>
            </a:r>
            <a:r>
              <a:rPr lang="ko-KR" altLang="en-US" sz="1600" smtClean="0"/>
              <a:t>은 단백질의 열변성을 방해</a:t>
            </a:r>
          </a:p>
          <a:p>
            <a:pPr>
              <a:buFont typeface="Arial" charset="0"/>
              <a:buNone/>
            </a:pPr>
            <a:r>
              <a:rPr lang="ko-KR" altLang="en-US" sz="1600" b="1" smtClean="0"/>
              <a:t>물리적 요인에 의한 변성</a:t>
            </a:r>
            <a:endParaRPr lang="ko-KR" altLang="en-US" sz="1600" smtClean="0"/>
          </a:p>
          <a:p>
            <a:pPr>
              <a:buFont typeface="Arial" charset="0"/>
              <a:buNone/>
            </a:pPr>
            <a:r>
              <a:rPr lang="en-US" altLang="ko-KR" sz="1600" smtClean="0"/>
              <a:t> 1) </a:t>
            </a:r>
            <a:r>
              <a:rPr lang="ko-KR" altLang="en-US" sz="1600" b="1" smtClean="0"/>
              <a:t>동결</a:t>
            </a:r>
            <a:r>
              <a:rPr lang="en-US" altLang="ko-KR" sz="1600" smtClean="0"/>
              <a:t> </a:t>
            </a:r>
            <a:endParaRPr lang="ko-KR" altLang="en-US" sz="1600" smtClean="0"/>
          </a:p>
          <a:p>
            <a:pPr>
              <a:buFont typeface="Arial" charset="0"/>
              <a:buNone/>
            </a:pPr>
            <a:r>
              <a:rPr lang="en-US" altLang="ko-KR" sz="1600" smtClean="0"/>
              <a:t> 2) </a:t>
            </a:r>
            <a:r>
              <a:rPr lang="ko-KR" altLang="en-US" sz="1600" b="1" smtClean="0"/>
              <a:t>건조</a:t>
            </a:r>
            <a:endParaRPr lang="ko-KR" altLang="en-US" sz="1600" smtClean="0"/>
          </a:p>
          <a:p>
            <a:pPr>
              <a:buFont typeface="Arial" charset="0"/>
              <a:buNone/>
            </a:pPr>
            <a:r>
              <a:rPr lang="ko-KR" altLang="en-US" sz="1600" smtClean="0"/>
              <a:t>     진공동결건조</a:t>
            </a:r>
            <a:r>
              <a:rPr lang="en-US" altLang="ko-KR" sz="1600" smtClean="0"/>
              <a:t>(</a:t>
            </a:r>
            <a:r>
              <a:rPr lang="ko-KR" altLang="en-US" sz="1600" smtClean="0"/>
              <a:t>초감압하</a:t>
            </a:r>
            <a:r>
              <a:rPr lang="en-US" altLang="ko-KR" sz="1600" smtClean="0"/>
              <a:t>) </a:t>
            </a:r>
            <a:r>
              <a:rPr lang="ko-KR" altLang="en-US" sz="1600" smtClean="0"/>
              <a:t>수분의 급속한 제거로 근섬유의 이동없이 수분이탈 →</a:t>
            </a:r>
          </a:p>
          <a:p>
            <a:pPr>
              <a:buFont typeface="Arial" charset="0"/>
              <a:buNone/>
            </a:pPr>
            <a:r>
              <a:rPr lang="ko-KR" altLang="en-US" sz="1600" smtClean="0"/>
              <a:t>                조직의 미세한 공간구조 형성</a:t>
            </a:r>
            <a:r>
              <a:rPr lang="en-US" altLang="ko-KR" sz="1600" smtClean="0"/>
              <a:t>- </a:t>
            </a:r>
            <a:r>
              <a:rPr lang="ko-KR" altLang="en-US" sz="1600" smtClean="0"/>
              <a:t>수분 첨가시 복원성이 생김</a:t>
            </a:r>
          </a:p>
          <a:p>
            <a:pPr>
              <a:buFont typeface="Arial" charset="0"/>
              <a:buNone/>
            </a:pPr>
            <a:r>
              <a:rPr lang="en-US" altLang="ko-KR" sz="1600" smtClean="0"/>
              <a:t> 3) </a:t>
            </a:r>
            <a:r>
              <a:rPr lang="ko-KR" altLang="en-US" sz="1600" b="1" smtClean="0"/>
              <a:t>표면장력</a:t>
            </a:r>
            <a:r>
              <a:rPr lang="ko-KR" altLang="en-US" sz="1600" smtClean="0"/>
              <a:t>에 의한 변성</a:t>
            </a:r>
            <a:r>
              <a:rPr lang="en-US" altLang="ko-KR" sz="1600" smtClean="0"/>
              <a:t>- </a:t>
            </a:r>
            <a:r>
              <a:rPr lang="ko-KR" altLang="en-US" sz="1600" smtClean="0"/>
              <a:t>난백의 거품</a:t>
            </a:r>
            <a:r>
              <a:rPr lang="en-US" altLang="ko-KR" sz="1600" smtClean="0"/>
              <a:t>, </a:t>
            </a:r>
            <a:r>
              <a:rPr lang="ko-KR" altLang="en-US" sz="1600" smtClean="0"/>
              <a:t>밀가루의 </a:t>
            </a:r>
            <a:r>
              <a:rPr lang="en-US" altLang="ko-KR" sz="1600" smtClean="0"/>
              <a:t>gluten</a:t>
            </a:r>
            <a:endParaRPr lang="ko-KR" altLang="en-US" sz="1600" smtClean="0"/>
          </a:p>
          <a:p>
            <a:pPr>
              <a:buFont typeface="Arial" charset="0"/>
              <a:buNone/>
            </a:pPr>
            <a:r>
              <a:rPr lang="en-US" altLang="ko-KR" sz="1600" smtClean="0"/>
              <a:t> 4) </a:t>
            </a:r>
            <a:r>
              <a:rPr lang="ko-KR" altLang="en-US" sz="1600" b="1" smtClean="0"/>
              <a:t>광선</a:t>
            </a:r>
            <a:r>
              <a:rPr lang="ko-KR" altLang="en-US" sz="1600" smtClean="0"/>
              <a:t>에 의한 변성</a:t>
            </a:r>
            <a:r>
              <a:rPr lang="en-US" altLang="ko-KR" sz="1600" smtClean="0"/>
              <a:t>- 3</a:t>
            </a:r>
            <a:r>
              <a:rPr lang="ko-KR" altLang="en-US" sz="1600" smtClean="0"/>
              <a:t>차구조의 결합을 절단시켜 변성</a:t>
            </a:r>
          </a:p>
          <a:p>
            <a:pPr>
              <a:buFont typeface="Arial" charset="0"/>
              <a:buNone/>
            </a:pPr>
            <a:r>
              <a:rPr lang="en-US" altLang="ko-KR" sz="1600" smtClean="0"/>
              <a:t> 5) </a:t>
            </a:r>
            <a:r>
              <a:rPr lang="ko-KR" altLang="en-US" sz="1600" smtClean="0"/>
              <a:t>기타</a:t>
            </a:r>
            <a:r>
              <a:rPr lang="ko-KR" altLang="en-US" sz="1600" b="1" smtClean="0"/>
              <a:t> 물리적 요인</a:t>
            </a:r>
            <a:r>
              <a:rPr lang="ko-KR" altLang="en-US" sz="1600" smtClean="0"/>
              <a:t>에 의한 변성</a:t>
            </a:r>
            <a:r>
              <a:rPr lang="en-US" altLang="ko-KR" sz="1600" smtClean="0"/>
              <a:t>- </a:t>
            </a:r>
            <a:r>
              <a:rPr lang="ko-KR" altLang="en-US" sz="1600" smtClean="0"/>
              <a:t>고압력 </a:t>
            </a:r>
            <a:r>
              <a:rPr lang="en-US" altLang="ko-KR" sz="1600" smtClean="0"/>
              <a:t>,</a:t>
            </a:r>
            <a:r>
              <a:rPr lang="ko-KR" altLang="en-US" sz="1600" smtClean="0"/>
              <a:t> 음파나 초음파에 의하여 변성</a:t>
            </a:r>
          </a:p>
          <a:p>
            <a:endParaRPr lang="ko-KR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제목 3"/>
          <p:cNvSpPr>
            <a:spLocks noGrp="1"/>
          </p:cNvSpPr>
          <p:nvPr>
            <p:ph type="title"/>
          </p:nvPr>
        </p:nvSpPr>
        <p:spPr>
          <a:xfrm>
            <a:off x="571500" y="500063"/>
            <a:ext cx="8215313" cy="285750"/>
          </a:xfrm>
        </p:spPr>
        <p:txBody>
          <a:bodyPr>
            <a:normAutofit fontScale="90000"/>
          </a:bodyPr>
          <a:lstStyle/>
          <a:p>
            <a:r>
              <a:rPr lang="ko-KR" altLang="en-US" smtClean="0"/>
              <a:t>화학적요인에 의한 변성</a:t>
            </a:r>
          </a:p>
        </p:txBody>
      </p:sp>
      <p:sp>
        <p:nvSpPr>
          <p:cNvPr id="76803" name="내용 개체 틀 4"/>
          <p:cNvSpPr>
            <a:spLocks noGrp="1"/>
          </p:cNvSpPr>
          <p:nvPr>
            <p:ph idx="1"/>
          </p:nvPr>
        </p:nvSpPr>
        <p:spPr>
          <a:xfrm>
            <a:off x="428625" y="928688"/>
            <a:ext cx="8358188" cy="5357812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altLang="ko-KR" sz="2000" b="1" smtClean="0"/>
              <a:t>1)</a:t>
            </a:r>
            <a:r>
              <a:rPr lang="ko-KR" altLang="en-US" sz="2000" b="1" smtClean="0"/>
              <a:t>산</a:t>
            </a:r>
            <a:r>
              <a:rPr lang="en-US" altLang="ko-KR" sz="2000" b="1" smtClean="0"/>
              <a:t>․</a:t>
            </a:r>
            <a:r>
              <a:rPr lang="ko-KR" altLang="en-US" sz="2000" b="1" smtClean="0"/>
              <a:t>알칼리</a:t>
            </a:r>
            <a:r>
              <a:rPr lang="en-US" altLang="ko-KR" sz="2000" smtClean="0"/>
              <a:t>- </a:t>
            </a:r>
            <a:r>
              <a:rPr lang="ko-KR" altLang="en-US" sz="2000" smtClean="0"/>
              <a:t>산</a:t>
            </a:r>
            <a:r>
              <a:rPr lang="en-US" altLang="ko-KR" sz="2000" smtClean="0"/>
              <a:t>, </a:t>
            </a:r>
            <a:r>
              <a:rPr lang="ko-KR" altLang="en-US" sz="2000" smtClean="0"/>
              <a:t>알카리에 의하여 </a:t>
            </a:r>
            <a:r>
              <a:rPr lang="ko-KR" altLang="en-US" sz="2000" b="1" smtClean="0"/>
              <a:t>하전의 변화→</a:t>
            </a:r>
            <a:endParaRPr lang="en-US" altLang="ko-KR" sz="2000" b="1" smtClean="0"/>
          </a:p>
          <a:p>
            <a:pPr>
              <a:buFont typeface="Arial" charset="0"/>
              <a:buNone/>
            </a:pPr>
            <a:r>
              <a:rPr lang="ko-KR" altLang="en-US" sz="2000" b="1" smtClean="0"/>
              <a:t>                고차구조형성 이온결합에 변화→ 변성</a:t>
            </a:r>
            <a:r>
              <a:rPr lang="en-US" altLang="ko-KR" sz="2000" b="1" smtClean="0"/>
              <a:t>(</a:t>
            </a:r>
            <a:r>
              <a:rPr lang="ko-KR" altLang="en-US" sz="2000" b="1" smtClean="0"/>
              <a:t>요구르트</a:t>
            </a:r>
            <a:r>
              <a:rPr lang="en-US" altLang="ko-KR" sz="2000" b="1" smtClean="0"/>
              <a:t>, </a:t>
            </a:r>
            <a:r>
              <a:rPr lang="ko-KR" altLang="en-US" sz="2000" b="1" smtClean="0"/>
              <a:t>치즈제조</a:t>
            </a:r>
            <a:r>
              <a:rPr lang="en-US" altLang="ko-KR" sz="2000" b="1" smtClean="0"/>
              <a:t>)</a:t>
            </a:r>
            <a:endParaRPr lang="ko-KR" altLang="en-US" sz="2000" smtClean="0"/>
          </a:p>
          <a:p>
            <a:pPr>
              <a:buFont typeface="Arial" charset="0"/>
              <a:buNone/>
            </a:pPr>
            <a:r>
              <a:rPr lang="en-US" altLang="ko-KR" sz="2000" smtClean="0"/>
              <a:t>2) </a:t>
            </a:r>
            <a:r>
              <a:rPr lang="ko-KR" altLang="en-US" sz="2000" b="1" smtClean="0"/>
              <a:t>중성염</a:t>
            </a:r>
            <a:r>
              <a:rPr lang="en-US" altLang="ko-KR" sz="2000" smtClean="0"/>
              <a:t>- </a:t>
            </a:r>
            <a:r>
              <a:rPr lang="ko-KR" altLang="en-US" sz="2000" smtClean="0"/>
              <a:t>등전점의 변화는 없음</a:t>
            </a:r>
            <a:r>
              <a:rPr lang="en-US" altLang="ko-KR" sz="2000" smtClean="0"/>
              <a:t>, </a:t>
            </a:r>
            <a:r>
              <a:rPr lang="ko-KR" altLang="en-US" sz="2000" smtClean="0"/>
              <a:t>단백질분자 간 인력을 약화→용해</a:t>
            </a:r>
          </a:p>
          <a:p>
            <a:pPr>
              <a:buFont typeface="Arial" charset="0"/>
              <a:buNone/>
            </a:pPr>
            <a:r>
              <a:rPr lang="en-US" altLang="ko-KR" sz="2000" smtClean="0"/>
              <a:t>3) </a:t>
            </a:r>
            <a:r>
              <a:rPr lang="ko-KR" altLang="en-US" sz="2000" b="1" smtClean="0"/>
              <a:t>염장</a:t>
            </a:r>
            <a:r>
              <a:rPr lang="ko-KR" altLang="en-US" sz="2000" smtClean="0"/>
              <a:t>에 의한 변성</a:t>
            </a:r>
            <a:r>
              <a:rPr lang="en-US" altLang="ko-KR" sz="2000" smtClean="0"/>
              <a:t>-</a:t>
            </a:r>
            <a:r>
              <a:rPr lang="ko-KR" altLang="en-US" sz="2000" smtClean="0"/>
              <a:t>단백질 세포의 수분이 세포외로 이동손실</a:t>
            </a:r>
            <a:r>
              <a:rPr lang="en-US" altLang="ko-KR" sz="2000" smtClean="0"/>
              <a:t>, </a:t>
            </a:r>
          </a:p>
          <a:p>
            <a:pPr>
              <a:buFont typeface="Arial" charset="0"/>
              <a:buNone/>
            </a:pPr>
            <a:r>
              <a:rPr lang="en-US" altLang="ko-KR" sz="2000" smtClean="0"/>
              <a:t>    </a:t>
            </a:r>
            <a:r>
              <a:rPr lang="ko-KR" altLang="en-US" sz="2000" smtClean="0"/>
              <a:t>염분침투→</a:t>
            </a:r>
            <a:r>
              <a:rPr lang="en-US" altLang="ko-KR" sz="2000" smtClean="0"/>
              <a:t> actomyosine</a:t>
            </a:r>
            <a:r>
              <a:rPr lang="ko-KR" altLang="en-US" sz="2000" smtClean="0"/>
              <a:t>이 변성</a:t>
            </a:r>
            <a:r>
              <a:rPr lang="en-US" altLang="ko-KR" sz="2000" smtClean="0"/>
              <a:t>, </a:t>
            </a:r>
            <a:r>
              <a:rPr lang="ko-KR" altLang="en-US" sz="2000" smtClean="0"/>
              <a:t>비 </a:t>
            </a:r>
            <a:r>
              <a:rPr lang="en-US" altLang="ko-KR" sz="2000" smtClean="0"/>
              <a:t>actomyosine</a:t>
            </a:r>
            <a:r>
              <a:rPr lang="ko-KR" altLang="en-US" sz="2000" smtClean="0"/>
              <a:t>은 변성되지 않음</a:t>
            </a:r>
          </a:p>
          <a:p>
            <a:pPr>
              <a:buFont typeface="Arial" charset="0"/>
              <a:buNone/>
            </a:pPr>
            <a:r>
              <a:rPr lang="en-US" altLang="ko-KR" sz="2000" smtClean="0"/>
              <a:t>4) </a:t>
            </a:r>
            <a:r>
              <a:rPr lang="ko-KR" altLang="en-US" sz="2000" b="1" smtClean="0"/>
              <a:t>금속</a:t>
            </a:r>
            <a:r>
              <a:rPr lang="ko-KR" altLang="en-US" sz="2000" smtClean="0"/>
              <a:t>이온</a:t>
            </a:r>
            <a:r>
              <a:rPr lang="en-US" altLang="ko-KR" sz="2000" smtClean="0"/>
              <a:t>- </a:t>
            </a:r>
            <a:r>
              <a:rPr lang="ko-KR" altLang="en-US" sz="2000" smtClean="0"/>
              <a:t>가용성의 </a:t>
            </a:r>
            <a:r>
              <a:rPr lang="en-US" altLang="ko-KR" sz="2000" smtClean="0"/>
              <a:t>2</a:t>
            </a:r>
            <a:r>
              <a:rPr lang="ko-KR" altLang="en-US" sz="2000" smtClean="0"/>
              <a:t>가 혹은 </a:t>
            </a:r>
            <a:r>
              <a:rPr lang="en-US" altLang="ko-KR" sz="2000" smtClean="0"/>
              <a:t>3</a:t>
            </a:r>
            <a:r>
              <a:rPr lang="ko-KR" altLang="en-US" sz="2000" smtClean="0"/>
              <a:t>가 금속이온</a:t>
            </a:r>
            <a:r>
              <a:rPr lang="en-US" altLang="ko-KR" sz="2000" smtClean="0"/>
              <a:t>(</a:t>
            </a:r>
            <a:r>
              <a:rPr lang="ko-KR" altLang="en-US" sz="2000" smtClean="0"/>
              <a:t>가교역할</a:t>
            </a:r>
            <a:r>
              <a:rPr lang="en-US" altLang="ko-KR" sz="2000" smtClean="0"/>
              <a:t>) Ca</a:t>
            </a:r>
            <a:r>
              <a:rPr lang="en-US" altLang="ko-KR" sz="2000" baseline="30000" smtClean="0"/>
              <a:t>+2</a:t>
            </a:r>
            <a:r>
              <a:rPr lang="ko-KR" altLang="en-US" sz="2000" smtClean="0"/>
              <a:t> </a:t>
            </a:r>
            <a:r>
              <a:rPr lang="en-US" altLang="ko-KR" sz="2000" smtClean="0"/>
              <a:t>-</a:t>
            </a:r>
            <a:r>
              <a:rPr lang="ko-KR" altLang="en-US" sz="2000" smtClean="0"/>
              <a:t>두부</a:t>
            </a:r>
          </a:p>
          <a:p>
            <a:pPr>
              <a:buFont typeface="Arial" charset="0"/>
              <a:buNone/>
            </a:pPr>
            <a:r>
              <a:rPr lang="en-US" altLang="ko-KR" sz="2000" smtClean="0"/>
              <a:t>              Al</a:t>
            </a:r>
            <a:r>
              <a:rPr lang="en-US" altLang="ko-KR" sz="2000" baseline="30000" smtClean="0"/>
              <a:t>+3</a:t>
            </a:r>
            <a:r>
              <a:rPr lang="en-US" altLang="ko-KR" sz="2000" smtClean="0"/>
              <a:t>-</a:t>
            </a:r>
            <a:r>
              <a:rPr lang="ko-KR" altLang="en-US" sz="2000" smtClean="0"/>
              <a:t>과일조림에 첨가 </a:t>
            </a:r>
            <a:r>
              <a:rPr lang="en-US" altLang="ko-KR" sz="2000" smtClean="0"/>
              <a:t>(</a:t>
            </a:r>
            <a:r>
              <a:rPr lang="ko-KR" altLang="en-US" sz="2000" smtClean="0"/>
              <a:t>형태유지</a:t>
            </a:r>
            <a:r>
              <a:rPr lang="en-US" altLang="ko-KR" sz="2000" smtClean="0"/>
              <a:t>) </a:t>
            </a:r>
            <a:endParaRPr lang="ko-KR" altLang="en-US" sz="2000" smtClean="0"/>
          </a:p>
          <a:p>
            <a:pPr>
              <a:buFont typeface="Arial" charset="0"/>
              <a:buNone/>
            </a:pPr>
            <a:r>
              <a:rPr lang="en-US" altLang="ko-KR" sz="2000" smtClean="0"/>
              <a:t>5) </a:t>
            </a:r>
            <a:r>
              <a:rPr lang="en-US" altLang="ko-KR" sz="2000" b="1" smtClean="0"/>
              <a:t>Alcohol, acetone</a:t>
            </a:r>
            <a:r>
              <a:rPr lang="en-US" altLang="ko-KR" sz="2000" smtClean="0"/>
              <a:t>- </a:t>
            </a:r>
            <a:r>
              <a:rPr lang="ko-KR" altLang="en-US" sz="2000" smtClean="0"/>
              <a:t>알콜은 친수성이 강함→단백질 수화가 ↓→변성 침전</a:t>
            </a:r>
            <a:r>
              <a:rPr lang="en-US" altLang="ko-KR" sz="2000" smtClean="0"/>
              <a:t>-</a:t>
            </a:r>
            <a:r>
              <a:rPr lang="ko-KR" altLang="en-US" sz="2000" smtClean="0"/>
              <a:t> 우유의 신선도 검사</a:t>
            </a:r>
            <a:r>
              <a:rPr lang="en-US" altLang="ko-KR" sz="2000" smtClean="0"/>
              <a:t>(</a:t>
            </a:r>
            <a:r>
              <a:rPr lang="ko-KR" altLang="en-US" sz="2000" smtClean="0"/>
              <a:t>침전↑</a:t>
            </a:r>
            <a:r>
              <a:rPr lang="en-US" altLang="ko-KR" sz="2000" smtClean="0"/>
              <a:t>, </a:t>
            </a:r>
            <a:r>
              <a:rPr lang="ko-KR" altLang="en-US" sz="2000" smtClean="0"/>
              <a:t>신선도↓</a:t>
            </a:r>
            <a:r>
              <a:rPr lang="en-US" altLang="ko-KR" sz="2000" smtClean="0"/>
              <a:t>)</a:t>
            </a:r>
            <a:endParaRPr lang="ko-KR" altLang="en-US" sz="2000" smtClean="0"/>
          </a:p>
          <a:p>
            <a:pPr>
              <a:buFont typeface="Arial" charset="0"/>
              <a:buNone/>
            </a:pPr>
            <a:r>
              <a:rPr lang="en-US" altLang="ko-KR" sz="2000" smtClean="0"/>
              <a:t>6) </a:t>
            </a:r>
            <a:r>
              <a:rPr lang="ko-KR" altLang="en-US" sz="2000" smtClean="0"/>
              <a:t>기타 </a:t>
            </a:r>
            <a:r>
              <a:rPr lang="ko-KR" altLang="en-US" sz="2000" b="1" smtClean="0"/>
              <a:t>화학 물질</a:t>
            </a:r>
            <a:r>
              <a:rPr lang="ko-KR" altLang="en-US" sz="2000" smtClean="0"/>
              <a:t>에 의한 변성</a:t>
            </a:r>
            <a:r>
              <a:rPr lang="en-US" altLang="ko-KR" sz="2000" smtClean="0"/>
              <a:t>- Hg, Ag, Cu, Fe, Pb</a:t>
            </a:r>
            <a:r>
              <a:rPr lang="ko-KR" altLang="en-US" sz="2000" smtClean="0"/>
              <a:t>등의 중금속과 착화합물 형성 침전</a:t>
            </a:r>
          </a:p>
          <a:p>
            <a:pPr>
              <a:buFont typeface="Arial" charset="0"/>
              <a:buNone/>
            </a:pPr>
            <a:r>
              <a:rPr lang="ko-KR" altLang="en-US" sz="2000" b="1" smtClean="0"/>
              <a:t>효소에 의한 변성</a:t>
            </a:r>
            <a:r>
              <a:rPr lang="en-US" altLang="ko-KR" sz="2000" b="1" smtClean="0"/>
              <a:t>- rennin</a:t>
            </a:r>
            <a:endParaRPr lang="ko-KR" altLang="en-US" sz="2000" smtClean="0"/>
          </a:p>
          <a:p>
            <a:pPr>
              <a:buFont typeface="Arial" charset="0"/>
              <a:buNone/>
            </a:pPr>
            <a:r>
              <a:rPr lang="ko-KR" altLang="en-US" sz="2000" smtClean="0"/>
              <a:t>자기가 갖고 있는 </a:t>
            </a:r>
            <a:r>
              <a:rPr lang="en-US" altLang="ko-KR" sz="2000" smtClean="0"/>
              <a:t>protease</a:t>
            </a:r>
            <a:r>
              <a:rPr lang="ko-KR" altLang="en-US" sz="2000" smtClean="0"/>
              <a:t>에 의하여 가수분해되는 것</a:t>
            </a:r>
            <a:r>
              <a:rPr lang="en-US" altLang="ko-KR" sz="2000" smtClean="0"/>
              <a:t>(</a:t>
            </a:r>
            <a:r>
              <a:rPr lang="ko-KR" altLang="en-US" sz="2000" smtClean="0"/>
              <a:t>고기의 숙성</a:t>
            </a:r>
            <a:r>
              <a:rPr lang="en-US" altLang="ko-KR" sz="2000" smtClean="0"/>
              <a:t>)</a:t>
            </a:r>
            <a:endParaRPr lang="ko-KR" altLang="en-US" sz="2000" smtClean="0"/>
          </a:p>
          <a:p>
            <a:pPr>
              <a:buFont typeface="Arial" charset="0"/>
              <a:buNone/>
            </a:pPr>
            <a:endParaRPr lang="ko-KR" altLang="en-US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13" cy="582612"/>
          </a:xfrm>
        </p:spPr>
        <p:txBody>
          <a:bodyPr>
            <a:normAutofit fontScale="90000"/>
          </a:bodyPr>
          <a:lstStyle/>
          <a:p>
            <a:r>
              <a:rPr lang="ko-KR" altLang="en-US" smtClean="0"/>
              <a:t>단백질의 분해</a:t>
            </a:r>
          </a:p>
        </p:txBody>
      </p:sp>
      <p:sp>
        <p:nvSpPr>
          <p:cNvPr id="77827" name="내용 개체 틀 2"/>
          <p:cNvSpPr>
            <a:spLocks noGrp="1"/>
          </p:cNvSpPr>
          <p:nvPr>
            <p:ph idx="1"/>
          </p:nvPr>
        </p:nvSpPr>
        <p:spPr>
          <a:xfrm>
            <a:off x="642938" y="928688"/>
            <a:ext cx="8072437" cy="51435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altLang="ko-KR" sz="2400" smtClean="0"/>
              <a:t>1) </a:t>
            </a:r>
            <a:r>
              <a:rPr lang="ko-KR" altLang="en-US" sz="2400" b="1" smtClean="0"/>
              <a:t>광선</a:t>
            </a:r>
            <a:r>
              <a:rPr lang="ko-KR" altLang="en-US" sz="2400" smtClean="0"/>
              <a:t>에 의한 단백질 및 아미노산의 분해</a:t>
            </a:r>
          </a:p>
          <a:p>
            <a:pPr>
              <a:buFont typeface="Arial" charset="0"/>
              <a:buNone/>
            </a:pPr>
            <a:r>
              <a:rPr lang="ko-KR" altLang="en-US" sz="2400" smtClean="0"/>
              <a:t>① </a:t>
            </a:r>
            <a:r>
              <a:rPr lang="en-US" altLang="ko-KR" sz="2400" smtClean="0"/>
              <a:t>pepsine, trypsin, papain(protease)</a:t>
            </a:r>
            <a:r>
              <a:rPr lang="ko-KR" altLang="en-US" sz="2400" smtClean="0"/>
              <a:t>에 자외선 조사</a:t>
            </a:r>
            <a:r>
              <a:rPr lang="en-US" altLang="ko-KR" sz="2400" smtClean="0"/>
              <a:t>- </a:t>
            </a:r>
            <a:r>
              <a:rPr lang="ko-KR" altLang="en-US" sz="2400" smtClean="0"/>
              <a:t>단백질 분해 능력이 없어짐</a:t>
            </a:r>
          </a:p>
          <a:p>
            <a:pPr>
              <a:buFont typeface="Arial" charset="0"/>
              <a:buNone/>
            </a:pPr>
            <a:r>
              <a:rPr lang="ko-KR" altLang="en-US" sz="2400" smtClean="0"/>
              <a:t>② </a:t>
            </a:r>
            <a:r>
              <a:rPr lang="en-US" altLang="ko-KR" sz="2400" smtClean="0"/>
              <a:t>Casein</a:t>
            </a:r>
            <a:r>
              <a:rPr lang="ko-KR" altLang="en-US" sz="2400" smtClean="0"/>
              <a:t>의 </a:t>
            </a:r>
            <a:r>
              <a:rPr lang="en-US" altLang="ko-KR" sz="2400" smtClean="0"/>
              <a:t>tryptophan</a:t>
            </a:r>
            <a:r>
              <a:rPr lang="ko-KR" altLang="en-US" sz="2400" smtClean="0"/>
              <a:t>에 형광물질 및 광선 조사</a:t>
            </a:r>
            <a:r>
              <a:rPr lang="en-US" altLang="ko-KR" sz="2400" smtClean="0"/>
              <a:t>-</a:t>
            </a:r>
            <a:r>
              <a:rPr lang="ko-KR" altLang="en-US" sz="2400" smtClean="0"/>
              <a:t>분해</a:t>
            </a:r>
            <a:r>
              <a:rPr lang="en-US" altLang="ko-KR" sz="2400" smtClean="0"/>
              <a:t>, </a:t>
            </a:r>
            <a:r>
              <a:rPr lang="ko-KR" altLang="en-US" sz="2400" smtClean="0"/>
              <a:t>영양가의 저하</a:t>
            </a:r>
          </a:p>
          <a:p>
            <a:pPr>
              <a:buFont typeface="Arial" charset="0"/>
              <a:buNone/>
            </a:pPr>
            <a:r>
              <a:rPr lang="en-US" altLang="ko-KR" sz="2400" smtClean="0"/>
              <a:t>(cystine, methionine, tyrosine) </a:t>
            </a:r>
            <a:endParaRPr lang="ko-KR" altLang="en-US" sz="2400" smtClean="0"/>
          </a:p>
          <a:p>
            <a:pPr>
              <a:buFont typeface="Arial" charset="0"/>
              <a:buNone/>
            </a:pPr>
            <a:r>
              <a:rPr lang="ko-KR" altLang="en-US" sz="2400" smtClean="0"/>
              <a:t>③ </a:t>
            </a:r>
            <a:r>
              <a:rPr lang="en-US" altLang="ko-KR" sz="2400" smtClean="0"/>
              <a:t>egg albumin</a:t>
            </a:r>
            <a:r>
              <a:rPr lang="ko-KR" altLang="en-US" sz="2400" smtClean="0"/>
              <a:t>에 자외선 조사 표면장력이 감소</a:t>
            </a:r>
          </a:p>
          <a:p>
            <a:pPr>
              <a:buFont typeface="Arial" charset="0"/>
              <a:buNone/>
            </a:pPr>
            <a:r>
              <a:rPr lang="en-US" altLang="ko-KR" sz="2400" smtClean="0"/>
              <a:t>2) </a:t>
            </a:r>
            <a:r>
              <a:rPr lang="ko-KR" altLang="en-US" sz="2400" b="1" smtClean="0"/>
              <a:t>산</a:t>
            </a:r>
            <a:r>
              <a:rPr lang="en-US" altLang="ko-KR" sz="2400" b="1" smtClean="0"/>
              <a:t>․</a:t>
            </a:r>
            <a:r>
              <a:rPr lang="ko-KR" altLang="en-US" sz="2400" b="1" smtClean="0"/>
              <a:t>알칼리</a:t>
            </a:r>
            <a:r>
              <a:rPr lang="ko-KR" altLang="en-US" sz="2400" smtClean="0"/>
              <a:t>에 의한 분해</a:t>
            </a:r>
          </a:p>
          <a:p>
            <a:pPr>
              <a:buFont typeface="Arial" charset="0"/>
              <a:buNone/>
            </a:pPr>
            <a:r>
              <a:rPr lang="ko-KR" altLang="en-US" sz="2400" smtClean="0"/>
              <a:t>산분해</a:t>
            </a:r>
            <a:r>
              <a:rPr lang="en-US" altLang="ko-KR" sz="2400" smtClean="0"/>
              <a:t>- 6N-HCl </a:t>
            </a:r>
            <a:r>
              <a:rPr lang="ko-KR" altLang="en-US" sz="2400" smtClean="0"/>
              <a:t>진공 </a:t>
            </a:r>
            <a:r>
              <a:rPr lang="en-US" altLang="ko-KR" sz="2400" smtClean="0"/>
              <a:t>105℃ 24</a:t>
            </a:r>
            <a:r>
              <a:rPr lang="ko-KR" altLang="en-US" sz="2400" smtClean="0"/>
              <a:t>시간 분해하면 가수분해됨</a:t>
            </a:r>
          </a:p>
          <a:p>
            <a:pPr>
              <a:buFont typeface="Arial" charset="0"/>
              <a:buNone/>
            </a:pPr>
            <a:r>
              <a:rPr lang="ko-KR" altLang="en-US" sz="2400" smtClean="0"/>
              <a:t>알카리 분해</a:t>
            </a:r>
            <a:r>
              <a:rPr lang="en-US" altLang="ko-KR" sz="2400" smtClean="0"/>
              <a:t>- 25% NaOH </a:t>
            </a:r>
            <a:r>
              <a:rPr lang="ko-KR" altLang="en-US" sz="2400" smtClean="0"/>
              <a:t>또는 </a:t>
            </a:r>
            <a:r>
              <a:rPr lang="en-US" altLang="ko-KR" sz="2400" smtClean="0"/>
              <a:t>Ba(OH)</a:t>
            </a:r>
            <a:r>
              <a:rPr lang="en-US" altLang="ko-KR" sz="2400" baseline="-25000" smtClean="0"/>
              <a:t>2</a:t>
            </a:r>
            <a:r>
              <a:rPr lang="en-US" altLang="ko-KR" sz="2400" smtClean="0"/>
              <a:t>-racemi</a:t>
            </a:r>
            <a:r>
              <a:rPr lang="ko-KR" altLang="en-US" sz="2400" smtClean="0"/>
              <a:t>화</a:t>
            </a:r>
          </a:p>
          <a:p>
            <a:pPr>
              <a:buFont typeface="Arial" charset="0"/>
              <a:buNone/>
            </a:pPr>
            <a:r>
              <a:rPr lang="en-US" altLang="ko-KR" sz="2400" smtClean="0"/>
              <a:t>3) </a:t>
            </a:r>
            <a:r>
              <a:rPr lang="ko-KR" altLang="en-US" sz="2400" b="1" smtClean="0"/>
              <a:t>자기소화</a:t>
            </a:r>
            <a:endParaRPr lang="ko-KR" altLang="en-US" sz="2400" smtClean="0"/>
          </a:p>
          <a:p>
            <a:endParaRPr lang="ko-KR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제목 1"/>
          <p:cNvSpPr>
            <a:spLocks noGrp="1"/>
          </p:cNvSpPr>
          <p:nvPr>
            <p:ph type="title"/>
          </p:nvPr>
        </p:nvSpPr>
        <p:spPr>
          <a:xfrm>
            <a:off x="395288" y="188913"/>
            <a:ext cx="8258175" cy="725487"/>
          </a:xfrm>
        </p:spPr>
        <p:txBody>
          <a:bodyPr/>
          <a:lstStyle/>
          <a:p>
            <a:r>
              <a:rPr lang="ko-KR" altLang="en-US" sz="2400" smtClean="0"/>
              <a:t>식품 단백질</a:t>
            </a:r>
          </a:p>
        </p:txBody>
      </p:sp>
      <p:sp>
        <p:nvSpPr>
          <p:cNvPr id="78851" name="내용 개체 틀 2"/>
          <p:cNvSpPr>
            <a:spLocks noGrp="1"/>
          </p:cNvSpPr>
          <p:nvPr>
            <p:ph idx="1"/>
          </p:nvPr>
        </p:nvSpPr>
        <p:spPr>
          <a:xfrm>
            <a:off x="457200" y="765175"/>
            <a:ext cx="8229600" cy="5360988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altLang="ko-KR" sz="2400" b="1" smtClean="0"/>
              <a:t>1. </a:t>
            </a:r>
            <a:r>
              <a:rPr lang="ko-KR" altLang="en-US" sz="2400" b="1" smtClean="0"/>
              <a:t>식물성 단백질</a:t>
            </a:r>
            <a:endParaRPr lang="ko-KR" altLang="en-US" sz="2400" smtClean="0"/>
          </a:p>
          <a:p>
            <a:pPr>
              <a:buFont typeface="Arial" charset="0"/>
              <a:buNone/>
            </a:pPr>
            <a:r>
              <a:rPr lang="en-US" altLang="ko-KR" sz="1800" smtClean="0"/>
              <a:t>   1)</a:t>
            </a:r>
            <a:r>
              <a:rPr lang="ko-KR" altLang="en-US" sz="1800" smtClean="0"/>
              <a:t>곡류단백질</a:t>
            </a:r>
            <a:r>
              <a:rPr lang="en-US" altLang="ko-KR" sz="1800" smtClean="0"/>
              <a:t>: glutelin(oryzenin, glutenin) prolamin(gliadin)</a:t>
            </a:r>
          </a:p>
          <a:p>
            <a:pPr>
              <a:buFont typeface="Arial" charset="0"/>
              <a:buNone/>
            </a:pPr>
            <a:r>
              <a:rPr lang="en-US" altLang="ko-KR" sz="1800" smtClean="0"/>
              <a:t>      </a:t>
            </a:r>
            <a:r>
              <a:rPr lang="ko-KR" altLang="en-US" sz="1800" smtClean="0"/>
              <a:t>밀의</a:t>
            </a:r>
            <a:r>
              <a:rPr lang="en-US" altLang="ko-KR" sz="1800" smtClean="0"/>
              <a:t> gluten</a:t>
            </a:r>
            <a:r>
              <a:rPr lang="ko-KR" altLang="en-US" sz="1800" smtClean="0"/>
              <a:t>은 </a:t>
            </a:r>
            <a:r>
              <a:rPr lang="en-US" altLang="ko-KR" sz="1800" smtClean="0"/>
              <a:t>glutenin</a:t>
            </a:r>
            <a:r>
              <a:rPr lang="ko-KR" altLang="en-US" sz="1800" smtClean="0"/>
              <a:t>과</a:t>
            </a:r>
            <a:r>
              <a:rPr lang="en-US" altLang="ko-KR" sz="1800" smtClean="0"/>
              <a:t>  gliadin</a:t>
            </a:r>
            <a:r>
              <a:rPr lang="ko-KR" altLang="en-US" sz="1800" smtClean="0"/>
              <a:t>의 혼합물</a:t>
            </a:r>
            <a:r>
              <a:rPr lang="en-US" altLang="ko-KR" sz="1800" smtClean="0"/>
              <a:t>(</a:t>
            </a:r>
            <a:r>
              <a:rPr lang="ko-KR" altLang="en-US" sz="1800" smtClean="0"/>
              <a:t>라이신</a:t>
            </a:r>
            <a:r>
              <a:rPr lang="en-US" altLang="ko-KR" sz="1800" smtClean="0"/>
              <a:t>, </a:t>
            </a:r>
            <a:r>
              <a:rPr lang="ko-KR" altLang="en-US" sz="1800" smtClean="0"/>
              <a:t>메타이오닌</a:t>
            </a:r>
            <a:r>
              <a:rPr lang="en-US" altLang="ko-KR" sz="1800" smtClean="0"/>
              <a:t>, </a:t>
            </a:r>
            <a:r>
              <a:rPr lang="ko-KR" altLang="en-US" sz="1800" smtClean="0"/>
              <a:t>트립토판</a:t>
            </a:r>
            <a:endParaRPr lang="en-US" altLang="ko-KR" sz="1800" smtClean="0"/>
          </a:p>
          <a:p>
            <a:pPr>
              <a:buFont typeface="Arial" charset="0"/>
              <a:buNone/>
            </a:pPr>
            <a:r>
              <a:rPr lang="en-US" altLang="ko-KR" sz="1800" smtClean="0"/>
              <a:t>  </a:t>
            </a:r>
            <a:r>
              <a:rPr lang="ko-KR" altLang="en-US" sz="1800" smtClean="0"/>
              <a:t>       이 부족</a:t>
            </a:r>
            <a:r>
              <a:rPr lang="en-US" altLang="ko-KR" sz="1800" smtClean="0"/>
              <a:t>)</a:t>
            </a:r>
            <a:endParaRPr lang="ko-KR" altLang="en-US" sz="1800" smtClean="0"/>
          </a:p>
          <a:p>
            <a:pPr>
              <a:buFont typeface="Arial" charset="0"/>
              <a:buNone/>
            </a:pPr>
            <a:r>
              <a:rPr lang="en-US" altLang="ko-KR" sz="1800" smtClean="0"/>
              <a:t>   2)</a:t>
            </a:r>
            <a:r>
              <a:rPr lang="ko-KR" altLang="en-US" sz="1800" smtClean="0"/>
              <a:t>두류 단백질</a:t>
            </a:r>
            <a:r>
              <a:rPr lang="en-US" altLang="ko-KR" sz="1800" smtClean="0"/>
              <a:t>: glycinin (</a:t>
            </a:r>
            <a:r>
              <a:rPr lang="ko-KR" altLang="en-US" sz="1800" smtClean="0"/>
              <a:t>메타이오닌과</a:t>
            </a:r>
            <a:r>
              <a:rPr lang="en-US" altLang="ko-KR" sz="1800" smtClean="0"/>
              <a:t> </a:t>
            </a:r>
            <a:r>
              <a:rPr lang="ko-KR" altLang="en-US" sz="1800" smtClean="0"/>
              <a:t>트립토판이 부족</a:t>
            </a:r>
            <a:r>
              <a:rPr lang="en-US" altLang="ko-KR" sz="1800" smtClean="0"/>
              <a:t>)</a:t>
            </a:r>
            <a:endParaRPr lang="ko-KR" altLang="en-US" sz="1800" smtClean="0"/>
          </a:p>
          <a:p>
            <a:pPr>
              <a:buFont typeface="Arial" charset="0"/>
              <a:buNone/>
            </a:pPr>
            <a:r>
              <a:rPr lang="en-US" altLang="ko-KR" sz="2400" b="1" smtClean="0"/>
              <a:t>2. </a:t>
            </a:r>
            <a:r>
              <a:rPr lang="ko-KR" altLang="en-US" sz="2400" b="1" smtClean="0"/>
              <a:t>동물성단백질</a:t>
            </a:r>
            <a:endParaRPr lang="ko-KR" altLang="en-US" sz="2400" smtClean="0"/>
          </a:p>
          <a:p>
            <a:pPr>
              <a:buFont typeface="Arial" charset="0"/>
              <a:buNone/>
            </a:pPr>
            <a:r>
              <a:rPr lang="en-US" altLang="ko-KR" sz="1800" smtClean="0"/>
              <a:t>   1)</a:t>
            </a:r>
            <a:r>
              <a:rPr lang="ko-KR" altLang="en-US" sz="1800" smtClean="0"/>
              <a:t>육류 단백질</a:t>
            </a:r>
          </a:p>
          <a:p>
            <a:pPr>
              <a:buFont typeface="Arial" charset="0"/>
              <a:buNone/>
            </a:pPr>
            <a:r>
              <a:rPr lang="ko-KR" altLang="en-US" sz="2400" smtClean="0"/>
              <a:t>  </a:t>
            </a:r>
            <a:r>
              <a:rPr lang="ko-KR" altLang="en-US" sz="1800" smtClean="0"/>
              <a:t>① 결체조직의 단백질</a:t>
            </a:r>
            <a:r>
              <a:rPr lang="en-US" altLang="ko-KR" sz="1800" smtClean="0"/>
              <a:t>: albuminoid</a:t>
            </a:r>
            <a:r>
              <a:rPr lang="ko-KR" altLang="en-US" sz="1800" smtClean="0"/>
              <a:t>의 </a:t>
            </a:r>
            <a:r>
              <a:rPr lang="en-US" altLang="ko-KR" sz="1800" smtClean="0"/>
              <a:t>collagen, elastin→ </a:t>
            </a:r>
            <a:r>
              <a:rPr lang="ko-KR" altLang="en-US" sz="1800" smtClean="0"/>
              <a:t>인대조직</a:t>
            </a:r>
            <a:r>
              <a:rPr lang="en-US" altLang="ko-KR" sz="1800" smtClean="0"/>
              <a:t>, </a:t>
            </a:r>
          </a:p>
          <a:p>
            <a:pPr>
              <a:buFont typeface="Arial" charset="0"/>
              <a:buNone/>
            </a:pPr>
            <a:r>
              <a:rPr lang="en-US" altLang="ko-KR" sz="1800" smtClean="0"/>
              <a:t>                                           </a:t>
            </a:r>
            <a:r>
              <a:rPr lang="ko-KR" altLang="en-US" sz="1800" smtClean="0"/>
              <a:t>동맥혈관의 벽</a:t>
            </a:r>
          </a:p>
          <a:p>
            <a:pPr>
              <a:buFont typeface="Arial" charset="0"/>
              <a:buNone/>
            </a:pPr>
            <a:r>
              <a:rPr lang="ko-KR" altLang="en-US" sz="1800" smtClean="0"/>
              <a:t>  ② 근육 섬유 조직의 단백질</a:t>
            </a:r>
            <a:r>
              <a:rPr lang="en-US" altLang="ko-KR" sz="1800" smtClean="0"/>
              <a:t>: albumin</a:t>
            </a:r>
            <a:r>
              <a:rPr lang="ko-KR" altLang="en-US" sz="1800" smtClean="0"/>
              <a:t>의 </a:t>
            </a:r>
            <a:r>
              <a:rPr lang="en-US" altLang="ko-KR" sz="1800" smtClean="0"/>
              <a:t>myogen, </a:t>
            </a:r>
          </a:p>
          <a:p>
            <a:pPr>
              <a:buFont typeface="Arial" charset="0"/>
              <a:buNone/>
            </a:pPr>
            <a:r>
              <a:rPr lang="en-US" altLang="ko-KR" sz="1800" smtClean="0"/>
              <a:t>                                  globulin</a:t>
            </a:r>
            <a:r>
              <a:rPr lang="ko-KR" altLang="en-US" sz="1800" smtClean="0"/>
              <a:t>의 </a:t>
            </a:r>
            <a:r>
              <a:rPr lang="en-US" altLang="ko-KR" sz="1800" smtClean="0"/>
              <a:t>myosine </a:t>
            </a:r>
            <a:r>
              <a:rPr lang="ko-KR" altLang="en-US" sz="1800" smtClean="0"/>
              <a:t>복합체</a:t>
            </a:r>
          </a:p>
          <a:p>
            <a:pPr>
              <a:buFont typeface="Arial" charset="0"/>
              <a:buNone/>
            </a:pPr>
            <a:r>
              <a:rPr lang="en-US" altLang="ko-KR" sz="1800" smtClean="0"/>
              <a:t>  2)</a:t>
            </a:r>
            <a:r>
              <a:rPr lang="ko-KR" altLang="en-US" sz="1800" smtClean="0"/>
              <a:t>달걀단백질</a:t>
            </a:r>
          </a:p>
          <a:p>
            <a:pPr>
              <a:buFont typeface="Arial" charset="0"/>
              <a:buNone/>
            </a:pPr>
            <a:r>
              <a:rPr lang="ko-KR" altLang="en-US" sz="1800" smtClean="0"/>
              <a:t>  함황아미노산</a:t>
            </a:r>
            <a:r>
              <a:rPr lang="en-US" altLang="ko-KR" sz="1800" smtClean="0"/>
              <a:t>(</a:t>
            </a:r>
            <a:r>
              <a:rPr lang="ko-KR" altLang="en-US" sz="1800" smtClean="0"/>
              <a:t>메타이오닌과 시스틴</a:t>
            </a:r>
            <a:r>
              <a:rPr lang="en-US" altLang="ko-KR" sz="1800" smtClean="0"/>
              <a:t>) </a:t>
            </a:r>
            <a:r>
              <a:rPr lang="ko-KR" altLang="en-US" sz="1800" smtClean="0"/>
              <a:t>이 풍부</a:t>
            </a:r>
            <a:endParaRPr lang="en-US" altLang="ko-KR" sz="1800" smtClean="0"/>
          </a:p>
          <a:p>
            <a:pPr>
              <a:buFont typeface="Arial" charset="0"/>
              <a:buNone/>
            </a:pPr>
            <a:r>
              <a:rPr lang="en-US" altLang="ko-KR" sz="1800" smtClean="0"/>
              <a:t> </a:t>
            </a:r>
            <a:r>
              <a:rPr lang="ko-KR" altLang="en-US" sz="1800" smtClean="0"/>
              <a:t>난단백질</a:t>
            </a:r>
            <a:r>
              <a:rPr lang="en-US" altLang="ko-KR" sz="1800" smtClean="0"/>
              <a:t>-ovalbumin, </a:t>
            </a:r>
            <a:r>
              <a:rPr lang="ko-KR" altLang="en-US" sz="1800" smtClean="0"/>
              <a:t>난황단백질</a:t>
            </a:r>
            <a:r>
              <a:rPr lang="en-US" altLang="ko-KR" sz="1800" smtClean="0"/>
              <a:t>-lipovitelin</a:t>
            </a:r>
            <a:r>
              <a:rPr lang="ko-KR" altLang="en-US" sz="1800" smtClean="0"/>
              <a:t>과 </a:t>
            </a:r>
            <a:r>
              <a:rPr lang="en-US" altLang="ko-KR" sz="1800" smtClean="0"/>
              <a:t>lipovitelimin</a:t>
            </a:r>
          </a:p>
          <a:p>
            <a:pPr>
              <a:buFont typeface="Arial" charset="0"/>
              <a:buNone/>
            </a:pPr>
            <a:r>
              <a:rPr lang="en-US" altLang="ko-KR" sz="1800" smtClean="0"/>
              <a:t>3)</a:t>
            </a:r>
            <a:r>
              <a:rPr lang="ko-KR" altLang="en-US" sz="1800" smtClean="0"/>
              <a:t>우유단백질</a:t>
            </a:r>
            <a:r>
              <a:rPr lang="en-US" altLang="ko-KR" sz="1800" smtClean="0"/>
              <a:t>: 3%</a:t>
            </a:r>
            <a:r>
              <a:rPr lang="ko-KR" altLang="en-US" sz="1800" smtClean="0"/>
              <a:t>의</a:t>
            </a:r>
            <a:r>
              <a:rPr lang="en-US" altLang="ko-KR" sz="1800" smtClean="0"/>
              <a:t> </a:t>
            </a:r>
            <a:r>
              <a:rPr lang="ko-KR" altLang="en-US" sz="1800" smtClean="0"/>
              <a:t>단백질 함유</a:t>
            </a:r>
            <a:r>
              <a:rPr lang="en-US" altLang="ko-KR" sz="1800" smtClean="0"/>
              <a:t>( casein </a:t>
            </a:r>
            <a:r>
              <a:rPr lang="ko-KR" altLang="en-US" sz="1800" smtClean="0"/>
              <a:t>과 유청단백질</a:t>
            </a:r>
            <a:r>
              <a:rPr lang="en-US" altLang="ko-KR" sz="1800" smtClean="0"/>
              <a:t>)</a:t>
            </a:r>
            <a:endParaRPr lang="ko-KR" alt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제목 1"/>
          <p:cNvSpPr>
            <a:spLocks noGrp="1"/>
          </p:cNvSpPr>
          <p:nvPr>
            <p:ph type="title"/>
          </p:nvPr>
        </p:nvSpPr>
        <p:spPr>
          <a:xfrm>
            <a:off x="457200" y="428625"/>
            <a:ext cx="8115300" cy="642938"/>
          </a:xfrm>
        </p:spPr>
        <p:txBody>
          <a:bodyPr>
            <a:normAutofit fontScale="90000"/>
          </a:bodyPr>
          <a:lstStyle/>
          <a:p>
            <a:r>
              <a:rPr lang="ko-KR" altLang="en-US" smtClean="0"/>
              <a:t>새로운 식품단백질 자원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/>
          <a:p>
            <a:pPr lvl="6">
              <a:defRPr/>
            </a:pPr>
            <a:r>
              <a:rPr lang="en-US" altLang="ko-KR" sz="600" dirty="0" smtClean="0"/>
              <a:t>1)</a:t>
            </a:r>
            <a:r>
              <a:rPr lang="ko-KR" altLang="en-US" sz="600" dirty="0" smtClean="0"/>
              <a:t>미생물 단백질</a:t>
            </a:r>
            <a:r>
              <a:rPr lang="en-US" altLang="ko-KR" sz="600" dirty="0" smtClean="0"/>
              <a:t>: </a:t>
            </a:r>
            <a:r>
              <a:rPr lang="ko-KR" altLang="en-US" sz="600" dirty="0" smtClean="0"/>
              <a:t>단세포 단백질</a:t>
            </a:r>
            <a:r>
              <a:rPr lang="en-US" altLang="ko-KR" sz="600" dirty="0" smtClean="0"/>
              <a:t>(single cell protein)</a:t>
            </a:r>
            <a:endParaRPr lang="ko-KR" altLang="en-US" sz="600" dirty="0" smtClean="0"/>
          </a:p>
          <a:p>
            <a:pPr>
              <a:buFont typeface="Arial" charset="0"/>
              <a:buNone/>
              <a:defRPr/>
            </a:pPr>
            <a:r>
              <a:rPr lang="en-US" altLang="ko-KR" sz="2400" dirty="0" smtClean="0"/>
              <a:t>1)</a:t>
            </a:r>
            <a:r>
              <a:rPr lang="ko-KR" altLang="en-US" sz="2400" dirty="0" smtClean="0"/>
              <a:t>미생물 단백질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단세포 단백질</a:t>
            </a:r>
            <a:r>
              <a:rPr lang="en-US" altLang="ko-KR" sz="2400" dirty="0" smtClean="0"/>
              <a:t>(single cell protein)</a:t>
            </a:r>
            <a:endParaRPr lang="ko-KR" altLang="en-US" sz="2400" dirty="0" smtClean="0"/>
          </a:p>
          <a:p>
            <a:pPr>
              <a:buFont typeface="Arial" charset="0"/>
              <a:buNone/>
              <a:defRPr/>
            </a:pPr>
            <a:r>
              <a:rPr lang="ko-KR" altLang="en-US" sz="2400" dirty="0" smtClean="0"/>
              <a:t>                      효모단백질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곰팡이단백질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세균단백질</a:t>
            </a:r>
            <a:r>
              <a:rPr lang="en-US" altLang="ko-KR" sz="2400" dirty="0" smtClean="0"/>
              <a:t>,  </a:t>
            </a:r>
          </a:p>
          <a:p>
            <a:pPr>
              <a:buFont typeface="Arial" charset="0"/>
              <a:buNone/>
              <a:defRPr/>
            </a:pPr>
            <a:r>
              <a:rPr lang="en-US" altLang="ko-KR" sz="2400" dirty="0" smtClean="0"/>
              <a:t>                      </a:t>
            </a:r>
            <a:r>
              <a:rPr lang="ko-KR" altLang="en-US" sz="2400" dirty="0" smtClean="0"/>
              <a:t>조류단백질</a:t>
            </a:r>
          </a:p>
          <a:p>
            <a:pPr>
              <a:buFont typeface="Arial" charset="0"/>
              <a:buNone/>
              <a:defRPr/>
            </a:pPr>
            <a:r>
              <a:rPr lang="en-US" altLang="ko-KR" sz="2400" dirty="0" smtClean="0"/>
              <a:t>2)</a:t>
            </a:r>
            <a:r>
              <a:rPr lang="ko-KR" altLang="en-US" sz="2400" dirty="0" smtClean="0"/>
              <a:t>녹엽 단백질 </a:t>
            </a:r>
            <a:r>
              <a:rPr lang="ko-KR" altLang="en-US" sz="2400" dirty="0" err="1" smtClean="0"/>
              <a:t>농축물</a:t>
            </a:r>
            <a:r>
              <a:rPr lang="en-US" altLang="ko-KR" sz="2400" dirty="0" smtClean="0"/>
              <a:t>(leaf protein concentrate, LPC)</a:t>
            </a:r>
            <a:endParaRPr lang="ko-KR" altLang="en-US" sz="2400" dirty="0" smtClean="0"/>
          </a:p>
          <a:p>
            <a:pPr>
              <a:buFont typeface="Arial" charset="0"/>
              <a:buNone/>
              <a:defRPr/>
            </a:pPr>
            <a:r>
              <a:rPr lang="ko-KR" altLang="en-US" sz="2400" dirty="0" smtClean="0"/>
              <a:t>      농축물의 </a:t>
            </a:r>
            <a:r>
              <a:rPr lang="en-US" altLang="ko-KR" sz="2400" dirty="0" smtClean="0"/>
              <a:t>60-70% </a:t>
            </a:r>
            <a:r>
              <a:rPr lang="ko-KR" altLang="en-US" sz="2400" dirty="0" smtClean="0"/>
              <a:t>단백질</a:t>
            </a:r>
            <a:r>
              <a:rPr lang="en-US" altLang="ko-KR" sz="2400" dirty="0" smtClean="0"/>
              <a:t>, 20-30% </a:t>
            </a:r>
            <a:r>
              <a:rPr lang="ko-KR" altLang="en-US" sz="2400" dirty="0" smtClean="0"/>
              <a:t>불포화 지방</a:t>
            </a:r>
          </a:p>
          <a:p>
            <a:pPr>
              <a:buFont typeface="Arial" charset="0"/>
              <a:buNone/>
              <a:defRPr/>
            </a:pPr>
            <a:r>
              <a:rPr lang="ko-KR" altLang="en-US" sz="2400" dirty="0" smtClean="0"/>
              <a:t>      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아직 이용되고 있지 않음</a:t>
            </a:r>
            <a:r>
              <a:rPr lang="en-US" altLang="ko-KR" sz="2400" dirty="0" smtClean="0"/>
              <a:t>)</a:t>
            </a:r>
            <a:endParaRPr lang="ko-KR" altLang="en-US" sz="2400" dirty="0" smtClean="0"/>
          </a:p>
          <a:p>
            <a:pPr>
              <a:buFont typeface="Arial" charset="0"/>
              <a:buNone/>
              <a:defRPr/>
            </a:pPr>
            <a:r>
              <a:rPr lang="en-US" altLang="ko-KR" sz="2400" dirty="0" smtClean="0"/>
              <a:t>3)</a:t>
            </a:r>
            <a:r>
              <a:rPr lang="ko-KR" altLang="en-US" sz="2400" dirty="0" smtClean="0"/>
              <a:t>어류 단백질 </a:t>
            </a:r>
            <a:r>
              <a:rPr lang="ko-KR" altLang="en-US" sz="2400" dirty="0" err="1" smtClean="0"/>
              <a:t>농축물</a:t>
            </a:r>
            <a:r>
              <a:rPr lang="en-US" altLang="ko-KR" sz="2400" dirty="0" smtClean="0"/>
              <a:t>(fish protein concentrate, FPC)</a:t>
            </a:r>
            <a:endParaRPr lang="ko-KR" altLang="en-US" sz="2400" dirty="0" smtClean="0"/>
          </a:p>
          <a:p>
            <a:pPr>
              <a:buFont typeface="Arial" charset="0"/>
              <a:buNone/>
              <a:defRPr/>
            </a:pPr>
            <a:r>
              <a:rPr lang="ko-KR" altLang="en-US" sz="2400" dirty="0" smtClean="0"/>
              <a:t>    잡어로부터 </a:t>
            </a:r>
            <a:r>
              <a:rPr lang="en-US" altLang="ko-KR" sz="2400" dirty="0" smtClean="0"/>
              <a:t>isopropyl alcohol</a:t>
            </a:r>
            <a:r>
              <a:rPr lang="ko-KR" altLang="en-US" sz="2400" dirty="0" smtClean="0"/>
              <a:t>로 단백질 추출 </a:t>
            </a:r>
            <a:r>
              <a:rPr lang="en-US" altLang="ko-KR" sz="2400" dirty="0" smtClean="0">
                <a:sym typeface="Wingdings" pitchFamily="2" charset="2"/>
              </a:rPr>
              <a:t></a:t>
            </a:r>
            <a:endParaRPr lang="en-US" altLang="ko-KR" sz="2400" dirty="0" smtClean="0"/>
          </a:p>
          <a:p>
            <a:pPr>
              <a:buFont typeface="Arial" charset="0"/>
              <a:buNone/>
              <a:defRPr/>
            </a:pPr>
            <a:r>
              <a:rPr lang="en-US" altLang="ko-KR" sz="2400" dirty="0" smtClean="0"/>
              <a:t>                                      </a:t>
            </a:r>
            <a:r>
              <a:rPr lang="ko-KR" altLang="en-US" sz="2400" dirty="0" smtClean="0"/>
              <a:t>동물사료로 이용</a:t>
            </a:r>
          </a:p>
          <a:p>
            <a:pPr>
              <a:defRPr/>
            </a:pPr>
            <a:endParaRPr lang="ko-KR" altLang="en-US" sz="18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내용 개체 틀 2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145088"/>
          </a:xfrm>
        </p:spPr>
        <p:txBody>
          <a:bodyPr>
            <a:normAutofit fontScale="92500" lnSpcReduction="10000"/>
          </a:bodyPr>
          <a:lstStyle/>
          <a:p>
            <a:r>
              <a:rPr lang="ko-KR" altLang="en-US" sz="2800" smtClean="0"/>
              <a:t>식품단백질의 평가</a:t>
            </a:r>
            <a:endParaRPr lang="en-US" altLang="ko-KR" sz="2800" smtClean="0"/>
          </a:p>
          <a:p>
            <a:r>
              <a:rPr lang="ko-KR" altLang="en-US" sz="1600" smtClean="0"/>
              <a:t>식품단백질의 영양가</a:t>
            </a:r>
            <a:endParaRPr lang="en-US" altLang="ko-KR" sz="1600" smtClean="0"/>
          </a:p>
          <a:p>
            <a:pPr>
              <a:buFont typeface="Arial" charset="0"/>
              <a:buNone/>
            </a:pPr>
            <a:r>
              <a:rPr lang="en-US" altLang="ko-KR" sz="1600" smtClean="0"/>
              <a:t>              : </a:t>
            </a:r>
            <a:r>
              <a:rPr lang="ko-KR" altLang="en-US" sz="1600" smtClean="0"/>
              <a:t>식품단백질의 소화율</a:t>
            </a:r>
            <a:endParaRPr lang="en-US" altLang="ko-KR" sz="1600" smtClean="0"/>
          </a:p>
          <a:p>
            <a:pPr>
              <a:buFont typeface="Arial" charset="0"/>
              <a:buNone/>
            </a:pPr>
            <a:r>
              <a:rPr lang="en-US" altLang="ko-KR" sz="1600" smtClean="0"/>
              <a:t>              : </a:t>
            </a:r>
            <a:r>
              <a:rPr lang="ko-KR" altLang="en-US" sz="1600" smtClean="0"/>
              <a:t>필수아미노산의 함량과 그비율</a:t>
            </a:r>
            <a:r>
              <a:rPr lang="en-US" altLang="ko-KR" sz="1600" smtClean="0"/>
              <a:t>(</a:t>
            </a:r>
            <a:r>
              <a:rPr lang="ko-KR" altLang="en-US" sz="1600" smtClean="0"/>
              <a:t>분포</a:t>
            </a:r>
            <a:r>
              <a:rPr lang="en-US" altLang="ko-KR" sz="1600" smtClean="0"/>
              <a:t>)</a:t>
            </a:r>
          </a:p>
          <a:p>
            <a:pPr>
              <a:buFont typeface="Arial" charset="0"/>
              <a:buNone/>
            </a:pPr>
            <a:endParaRPr lang="en-US" altLang="ko-KR" sz="1600" smtClean="0"/>
          </a:p>
          <a:p>
            <a:pPr>
              <a:buFont typeface="Arial" charset="0"/>
              <a:buNone/>
            </a:pPr>
            <a:r>
              <a:rPr lang="ko-KR" altLang="en-US" sz="1600" smtClean="0"/>
              <a:t>필수아미노산</a:t>
            </a:r>
            <a:r>
              <a:rPr lang="en-US" altLang="ko-KR" sz="1600" smtClean="0"/>
              <a:t>: </a:t>
            </a:r>
            <a:r>
              <a:rPr lang="ko-KR" altLang="en-US" sz="1600" smtClean="0"/>
              <a:t>류우신</a:t>
            </a:r>
            <a:r>
              <a:rPr lang="en-US" altLang="ko-KR" sz="1600" smtClean="0"/>
              <a:t>, </a:t>
            </a:r>
            <a:r>
              <a:rPr lang="ko-KR" altLang="en-US" sz="1600" smtClean="0"/>
              <a:t>페닐알라닌</a:t>
            </a:r>
            <a:r>
              <a:rPr lang="en-US" altLang="ko-KR" sz="1600" smtClean="0"/>
              <a:t>, </a:t>
            </a:r>
            <a:r>
              <a:rPr lang="ko-KR" altLang="en-US" sz="1600" smtClean="0"/>
              <a:t>메치오닌</a:t>
            </a:r>
            <a:r>
              <a:rPr lang="en-US" altLang="ko-KR" sz="1600" smtClean="0"/>
              <a:t>, </a:t>
            </a:r>
            <a:r>
              <a:rPr lang="ko-KR" altLang="en-US" sz="1600" smtClean="0"/>
              <a:t>라이신</a:t>
            </a:r>
            <a:r>
              <a:rPr lang="en-US" altLang="ko-KR" sz="1600" smtClean="0"/>
              <a:t>, </a:t>
            </a:r>
            <a:r>
              <a:rPr lang="ko-KR" altLang="en-US" sz="1600" smtClean="0"/>
              <a:t>바알린</a:t>
            </a:r>
            <a:r>
              <a:rPr lang="en-US" altLang="ko-KR" sz="1600" smtClean="0"/>
              <a:t>, </a:t>
            </a:r>
          </a:p>
          <a:p>
            <a:pPr>
              <a:buFont typeface="Arial" charset="0"/>
              <a:buNone/>
            </a:pPr>
            <a:r>
              <a:rPr lang="en-US" altLang="ko-KR" sz="1600" smtClean="0"/>
              <a:t>                  </a:t>
            </a:r>
            <a:r>
              <a:rPr lang="ko-KR" altLang="en-US" sz="1600" smtClean="0"/>
              <a:t>아이소 루우신</a:t>
            </a:r>
            <a:r>
              <a:rPr lang="en-US" altLang="ko-KR" sz="1600" smtClean="0"/>
              <a:t>, </a:t>
            </a:r>
            <a:r>
              <a:rPr lang="ko-KR" altLang="en-US" sz="1600" smtClean="0"/>
              <a:t>트레오닌</a:t>
            </a:r>
            <a:r>
              <a:rPr lang="en-US" altLang="ko-KR" sz="1600" smtClean="0"/>
              <a:t>, </a:t>
            </a:r>
            <a:r>
              <a:rPr lang="ko-KR" altLang="en-US" sz="1600" smtClean="0"/>
              <a:t>트립프토판</a:t>
            </a:r>
            <a:endParaRPr lang="en-US" altLang="ko-KR" sz="1600" smtClean="0"/>
          </a:p>
          <a:p>
            <a:pPr>
              <a:buFont typeface="Arial" charset="0"/>
              <a:buNone/>
            </a:pPr>
            <a:r>
              <a:rPr lang="en-US" altLang="ko-KR" sz="1600" smtClean="0"/>
              <a:t> 1957</a:t>
            </a:r>
            <a:r>
              <a:rPr lang="ko-KR" altLang="en-US" sz="1600" smtClean="0"/>
              <a:t>년 </a:t>
            </a:r>
            <a:r>
              <a:rPr lang="en-US" altLang="ko-KR" sz="1600" smtClean="0"/>
              <a:t>FAO- </a:t>
            </a:r>
            <a:r>
              <a:rPr lang="ko-KR" altLang="en-US" sz="1600" smtClean="0"/>
              <a:t>필수아미노산의 이상적인 분포도</a:t>
            </a:r>
            <a:r>
              <a:rPr lang="en-US" altLang="ko-KR" sz="1600" smtClean="0"/>
              <a:t>: </a:t>
            </a:r>
            <a:r>
              <a:rPr lang="ko-KR" altLang="en-US" sz="1600" smtClean="0"/>
              <a:t>우유단백질</a:t>
            </a:r>
            <a:endParaRPr lang="en-US" altLang="ko-KR" sz="1600" smtClean="0"/>
          </a:p>
          <a:p>
            <a:pPr>
              <a:buFont typeface="Arial" charset="0"/>
              <a:buNone/>
            </a:pPr>
            <a:r>
              <a:rPr lang="en-US" altLang="ko-KR" sz="1600" smtClean="0"/>
              <a:t>         </a:t>
            </a:r>
            <a:r>
              <a:rPr lang="ko-KR" altLang="en-US" sz="1600" smtClean="0"/>
              <a:t>달걀단백질을 기준으로</a:t>
            </a:r>
            <a:endParaRPr lang="en-US" altLang="ko-KR" sz="1600" smtClean="0"/>
          </a:p>
          <a:p>
            <a:pPr>
              <a:buFont typeface="Arial" charset="0"/>
              <a:buNone/>
            </a:pPr>
            <a:r>
              <a:rPr lang="en-US" altLang="ko-KR" sz="1600" smtClean="0"/>
              <a:t>           </a:t>
            </a:r>
            <a:r>
              <a:rPr lang="ko-KR" altLang="en-US" sz="1600" smtClean="0"/>
              <a:t>전체필수아미노산</a:t>
            </a:r>
            <a:r>
              <a:rPr lang="en-US" altLang="ko-KR" sz="1600" smtClean="0"/>
              <a:t> </a:t>
            </a:r>
            <a:r>
              <a:rPr lang="ko-KR" altLang="en-US" sz="1600" smtClean="0"/>
              <a:t>함량 </a:t>
            </a:r>
            <a:r>
              <a:rPr lang="en-US" altLang="ko-KR" sz="1600" smtClean="0"/>
              <a:t>1g</a:t>
            </a:r>
            <a:r>
              <a:rPr lang="ko-KR" altLang="en-US" sz="1600" smtClean="0"/>
              <a:t>에 대한  각 필수 아미노산의 함량 </a:t>
            </a:r>
            <a:r>
              <a:rPr lang="en-US" altLang="ko-KR" sz="1600" smtClean="0"/>
              <a:t>mg</a:t>
            </a:r>
            <a:r>
              <a:rPr lang="ko-KR" altLang="en-US" sz="1600" smtClean="0"/>
              <a:t>수</a:t>
            </a:r>
            <a:endParaRPr lang="en-US" altLang="ko-KR" sz="1600" smtClean="0"/>
          </a:p>
          <a:p>
            <a:pPr>
              <a:buFont typeface="Arial" charset="0"/>
              <a:buNone/>
            </a:pPr>
            <a:endParaRPr lang="en-US" altLang="ko-KR" sz="1600" smtClean="0"/>
          </a:p>
          <a:p>
            <a:pPr>
              <a:buFont typeface="Arial" charset="0"/>
              <a:buNone/>
            </a:pPr>
            <a:r>
              <a:rPr lang="en-US" altLang="ko-KR" sz="1600" smtClean="0"/>
              <a:t> </a:t>
            </a:r>
            <a:r>
              <a:rPr lang="ko-KR" altLang="en-US" sz="2000" smtClean="0"/>
              <a:t>생물학적 평가</a:t>
            </a:r>
            <a:endParaRPr lang="en-US" altLang="ko-KR" sz="2000" smtClean="0"/>
          </a:p>
          <a:p>
            <a:pPr>
              <a:buFont typeface="Arial" charset="0"/>
              <a:buNone/>
            </a:pPr>
            <a:r>
              <a:rPr lang="ko-KR" altLang="en-US" sz="1600" smtClean="0"/>
              <a:t>  질소평형</a:t>
            </a:r>
            <a:endParaRPr lang="en-US" altLang="ko-KR" sz="1600" smtClean="0"/>
          </a:p>
          <a:p>
            <a:pPr>
              <a:buFont typeface="Arial" charset="0"/>
              <a:buNone/>
            </a:pPr>
            <a:r>
              <a:rPr lang="en-US" altLang="ko-KR" sz="1600" smtClean="0"/>
              <a:t>  </a:t>
            </a:r>
            <a:r>
              <a:rPr lang="ko-KR" altLang="en-US" sz="1600" smtClean="0"/>
              <a:t>단백질 효율비</a:t>
            </a:r>
            <a:r>
              <a:rPr lang="en-US" altLang="ko-KR" sz="1600" smtClean="0"/>
              <a:t>(PER): </a:t>
            </a:r>
            <a:r>
              <a:rPr lang="ko-KR" altLang="en-US" sz="1600" smtClean="0"/>
              <a:t>이유기의</a:t>
            </a:r>
            <a:r>
              <a:rPr lang="en-US" altLang="ko-KR" sz="1600" smtClean="0"/>
              <a:t> </a:t>
            </a:r>
            <a:r>
              <a:rPr lang="ko-KR" altLang="en-US" sz="1600" smtClean="0"/>
              <a:t>동물 체중 증가량</a:t>
            </a:r>
            <a:r>
              <a:rPr lang="en-US" altLang="ko-KR" sz="1600" smtClean="0"/>
              <a:t>/ </a:t>
            </a:r>
            <a:r>
              <a:rPr lang="ko-KR" altLang="en-US" sz="1600" smtClean="0"/>
              <a:t>단백질 섭취량</a:t>
            </a:r>
            <a:endParaRPr lang="en-US" altLang="ko-KR" sz="1600" smtClean="0"/>
          </a:p>
          <a:p>
            <a:pPr>
              <a:buFont typeface="Arial" charset="0"/>
              <a:buNone/>
            </a:pPr>
            <a:r>
              <a:rPr lang="en-US" altLang="ko-KR" sz="1600" smtClean="0"/>
              <a:t>  </a:t>
            </a:r>
            <a:r>
              <a:rPr lang="ko-KR" altLang="en-US" sz="1600" smtClean="0"/>
              <a:t>화학적평가</a:t>
            </a:r>
            <a:endParaRPr lang="en-US" altLang="ko-KR" sz="1600" smtClean="0"/>
          </a:p>
          <a:p>
            <a:pPr>
              <a:buFont typeface="Arial" charset="0"/>
              <a:buNone/>
            </a:pPr>
            <a:r>
              <a:rPr lang="en-US" altLang="ko-KR" sz="1600" smtClean="0"/>
              <a:t>      </a:t>
            </a:r>
            <a:r>
              <a:rPr lang="ko-KR" altLang="en-US" sz="1600" smtClean="0"/>
              <a:t>제한아미노산</a:t>
            </a:r>
            <a:r>
              <a:rPr lang="en-US" altLang="ko-KR" sz="1600" smtClean="0"/>
              <a:t> </a:t>
            </a:r>
            <a:r>
              <a:rPr lang="ko-KR" altLang="en-US" sz="1600" smtClean="0"/>
              <a:t>및 단백질화학가</a:t>
            </a:r>
            <a:endParaRPr lang="en-US" altLang="ko-KR" sz="1600" smtClean="0"/>
          </a:p>
          <a:p>
            <a:pPr>
              <a:buFont typeface="Arial" charset="0"/>
              <a:buNone/>
            </a:pPr>
            <a:endParaRPr lang="en-US" altLang="ko-KR" sz="1600" smtClean="0"/>
          </a:p>
          <a:p>
            <a:pPr>
              <a:buFont typeface="Arial" charset="0"/>
              <a:buNone/>
            </a:pPr>
            <a:r>
              <a:rPr lang="en-US" altLang="ko-KR" sz="1600" smtClean="0"/>
              <a:t>  </a:t>
            </a:r>
          </a:p>
          <a:p>
            <a:pPr>
              <a:buFont typeface="Arial" charset="0"/>
              <a:buNone/>
            </a:pPr>
            <a:r>
              <a:rPr lang="en-US" altLang="ko-KR" sz="1600" smtClean="0"/>
              <a:t>               </a:t>
            </a:r>
            <a:endParaRPr lang="ko-KR" altLang="en-US" sz="16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b="1" dirty="0" smtClean="0"/>
              <a:t>  2) </a:t>
            </a:r>
            <a:r>
              <a:rPr lang="ko-KR" altLang="en-US" b="1" dirty="0" err="1" smtClean="0"/>
              <a:t>왁스류</a:t>
            </a:r>
            <a:endParaRPr lang="ko-KR" alt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ko-KR" altLang="en-US" dirty="0" smtClean="0"/>
              <a:t>식물성 </a:t>
            </a:r>
            <a:r>
              <a:rPr lang="ko-KR" altLang="en-US" dirty="0" err="1" smtClean="0"/>
              <a:t>왁스류</a:t>
            </a:r>
            <a:r>
              <a:rPr lang="en-US" altLang="ko-KR" dirty="0" smtClean="0"/>
              <a:t>-</a:t>
            </a:r>
            <a:r>
              <a:rPr lang="en-US" altLang="ko-KR" dirty="0" err="1" smtClean="0"/>
              <a:t>Carauba</a:t>
            </a:r>
            <a:r>
              <a:rPr lang="en-US" altLang="ko-KR" dirty="0" smtClean="0"/>
              <a:t> wax,, </a:t>
            </a:r>
            <a:r>
              <a:rPr lang="en-US" altLang="ko-KR" dirty="0" err="1" smtClean="0"/>
              <a:t>Candelilla</a:t>
            </a:r>
            <a:r>
              <a:rPr lang="en-US" altLang="ko-KR" dirty="0" smtClean="0"/>
              <a:t> wax, </a:t>
            </a:r>
            <a:r>
              <a:rPr lang="en-US" altLang="ko-KR" dirty="0" err="1" smtClean="0"/>
              <a:t>japan</a:t>
            </a:r>
            <a:r>
              <a:rPr lang="en-US" altLang="ko-KR" dirty="0" smtClean="0"/>
              <a:t> wax, </a:t>
            </a:r>
            <a:endParaRPr lang="ko-KR" alt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ko-KR" altLang="en-US" dirty="0" smtClean="0"/>
              <a:t>동물성 </a:t>
            </a:r>
            <a:r>
              <a:rPr lang="ko-KR" altLang="en-US" dirty="0" err="1" smtClean="0"/>
              <a:t>왁스류</a:t>
            </a:r>
            <a:r>
              <a:rPr lang="en-US" altLang="ko-KR" dirty="0" smtClean="0"/>
              <a:t>-</a:t>
            </a:r>
            <a:r>
              <a:rPr lang="ko-KR" altLang="en-US" dirty="0" smtClean="0"/>
              <a:t>밀랍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경랍</a:t>
            </a:r>
            <a:r>
              <a:rPr lang="en-US" altLang="ko-KR" dirty="0" smtClean="0"/>
              <a:t>, Shellac wax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dirty="0" smtClean="0"/>
              <a:t> </a:t>
            </a:r>
            <a:r>
              <a:rPr lang="en-US" altLang="ko-KR" b="1" dirty="0" smtClean="0"/>
              <a:t>3)</a:t>
            </a:r>
            <a:r>
              <a:rPr lang="ko-KR" altLang="en-US" b="1" dirty="0" smtClean="0"/>
              <a:t>콜레스테롤 </a:t>
            </a:r>
            <a:r>
              <a:rPr lang="ko-KR" altLang="en-US" b="1" dirty="0" err="1" smtClean="0"/>
              <a:t>에스테르</a:t>
            </a:r>
            <a:endParaRPr lang="en-US" altLang="ko-KR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ko-KR" altLang="en-US" b="1" dirty="0" smtClean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altLang="ko-KR" b="1" dirty="0" smtClean="0"/>
              <a:t>2.</a:t>
            </a:r>
            <a:r>
              <a:rPr lang="ko-KR" altLang="en-US" b="1" dirty="0" smtClean="0"/>
              <a:t>복합 지질</a:t>
            </a:r>
            <a:endParaRPr lang="ko-KR" alt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b="1" dirty="0" smtClean="0"/>
              <a:t>1) </a:t>
            </a:r>
            <a:r>
              <a:rPr lang="ko-KR" altLang="en-US" b="1" dirty="0" smtClean="0"/>
              <a:t>인지질</a:t>
            </a:r>
            <a:r>
              <a:rPr lang="en-US" altLang="ko-KR" dirty="0" smtClean="0"/>
              <a:t>(glycerol</a:t>
            </a:r>
            <a:r>
              <a:rPr lang="ko-KR" altLang="en-US" dirty="0" smtClean="0"/>
              <a:t>의 </a:t>
            </a:r>
            <a:r>
              <a:rPr lang="en-US" altLang="ko-KR" dirty="0" smtClean="0"/>
              <a:t>3</a:t>
            </a:r>
            <a:r>
              <a:rPr lang="ko-KR" altLang="en-US" dirty="0" smtClean="0"/>
              <a:t>번째 </a:t>
            </a:r>
            <a:r>
              <a:rPr lang="en-US" altLang="ko-KR" dirty="0" smtClean="0"/>
              <a:t>OH</a:t>
            </a:r>
            <a:r>
              <a:rPr lang="ko-KR" altLang="en-US" dirty="0" smtClean="0"/>
              <a:t>기에 인산이 결합</a:t>
            </a:r>
            <a:r>
              <a:rPr lang="en-US" altLang="ko-KR" dirty="0" smtClean="0"/>
              <a:t>)</a:t>
            </a:r>
            <a:endParaRPr lang="ko-KR" alt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dirty="0" smtClean="0"/>
              <a:t>   (1) lecithin (</a:t>
            </a:r>
            <a:r>
              <a:rPr lang="en-US" altLang="ko-KR" dirty="0" err="1" smtClean="0"/>
              <a:t>phosphatidyl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choline</a:t>
            </a:r>
            <a:r>
              <a:rPr lang="en-US" altLang="ko-KR" dirty="0" smtClean="0"/>
              <a:t>)  (2) </a:t>
            </a:r>
            <a:r>
              <a:rPr lang="en-US" altLang="ko-KR" dirty="0" err="1" smtClean="0"/>
              <a:t>Cephalin</a:t>
            </a:r>
            <a:r>
              <a:rPr lang="en-US" altLang="ko-KR" dirty="0" smtClean="0"/>
              <a:t> (</a:t>
            </a:r>
            <a:r>
              <a:rPr lang="en-US" altLang="ko-KR" dirty="0" err="1" smtClean="0"/>
              <a:t>phosphatidyl</a:t>
            </a:r>
            <a:r>
              <a:rPr lang="en-US" altLang="ko-KR" dirty="0" smtClean="0"/>
              <a:t> serine)</a:t>
            </a:r>
            <a:endParaRPr lang="ko-KR" alt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b="1" dirty="0" smtClean="0"/>
              <a:t>2) </a:t>
            </a:r>
            <a:r>
              <a:rPr lang="ko-KR" altLang="en-US" b="1" dirty="0" smtClean="0"/>
              <a:t>당지질</a:t>
            </a:r>
            <a:endParaRPr lang="ko-KR" altLang="en-US" dirty="0" smtClean="0"/>
          </a:p>
          <a:p>
            <a:pPr marL="514350" indent="-51435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altLang="ko-KR" dirty="0" smtClean="0"/>
              <a:t> (1)</a:t>
            </a:r>
            <a:r>
              <a:rPr lang="en-US" altLang="ko-KR" dirty="0" err="1" smtClean="0"/>
              <a:t>Cerebroside</a:t>
            </a:r>
            <a:r>
              <a:rPr lang="ko-KR" altLang="en-US" dirty="0" smtClean="0"/>
              <a:t>류</a:t>
            </a:r>
            <a:r>
              <a:rPr lang="en-US" altLang="ko-KR" dirty="0" smtClean="0"/>
              <a:t>( </a:t>
            </a:r>
            <a:r>
              <a:rPr lang="ko-KR" altLang="en-US" dirty="0" smtClean="0"/>
              <a:t>뇌</a:t>
            </a:r>
            <a:r>
              <a:rPr lang="en-US" altLang="ko-KR" dirty="0" smtClean="0"/>
              <a:t>, </a:t>
            </a:r>
            <a:r>
              <a:rPr lang="ko-KR" altLang="en-US" dirty="0" smtClean="0"/>
              <a:t>비장의 지방조직</a:t>
            </a:r>
            <a:r>
              <a:rPr lang="en-US" altLang="ko-KR" dirty="0" smtClean="0"/>
              <a:t>) 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altLang="ko-KR" dirty="0" smtClean="0"/>
              <a:t> (2) </a:t>
            </a:r>
            <a:r>
              <a:rPr lang="en-US" altLang="ko-KR" dirty="0" err="1" smtClean="0"/>
              <a:t>Ganglioside</a:t>
            </a:r>
            <a:r>
              <a:rPr lang="ko-KR" altLang="en-US" dirty="0" smtClean="0"/>
              <a:t>류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신경절</a:t>
            </a:r>
            <a:r>
              <a:rPr lang="ko-KR" altLang="en-US" dirty="0" smtClean="0"/>
              <a:t> 세포</a:t>
            </a:r>
            <a:r>
              <a:rPr lang="en-US" altLang="ko-KR" dirty="0" smtClean="0"/>
              <a:t>)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arenR"/>
              <a:defRPr/>
            </a:pPr>
            <a:endParaRPr lang="ko-KR" altLang="en-US" dirty="0" smtClean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altLang="ko-KR" b="1" dirty="0" smtClean="0"/>
              <a:t>3.</a:t>
            </a:r>
            <a:r>
              <a:rPr lang="ko-KR" altLang="en-US" b="1" dirty="0" smtClean="0"/>
              <a:t>유도지질</a:t>
            </a:r>
            <a:endParaRPr lang="ko-KR" alt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3600" b="1" dirty="0" smtClean="0"/>
              <a:t>1) Sterol (cholesterol, </a:t>
            </a:r>
            <a:r>
              <a:rPr lang="en-US" altLang="ko-KR" sz="3600" b="1" dirty="0" err="1" smtClean="0"/>
              <a:t>ergosterol</a:t>
            </a:r>
            <a:r>
              <a:rPr lang="en-US" altLang="ko-KR" sz="3600" b="1" dirty="0" smtClean="0"/>
              <a:t>)</a:t>
            </a:r>
            <a:endParaRPr lang="ko-KR" altLang="en-US" sz="36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3600" b="1" dirty="0" smtClean="0"/>
              <a:t>2) </a:t>
            </a:r>
            <a:r>
              <a:rPr lang="ko-KR" altLang="en-US" sz="3600" b="1" dirty="0" err="1" smtClean="0"/>
              <a:t>일부탄화수소</a:t>
            </a:r>
            <a:r>
              <a:rPr lang="ko-KR" altLang="en-US" sz="3600" b="1" dirty="0" smtClean="0"/>
              <a:t>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38" cy="725487"/>
          </a:xfrm>
        </p:spPr>
        <p:txBody>
          <a:bodyPr/>
          <a:lstStyle/>
          <a:p>
            <a:r>
              <a:rPr lang="en-US" altLang="ko-KR" sz="2000" smtClean="0"/>
              <a:t>Steroid </a:t>
            </a:r>
            <a:r>
              <a:rPr lang="ko-KR" altLang="en-US" sz="2000" smtClean="0"/>
              <a:t>핵 종류</a:t>
            </a:r>
          </a:p>
        </p:txBody>
      </p:sp>
      <p:pic>
        <p:nvPicPr>
          <p:cNvPr id="50179" name="내용 개체 틀 3" descr="사진1 00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882650" y="1851025"/>
            <a:ext cx="7378700" cy="4024313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smtClean="0"/>
          </a:p>
        </p:txBody>
      </p:sp>
      <p:pic>
        <p:nvPicPr>
          <p:cNvPr id="51203" name="내용 개체 틀 3" descr="사진1 00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463675" y="2071688"/>
            <a:ext cx="6635750" cy="3357562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63" cy="5111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ko-KR" altLang="en-US" sz="2800" b="1" smtClean="0"/>
              <a:t>유지의 물리적성질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288" y="692150"/>
            <a:ext cx="8215312" cy="5473700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7200" b="1" dirty="0" smtClean="0"/>
              <a:t>1) </a:t>
            </a:r>
            <a:r>
              <a:rPr lang="ko-KR" altLang="en-US" sz="7200" b="1" dirty="0" err="1" smtClean="0"/>
              <a:t>용해성</a:t>
            </a:r>
            <a:endParaRPr lang="ko-KR" altLang="en-US" sz="7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ko-KR" altLang="en-US" sz="7200" dirty="0" smtClean="0"/>
              <a:t> 비극성 유기용매</a:t>
            </a:r>
            <a:r>
              <a:rPr lang="en-US" altLang="ko-KR" sz="7200" dirty="0" smtClean="0"/>
              <a:t>(ether, benzene, chloroform)</a:t>
            </a:r>
            <a:r>
              <a:rPr lang="ko-KR" altLang="en-US" sz="7200" dirty="0" smtClean="0"/>
              <a:t>에 용해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7200" b="1" dirty="0" smtClean="0"/>
              <a:t>2) </a:t>
            </a:r>
            <a:r>
              <a:rPr lang="ko-KR" altLang="en-US" sz="7200" b="1" dirty="0" smtClean="0"/>
              <a:t>융점</a:t>
            </a:r>
            <a:r>
              <a:rPr lang="en-US" altLang="ko-KR" sz="7200" b="1" dirty="0" smtClean="0"/>
              <a:t>(melting point)</a:t>
            </a:r>
            <a:endParaRPr lang="ko-KR" altLang="en-US" sz="7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ko-KR" altLang="en-US" sz="7200" dirty="0" smtClean="0"/>
              <a:t> 포화지방산의 융점 </a:t>
            </a:r>
            <a:r>
              <a:rPr lang="ko-KR" altLang="en-US" sz="7200" dirty="0" err="1" smtClean="0"/>
              <a:t>탄소수</a:t>
            </a:r>
            <a:r>
              <a:rPr lang="ko-KR" altLang="en-US" sz="7200" dirty="0" smtClean="0"/>
              <a:t>↑ → 융점↑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ko-KR" altLang="en-US" sz="7200" dirty="0" smtClean="0"/>
              <a:t> 불포화지방산의 이중결합↑ → 융점↓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7200" b="1" dirty="0" smtClean="0"/>
              <a:t>3) </a:t>
            </a:r>
            <a:r>
              <a:rPr lang="ko-KR" altLang="en-US" sz="7200" b="1" dirty="0" smtClean="0"/>
              <a:t>비중</a:t>
            </a:r>
            <a:r>
              <a:rPr lang="en-US" altLang="ko-KR" sz="7200" b="1" dirty="0" smtClean="0"/>
              <a:t>(specific gravity)</a:t>
            </a:r>
            <a:endParaRPr lang="ko-KR" altLang="en-US" sz="7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7200" dirty="0" smtClean="0"/>
              <a:t>0.92</a:t>
            </a:r>
            <a:r>
              <a:rPr lang="ko-KR" altLang="en-US" sz="7200" dirty="0" smtClean="0"/>
              <a:t>～</a:t>
            </a:r>
            <a:r>
              <a:rPr lang="en-US" altLang="ko-KR" sz="7200" dirty="0" smtClean="0"/>
              <a:t>0.94</a:t>
            </a:r>
            <a:r>
              <a:rPr lang="ko-KR" altLang="en-US" sz="7200" dirty="0" smtClean="0"/>
              <a:t>로 물보다 가볍다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7200" b="1" dirty="0" smtClean="0"/>
              <a:t>4) </a:t>
            </a:r>
            <a:r>
              <a:rPr lang="ko-KR" altLang="en-US" sz="7200" b="1" dirty="0" smtClean="0"/>
              <a:t>굴절률</a:t>
            </a:r>
            <a:r>
              <a:rPr lang="en-US" altLang="ko-KR" sz="7200" b="1" dirty="0" smtClean="0"/>
              <a:t>(refractive index)</a:t>
            </a:r>
            <a:endParaRPr lang="ko-KR" altLang="en-US" sz="7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7200" dirty="0" smtClean="0"/>
              <a:t>1.45</a:t>
            </a:r>
            <a:r>
              <a:rPr lang="ko-KR" altLang="en-US" sz="7200" dirty="0" smtClean="0"/>
              <a:t>～ </a:t>
            </a:r>
            <a:r>
              <a:rPr lang="en-US" altLang="ko-KR" sz="7200" dirty="0" smtClean="0"/>
              <a:t>1.47, </a:t>
            </a:r>
            <a:r>
              <a:rPr lang="ko-KR" altLang="en-US" sz="7200" dirty="0" smtClean="0"/>
              <a:t>유지의 분자량↑</a:t>
            </a:r>
            <a:r>
              <a:rPr lang="en-US" altLang="ko-KR" sz="7200" dirty="0" smtClean="0"/>
              <a:t>, </a:t>
            </a:r>
            <a:r>
              <a:rPr lang="ko-KR" altLang="en-US" sz="7200" dirty="0" smtClean="0"/>
              <a:t>불포화도 ↑ → 굴절률↑</a:t>
            </a:r>
            <a:endParaRPr lang="en-US" altLang="ko-KR" sz="7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7200" dirty="0" smtClean="0"/>
              <a:t>  (</a:t>
            </a:r>
            <a:r>
              <a:rPr lang="ko-KR" altLang="en-US" sz="7200" dirty="0" smtClean="0"/>
              <a:t>버터↓</a:t>
            </a:r>
            <a:r>
              <a:rPr lang="en-US" altLang="ko-KR" sz="7200" dirty="0" smtClean="0"/>
              <a:t>, </a:t>
            </a:r>
            <a:r>
              <a:rPr lang="ko-KR" altLang="en-US" sz="7200" dirty="0" smtClean="0"/>
              <a:t>아마인유↑</a:t>
            </a:r>
            <a:r>
              <a:rPr lang="en-US" altLang="ko-KR" sz="7200" dirty="0" smtClean="0"/>
              <a:t>)  </a:t>
            </a:r>
            <a:r>
              <a:rPr lang="ko-KR" altLang="en-US" sz="7200" dirty="0" smtClean="0"/>
              <a:t>유지의 식별에 사용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7200" b="1" dirty="0" smtClean="0"/>
              <a:t>5) </a:t>
            </a:r>
            <a:r>
              <a:rPr lang="ko-KR" altLang="en-US" sz="7200" b="1" dirty="0" smtClean="0"/>
              <a:t>비점</a:t>
            </a:r>
            <a:r>
              <a:rPr lang="en-US" altLang="ko-KR" sz="7200" b="1" dirty="0" smtClean="0"/>
              <a:t>( boiling point)</a:t>
            </a:r>
            <a:endParaRPr lang="ko-KR" altLang="en-US" sz="7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ko-KR" altLang="en-US" sz="7200" dirty="0" smtClean="0"/>
              <a:t>분자량↑ → 비점↑</a:t>
            </a:r>
            <a:r>
              <a:rPr lang="en-US" altLang="ko-KR" sz="7200" dirty="0" smtClean="0"/>
              <a:t>, </a:t>
            </a:r>
            <a:r>
              <a:rPr lang="ko-KR" altLang="en-US" sz="7200" dirty="0" smtClean="0"/>
              <a:t>불포화도가 많을수록 분해가 심함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7200" b="1" dirty="0" smtClean="0"/>
              <a:t>6) </a:t>
            </a:r>
            <a:r>
              <a:rPr lang="ko-KR" altLang="en-US" sz="7200" b="1" dirty="0" err="1" smtClean="0"/>
              <a:t>발연점</a:t>
            </a:r>
            <a:r>
              <a:rPr lang="en-US" altLang="ko-KR" sz="7200" b="1" dirty="0" smtClean="0"/>
              <a:t>(smoke point)</a:t>
            </a:r>
            <a:endParaRPr lang="ko-KR" altLang="en-US" sz="7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ko-KR" altLang="en-US" sz="7200" dirty="0" smtClean="0"/>
              <a:t>유지를 가열 유지의 표면에서 푸른 연기가 발생할 때의 온도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ko-KR" altLang="en-US" sz="7200" dirty="0" smtClean="0"/>
              <a:t>튀김기름은 </a:t>
            </a:r>
            <a:r>
              <a:rPr lang="ko-KR" altLang="en-US" sz="7200" dirty="0" err="1" smtClean="0"/>
              <a:t>발연점이</a:t>
            </a:r>
            <a:r>
              <a:rPr lang="ko-KR" altLang="en-US" sz="7200" dirty="0" smtClean="0"/>
              <a:t> 높은 기름을 사용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ko-KR" altLang="en-US" sz="7200" b="1" dirty="0" smtClean="0"/>
              <a:t>지방산 함량↑</a:t>
            </a:r>
            <a:r>
              <a:rPr lang="en-US" altLang="ko-KR" sz="7200" b="1" dirty="0" smtClean="0"/>
              <a:t>, </a:t>
            </a:r>
            <a:r>
              <a:rPr lang="ko-KR" altLang="en-US" sz="7200" b="1" dirty="0" smtClean="0"/>
              <a:t>노출 된 유지표면적↑</a:t>
            </a:r>
            <a:r>
              <a:rPr lang="en-US" altLang="ko-KR" sz="7200" b="1" dirty="0" smtClean="0"/>
              <a:t>, </a:t>
            </a:r>
            <a:r>
              <a:rPr lang="ko-KR" altLang="en-US" sz="7200" b="1" dirty="0" smtClean="0"/>
              <a:t>미세한 입자↑ →</a:t>
            </a:r>
            <a:r>
              <a:rPr lang="ko-KR" altLang="en-US" sz="7200" b="1" dirty="0" err="1" smtClean="0"/>
              <a:t>발연점</a:t>
            </a:r>
            <a:r>
              <a:rPr lang="ko-KR" altLang="en-US" sz="7200" b="1" dirty="0" smtClean="0"/>
              <a:t>↓</a:t>
            </a:r>
            <a:endParaRPr lang="en-US" altLang="ko-KR" sz="72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7200" b="1" dirty="0" smtClean="0"/>
              <a:t>7)</a:t>
            </a:r>
            <a:r>
              <a:rPr lang="ko-KR" altLang="en-US" sz="7200" b="1" dirty="0" smtClean="0"/>
              <a:t>인화점</a:t>
            </a:r>
            <a:r>
              <a:rPr lang="en-US" altLang="ko-KR" sz="7200" b="1" dirty="0" smtClean="0"/>
              <a:t>:</a:t>
            </a:r>
            <a:r>
              <a:rPr lang="ko-KR" altLang="en-US" sz="7200" dirty="0" err="1" smtClean="0"/>
              <a:t>발생한연기</a:t>
            </a:r>
            <a:r>
              <a:rPr lang="en-US" altLang="ko-KR" sz="7200" dirty="0" smtClean="0"/>
              <a:t>+</a:t>
            </a:r>
            <a:r>
              <a:rPr lang="ko-KR" altLang="en-US" sz="7200" dirty="0" smtClean="0"/>
              <a:t>공기</a:t>
            </a:r>
            <a:r>
              <a:rPr lang="en-US" altLang="ko-KR" sz="7200" dirty="0" smtClean="0"/>
              <a:t>-</a:t>
            </a:r>
            <a:r>
              <a:rPr lang="en-US" altLang="ko-KR" sz="7200" dirty="0" smtClean="0">
                <a:sym typeface="Wingdings" pitchFamily="2" charset="2"/>
              </a:rPr>
              <a:t></a:t>
            </a:r>
            <a:r>
              <a:rPr lang="ko-KR" altLang="en-US" sz="7200" dirty="0" smtClean="0">
                <a:sym typeface="Wingdings" pitchFamily="2" charset="2"/>
              </a:rPr>
              <a:t>순간적으로 발화</a:t>
            </a:r>
            <a:endParaRPr lang="en-US" altLang="ko-KR" sz="72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7200" b="1" dirty="0" smtClean="0"/>
              <a:t>8)</a:t>
            </a:r>
            <a:r>
              <a:rPr lang="ko-KR" altLang="en-US" sz="7200" b="1" dirty="0" err="1" smtClean="0"/>
              <a:t>연소점</a:t>
            </a:r>
            <a:r>
              <a:rPr lang="en-US" altLang="ko-KR" sz="7200" b="1" dirty="0" smtClean="0"/>
              <a:t>: </a:t>
            </a:r>
            <a:r>
              <a:rPr lang="ko-KR" altLang="en-US" sz="7200" dirty="0" smtClean="0"/>
              <a:t>인화점 이상에서 연소가 지속되는 온도 </a:t>
            </a:r>
            <a:r>
              <a:rPr lang="en-US" altLang="ko-KR" sz="7200" dirty="0" smtClean="0"/>
              <a:t>(</a:t>
            </a:r>
            <a:r>
              <a:rPr lang="ko-KR" altLang="en-US" sz="7200" dirty="0" smtClean="0"/>
              <a:t>섭씨 </a:t>
            </a:r>
            <a:r>
              <a:rPr lang="en-US" altLang="ko-KR" sz="7200" dirty="0" smtClean="0"/>
              <a:t>330-360</a:t>
            </a:r>
            <a:r>
              <a:rPr lang="ko-KR" altLang="en-US" sz="7200" dirty="0" smtClean="0"/>
              <a:t>도</a:t>
            </a:r>
            <a:r>
              <a:rPr lang="en-US" altLang="ko-KR" sz="7200" dirty="0" smtClean="0"/>
              <a:t>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7200" b="1" dirty="0" smtClean="0"/>
              <a:t>9)</a:t>
            </a:r>
            <a:r>
              <a:rPr lang="ko-KR" altLang="en-US" sz="7200" b="1" dirty="0" smtClean="0"/>
              <a:t>유화성</a:t>
            </a:r>
            <a:r>
              <a:rPr lang="en-US" altLang="ko-KR" sz="7200" b="1" dirty="0" smtClean="0"/>
              <a:t>: </a:t>
            </a:r>
            <a:r>
              <a:rPr lang="ko-KR" altLang="en-US" sz="7200" b="1" dirty="0" smtClean="0"/>
              <a:t>분자 중 </a:t>
            </a:r>
            <a:r>
              <a:rPr lang="ko-KR" altLang="en-US" sz="7200" dirty="0" err="1" smtClean="0"/>
              <a:t>친수성기</a:t>
            </a:r>
            <a:r>
              <a:rPr lang="en-US" altLang="ko-KR" sz="7200" dirty="0" smtClean="0"/>
              <a:t>+ </a:t>
            </a:r>
            <a:r>
              <a:rPr lang="ko-KR" altLang="en-US" sz="7200" dirty="0" smtClean="0"/>
              <a:t>소수성기 </a:t>
            </a:r>
            <a:r>
              <a:rPr lang="en-US" altLang="ko-KR" sz="7200" dirty="0" smtClean="0"/>
              <a:t>–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7200" dirty="0" smtClean="0"/>
              <a:t>                       </a:t>
            </a:r>
            <a:r>
              <a:rPr lang="ko-KR" altLang="en-US" sz="7200" dirty="0" smtClean="0"/>
              <a:t>레시틴</a:t>
            </a:r>
            <a:r>
              <a:rPr lang="en-US" altLang="ko-KR" sz="7200" dirty="0" smtClean="0"/>
              <a:t>, </a:t>
            </a:r>
            <a:r>
              <a:rPr lang="ko-KR" altLang="en-US" sz="7200" dirty="0" err="1" smtClean="0"/>
              <a:t>스테롤</a:t>
            </a:r>
            <a:r>
              <a:rPr lang="en-US" altLang="ko-KR" sz="7200" dirty="0" smtClean="0"/>
              <a:t>, </a:t>
            </a:r>
            <a:r>
              <a:rPr lang="ko-KR" altLang="en-US" sz="7200" dirty="0" err="1" smtClean="0"/>
              <a:t>모노글리세롤</a:t>
            </a:r>
            <a:r>
              <a:rPr lang="en-US" altLang="ko-KR" sz="7200" dirty="0" smtClean="0"/>
              <a:t>, </a:t>
            </a:r>
            <a:r>
              <a:rPr lang="ko-KR" altLang="en-US" sz="7200" dirty="0" err="1" smtClean="0"/>
              <a:t>다이글리세롤</a:t>
            </a:r>
            <a:r>
              <a:rPr lang="en-US" altLang="ko-KR" sz="7200" dirty="0" smtClean="0"/>
              <a:t>, </a:t>
            </a:r>
            <a:r>
              <a:rPr lang="ko-KR" altLang="en-US" sz="7200" dirty="0" smtClean="0"/>
              <a:t>단백질</a:t>
            </a:r>
            <a:endParaRPr lang="ko-KR" altLang="en-US" sz="72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ko-KR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5300" cy="72548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ko-KR" altLang="en-US" smtClean="0"/>
              <a:t>유지의 </a:t>
            </a:r>
            <a:r>
              <a:rPr lang="ko-KR" altLang="en-US" dirty="0" err="1" smtClean="0"/>
              <a:t>화학적성질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0063" y="1214438"/>
            <a:ext cx="8229600" cy="452596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ko-KR" altLang="en-US" sz="1200" b="1" dirty="0" smtClean="0"/>
              <a:t>유지의 화학적 성질</a:t>
            </a:r>
            <a:endParaRPr lang="ko-KR" altLang="en-US" sz="1200" dirty="0" smtClean="0"/>
          </a:p>
          <a:p>
            <a:pPr marL="514350" indent="-51435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altLang="ko-KR" sz="1200" b="1" dirty="0" smtClean="0"/>
              <a:t>1)</a:t>
            </a:r>
            <a:r>
              <a:rPr lang="ko-KR" altLang="en-US" sz="1200" b="1" dirty="0" err="1" smtClean="0"/>
              <a:t>검화가</a:t>
            </a:r>
            <a:r>
              <a:rPr lang="en-US" altLang="ko-KR" sz="1200" b="1" dirty="0" smtClean="0"/>
              <a:t>(</a:t>
            </a:r>
            <a:r>
              <a:rPr lang="en-US" altLang="ko-KR" sz="1200" b="1" dirty="0" err="1" smtClean="0"/>
              <a:t>saponification</a:t>
            </a:r>
            <a:r>
              <a:rPr lang="en-US" altLang="ko-KR" sz="1200" b="1" dirty="0" smtClean="0"/>
              <a:t> value)(</a:t>
            </a:r>
            <a:r>
              <a:rPr lang="ko-KR" altLang="en-US" sz="1200" b="1" dirty="0" smtClean="0"/>
              <a:t>비누화가</a:t>
            </a:r>
            <a:r>
              <a:rPr lang="en-US" altLang="ko-KR" sz="1200" b="1" dirty="0" smtClean="0"/>
              <a:t>)</a:t>
            </a:r>
            <a:r>
              <a:rPr lang="en-US" altLang="ko-KR" sz="1200" dirty="0" smtClean="0"/>
              <a:t>: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altLang="ko-KR" sz="1200" dirty="0" smtClean="0"/>
              <a:t>          </a:t>
            </a:r>
            <a:r>
              <a:rPr lang="ko-KR" altLang="en-US" sz="1200" dirty="0" err="1" smtClean="0"/>
              <a:t>알카리에</a:t>
            </a:r>
            <a:r>
              <a:rPr lang="ko-KR" altLang="en-US" sz="1200" dirty="0" smtClean="0"/>
              <a:t> 의하여 분해되는 것을 </a:t>
            </a:r>
            <a:r>
              <a:rPr lang="ko-KR" altLang="en-US" sz="1200" dirty="0" err="1" smtClean="0"/>
              <a:t>검화라</a:t>
            </a:r>
            <a:r>
              <a:rPr lang="ko-KR" altLang="en-US" sz="1200" dirty="0" smtClean="0"/>
              <a:t> 함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ko-KR" altLang="en-US" sz="1200" dirty="0" smtClean="0"/>
              <a:t>  유지 </a:t>
            </a:r>
            <a:r>
              <a:rPr lang="en-US" altLang="ko-KR" sz="1200" dirty="0" smtClean="0"/>
              <a:t>+ KOH </a:t>
            </a:r>
            <a:r>
              <a:rPr lang="ko-KR" altLang="en-US" sz="1200" dirty="0" smtClean="0"/>
              <a:t>혹은 </a:t>
            </a:r>
            <a:r>
              <a:rPr lang="en-US" altLang="ko-KR" sz="1200" dirty="0" err="1" smtClean="0"/>
              <a:t>NaOH</a:t>
            </a:r>
            <a:r>
              <a:rPr lang="ko-KR" altLang="en-US" sz="1200" dirty="0" smtClean="0"/>
              <a:t>의 </a:t>
            </a:r>
            <a:r>
              <a:rPr lang="en-US" altLang="ko-KR" sz="1200" dirty="0" smtClean="0"/>
              <a:t>alcohol</a:t>
            </a:r>
            <a:r>
              <a:rPr lang="ko-KR" altLang="en-US" sz="1200" dirty="0" smtClean="0"/>
              <a:t>용액에서 가열→ </a:t>
            </a:r>
            <a:r>
              <a:rPr lang="en-US" altLang="ko-KR" sz="1200" dirty="0" smtClean="0"/>
              <a:t>glycerol</a:t>
            </a:r>
            <a:r>
              <a:rPr lang="ko-KR" altLang="en-US" sz="1200" dirty="0" smtClean="0"/>
              <a:t>과 지방산의 알카리염</a:t>
            </a:r>
            <a:r>
              <a:rPr lang="en-US" altLang="ko-KR" sz="1200" dirty="0" smtClean="0"/>
              <a:t>(</a:t>
            </a:r>
            <a:r>
              <a:rPr lang="ko-KR" altLang="en-US" sz="1200" dirty="0" smtClean="0"/>
              <a:t>비누</a:t>
            </a:r>
            <a:r>
              <a:rPr lang="en-US" altLang="ko-KR" sz="1200" dirty="0" smtClean="0"/>
              <a:t>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ko-KR" altLang="en-US" sz="1200" dirty="0" smtClean="0"/>
              <a:t>  유지 </a:t>
            </a:r>
            <a:r>
              <a:rPr lang="en-US" altLang="ko-KR" sz="1200" dirty="0" smtClean="0"/>
              <a:t>1g</a:t>
            </a:r>
            <a:r>
              <a:rPr lang="ko-KR" altLang="en-US" sz="1200" dirty="0" smtClean="0"/>
              <a:t>을 검화하는 데 필요한 </a:t>
            </a:r>
            <a:r>
              <a:rPr lang="en-US" altLang="ko-KR" sz="1200" dirty="0" smtClean="0"/>
              <a:t>KOH</a:t>
            </a:r>
            <a:r>
              <a:rPr lang="ko-KR" altLang="en-US" sz="1200" dirty="0" smtClean="0"/>
              <a:t>의 </a:t>
            </a:r>
            <a:r>
              <a:rPr lang="en-US" altLang="ko-KR" sz="1200" dirty="0" smtClean="0"/>
              <a:t>mg</a:t>
            </a:r>
            <a:r>
              <a:rPr lang="ko-KR" altLang="en-US" sz="1200" dirty="0" smtClean="0"/>
              <a:t>수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1200" dirty="0" smtClean="0"/>
              <a:t>   (</a:t>
            </a:r>
            <a:r>
              <a:rPr lang="ko-KR" altLang="en-US" sz="1200" dirty="0" smtClean="0"/>
              <a:t>저급지방산↑→</a:t>
            </a:r>
            <a:r>
              <a:rPr lang="ko-KR" altLang="en-US" sz="1200" dirty="0" err="1" smtClean="0"/>
              <a:t>검화가</a:t>
            </a:r>
            <a:r>
              <a:rPr lang="ko-KR" altLang="en-US" sz="1200" dirty="0" smtClean="0"/>
              <a:t>↑</a:t>
            </a:r>
            <a:r>
              <a:rPr lang="en-US" altLang="ko-KR" sz="1200" dirty="0" smtClean="0"/>
              <a:t>)</a:t>
            </a:r>
            <a:endParaRPr lang="ko-KR" altLang="en-US" sz="1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1200" b="1" dirty="0" smtClean="0"/>
              <a:t>2) </a:t>
            </a:r>
            <a:r>
              <a:rPr lang="ko-KR" altLang="en-US" sz="1200" b="1" dirty="0" smtClean="0"/>
              <a:t>요오드가</a:t>
            </a:r>
            <a:r>
              <a:rPr lang="en-US" altLang="ko-KR" sz="1200" b="1" dirty="0" smtClean="0"/>
              <a:t>(iodine value)</a:t>
            </a:r>
            <a:endParaRPr lang="ko-KR" altLang="en-US" sz="1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ko-KR" altLang="en-US" sz="1200" dirty="0" smtClean="0"/>
              <a:t>  유지 </a:t>
            </a:r>
            <a:r>
              <a:rPr lang="en-US" altLang="ko-KR" sz="1200" dirty="0" smtClean="0"/>
              <a:t>100g</a:t>
            </a:r>
            <a:r>
              <a:rPr lang="ko-KR" altLang="en-US" sz="1200" dirty="0" smtClean="0"/>
              <a:t>에 부가되는 요오드의 </a:t>
            </a:r>
            <a:r>
              <a:rPr lang="en-US" altLang="ko-KR" sz="1200" dirty="0" smtClean="0"/>
              <a:t>g</a:t>
            </a:r>
            <a:r>
              <a:rPr lang="ko-KR" altLang="en-US" sz="1200" dirty="0" smtClean="0"/>
              <a:t>수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   </a:t>
            </a:r>
            <a:r>
              <a:rPr lang="ko-KR" altLang="en-US" sz="1200" dirty="0" err="1" smtClean="0"/>
              <a:t>불포화도를</a:t>
            </a:r>
            <a:r>
              <a:rPr lang="ko-KR" altLang="en-US" sz="1200" dirty="0" smtClean="0"/>
              <a:t> 나타내는 척도</a:t>
            </a:r>
            <a:endParaRPr lang="en-US" altLang="ko-KR" sz="1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o-KR" altLang="en-US" sz="1200" b="1" dirty="0" smtClean="0"/>
              <a:t>유지의 산화 정도 측도 </a:t>
            </a:r>
            <a:endParaRPr lang="ko-KR" altLang="en-US" sz="1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1200" b="1" dirty="0" smtClean="0"/>
              <a:t>3)</a:t>
            </a:r>
            <a:r>
              <a:rPr lang="ko-KR" altLang="en-US" sz="1200" b="1" dirty="0" smtClean="0"/>
              <a:t>산가</a:t>
            </a:r>
            <a:r>
              <a:rPr lang="en-US" altLang="ko-KR" sz="1200" b="1" dirty="0" smtClean="0"/>
              <a:t>(acid value)</a:t>
            </a:r>
            <a:endParaRPr lang="ko-KR" altLang="en-US" sz="1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ko-KR" altLang="en-US" sz="1200" dirty="0" smtClean="0"/>
              <a:t>지방산 함량↑ → 산가↓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유지 </a:t>
            </a:r>
            <a:r>
              <a:rPr lang="en-US" altLang="ko-KR" sz="1200" dirty="0" smtClean="0"/>
              <a:t>1g</a:t>
            </a:r>
            <a:r>
              <a:rPr lang="ko-KR" altLang="en-US" sz="1200" dirty="0" smtClean="0"/>
              <a:t>을</a:t>
            </a:r>
            <a:r>
              <a:rPr lang="en-US" altLang="ko-KR" sz="1200" dirty="0" smtClean="0"/>
              <a:t> </a:t>
            </a:r>
            <a:r>
              <a:rPr lang="ko-KR" altLang="en-US" sz="1200" dirty="0" smtClean="0"/>
              <a:t>중화하는데 필요한 </a:t>
            </a:r>
            <a:r>
              <a:rPr lang="en-US" altLang="ko-KR" sz="1200" dirty="0" smtClean="0"/>
              <a:t>KOH</a:t>
            </a:r>
            <a:r>
              <a:rPr lang="ko-KR" altLang="en-US" sz="1200" dirty="0" smtClean="0"/>
              <a:t>의 </a:t>
            </a:r>
            <a:r>
              <a:rPr lang="en-US" altLang="ko-KR" sz="1200" dirty="0" smtClean="0"/>
              <a:t>mg </a:t>
            </a:r>
            <a:r>
              <a:rPr lang="ko-KR" altLang="en-US" sz="1200" dirty="0" smtClean="0"/>
              <a:t>수</a:t>
            </a:r>
            <a:r>
              <a:rPr lang="en-US" altLang="ko-KR" sz="1200" dirty="0" smtClean="0"/>
              <a:t> </a:t>
            </a:r>
            <a:endParaRPr lang="ko-KR" altLang="en-US" sz="1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1200" b="1" dirty="0" smtClean="0"/>
              <a:t>4)Acetyl</a:t>
            </a:r>
            <a:r>
              <a:rPr lang="ko-KR" altLang="en-US" sz="1200" b="1" dirty="0" smtClean="0"/>
              <a:t>가</a:t>
            </a:r>
            <a:endParaRPr lang="ko-KR" altLang="en-US" sz="1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ko-KR" altLang="en-US" sz="1200" dirty="0" smtClean="0"/>
              <a:t>유지중의 유리 </a:t>
            </a:r>
            <a:r>
              <a:rPr lang="en-US" altLang="ko-KR" sz="1200" dirty="0" smtClean="0"/>
              <a:t>OH</a:t>
            </a:r>
            <a:r>
              <a:rPr lang="ko-KR" altLang="en-US" sz="1200" dirty="0" smtClean="0"/>
              <a:t>기의 함량을 표시하는 척도</a:t>
            </a:r>
            <a:r>
              <a:rPr lang="en-US" altLang="ko-KR" sz="1200" dirty="0" smtClean="0"/>
              <a:t>, </a:t>
            </a:r>
            <a:r>
              <a:rPr lang="ko-KR" altLang="en-US" sz="1200" dirty="0" err="1" smtClean="0"/>
              <a:t>아세틸화된</a:t>
            </a:r>
            <a:r>
              <a:rPr lang="ko-KR" altLang="en-US" sz="1200" dirty="0" smtClean="0"/>
              <a:t> 유지</a:t>
            </a:r>
            <a:r>
              <a:rPr lang="en-US" altLang="ko-KR" sz="1200" dirty="0" smtClean="0"/>
              <a:t>-</a:t>
            </a:r>
            <a:r>
              <a:rPr lang="ko-KR" altLang="en-US" sz="1200" dirty="0" smtClean="0"/>
              <a:t> 가수분해</a:t>
            </a:r>
            <a:r>
              <a:rPr lang="en-US" altLang="ko-KR" sz="1200" dirty="0" smtClean="0"/>
              <a:t>-</a:t>
            </a:r>
            <a:r>
              <a:rPr lang="ko-KR" altLang="en-US" sz="1200" dirty="0" smtClean="0"/>
              <a:t> 초산 중화에 필요한 </a:t>
            </a:r>
            <a:r>
              <a:rPr lang="en-US" altLang="ko-KR" sz="1200" dirty="0" smtClean="0"/>
              <a:t>KOH</a:t>
            </a:r>
            <a:r>
              <a:rPr lang="ko-KR" altLang="en-US" sz="1200" dirty="0" smtClean="0"/>
              <a:t>의 </a:t>
            </a:r>
            <a:r>
              <a:rPr lang="en-US" altLang="ko-KR" sz="1200" dirty="0" smtClean="0"/>
              <a:t>mg</a:t>
            </a:r>
            <a:endParaRPr lang="ko-KR" altLang="en-US" sz="1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1200" b="1" dirty="0" smtClean="0"/>
              <a:t>5)</a:t>
            </a:r>
            <a:r>
              <a:rPr lang="ko-KR" altLang="en-US" sz="1200" b="1" dirty="0" smtClean="0"/>
              <a:t>과산화물가</a:t>
            </a:r>
            <a:endParaRPr lang="ko-KR" altLang="en-US" sz="1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ko-KR" altLang="en-US" sz="1200" dirty="0" smtClean="0"/>
              <a:t>유지 중의 활성 산소</a:t>
            </a:r>
            <a:r>
              <a:rPr lang="en-US" altLang="ko-KR" sz="1200" dirty="0" smtClean="0"/>
              <a:t>(peroxide)</a:t>
            </a:r>
            <a:r>
              <a:rPr lang="ko-KR" altLang="en-US" sz="1200" dirty="0" smtClean="0"/>
              <a:t>의 함량을 표시하는 척도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유지</a:t>
            </a:r>
            <a:r>
              <a:rPr lang="en-US" altLang="ko-KR" sz="1200" dirty="0" smtClean="0"/>
              <a:t> 1kg</a:t>
            </a:r>
            <a:r>
              <a:rPr lang="ko-KR" altLang="en-US" sz="1200" dirty="0" smtClean="0"/>
              <a:t>에 함유된 과산화물의 </a:t>
            </a:r>
            <a:r>
              <a:rPr lang="en-US" altLang="ko-KR" sz="1200" dirty="0" smtClean="0"/>
              <a:t>mg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1200" b="1" dirty="0" smtClean="0"/>
              <a:t>6)</a:t>
            </a:r>
            <a:r>
              <a:rPr lang="ko-KR" altLang="en-US" sz="1200" b="1" dirty="0" err="1" smtClean="0"/>
              <a:t>플렌스케가</a:t>
            </a:r>
            <a:r>
              <a:rPr lang="ko-KR" altLang="en-US" sz="1200" b="1" dirty="0" smtClean="0"/>
              <a:t>-</a:t>
            </a:r>
            <a:r>
              <a:rPr lang="ko-KR" altLang="en-US" sz="1200" dirty="0" err="1" smtClean="0"/>
              <a:t>물에녹지않는</a:t>
            </a:r>
            <a:r>
              <a:rPr lang="ko-KR" altLang="en-US" sz="1200" dirty="0" smtClean="0"/>
              <a:t> 휘발성 지방산의 함량</a:t>
            </a:r>
            <a:r>
              <a:rPr lang="en-US" altLang="ko-KR" sz="1200" dirty="0" smtClean="0"/>
              <a:t>, </a:t>
            </a:r>
            <a:r>
              <a:rPr lang="ko-KR" altLang="en-US" sz="1200" dirty="0" err="1" smtClean="0"/>
              <a:t>팜유검지에</a:t>
            </a:r>
            <a:r>
              <a:rPr lang="ko-KR" altLang="en-US" sz="1200" dirty="0" smtClean="0"/>
              <a:t> 이용</a:t>
            </a:r>
            <a:endParaRPr lang="en-US" altLang="ko-KR" sz="1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1200" dirty="0" smtClean="0"/>
              <a:t>      </a:t>
            </a:r>
            <a:r>
              <a:rPr lang="ko-KR" altLang="en-US" sz="1200" dirty="0" smtClean="0"/>
              <a:t>유지</a:t>
            </a:r>
            <a:r>
              <a:rPr lang="en-US" altLang="ko-KR" sz="1200" dirty="0" smtClean="0"/>
              <a:t> 5g</a:t>
            </a:r>
            <a:r>
              <a:rPr lang="ko-KR" altLang="en-US" sz="1200" dirty="0" smtClean="0"/>
              <a:t>을 검화하여 얻어진 불용성 휘발성 지방산을 중화하는데 필요한 </a:t>
            </a:r>
            <a:r>
              <a:rPr lang="en-US" altLang="ko-KR" sz="1200" dirty="0" smtClean="0"/>
              <a:t>KOH</a:t>
            </a:r>
            <a:r>
              <a:rPr lang="ko-KR" altLang="en-US" sz="1200" dirty="0" smtClean="0"/>
              <a:t>의 </a:t>
            </a:r>
            <a:r>
              <a:rPr lang="en-US" altLang="ko-KR" sz="1200" dirty="0" smtClean="0"/>
              <a:t>mg</a:t>
            </a:r>
            <a:r>
              <a:rPr lang="ko-KR" altLang="en-US" sz="1200" dirty="0" smtClean="0"/>
              <a:t>수</a:t>
            </a:r>
            <a:endParaRPr lang="en-US" altLang="ko-KR" sz="1200" dirty="0" smtClean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altLang="ko-KR" sz="1200" b="1" dirty="0" smtClean="0"/>
              <a:t>7)</a:t>
            </a:r>
            <a:r>
              <a:rPr lang="ko-KR" altLang="en-US" sz="1200" b="1" dirty="0" err="1" smtClean="0"/>
              <a:t>라이헤르트</a:t>
            </a:r>
            <a:r>
              <a:rPr lang="en-US" altLang="ko-KR" sz="1200" b="1" dirty="0" smtClean="0"/>
              <a:t>-</a:t>
            </a:r>
            <a:r>
              <a:rPr lang="ko-KR" altLang="en-US" sz="1200" b="1" dirty="0" err="1" smtClean="0"/>
              <a:t>마이슬가</a:t>
            </a:r>
            <a:r>
              <a:rPr lang="en-US" altLang="ko-KR" sz="1200" dirty="0" smtClean="0"/>
              <a:t>- </a:t>
            </a:r>
            <a:r>
              <a:rPr lang="ko-KR" altLang="en-US" sz="1200" dirty="0" smtClean="0"/>
              <a:t>수용성 휘발성산의 함량(</a:t>
            </a:r>
            <a:r>
              <a:rPr lang="ko-KR" altLang="en-US" sz="1200" dirty="0" err="1" smtClean="0"/>
              <a:t>부티르산</a:t>
            </a:r>
            <a:r>
              <a:rPr lang="en-US" altLang="ko-KR" sz="1200" dirty="0" smtClean="0"/>
              <a:t>, </a:t>
            </a:r>
            <a:r>
              <a:rPr lang="ko-KR" altLang="en-US" sz="1200" dirty="0" err="1" smtClean="0"/>
              <a:t>카프로산의</a:t>
            </a:r>
            <a:r>
              <a:rPr lang="ko-KR" altLang="en-US" sz="1200" dirty="0" smtClean="0"/>
              <a:t> 함량측정에 이용</a:t>
            </a:r>
            <a:r>
              <a:rPr lang="en-US" altLang="ko-KR" sz="1200" dirty="0" smtClean="0"/>
              <a:t>)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altLang="ko-KR" sz="1200" b="1" dirty="0" smtClean="0"/>
              <a:t>         </a:t>
            </a:r>
            <a:r>
              <a:rPr lang="ko-KR" altLang="en-US" sz="1200" dirty="0" smtClean="0"/>
              <a:t>유지</a:t>
            </a:r>
            <a:r>
              <a:rPr lang="en-US" altLang="ko-KR" sz="1200" dirty="0" smtClean="0"/>
              <a:t> 5g</a:t>
            </a:r>
            <a:r>
              <a:rPr lang="ko-KR" altLang="en-US" sz="1200" dirty="0" smtClean="0"/>
              <a:t>을 검화</a:t>
            </a:r>
            <a:r>
              <a:rPr lang="en-US" altLang="ko-KR" sz="1200" dirty="0" smtClean="0"/>
              <a:t> </a:t>
            </a:r>
            <a:r>
              <a:rPr lang="ko-KR" altLang="en-US" sz="1200" dirty="0" smtClean="0"/>
              <a:t>하여 산성에서 중화하는데 필요한 </a:t>
            </a:r>
            <a:r>
              <a:rPr lang="en-US" altLang="ko-KR" sz="1200" dirty="0" smtClean="0"/>
              <a:t>KOH</a:t>
            </a:r>
            <a:r>
              <a:rPr lang="ko-KR" altLang="en-US" sz="1200" dirty="0" smtClean="0"/>
              <a:t>의 </a:t>
            </a:r>
            <a:r>
              <a:rPr lang="en-US" altLang="ko-KR" sz="1200" dirty="0" smtClean="0"/>
              <a:t>mg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altLang="ko-KR" sz="1200" b="1" dirty="0" smtClean="0"/>
              <a:t>8)</a:t>
            </a:r>
            <a:r>
              <a:rPr lang="ko-KR" altLang="en-US" sz="1200" b="1" dirty="0" err="1" smtClean="0"/>
              <a:t>헤너가</a:t>
            </a:r>
            <a:r>
              <a:rPr lang="en-US" altLang="ko-KR" sz="1200" b="1" dirty="0" smtClean="0"/>
              <a:t>- </a:t>
            </a:r>
            <a:r>
              <a:rPr lang="ko-KR" altLang="en-US" sz="1200" dirty="0" smtClean="0"/>
              <a:t>물에 불용성유지 </a:t>
            </a:r>
            <a:r>
              <a:rPr lang="en-US" altLang="ko-KR" sz="1200" dirty="0" smtClean="0"/>
              <a:t>(</a:t>
            </a:r>
            <a:r>
              <a:rPr lang="ko-KR" altLang="en-US" sz="1200" dirty="0" err="1" smtClean="0"/>
              <a:t>비비누화물</a:t>
            </a:r>
            <a:r>
              <a:rPr lang="en-US" altLang="ko-KR" sz="1200" dirty="0" smtClean="0"/>
              <a:t>)/</a:t>
            </a:r>
            <a:r>
              <a:rPr lang="ko-KR" altLang="en-US" sz="1200" dirty="0" smtClean="0"/>
              <a:t>전체유지 </a:t>
            </a:r>
            <a:r>
              <a:rPr lang="en-US" altLang="ko-KR" sz="1200" dirty="0" smtClean="0"/>
              <a:t>x 100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altLang="ko-KR" sz="1200" dirty="0" smtClean="0"/>
              <a:t>             </a:t>
            </a:r>
            <a:endParaRPr lang="ko-KR" alt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제목 1"/>
          <p:cNvSpPr>
            <a:spLocks noGrp="1"/>
          </p:cNvSpPr>
          <p:nvPr>
            <p:ph type="title"/>
          </p:nvPr>
        </p:nvSpPr>
        <p:spPr>
          <a:xfrm>
            <a:off x="357188" y="142875"/>
            <a:ext cx="8215312" cy="1000125"/>
          </a:xfrm>
        </p:spPr>
        <p:txBody>
          <a:bodyPr/>
          <a:lstStyle/>
          <a:p>
            <a:pPr eaLnBrk="1" hangingPunct="1"/>
            <a:r>
              <a:rPr lang="ko-KR" altLang="en-US" sz="2800" smtClean="0"/>
              <a:t>유지의 기능적 성질</a:t>
            </a:r>
            <a:r>
              <a:rPr lang="en-US" altLang="ko-KR" sz="2800" smtClean="0"/>
              <a:t>(</a:t>
            </a:r>
            <a:r>
              <a:rPr lang="ko-KR" altLang="en-US" sz="2800" smtClean="0"/>
              <a:t>식품가공관련</a:t>
            </a:r>
            <a:r>
              <a:rPr lang="en-US" altLang="ko-KR" sz="2000" smtClean="0"/>
              <a:t>)</a:t>
            </a:r>
            <a:endParaRPr lang="ko-KR" altLang="en-US" sz="2000" smtClean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625" y="908050"/>
            <a:ext cx="8229600" cy="4832350"/>
          </a:xfrm>
        </p:spPr>
        <p:txBody>
          <a:bodyPr rtlCol="0">
            <a:normAutofit fontScale="47500" lnSpcReduction="200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ko-KR" altLang="en-US" dirty="0" smtClean="0"/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b="1" dirty="0" smtClean="0"/>
              <a:t>1)</a:t>
            </a:r>
            <a:r>
              <a:rPr lang="ko-KR" altLang="en-US" b="1" dirty="0" smtClean="0"/>
              <a:t>유화</a:t>
            </a:r>
            <a:endParaRPr lang="ko-KR" altLang="en-US" dirty="0" smtClean="0"/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o-KR" altLang="en-US" b="1" dirty="0" err="1" smtClean="0"/>
              <a:t>유화제에</a:t>
            </a:r>
            <a:r>
              <a:rPr lang="ko-KR" altLang="en-US" b="1" dirty="0" smtClean="0"/>
              <a:t> 의하여 </a:t>
            </a:r>
            <a:r>
              <a:rPr lang="ko-KR" altLang="en-US" b="1" dirty="0" err="1" smtClean="0"/>
              <a:t>유탁액</a:t>
            </a:r>
            <a:r>
              <a:rPr lang="en-US" altLang="ko-KR" b="1" dirty="0" smtClean="0"/>
              <a:t>(emulsion)</a:t>
            </a:r>
            <a:r>
              <a:rPr lang="ko-KR" altLang="en-US" b="1" dirty="0" smtClean="0"/>
              <a:t>을 만듬</a:t>
            </a:r>
            <a:endParaRPr lang="ko-KR" altLang="en-US" dirty="0" smtClean="0"/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ko-KR" altLang="en-US" dirty="0" smtClean="0"/>
              <a:t>        </a:t>
            </a:r>
            <a:r>
              <a:rPr lang="ko-KR" altLang="en-US" dirty="0" err="1" smtClean="0"/>
              <a:t>수중유적형</a:t>
            </a:r>
            <a:r>
              <a:rPr lang="en-US" altLang="ko-KR" dirty="0" smtClean="0"/>
              <a:t>(o/w)</a:t>
            </a:r>
            <a:r>
              <a:rPr lang="ko-KR" altLang="en-US" dirty="0" smtClean="0"/>
              <a:t>과 유중수적형</a:t>
            </a:r>
            <a:r>
              <a:rPr lang="en-US" altLang="ko-KR" dirty="0" smtClean="0"/>
              <a:t>(w/o)</a:t>
            </a:r>
            <a:endParaRPr lang="ko-KR" altLang="en-US" dirty="0" smtClean="0"/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b="1" dirty="0" smtClean="0"/>
              <a:t>2)</a:t>
            </a:r>
            <a:r>
              <a:rPr lang="ko-KR" altLang="en-US" b="1" dirty="0" smtClean="0"/>
              <a:t>수소첨가</a:t>
            </a:r>
            <a:endParaRPr lang="ko-KR" altLang="en-US" dirty="0" smtClean="0"/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ko-KR" altLang="en-US" dirty="0" smtClean="0"/>
              <a:t> 촉매</a:t>
            </a:r>
            <a:r>
              <a:rPr lang="en-US" altLang="ko-KR" dirty="0" smtClean="0"/>
              <a:t>(Ni)</a:t>
            </a:r>
            <a:r>
              <a:rPr lang="ko-KR" altLang="en-US" dirty="0" smtClean="0"/>
              <a:t>이용 수소를 첨가→ </a:t>
            </a:r>
            <a:r>
              <a:rPr lang="ko-KR" altLang="en-US" b="1" dirty="0" smtClean="0"/>
              <a:t>경화유</a:t>
            </a:r>
            <a:r>
              <a:rPr lang="en-US" altLang="ko-KR" dirty="0" smtClean="0"/>
              <a:t>(</a:t>
            </a:r>
            <a:r>
              <a:rPr lang="ko-KR" altLang="en-US" dirty="0" smtClean="0"/>
              <a:t>불포화도가 낮음</a:t>
            </a:r>
            <a:r>
              <a:rPr lang="en-US" altLang="ko-KR" dirty="0" smtClean="0"/>
              <a:t>, </a:t>
            </a:r>
            <a:r>
              <a:rPr lang="ko-KR" altLang="en-US" dirty="0" smtClean="0"/>
              <a:t>융점이 상승</a:t>
            </a:r>
            <a:r>
              <a:rPr lang="en-US" altLang="ko-KR" dirty="0" smtClean="0"/>
              <a:t>)</a:t>
            </a:r>
            <a:endParaRPr lang="ko-KR" altLang="en-US" dirty="0" smtClean="0"/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ko-KR" altLang="en-US" dirty="0" smtClean="0"/>
              <a:t>  → </a:t>
            </a:r>
            <a:r>
              <a:rPr lang="ko-KR" altLang="en-US" dirty="0" err="1" smtClean="0"/>
              <a:t>쇼트링</a:t>
            </a:r>
            <a:r>
              <a:rPr lang="en-US" altLang="ko-KR" dirty="0" smtClean="0"/>
              <a:t>(shortening, </a:t>
            </a:r>
            <a:r>
              <a:rPr lang="ko-KR" altLang="en-US" dirty="0" smtClean="0"/>
              <a:t>가소성↑</a:t>
            </a:r>
            <a:r>
              <a:rPr lang="en-US" altLang="ko-KR" dirty="0" smtClean="0"/>
              <a:t>)</a:t>
            </a:r>
            <a:endParaRPr lang="ko-KR" altLang="en-US" dirty="0" smtClean="0"/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ko-KR" altLang="en-US" b="1" dirty="0" smtClean="0"/>
              <a:t> 경화유</a:t>
            </a:r>
            <a:r>
              <a:rPr lang="ko-KR" altLang="en-US" dirty="0" smtClean="0"/>
              <a:t>에 </a:t>
            </a:r>
            <a:r>
              <a:rPr lang="ko-KR" altLang="en-US" b="1" dirty="0" err="1" smtClean="0"/>
              <a:t>유화제와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물</a:t>
            </a:r>
            <a:r>
              <a:rPr lang="ko-KR" altLang="en-US" dirty="0" err="1" smtClean="0"/>
              <a:t>를</a:t>
            </a:r>
            <a:r>
              <a:rPr lang="ko-KR" altLang="en-US" dirty="0" smtClean="0"/>
              <a:t> 첨가하여→ 마가린 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b="1" dirty="0" smtClean="0"/>
              <a:t>3)</a:t>
            </a:r>
            <a:r>
              <a:rPr lang="ko-KR" altLang="en-US" b="1" dirty="0" err="1" smtClean="0"/>
              <a:t>동유처리</a:t>
            </a:r>
            <a:r>
              <a:rPr lang="en-US" altLang="ko-KR" b="1" dirty="0" smtClean="0"/>
              <a:t>(winterizing)</a:t>
            </a:r>
            <a:endParaRPr lang="ko-KR" altLang="en-US" dirty="0" smtClean="0"/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ko-KR" altLang="en-US" dirty="0" smtClean="0"/>
              <a:t> 면실유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옥수수기름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콩기름등을</a:t>
            </a:r>
            <a:r>
              <a:rPr lang="ko-KR" altLang="en-US" dirty="0" smtClean="0"/>
              <a:t> </a:t>
            </a:r>
            <a:r>
              <a:rPr lang="en-US" altLang="ko-KR" dirty="0" smtClean="0"/>
              <a:t>7.2℃</a:t>
            </a:r>
            <a:r>
              <a:rPr lang="ko-KR" altLang="en-US" dirty="0" smtClean="0"/>
              <a:t>까지 냉각 후 고체화 지방을 여과</a:t>
            </a:r>
            <a:r>
              <a:rPr lang="en-US" altLang="ko-KR" dirty="0" smtClean="0"/>
              <a:t>(</a:t>
            </a:r>
            <a:r>
              <a:rPr lang="ko-KR" altLang="en-US" dirty="0" smtClean="0"/>
              <a:t>융점이 높은 기름을 제거</a:t>
            </a:r>
            <a:r>
              <a:rPr lang="en-US" altLang="ko-KR" dirty="0" smtClean="0"/>
              <a:t>)-- </a:t>
            </a:r>
            <a:r>
              <a:rPr lang="ko-KR" altLang="en-US" dirty="0" smtClean="0"/>
              <a:t>반복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ko-KR" altLang="en-US" dirty="0" smtClean="0"/>
              <a:t> 냉장온도에서 혼탁을 피함</a:t>
            </a:r>
            <a:r>
              <a:rPr lang="en-US" altLang="ko-KR" dirty="0" smtClean="0"/>
              <a:t>-- </a:t>
            </a:r>
            <a:r>
              <a:rPr lang="ko-KR" altLang="en-US" dirty="0" smtClean="0"/>
              <a:t>샐러드유 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b="1" dirty="0" smtClean="0"/>
              <a:t>4)</a:t>
            </a:r>
            <a:r>
              <a:rPr lang="ko-KR" altLang="en-US" b="1" dirty="0" err="1" smtClean="0"/>
              <a:t>템퍼링</a:t>
            </a:r>
            <a:r>
              <a:rPr lang="en-US" altLang="ko-KR" b="1" dirty="0" smtClean="0"/>
              <a:t>(tempering)</a:t>
            </a:r>
            <a:endParaRPr lang="ko-KR" altLang="en-US" dirty="0" smtClean="0"/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dirty="0" smtClean="0"/>
              <a:t>  27℃</a:t>
            </a:r>
            <a:r>
              <a:rPr lang="ko-KR" altLang="en-US" dirty="0" smtClean="0"/>
              <a:t>에서 </a:t>
            </a:r>
            <a:r>
              <a:rPr lang="en-US" altLang="ko-KR" dirty="0" smtClean="0"/>
              <a:t>48</a:t>
            </a:r>
            <a:r>
              <a:rPr lang="ko-KR" altLang="en-US" dirty="0" smtClean="0"/>
              <a:t>시간 숙성</a:t>
            </a:r>
            <a:r>
              <a:rPr lang="en-US" altLang="ko-KR" dirty="0" smtClean="0"/>
              <a:t> </a:t>
            </a:r>
            <a:r>
              <a:rPr lang="ko-KR" altLang="en-US" dirty="0" smtClean="0"/>
              <a:t>후 </a:t>
            </a:r>
            <a:r>
              <a:rPr lang="ko-KR" altLang="en-US" dirty="0" err="1" smtClean="0"/>
              <a:t>방냉</a:t>
            </a:r>
            <a:endParaRPr lang="ko-KR" altLang="en-US" dirty="0" smtClean="0"/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ko-KR" altLang="en-US" dirty="0" smtClean="0"/>
              <a:t>  →</a:t>
            </a:r>
            <a:r>
              <a:rPr lang="ko-KR" altLang="en-US" dirty="0" err="1" smtClean="0"/>
              <a:t>액상유와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저융점부분이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결정핵에</a:t>
            </a:r>
            <a:r>
              <a:rPr lang="ko-KR" altLang="en-US" dirty="0" smtClean="0"/>
              <a:t> 흡착</a:t>
            </a:r>
            <a:r>
              <a:rPr lang="en-US" altLang="ko-KR" dirty="0" smtClean="0"/>
              <a:t>(</a:t>
            </a:r>
            <a:r>
              <a:rPr lang="ko-KR" altLang="en-US" dirty="0" smtClean="0"/>
              <a:t>외부는 부드럽고 내부는 딱딱한 결정체</a:t>
            </a:r>
            <a:r>
              <a:rPr lang="en-US" altLang="ko-KR" dirty="0" smtClean="0"/>
              <a:t>)</a:t>
            </a:r>
            <a:endParaRPr lang="ko-KR" altLang="en-US" dirty="0" smtClean="0"/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ko-KR" altLang="en-US" dirty="0" smtClean="0"/>
              <a:t>  </a:t>
            </a:r>
            <a:r>
              <a:rPr lang="ko-KR" altLang="en-US" dirty="0" err="1" smtClean="0"/>
              <a:t>쇼트링의</a:t>
            </a:r>
            <a:r>
              <a:rPr lang="ko-KR" altLang="en-US" dirty="0" smtClean="0"/>
              <a:t> 지방결정 배열을 변경→ 결정구조를 안정화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b="1" dirty="0" smtClean="0"/>
              <a:t>5)</a:t>
            </a:r>
            <a:r>
              <a:rPr lang="ko-KR" altLang="en-US" b="1" dirty="0" err="1" smtClean="0"/>
              <a:t>에스테르</a:t>
            </a:r>
            <a:r>
              <a:rPr lang="en-US" altLang="ko-KR" b="1" dirty="0" smtClean="0"/>
              <a:t>(ester) </a:t>
            </a:r>
            <a:r>
              <a:rPr lang="ko-KR" altLang="en-US" b="1" dirty="0" smtClean="0"/>
              <a:t>교환</a:t>
            </a:r>
            <a:endParaRPr lang="ko-KR" altLang="en-US" dirty="0" smtClean="0"/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ko-KR" altLang="en-US" dirty="0" smtClean="0"/>
              <a:t> 천연 </a:t>
            </a:r>
            <a:r>
              <a:rPr lang="ko-KR" altLang="en-US" dirty="0" err="1" smtClean="0"/>
              <a:t>라드의</a:t>
            </a:r>
            <a:r>
              <a:rPr lang="ko-KR" altLang="en-US" dirty="0" smtClean="0"/>
              <a:t> 표면을 </a:t>
            </a:r>
            <a:r>
              <a:rPr lang="ko-KR" altLang="en-US" dirty="0" err="1" smtClean="0"/>
              <a:t>얇게할</a:t>
            </a:r>
            <a:r>
              <a:rPr lang="ko-KR" altLang="en-US" dirty="0" smtClean="0"/>
              <a:t> 목적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ko-KR" altLang="en-US" dirty="0" smtClean="0"/>
              <a:t> 마가린과 </a:t>
            </a:r>
            <a:r>
              <a:rPr lang="ko-KR" altLang="en-US" dirty="0" err="1" smtClean="0"/>
              <a:t>쇼트링의</a:t>
            </a:r>
            <a:r>
              <a:rPr lang="ko-KR" altLang="en-US" dirty="0" smtClean="0"/>
              <a:t> 식용가공유지의 가소성 범위를 확대할 목적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altLang="ko-KR" dirty="0" smtClean="0"/>
              <a:t>6)</a:t>
            </a:r>
            <a:r>
              <a:rPr lang="ko-KR" altLang="en-US" b="1" dirty="0" smtClean="0"/>
              <a:t>정제 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탈검</a:t>
            </a:r>
            <a:r>
              <a:rPr lang="en-US" altLang="ko-KR" dirty="0" smtClean="0"/>
              <a:t>,  </a:t>
            </a:r>
            <a:r>
              <a:rPr lang="ko-KR" altLang="en-US" dirty="0" smtClean="0"/>
              <a:t>탈색</a:t>
            </a:r>
            <a:r>
              <a:rPr lang="en-US" altLang="ko-KR" dirty="0" smtClean="0"/>
              <a:t>,  </a:t>
            </a:r>
            <a:r>
              <a:rPr lang="ko-KR" altLang="en-US" dirty="0" smtClean="0"/>
              <a:t>탈취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탈산</a:t>
            </a:r>
            <a:endParaRPr lang="ko-KR" altLang="en-US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2922</Words>
  <Application>Microsoft Office PowerPoint</Application>
  <PresentationFormat>화면 슬라이드 쇼(4:3)</PresentationFormat>
  <Paragraphs>395</Paragraphs>
  <Slides>35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35</vt:i4>
      </vt:variant>
    </vt:vector>
  </HeadingPairs>
  <TitlesOfParts>
    <vt:vector size="36" baseType="lpstr">
      <vt:lpstr>Office 테마</vt:lpstr>
      <vt:lpstr>지방질</vt:lpstr>
      <vt:lpstr>지방의 분류</vt:lpstr>
      <vt:lpstr>1.단순지질</vt:lpstr>
      <vt:lpstr>슬라이드 4</vt:lpstr>
      <vt:lpstr>Steroid 핵 종류</vt:lpstr>
      <vt:lpstr>슬라이드 6</vt:lpstr>
      <vt:lpstr>유지의 물리적성질</vt:lpstr>
      <vt:lpstr>유지의 화학적성질</vt:lpstr>
      <vt:lpstr>유지의 기능적 성질(식품가공관련)</vt:lpstr>
      <vt:lpstr>슬라이드 10</vt:lpstr>
      <vt:lpstr>지방의 자동산화</vt:lpstr>
      <vt:lpstr>슬라이드 12</vt:lpstr>
      <vt:lpstr>유지의 산패에 영향인자</vt:lpstr>
      <vt:lpstr>슬라이드 14</vt:lpstr>
      <vt:lpstr>단백질</vt:lpstr>
      <vt:lpstr>단백질의 공통성</vt:lpstr>
      <vt:lpstr>단백질의 분류</vt:lpstr>
      <vt:lpstr>단백질을 구성하는 아미노산</vt:lpstr>
      <vt:lpstr>아미노산</vt:lpstr>
      <vt:lpstr>R기의 화학구조에 따라</vt:lpstr>
      <vt:lpstr>아미노산의 성질</vt:lpstr>
      <vt:lpstr>슬라이드 22</vt:lpstr>
      <vt:lpstr>단백질의 구조</vt:lpstr>
      <vt:lpstr>단백질의 구조</vt:lpstr>
      <vt:lpstr>슬라이드 25</vt:lpstr>
      <vt:lpstr>슬라이드 26</vt:lpstr>
      <vt:lpstr>단백질의 일반적 성질</vt:lpstr>
      <vt:lpstr>단백질의 정색반응</vt:lpstr>
      <vt:lpstr>단백질의 변성</vt:lpstr>
      <vt:lpstr>슬라이드 30</vt:lpstr>
      <vt:lpstr>화학적요인에 의한 변성</vt:lpstr>
      <vt:lpstr>단백질의 분해</vt:lpstr>
      <vt:lpstr>식품 단백질</vt:lpstr>
      <vt:lpstr>새로운 식품단백질 자원</vt:lpstr>
      <vt:lpstr>슬라이드 35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지방질</dc:title>
  <dc:creator>user</dc:creator>
  <cp:lastModifiedBy>user</cp:lastModifiedBy>
  <cp:revision>2</cp:revision>
  <dcterms:created xsi:type="dcterms:W3CDTF">2013-05-21T07:25:22Z</dcterms:created>
  <dcterms:modified xsi:type="dcterms:W3CDTF">2013-05-21T07:41:14Z</dcterms:modified>
</cp:coreProperties>
</file>