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79964-D595-4AD7-9110-6F94128DB369}" type="datetimeFigureOut">
              <a:rPr lang="ko-KR" altLang="en-US" smtClean="0"/>
              <a:t>2021-10-07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28C88-278A-4C7D-B0F1-DB2D6A411F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8602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79964-D595-4AD7-9110-6F94128DB369}" type="datetimeFigureOut">
              <a:rPr lang="ko-KR" altLang="en-US" smtClean="0"/>
              <a:t>2021-10-07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28C88-278A-4C7D-B0F1-DB2D6A411F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1498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79964-D595-4AD7-9110-6F94128DB369}" type="datetimeFigureOut">
              <a:rPr lang="ko-KR" altLang="en-US" smtClean="0"/>
              <a:t>2021-10-07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28C88-278A-4C7D-B0F1-DB2D6A411F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7353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79964-D595-4AD7-9110-6F94128DB369}" type="datetimeFigureOut">
              <a:rPr lang="ko-KR" altLang="en-US" smtClean="0"/>
              <a:t>2021-10-07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28C88-278A-4C7D-B0F1-DB2D6A411F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7192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79964-D595-4AD7-9110-6F94128DB369}" type="datetimeFigureOut">
              <a:rPr lang="ko-KR" altLang="en-US" smtClean="0"/>
              <a:t>2021-10-07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28C88-278A-4C7D-B0F1-DB2D6A411F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6567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79964-D595-4AD7-9110-6F94128DB369}" type="datetimeFigureOut">
              <a:rPr lang="ko-KR" altLang="en-US" smtClean="0"/>
              <a:t>2021-10-07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28C88-278A-4C7D-B0F1-DB2D6A411F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6629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79964-D595-4AD7-9110-6F94128DB369}" type="datetimeFigureOut">
              <a:rPr lang="ko-KR" altLang="en-US" smtClean="0"/>
              <a:t>2021-10-07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28C88-278A-4C7D-B0F1-DB2D6A411F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4589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79964-D595-4AD7-9110-6F94128DB369}" type="datetimeFigureOut">
              <a:rPr lang="ko-KR" altLang="en-US" smtClean="0"/>
              <a:t>2021-10-07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28C88-278A-4C7D-B0F1-DB2D6A411F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4699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79964-D595-4AD7-9110-6F94128DB369}" type="datetimeFigureOut">
              <a:rPr lang="ko-KR" altLang="en-US" smtClean="0"/>
              <a:t>2021-10-07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28C88-278A-4C7D-B0F1-DB2D6A411F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5235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79964-D595-4AD7-9110-6F94128DB369}" type="datetimeFigureOut">
              <a:rPr lang="ko-KR" altLang="en-US" smtClean="0"/>
              <a:t>2021-10-07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28C88-278A-4C7D-B0F1-DB2D6A411F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8421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79964-D595-4AD7-9110-6F94128DB369}" type="datetimeFigureOut">
              <a:rPr lang="ko-KR" altLang="en-US" smtClean="0"/>
              <a:t>2021-10-07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28C88-278A-4C7D-B0F1-DB2D6A411F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5429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79964-D595-4AD7-9110-6F94128DB369}" type="datetimeFigureOut">
              <a:rPr lang="ko-KR" altLang="en-US" smtClean="0"/>
              <a:t>2021-10-07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D28C88-278A-4C7D-B0F1-DB2D6A411F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9081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995936" y="6165304"/>
            <a:ext cx="1296144" cy="43204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/>
              <a:t>E</a:t>
            </a:r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3995936" y="260648"/>
            <a:ext cx="1296144" cy="43204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>
                <a:latin typeface="+mn-ea"/>
              </a:rPr>
              <a:t>F</a:t>
            </a:r>
            <a:endParaRPr lang="ko-KR" altLang="en-US">
              <a:latin typeface="+mn-ea"/>
            </a:endParaRPr>
          </a:p>
        </p:txBody>
      </p:sp>
      <p:sp>
        <p:nvSpPr>
          <p:cNvPr id="6" name="순서도: 자기 디스크 5"/>
          <p:cNvSpPr/>
          <p:nvPr/>
        </p:nvSpPr>
        <p:spPr>
          <a:xfrm>
            <a:off x="3275856" y="1052736"/>
            <a:ext cx="504056" cy="144016"/>
          </a:xfrm>
          <a:prstGeom prst="flowChartMagneticDisk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순서도: 자기 디스크 6"/>
          <p:cNvSpPr/>
          <p:nvPr/>
        </p:nvSpPr>
        <p:spPr>
          <a:xfrm>
            <a:off x="3995936" y="1061120"/>
            <a:ext cx="504056" cy="144016"/>
          </a:xfrm>
          <a:prstGeom prst="flowChartMagneticDisk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순서도: 자기 디스크 7"/>
          <p:cNvSpPr/>
          <p:nvPr/>
        </p:nvSpPr>
        <p:spPr>
          <a:xfrm>
            <a:off x="4788024" y="1052736"/>
            <a:ext cx="504056" cy="144016"/>
          </a:xfrm>
          <a:prstGeom prst="flowChartMagneticDisk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순서도: 자기 디스크 8"/>
          <p:cNvSpPr/>
          <p:nvPr/>
        </p:nvSpPr>
        <p:spPr>
          <a:xfrm>
            <a:off x="5576664" y="1043699"/>
            <a:ext cx="504056" cy="144016"/>
          </a:xfrm>
          <a:prstGeom prst="flowChartMagneticDisk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1763688" y="1484784"/>
            <a:ext cx="1944216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5576664" y="1484784"/>
            <a:ext cx="1944216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>
            <a:off x="7740351" y="2276872"/>
            <a:ext cx="648435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899592" y="2276872"/>
            <a:ext cx="648072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/>
          <p:cNvSpPr/>
          <p:nvPr/>
        </p:nvSpPr>
        <p:spPr>
          <a:xfrm>
            <a:off x="7308304" y="3165993"/>
            <a:ext cx="648435" cy="151216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1115253" y="3165993"/>
            <a:ext cx="648435" cy="14793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/>
          <p:cNvSpPr/>
          <p:nvPr/>
        </p:nvSpPr>
        <p:spPr>
          <a:xfrm>
            <a:off x="6444208" y="3165993"/>
            <a:ext cx="648435" cy="151216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/>
          <p:cNvSpPr/>
          <p:nvPr/>
        </p:nvSpPr>
        <p:spPr>
          <a:xfrm>
            <a:off x="1979712" y="3149579"/>
            <a:ext cx="648435" cy="151216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/>
          <p:cNvSpPr/>
          <p:nvPr/>
        </p:nvSpPr>
        <p:spPr>
          <a:xfrm>
            <a:off x="5576664" y="4941168"/>
            <a:ext cx="1944216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직사각형 18"/>
          <p:cNvSpPr/>
          <p:nvPr/>
        </p:nvSpPr>
        <p:spPr>
          <a:xfrm>
            <a:off x="1656039" y="4941168"/>
            <a:ext cx="1944216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직사각형 19"/>
          <p:cNvSpPr/>
          <p:nvPr/>
        </p:nvSpPr>
        <p:spPr>
          <a:xfrm>
            <a:off x="5828692" y="5661248"/>
            <a:ext cx="1944216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직사각형 20"/>
          <p:cNvSpPr/>
          <p:nvPr/>
        </p:nvSpPr>
        <p:spPr>
          <a:xfrm>
            <a:off x="1416314" y="5646966"/>
            <a:ext cx="1944216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Box 1"/>
          <p:cNvSpPr txBox="1"/>
          <p:nvPr/>
        </p:nvSpPr>
        <p:spPr>
          <a:xfrm>
            <a:off x="241776" y="260648"/>
            <a:ext cx="20882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</a:t>
            </a:r>
            <a:r>
              <a:rPr lang="ko-KR" altLang="en-US" sz="2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관</a:t>
            </a:r>
            <a:r>
              <a:rPr lang="en-US" altLang="ko-KR" sz="2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sz="2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인공지능</a:t>
            </a:r>
            <a:r>
              <a:rPr lang="en-US" altLang="ko-KR" sz="2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2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멀티미디어공학</a:t>
            </a:r>
            <a:endParaRPr lang="ko-KR" altLang="en-US" sz="20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716C971A-4FA2-4E09-8A21-C8A2843BAF0A}"/>
              </a:ext>
            </a:extLst>
          </p:cNvPr>
          <p:cNvSpPr txBox="1"/>
          <p:nvPr/>
        </p:nvSpPr>
        <p:spPr>
          <a:xfrm>
            <a:off x="1542053" y="1536757"/>
            <a:ext cx="24484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>
                <a:latin typeface="돋움" panose="020B0600000101010101" pitchFamily="50" charset="-127"/>
                <a:ea typeface="돋움" panose="020B0600000101010101" pitchFamily="50" charset="-127"/>
              </a:rPr>
              <a:t>JUSTICE</a:t>
            </a:r>
            <a:r>
              <a:rPr lang="ko-KR" altLang="en-US" sz="1000" dirty="0"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1000">
                <a:latin typeface="돋움" panose="020B0600000101010101" pitchFamily="50" charset="-127"/>
                <a:ea typeface="돋움" panose="020B0600000101010101" pitchFamily="50" charset="-127"/>
              </a:rPr>
              <a:t>| </a:t>
            </a:r>
            <a:endParaRPr lang="en-US" altLang="ko-KR" sz="1000" smtClean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en-US" altLang="ko-KR" sz="1000" smtClean="0">
                <a:latin typeface="돋움" panose="020B0600000101010101" pitchFamily="50" charset="-127"/>
                <a:ea typeface="돋움" panose="020B0600000101010101" pitchFamily="50" charset="-127"/>
              </a:rPr>
              <a:t>FORBODY </a:t>
            </a:r>
            <a:r>
              <a:rPr lang="ko-KR" altLang="en-US" sz="1000" dirty="0">
                <a:latin typeface="돋움" panose="020B0600000101010101" pitchFamily="50" charset="-127"/>
                <a:ea typeface="돋움" panose="020B0600000101010101" pitchFamily="50" charset="-127"/>
              </a:rPr>
              <a:t>인공지능 헬스케어 프로그램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B02C0427-3F6F-4E77-96C2-F8230D1944A8}"/>
              </a:ext>
            </a:extLst>
          </p:cNvPr>
          <p:cNvSpPr txBox="1"/>
          <p:nvPr/>
        </p:nvSpPr>
        <p:spPr>
          <a:xfrm>
            <a:off x="5561568" y="1613701"/>
            <a:ext cx="19593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>
                <a:latin typeface="돋움" panose="020B0600000101010101" pitchFamily="50" charset="-127"/>
                <a:ea typeface="돋움" panose="020B0600000101010101" pitchFamily="50" charset="-127"/>
              </a:rPr>
              <a:t>FICL</a:t>
            </a:r>
            <a:r>
              <a:rPr lang="ko-KR" altLang="en-US" sz="1000" dirty="0"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1000" dirty="0">
                <a:latin typeface="돋움" panose="020B0600000101010101" pitchFamily="50" charset="-127"/>
                <a:ea typeface="돋움" panose="020B0600000101010101" pitchFamily="50" charset="-127"/>
              </a:rPr>
              <a:t>| </a:t>
            </a:r>
            <a:r>
              <a:rPr lang="ko-KR" altLang="en-US" sz="1000" dirty="0" err="1">
                <a:latin typeface="돋움" panose="020B0600000101010101" pitchFamily="50" charset="-127"/>
                <a:ea typeface="돋움" panose="020B0600000101010101" pitchFamily="50" charset="-127"/>
              </a:rPr>
              <a:t>스마트도마</a:t>
            </a:r>
            <a:endParaRPr lang="ko-KR" altLang="en-US" sz="1000" dirty="0"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36B98CB1-6F79-4B82-BF67-1CC50629B85F}"/>
              </a:ext>
            </a:extLst>
          </p:cNvPr>
          <p:cNvSpPr txBox="1"/>
          <p:nvPr/>
        </p:nvSpPr>
        <p:spPr>
          <a:xfrm>
            <a:off x="587642" y="2495112"/>
            <a:ext cx="13204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b="1" dirty="0" err="1">
                <a:latin typeface="돋움" panose="020B0600000101010101" pitchFamily="50" charset="-127"/>
                <a:ea typeface="돋움" panose="020B0600000101010101" pitchFamily="50" charset="-127"/>
              </a:rPr>
              <a:t>캣닢</a:t>
            </a:r>
            <a:r>
              <a:rPr lang="ko-KR" altLang="en-US" sz="1000" dirty="0"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1000" dirty="0">
                <a:latin typeface="돋움" panose="020B0600000101010101" pitchFamily="50" charset="-127"/>
                <a:ea typeface="돋움" panose="020B0600000101010101" pitchFamily="50" charset="-127"/>
              </a:rPr>
              <a:t>| </a:t>
            </a:r>
            <a:r>
              <a:rPr lang="ko-KR" altLang="en-US" sz="1000" dirty="0" err="1">
                <a:latin typeface="돋움" panose="020B0600000101010101" pitchFamily="50" charset="-127"/>
                <a:ea typeface="돋움" panose="020B0600000101010101" pitchFamily="50" charset="-127"/>
              </a:rPr>
              <a:t>나혼자큰다</a:t>
            </a:r>
            <a:endParaRPr lang="ko-KR" altLang="en-US" sz="1000" dirty="0"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623C756F-1296-44C2-9DF5-BC1B0D96330E}"/>
              </a:ext>
            </a:extLst>
          </p:cNvPr>
          <p:cNvSpPr txBox="1"/>
          <p:nvPr/>
        </p:nvSpPr>
        <p:spPr>
          <a:xfrm>
            <a:off x="1985147" y="3245515"/>
            <a:ext cx="15012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b="1" dirty="0">
                <a:latin typeface="돋움" panose="020B0600000101010101" pitchFamily="50" charset="-127"/>
                <a:ea typeface="돋움" panose="020B0600000101010101" pitchFamily="50" charset="-127"/>
              </a:rPr>
              <a:t>만학도</a:t>
            </a:r>
            <a:r>
              <a:rPr lang="ko-KR" altLang="en-US" sz="1000" dirty="0"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1000" dirty="0">
                <a:latin typeface="돋움" panose="020B0600000101010101" pitchFamily="50" charset="-127"/>
                <a:ea typeface="돋움" panose="020B0600000101010101" pitchFamily="50" charset="-127"/>
              </a:rPr>
              <a:t>| </a:t>
            </a:r>
            <a:r>
              <a:rPr lang="ko-KR" altLang="en-US" sz="1000" dirty="0">
                <a:latin typeface="돋움" panose="020B0600000101010101" pitchFamily="50" charset="-127"/>
                <a:ea typeface="돋움" panose="020B0600000101010101" pitchFamily="50" charset="-127"/>
              </a:rPr>
              <a:t>마스크 인식 체온 측정기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64C84167-6842-4AF0-9174-84B4635F0008}"/>
              </a:ext>
            </a:extLst>
          </p:cNvPr>
          <p:cNvSpPr txBox="1"/>
          <p:nvPr/>
        </p:nvSpPr>
        <p:spPr>
          <a:xfrm>
            <a:off x="1963148" y="3703323"/>
            <a:ext cx="18167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>
                <a:latin typeface="돋움" panose="020B0600000101010101" pitchFamily="50" charset="-127"/>
                <a:ea typeface="돋움" panose="020B0600000101010101" pitchFamily="50" charset="-127"/>
              </a:rPr>
              <a:t>T&amp;H</a:t>
            </a:r>
            <a:r>
              <a:rPr lang="ko-KR" altLang="en-US" sz="1000" dirty="0"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1000" dirty="0">
                <a:latin typeface="돋움" panose="020B0600000101010101" pitchFamily="50" charset="-127"/>
                <a:ea typeface="돋움" panose="020B0600000101010101" pitchFamily="50" charset="-127"/>
              </a:rPr>
              <a:t>| </a:t>
            </a:r>
            <a:r>
              <a:rPr lang="ko-KR" altLang="en-US" sz="1000" dirty="0">
                <a:latin typeface="돋움" panose="020B0600000101010101" pitchFamily="50" charset="-127"/>
                <a:ea typeface="돋움" panose="020B0600000101010101" pitchFamily="50" charset="-127"/>
              </a:rPr>
              <a:t>불쾌지수에 </a:t>
            </a:r>
            <a:r>
              <a:rPr lang="ko-KR" altLang="en-US" sz="1000">
                <a:latin typeface="돋움" panose="020B0600000101010101" pitchFamily="50" charset="-127"/>
                <a:ea typeface="돋움" panose="020B0600000101010101" pitchFamily="50" charset="-127"/>
              </a:rPr>
              <a:t>따른 </a:t>
            </a:r>
            <a:endParaRPr lang="en-US" altLang="ko-KR" sz="1000" smtClean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1000" smtClean="0">
                <a:latin typeface="돋움" panose="020B0600000101010101" pitchFamily="50" charset="-127"/>
                <a:ea typeface="돋움" panose="020B0600000101010101" pitchFamily="50" charset="-127"/>
              </a:rPr>
              <a:t>자동 </a:t>
            </a:r>
            <a:r>
              <a:rPr lang="ko-KR" altLang="en-US" sz="1000" dirty="0">
                <a:latin typeface="돋움" panose="020B0600000101010101" pitchFamily="50" charset="-127"/>
                <a:ea typeface="돋움" panose="020B0600000101010101" pitchFamily="50" charset="-127"/>
              </a:rPr>
              <a:t>인체감지 선풍기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C4F7B2C9-6A03-4FAF-9C99-A59097E1CDAD}"/>
              </a:ext>
            </a:extLst>
          </p:cNvPr>
          <p:cNvSpPr txBox="1"/>
          <p:nvPr/>
        </p:nvSpPr>
        <p:spPr>
          <a:xfrm>
            <a:off x="1981743" y="4203124"/>
            <a:ext cx="142978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dirty="0">
                <a:latin typeface="돋움" panose="020B0600000101010101" pitchFamily="50" charset="-127"/>
                <a:ea typeface="돋움" panose="020B0600000101010101" pitchFamily="50" charset="-127"/>
              </a:rPr>
              <a:t>일석삼조 </a:t>
            </a:r>
            <a:r>
              <a:rPr lang="en-US" altLang="ko-KR" sz="1000" dirty="0">
                <a:latin typeface="돋움" panose="020B0600000101010101" pitchFamily="50" charset="-127"/>
                <a:ea typeface="돋움" panose="020B0600000101010101" pitchFamily="50" charset="-127"/>
              </a:rPr>
              <a:t>| </a:t>
            </a:r>
            <a:r>
              <a:rPr lang="ko-KR" altLang="en-US" sz="1000" dirty="0">
                <a:latin typeface="돋움" panose="020B0600000101010101" pitchFamily="50" charset="-127"/>
                <a:ea typeface="돋움" panose="020B0600000101010101" pitchFamily="50" charset="-127"/>
              </a:rPr>
              <a:t>청춘사진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19CF3443-80B4-473B-9F56-6980EE6DEE75}"/>
              </a:ext>
            </a:extLst>
          </p:cNvPr>
          <p:cNvSpPr txBox="1"/>
          <p:nvPr/>
        </p:nvSpPr>
        <p:spPr>
          <a:xfrm>
            <a:off x="95315" y="3180724"/>
            <a:ext cx="16683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b="1" dirty="0">
                <a:latin typeface="돋움" panose="020B0600000101010101" pitchFamily="50" charset="-127"/>
                <a:ea typeface="돋움" panose="020B0600000101010101" pitchFamily="50" charset="-127"/>
              </a:rPr>
              <a:t>내가 짖어도 에어는 난다 </a:t>
            </a:r>
            <a:r>
              <a:rPr lang="en-US" altLang="ko-KR" sz="1000" dirty="0">
                <a:latin typeface="돋움" panose="020B0600000101010101" pitchFamily="50" charset="-127"/>
                <a:ea typeface="돋움" panose="020B0600000101010101" pitchFamily="50" charset="-127"/>
              </a:rPr>
              <a:t>| </a:t>
            </a:r>
            <a:r>
              <a:rPr lang="ko-KR" altLang="en-US" sz="1000" dirty="0" err="1">
                <a:latin typeface="돋움" panose="020B0600000101010101" pitchFamily="50" charset="-127"/>
                <a:ea typeface="돋움" panose="020B0600000101010101" pitchFamily="50" charset="-127"/>
              </a:rPr>
              <a:t>센서와블루투스를</a:t>
            </a:r>
            <a:r>
              <a:rPr lang="ko-KR" altLang="en-US" sz="1000" dirty="0">
                <a:latin typeface="돋움" panose="020B0600000101010101" pitchFamily="50" charset="-127"/>
                <a:ea typeface="돋움" panose="020B0600000101010101" pitchFamily="50" charset="-127"/>
              </a:rPr>
              <a:t> 활용한 화재구역탐사로봇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4C1E1166-0998-45F7-A71D-DE87CD20D8F4}"/>
              </a:ext>
            </a:extLst>
          </p:cNvPr>
          <p:cNvSpPr txBox="1"/>
          <p:nvPr/>
        </p:nvSpPr>
        <p:spPr>
          <a:xfrm>
            <a:off x="215698" y="3826434"/>
            <a:ext cx="15479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>
                <a:latin typeface="돋움" panose="020B0600000101010101" pitchFamily="50" charset="-127"/>
                <a:ea typeface="돋움" panose="020B0600000101010101" pitchFamily="50" charset="-127"/>
              </a:rPr>
              <a:t>WOO</a:t>
            </a:r>
            <a:r>
              <a:rPr lang="ko-KR" altLang="en-US" sz="1000" dirty="0"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1000" dirty="0">
                <a:latin typeface="돋움" panose="020B0600000101010101" pitchFamily="50" charset="-127"/>
                <a:ea typeface="돋움" panose="020B0600000101010101" pitchFamily="50" charset="-127"/>
              </a:rPr>
              <a:t>| </a:t>
            </a:r>
            <a:r>
              <a:rPr lang="ko-KR" altLang="en-US" sz="1000" dirty="0">
                <a:latin typeface="돋움" panose="020B0600000101010101" pitchFamily="50" charset="-127"/>
                <a:ea typeface="돋움" panose="020B0600000101010101" pitchFamily="50" charset="-127"/>
              </a:rPr>
              <a:t>압력감지센서를 활용한 낙상감지시스템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EC78EF8F-4BAB-4391-936B-F86C4CB57306}"/>
              </a:ext>
            </a:extLst>
          </p:cNvPr>
          <p:cNvSpPr txBox="1"/>
          <p:nvPr/>
        </p:nvSpPr>
        <p:spPr>
          <a:xfrm>
            <a:off x="234806" y="4273323"/>
            <a:ext cx="13893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b="1" dirty="0" err="1">
                <a:latin typeface="돋움" panose="020B0600000101010101" pitchFamily="50" charset="-127"/>
                <a:ea typeface="돋움" panose="020B0600000101010101" pitchFamily="50" charset="-127"/>
              </a:rPr>
              <a:t>실리카겔</a:t>
            </a:r>
            <a:r>
              <a:rPr lang="ko-KR" altLang="en-US" sz="1000" dirty="0"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1000">
                <a:latin typeface="돋움" panose="020B0600000101010101" pitchFamily="50" charset="-127"/>
                <a:ea typeface="돋움" panose="020B0600000101010101" pitchFamily="50" charset="-127"/>
              </a:rPr>
              <a:t>| </a:t>
            </a:r>
            <a:endParaRPr lang="en-US" altLang="ko-KR" sz="1000" smtClean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1000" smtClean="0">
                <a:latin typeface="돋움" panose="020B0600000101010101" pitchFamily="50" charset="-127"/>
                <a:ea typeface="돋움" panose="020B0600000101010101" pitchFamily="50" charset="-127"/>
              </a:rPr>
              <a:t>의상추천시스템</a:t>
            </a:r>
            <a:endParaRPr lang="ko-KR" altLang="en-US" sz="1000" dirty="0"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F04B388F-DCD7-491C-8804-D260C0D900C6}"/>
              </a:ext>
            </a:extLst>
          </p:cNvPr>
          <p:cNvSpPr txBox="1"/>
          <p:nvPr/>
        </p:nvSpPr>
        <p:spPr>
          <a:xfrm>
            <a:off x="433016" y="4797152"/>
            <a:ext cx="15714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b="1" dirty="0">
                <a:latin typeface="돋움" panose="020B0600000101010101" pitchFamily="50" charset="-127"/>
                <a:ea typeface="돋움" panose="020B0600000101010101" pitchFamily="50" charset="-127"/>
              </a:rPr>
              <a:t>김</a:t>
            </a:r>
            <a:r>
              <a:rPr lang="en-US" altLang="ko-KR" sz="1000" b="1" dirty="0">
                <a:latin typeface="돋움" panose="020B0600000101010101" pitchFamily="50" charset="-127"/>
                <a:ea typeface="돋움" panose="020B0600000101010101" pitchFamily="50" charset="-127"/>
              </a:rPr>
              <a:t>&amp;</a:t>
            </a:r>
            <a:r>
              <a:rPr lang="ko-KR" altLang="en-US" sz="1000" b="1" dirty="0">
                <a:latin typeface="돋움" panose="020B0600000101010101" pitchFamily="50" charset="-127"/>
                <a:ea typeface="돋움" panose="020B0600000101010101" pitchFamily="50" charset="-127"/>
              </a:rPr>
              <a:t>김</a:t>
            </a:r>
            <a:r>
              <a:rPr lang="ko-KR" altLang="en-US" sz="1000" dirty="0"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1000">
                <a:latin typeface="돋움" panose="020B0600000101010101" pitchFamily="50" charset="-127"/>
                <a:ea typeface="돋움" panose="020B0600000101010101" pitchFamily="50" charset="-127"/>
              </a:rPr>
              <a:t>| </a:t>
            </a:r>
            <a:r>
              <a:rPr lang="ko-KR" altLang="en-US" sz="1000" smtClean="0">
                <a:latin typeface="돋움" panose="020B0600000101010101" pitchFamily="50" charset="-127"/>
                <a:ea typeface="돋움" panose="020B0600000101010101" pitchFamily="50" charset="-127"/>
              </a:rPr>
              <a:t>산업현장</a:t>
            </a:r>
            <a:endParaRPr lang="en-US" altLang="ko-KR" sz="1000" smtClean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1000" smtClean="0">
                <a:latin typeface="돋움" panose="020B0600000101010101" pitchFamily="50" charset="-127"/>
                <a:ea typeface="돋움" panose="020B0600000101010101" pitchFamily="50" charset="-127"/>
              </a:rPr>
              <a:t>안전시스템</a:t>
            </a:r>
            <a:r>
              <a:rPr lang="en-US" altLang="ko-KR" sz="1000" dirty="0">
                <a:latin typeface="돋움" panose="020B0600000101010101" pitchFamily="50" charset="-127"/>
                <a:ea typeface="돋움" panose="020B0600000101010101" pitchFamily="50" charset="-127"/>
              </a:rPr>
              <a:t>(E-S</a:t>
            </a:r>
            <a:r>
              <a:rPr lang="ko-KR" altLang="en-US" sz="1000" dirty="0">
                <a:latin typeface="돋움" panose="020B0600000101010101" pitchFamily="50" charset="-127"/>
                <a:ea typeface="돋움" panose="020B0600000101010101" pitchFamily="50" charset="-127"/>
              </a:rPr>
              <a:t>시스템</a:t>
            </a:r>
            <a:r>
              <a:rPr lang="en-US" altLang="ko-KR" sz="1000" dirty="0">
                <a:latin typeface="돋움" panose="020B0600000101010101" pitchFamily="50" charset="-127"/>
                <a:ea typeface="돋움" panose="020B0600000101010101" pitchFamily="50" charset="-127"/>
              </a:rPr>
              <a:t>)</a:t>
            </a:r>
            <a:endParaRPr lang="ko-KR" altLang="en-US" sz="1000" dirty="0"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EAEA0091-8869-4AA0-B870-D2C738E3843F}"/>
              </a:ext>
            </a:extLst>
          </p:cNvPr>
          <p:cNvSpPr txBox="1"/>
          <p:nvPr/>
        </p:nvSpPr>
        <p:spPr>
          <a:xfrm>
            <a:off x="1934430" y="4797152"/>
            <a:ext cx="13893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b="1" dirty="0" err="1">
                <a:latin typeface="돋움" panose="020B0600000101010101" pitchFamily="50" charset="-127"/>
                <a:ea typeface="돋움" panose="020B0600000101010101" pitchFamily="50" charset="-127"/>
              </a:rPr>
              <a:t>케르베로스</a:t>
            </a:r>
            <a:r>
              <a:rPr lang="ko-KR" altLang="en-US" sz="1000" dirty="0"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1000">
                <a:latin typeface="돋움" panose="020B0600000101010101" pitchFamily="50" charset="-127"/>
                <a:ea typeface="돋움" panose="020B0600000101010101" pitchFamily="50" charset="-127"/>
              </a:rPr>
              <a:t>| </a:t>
            </a:r>
            <a:endParaRPr lang="en-US" altLang="ko-KR" sz="1000" smtClean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en-US" altLang="ko-KR" sz="1000" smtClean="0">
                <a:latin typeface="돋움" panose="020B0600000101010101" pitchFamily="50" charset="-127"/>
                <a:ea typeface="돋움" panose="020B0600000101010101" pitchFamily="50" charset="-127"/>
              </a:rPr>
              <a:t>Beauty </a:t>
            </a:r>
            <a:r>
              <a:rPr lang="en-US" altLang="ko-KR" sz="1000" dirty="0">
                <a:latin typeface="돋움" panose="020B0600000101010101" pitchFamily="50" charset="-127"/>
                <a:ea typeface="돋움" panose="020B0600000101010101" pitchFamily="50" charset="-127"/>
              </a:rPr>
              <a:t>Snipe</a:t>
            </a:r>
            <a:endParaRPr lang="ko-KR" altLang="en-US" sz="1000" dirty="0"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9EFE8982-22A1-4323-BC8B-EAF8CEA42D74}"/>
              </a:ext>
            </a:extLst>
          </p:cNvPr>
          <p:cNvSpPr txBox="1"/>
          <p:nvPr/>
        </p:nvSpPr>
        <p:spPr>
          <a:xfrm>
            <a:off x="3169320" y="4790562"/>
            <a:ext cx="16325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b="1" dirty="0" err="1">
                <a:latin typeface="돋움" panose="020B0600000101010101" pitchFamily="50" charset="-127"/>
                <a:ea typeface="돋움" panose="020B0600000101010101" pitchFamily="50" charset="-127"/>
              </a:rPr>
              <a:t>하욱머치</a:t>
            </a:r>
            <a:r>
              <a:rPr lang="ko-KR" altLang="en-US" sz="1000" dirty="0"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1000" dirty="0">
                <a:latin typeface="돋움" panose="020B0600000101010101" pitchFamily="50" charset="-127"/>
                <a:ea typeface="돋움" panose="020B0600000101010101" pitchFamily="50" charset="-127"/>
              </a:rPr>
              <a:t>| </a:t>
            </a:r>
            <a:r>
              <a:rPr lang="ko-KR" altLang="en-US" sz="1000" dirty="0">
                <a:latin typeface="돋움" panose="020B0600000101010101" pitchFamily="50" charset="-127"/>
                <a:ea typeface="돋움" panose="020B0600000101010101" pitchFamily="50" charset="-127"/>
              </a:rPr>
              <a:t>뉴스기사감성분석을 통한 주가 예측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6AF47470-59FE-41BE-A708-CA6EAFCDC6D0}"/>
              </a:ext>
            </a:extLst>
          </p:cNvPr>
          <p:cNvSpPr txBox="1"/>
          <p:nvPr/>
        </p:nvSpPr>
        <p:spPr>
          <a:xfrm>
            <a:off x="4933808" y="4757082"/>
            <a:ext cx="13893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b="1" dirty="0" err="1">
                <a:latin typeface="돋움" panose="020B0600000101010101" pitchFamily="50" charset="-127"/>
                <a:ea typeface="돋움" panose="020B0600000101010101" pitchFamily="50" charset="-127"/>
              </a:rPr>
              <a:t>킴성탱</a:t>
            </a:r>
            <a:r>
              <a:rPr lang="ko-KR" altLang="en-US" sz="1000" dirty="0"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1000" dirty="0">
                <a:latin typeface="돋움" panose="020B0600000101010101" pitchFamily="50" charset="-127"/>
                <a:ea typeface="돋움" panose="020B0600000101010101" pitchFamily="50" charset="-127"/>
              </a:rPr>
              <a:t>| </a:t>
            </a:r>
            <a:r>
              <a:rPr lang="ko-KR" altLang="en-US" sz="1000" dirty="0" err="1">
                <a:latin typeface="돋움" panose="020B0600000101010101" pitchFamily="50" charset="-127"/>
                <a:ea typeface="돋움" panose="020B0600000101010101" pitchFamily="50" charset="-127"/>
              </a:rPr>
              <a:t>집과의사</a:t>
            </a:r>
            <a:r>
              <a:rPr lang="en-US" altLang="ko-KR" sz="1000" dirty="0">
                <a:latin typeface="돋움" panose="020B0600000101010101" pitchFamily="50" charset="-127"/>
                <a:ea typeface="돋움" panose="020B0600000101010101" pitchFamily="50" charset="-127"/>
              </a:rPr>
              <a:t>(</a:t>
            </a:r>
            <a:r>
              <a:rPr lang="ko-KR" altLang="en-US" sz="1000" dirty="0" err="1">
                <a:latin typeface="돋움" panose="020B0600000101010101" pitchFamily="50" charset="-127"/>
                <a:ea typeface="돋움" panose="020B0600000101010101" pitchFamily="50" charset="-127"/>
              </a:rPr>
              <a:t>치아상태판별기</a:t>
            </a:r>
            <a:r>
              <a:rPr lang="en-US" altLang="ko-KR" sz="1000" dirty="0">
                <a:latin typeface="돋움" panose="020B0600000101010101" pitchFamily="50" charset="-127"/>
                <a:ea typeface="돋움" panose="020B0600000101010101" pitchFamily="50" charset="-127"/>
              </a:rPr>
              <a:t>)</a:t>
            </a:r>
            <a:endParaRPr lang="ko-KR" altLang="en-US" sz="1000" dirty="0"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F9B1E1DB-1027-41BF-A031-21B8EF3B45D4}"/>
              </a:ext>
            </a:extLst>
          </p:cNvPr>
          <p:cNvSpPr txBox="1"/>
          <p:nvPr/>
        </p:nvSpPr>
        <p:spPr>
          <a:xfrm>
            <a:off x="6186676" y="4783546"/>
            <a:ext cx="11634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b="1" dirty="0">
                <a:latin typeface="돋움" panose="020B0600000101010101" pitchFamily="50" charset="-127"/>
                <a:ea typeface="돋움" panose="020B0600000101010101" pitchFamily="50" charset="-127"/>
              </a:rPr>
              <a:t>정승도</a:t>
            </a:r>
            <a:r>
              <a:rPr lang="ko-KR" altLang="en-US" sz="1000" dirty="0"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1000">
                <a:latin typeface="돋움" panose="020B0600000101010101" pitchFamily="50" charset="-127"/>
                <a:ea typeface="돋움" panose="020B0600000101010101" pitchFamily="50" charset="-127"/>
              </a:rPr>
              <a:t>| </a:t>
            </a:r>
            <a:endParaRPr lang="en-US" altLang="ko-KR" sz="1000" smtClean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en-US" altLang="ko-KR" sz="1000" smtClean="0">
                <a:latin typeface="돋움" panose="020B0600000101010101" pitchFamily="50" charset="-127"/>
                <a:ea typeface="돋움" panose="020B0600000101010101" pitchFamily="50" charset="-127"/>
              </a:rPr>
              <a:t>Deep</a:t>
            </a:r>
            <a:r>
              <a:rPr lang="ko-KR" altLang="en-US" sz="1000" smtClean="0"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1000" dirty="0">
                <a:latin typeface="돋움" panose="020B0600000101010101" pitchFamily="50" charset="-127"/>
                <a:ea typeface="돋움" panose="020B0600000101010101" pitchFamily="50" charset="-127"/>
              </a:rPr>
              <a:t>mosaic</a:t>
            </a:r>
            <a:endParaRPr lang="ko-KR" altLang="en-US" sz="1000" dirty="0"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6D98CB12-4EAC-40B5-AF4A-06E409EEDB0E}"/>
              </a:ext>
            </a:extLst>
          </p:cNvPr>
          <p:cNvSpPr txBox="1"/>
          <p:nvPr/>
        </p:nvSpPr>
        <p:spPr>
          <a:xfrm>
            <a:off x="7242171" y="4805260"/>
            <a:ext cx="15324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b="1" dirty="0">
                <a:latin typeface="돋움" panose="020B0600000101010101" pitchFamily="50" charset="-127"/>
                <a:ea typeface="돋움" panose="020B0600000101010101" pitchFamily="50" charset="-127"/>
              </a:rPr>
              <a:t>동고동락</a:t>
            </a:r>
            <a:r>
              <a:rPr lang="ko-KR" altLang="en-US" sz="1000" dirty="0"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1000" dirty="0">
                <a:latin typeface="돋움" panose="020B0600000101010101" pitchFamily="50" charset="-127"/>
                <a:ea typeface="돋움" panose="020B0600000101010101" pitchFamily="50" charset="-127"/>
              </a:rPr>
              <a:t>| </a:t>
            </a:r>
            <a:r>
              <a:rPr lang="ko-KR" altLang="en-US" sz="1000" dirty="0">
                <a:latin typeface="돋움" panose="020B0600000101010101" pitchFamily="50" charset="-127"/>
                <a:ea typeface="돋움" panose="020B0600000101010101" pitchFamily="50" charset="-127"/>
              </a:rPr>
              <a:t>공사장 </a:t>
            </a:r>
            <a:r>
              <a:rPr lang="ko-KR" altLang="en-US" sz="1000" dirty="0" err="1">
                <a:latin typeface="돋움" panose="020B0600000101010101" pitchFamily="50" charset="-127"/>
                <a:ea typeface="돋움" panose="020B0600000101010101" pitchFamily="50" charset="-127"/>
              </a:rPr>
              <a:t>안전복장</a:t>
            </a:r>
            <a:r>
              <a:rPr lang="ko-KR" altLang="en-US" sz="1000" dirty="0">
                <a:latin typeface="돋움" panose="020B0600000101010101" pitchFamily="50" charset="-127"/>
                <a:ea typeface="돋움" panose="020B0600000101010101" pitchFamily="50" charset="-127"/>
              </a:rPr>
              <a:t> 착용 검증 시스템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FA437247-21C4-4B7D-A029-E79148B8F626}"/>
              </a:ext>
            </a:extLst>
          </p:cNvPr>
          <p:cNvSpPr txBox="1"/>
          <p:nvPr/>
        </p:nvSpPr>
        <p:spPr>
          <a:xfrm>
            <a:off x="5692562" y="4163789"/>
            <a:ext cx="138939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b="1" dirty="0" err="1">
                <a:latin typeface="돋움" panose="020B0600000101010101" pitchFamily="50" charset="-127"/>
                <a:ea typeface="돋움" panose="020B0600000101010101" pitchFamily="50" charset="-127"/>
              </a:rPr>
              <a:t>쉽지않은졸업조</a:t>
            </a:r>
            <a:r>
              <a:rPr lang="ko-KR" altLang="en-US" sz="1000" dirty="0"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1000">
                <a:latin typeface="돋움" panose="020B0600000101010101" pitchFamily="50" charset="-127"/>
                <a:ea typeface="돋움" panose="020B0600000101010101" pitchFamily="50" charset="-127"/>
              </a:rPr>
              <a:t>| </a:t>
            </a:r>
            <a:endParaRPr lang="en-US" altLang="ko-KR" sz="1000" smtClean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1000" smtClean="0">
                <a:latin typeface="돋움" panose="020B0600000101010101" pitchFamily="50" charset="-127"/>
                <a:ea typeface="돋움" panose="020B0600000101010101" pitchFamily="50" charset="-127"/>
              </a:rPr>
              <a:t>라즈베리파이를 </a:t>
            </a:r>
            <a:endParaRPr lang="en-US" altLang="ko-KR" sz="1000" smtClean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1000" smtClean="0">
                <a:latin typeface="돋움" panose="020B0600000101010101" pitchFamily="50" charset="-127"/>
                <a:ea typeface="돋움" panose="020B0600000101010101" pitchFamily="50" charset="-127"/>
              </a:rPr>
              <a:t>이용한 홈 </a:t>
            </a:r>
            <a:r>
              <a:rPr lang="en-US" altLang="ko-KR" sz="1000" smtClean="0">
                <a:latin typeface="돋움" panose="020B0600000101010101" pitchFamily="50" charset="-127"/>
                <a:ea typeface="돋움" panose="020B0600000101010101" pitchFamily="50" charset="-127"/>
              </a:rPr>
              <a:t>IOT</a:t>
            </a:r>
            <a:endParaRPr lang="ko-KR" altLang="en-US" sz="1000" dirty="0"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E46C12C2-5BCE-4225-A94B-C2BA500FD1E5}"/>
              </a:ext>
            </a:extLst>
          </p:cNvPr>
          <p:cNvSpPr txBox="1"/>
          <p:nvPr/>
        </p:nvSpPr>
        <p:spPr>
          <a:xfrm>
            <a:off x="5678783" y="3771784"/>
            <a:ext cx="13893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b="1" dirty="0">
                <a:latin typeface="돋움" panose="020B0600000101010101" pitchFamily="50" charset="-127"/>
                <a:ea typeface="돋움" panose="020B0600000101010101" pitchFamily="50" charset="-127"/>
              </a:rPr>
              <a:t>불사조</a:t>
            </a:r>
            <a:r>
              <a:rPr lang="ko-KR" altLang="en-US" sz="1000" dirty="0"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1000" dirty="0">
                <a:latin typeface="돋움" panose="020B0600000101010101" pitchFamily="50" charset="-127"/>
                <a:ea typeface="돋움" panose="020B0600000101010101" pitchFamily="50" charset="-127"/>
              </a:rPr>
              <a:t>| NO</a:t>
            </a:r>
            <a:r>
              <a:rPr lang="ko-KR" altLang="en-US" sz="1000" dirty="0"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1000" dirty="0">
                <a:latin typeface="돋움" panose="020B0600000101010101" pitchFamily="50" charset="-127"/>
                <a:ea typeface="돋움" panose="020B0600000101010101" pitchFamily="50" charset="-127"/>
              </a:rPr>
              <a:t>MAN</a:t>
            </a:r>
            <a:r>
              <a:rPr lang="ko-KR" altLang="en-US" sz="1000" dirty="0"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1000" dirty="0">
                <a:latin typeface="돋움" panose="020B0600000101010101" pitchFamily="50" charset="-127"/>
                <a:ea typeface="돋움" panose="020B0600000101010101" pitchFamily="50" charset="-127"/>
              </a:rPr>
              <a:t>DELIVERY</a:t>
            </a:r>
            <a:endParaRPr lang="ko-KR" altLang="en-US" sz="1000" dirty="0"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04F06D56-81D2-43D2-AD6F-5B93F5092900}"/>
              </a:ext>
            </a:extLst>
          </p:cNvPr>
          <p:cNvSpPr txBox="1"/>
          <p:nvPr/>
        </p:nvSpPr>
        <p:spPr>
          <a:xfrm>
            <a:off x="5692562" y="3197413"/>
            <a:ext cx="138939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b="1" dirty="0">
                <a:latin typeface="돋움" panose="020B0600000101010101" pitchFamily="50" charset="-127"/>
                <a:ea typeface="돋움" panose="020B0600000101010101" pitchFamily="50" charset="-127"/>
              </a:rPr>
              <a:t>안전제일조</a:t>
            </a:r>
            <a:r>
              <a:rPr lang="ko-KR" altLang="en-US" sz="1000" dirty="0"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1000">
                <a:latin typeface="돋움" panose="020B0600000101010101" pitchFamily="50" charset="-127"/>
                <a:ea typeface="돋움" panose="020B0600000101010101" pitchFamily="50" charset="-127"/>
              </a:rPr>
              <a:t>| </a:t>
            </a:r>
            <a:endParaRPr lang="en-US" altLang="ko-KR" sz="1000" smtClean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en-US" altLang="ko-KR" sz="1000" smtClean="0">
                <a:latin typeface="돋움" panose="020B0600000101010101" pitchFamily="50" charset="-127"/>
                <a:ea typeface="돋움" panose="020B0600000101010101" pitchFamily="50" charset="-127"/>
              </a:rPr>
              <a:t>IOT</a:t>
            </a:r>
            <a:r>
              <a:rPr lang="ko-KR" altLang="en-US" sz="1000" dirty="0">
                <a:latin typeface="돋움" panose="020B0600000101010101" pitchFamily="50" charset="-127"/>
                <a:ea typeface="돋움" panose="020B0600000101010101" pitchFamily="50" charset="-127"/>
              </a:rPr>
              <a:t>기술을 </a:t>
            </a:r>
            <a:r>
              <a:rPr lang="ko-KR" altLang="en-US" sz="1000">
                <a:latin typeface="돋움" panose="020B0600000101010101" pitchFamily="50" charset="-127"/>
                <a:ea typeface="돋움" panose="020B0600000101010101" pitchFamily="50" charset="-127"/>
              </a:rPr>
              <a:t>이용한 </a:t>
            </a:r>
            <a:endParaRPr lang="en-US" altLang="ko-KR" sz="1000" smtClean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1000" smtClean="0">
                <a:latin typeface="돋움" panose="020B0600000101010101" pitchFamily="50" charset="-127"/>
                <a:ea typeface="돋움" panose="020B0600000101010101" pitchFamily="50" charset="-127"/>
              </a:rPr>
              <a:t>스마트 </a:t>
            </a:r>
            <a:r>
              <a:rPr lang="ko-KR" altLang="en-US" sz="1000" dirty="0" err="1">
                <a:latin typeface="돋움" panose="020B0600000101010101" pitchFamily="50" charset="-127"/>
                <a:ea typeface="돋움" panose="020B0600000101010101" pitchFamily="50" charset="-127"/>
              </a:rPr>
              <a:t>안전창문</a:t>
            </a:r>
            <a:endParaRPr lang="ko-KR" altLang="en-US" sz="1000" dirty="0"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32D45A60-2190-4D2D-B23B-E7AB31D43312}"/>
              </a:ext>
            </a:extLst>
          </p:cNvPr>
          <p:cNvSpPr txBox="1"/>
          <p:nvPr/>
        </p:nvSpPr>
        <p:spPr>
          <a:xfrm>
            <a:off x="7369873" y="2436857"/>
            <a:ext cx="13893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b="1" dirty="0" err="1">
                <a:latin typeface="돋움" panose="020B0600000101010101" pitchFamily="50" charset="-127"/>
                <a:ea typeface="돋움" panose="020B0600000101010101" pitchFamily="50" charset="-127"/>
              </a:rPr>
              <a:t>카우들</a:t>
            </a:r>
            <a:r>
              <a:rPr lang="ko-KR" altLang="en-US" sz="1000" dirty="0"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1000">
                <a:latin typeface="돋움" panose="020B0600000101010101" pitchFamily="50" charset="-127"/>
                <a:ea typeface="돋움" panose="020B0600000101010101" pitchFamily="50" charset="-127"/>
              </a:rPr>
              <a:t>| </a:t>
            </a:r>
            <a:endParaRPr lang="en-US" altLang="ko-KR" sz="1000" smtClean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1000" smtClean="0">
                <a:latin typeface="돋움" panose="020B0600000101010101" pitchFamily="50" charset="-127"/>
                <a:ea typeface="돋움" panose="020B0600000101010101" pitchFamily="50" charset="-127"/>
              </a:rPr>
              <a:t>스마트 </a:t>
            </a:r>
            <a:r>
              <a:rPr lang="ko-KR" altLang="en-US" sz="1000" dirty="0">
                <a:latin typeface="돋움" panose="020B0600000101010101" pitchFamily="50" charset="-127"/>
                <a:ea typeface="돋움" panose="020B0600000101010101" pitchFamily="50" charset="-127"/>
              </a:rPr>
              <a:t>쇼핑 카트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E6702643-58A0-4F38-9064-560379D4927B}"/>
              </a:ext>
            </a:extLst>
          </p:cNvPr>
          <p:cNvSpPr txBox="1"/>
          <p:nvPr/>
        </p:nvSpPr>
        <p:spPr>
          <a:xfrm>
            <a:off x="7313699" y="3251380"/>
            <a:ext cx="138939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b="1" dirty="0" err="1">
                <a:latin typeface="돋움" panose="020B0600000101010101" pitchFamily="50" charset="-127"/>
                <a:ea typeface="돋움" panose="020B0600000101010101" pitchFamily="50" charset="-127"/>
              </a:rPr>
              <a:t>열심히해보조</a:t>
            </a:r>
            <a:r>
              <a:rPr lang="ko-KR" altLang="en-US" sz="1000" dirty="0"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1000">
                <a:latin typeface="돋움" panose="020B0600000101010101" pitchFamily="50" charset="-127"/>
                <a:ea typeface="돋움" panose="020B0600000101010101" pitchFamily="50" charset="-127"/>
              </a:rPr>
              <a:t>| </a:t>
            </a:r>
            <a:endParaRPr lang="en-US" altLang="ko-KR" sz="1000" smtClean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1000" smtClean="0">
                <a:latin typeface="돋움" panose="020B0600000101010101" pitchFamily="50" charset="-127"/>
                <a:ea typeface="돋움" panose="020B0600000101010101" pitchFamily="50" charset="-127"/>
              </a:rPr>
              <a:t>아두이노를 </a:t>
            </a:r>
            <a:r>
              <a:rPr lang="ko-KR" altLang="en-US" sz="1000" dirty="0">
                <a:latin typeface="돋움" panose="020B0600000101010101" pitchFamily="50" charset="-127"/>
                <a:ea typeface="돋움" panose="020B0600000101010101" pitchFamily="50" charset="-127"/>
              </a:rPr>
              <a:t>활용한 칵테일 제조기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1A4DB5BE-76BC-4366-B85D-1E9189F80969}"/>
              </a:ext>
            </a:extLst>
          </p:cNvPr>
          <p:cNvSpPr txBox="1"/>
          <p:nvPr/>
        </p:nvSpPr>
        <p:spPr>
          <a:xfrm>
            <a:off x="7340868" y="3847114"/>
            <a:ext cx="14009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>
                <a:latin typeface="돋움" panose="020B0600000101010101" pitchFamily="50" charset="-127"/>
                <a:ea typeface="돋움" panose="020B0600000101010101" pitchFamily="50" charset="-127"/>
              </a:rPr>
              <a:t>1516</a:t>
            </a:r>
            <a:r>
              <a:rPr lang="ko-KR" altLang="en-US" sz="1000" dirty="0"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1000" dirty="0">
                <a:latin typeface="돋움" panose="020B0600000101010101" pitchFamily="50" charset="-127"/>
                <a:ea typeface="돋움" panose="020B0600000101010101" pitchFamily="50" charset="-127"/>
              </a:rPr>
              <a:t>| </a:t>
            </a:r>
            <a:r>
              <a:rPr lang="ko-KR" altLang="en-US" sz="1000" dirty="0" err="1">
                <a:latin typeface="돋움" panose="020B0600000101010101" pitchFamily="50" charset="-127"/>
                <a:ea typeface="돋움" panose="020B0600000101010101" pitchFamily="50" charset="-127"/>
              </a:rPr>
              <a:t>화재경보어플</a:t>
            </a:r>
            <a:endParaRPr lang="ko-KR" altLang="en-US" sz="1000" dirty="0"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FA45DB44-4518-4028-87B8-F4BDC23E9744}"/>
              </a:ext>
            </a:extLst>
          </p:cNvPr>
          <p:cNvSpPr txBox="1"/>
          <p:nvPr/>
        </p:nvSpPr>
        <p:spPr>
          <a:xfrm>
            <a:off x="7334938" y="4234040"/>
            <a:ext cx="15058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>
                <a:latin typeface="돋움" panose="020B0600000101010101" pitchFamily="50" charset="-127"/>
                <a:ea typeface="돋움" panose="020B0600000101010101" pitchFamily="50" charset="-127"/>
              </a:rPr>
              <a:t>RED ONE</a:t>
            </a:r>
            <a:r>
              <a:rPr lang="ko-KR" altLang="en-US" sz="1000" b="1" dirty="0"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1000" dirty="0">
                <a:latin typeface="돋움" panose="020B0600000101010101" pitchFamily="50" charset="-127"/>
                <a:ea typeface="돋움" panose="020B0600000101010101" pitchFamily="50" charset="-127"/>
              </a:rPr>
              <a:t>| </a:t>
            </a:r>
            <a:r>
              <a:rPr lang="ko-KR" altLang="en-US" sz="1000" err="1">
                <a:latin typeface="돋움" panose="020B0600000101010101" pitchFamily="50" charset="-127"/>
                <a:ea typeface="돋움" panose="020B0600000101010101" pitchFamily="50" charset="-127"/>
              </a:rPr>
              <a:t>딥러닝</a:t>
            </a:r>
            <a:r>
              <a:rPr lang="ko-KR" altLang="en-US" sz="1000"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endParaRPr lang="en-US" altLang="ko-KR" sz="1000" smtClean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1000" smtClean="0">
                <a:latin typeface="돋움" panose="020B0600000101010101" pitchFamily="50" charset="-127"/>
                <a:ea typeface="돋움" panose="020B0600000101010101" pitchFamily="50" charset="-127"/>
              </a:rPr>
              <a:t>기반 </a:t>
            </a:r>
            <a:r>
              <a:rPr lang="ko-KR" altLang="en-US" sz="1000" dirty="0">
                <a:latin typeface="돋움" panose="020B0600000101010101" pitchFamily="50" charset="-127"/>
                <a:ea typeface="돋움" panose="020B0600000101010101" pitchFamily="50" charset="-127"/>
              </a:rPr>
              <a:t>의류 추천 시스템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E3D2F665-3D4E-4972-84D0-8B8797AF4C89}"/>
              </a:ext>
            </a:extLst>
          </p:cNvPr>
          <p:cNvSpPr txBox="1"/>
          <p:nvPr/>
        </p:nvSpPr>
        <p:spPr>
          <a:xfrm>
            <a:off x="7190516" y="5275505"/>
            <a:ext cx="15324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>
                <a:latin typeface="돋움" panose="020B0600000101010101" pitchFamily="50" charset="-127"/>
                <a:ea typeface="돋움" panose="020B0600000101010101" pitchFamily="50" charset="-127"/>
              </a:rPr>
              <a:t>215</a:t>
            </a:r>
            <a:r>
              <a:rPr lang="ko-KR" altLang="en-US" sz="1000" dirty="0"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1000" dirty="0">
                <a:latin typeface="돋움" panose="020B0600000101010101" pitchFamily="50" charset="-127"/>
                <a:ea typeface="돋움" panose="020B0600000101010101" pitchFamily="50" charset="-127"/>
              </a:rPr>
              <a:t>| </a:t>
            </a:r>
            <a:r>
              <a:rPr lang="ko-KR" altLang="en-US" sz="1000" dirty="0">
                <a:latin typeface="돋움" panose="020B0600000101010101" pitchFamily="50" charset="-127"/>
                <a:ea typeface="돋움" panose="020B0600000101010101" pitchFamily="50" charset="-127"/>
              </a:rPr>
              <a:t>지문자번역기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B1517946-AD34-4F63-A350-6EF6F548D7FF}"/>
              </a:ext>
            </a:extLst>
          </p:cNvPr>
          <p:cNvSpPr txBox="1"/>
          <p:nvPr/>
        </p:nvSpPr>
        <p:spPr>
          <a:xfrm>
            <a:off x="5886304" y="5214982"/>
            <a:ext cx="18289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>
                <a:latin typeface="돋움" panose="020B0600000101010101" pitchFamily="50" charset="-127"/>
                <a:ea typeface="돋움" panose="020B0600000101010101" pitchFamily="50" charset="-127"/>
              </a:rPr>
              <a:t>21727109</a:t>
            </a:r>
            <a:r>
              <a:rPr lang="ko-KR" altLang="en-US" sz="1000" dirty="0"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1000">
                <a:latin typeface="돋움" panose="020B0600000101010101" pitchFamily="50" charset="-127"/>
                <a:ea typeface="돋움" panose="020B0600000101010101" pitchFamily="50" charset="-127"/>
              </a:rPr>
              <a:t>| </a:t>
            </a:r>
            <a:endParaRPr lang="en-US" altLang="ko-KR" sz="1000" smtClean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1000" smtClean="0">
                <a:latin typeface="돋움" panose="020B0600000101010101" pitchFamily="50" charset="-127"/>
                <a:ea typeface="돋움" panose="020B0600000101010101" pitchFamily="50" charset="-127"/>
              </a:rPr>
              <a:t>딥러닝기반 </a:t>
            </a:r>
            <a:endParaRPr lang="en-US" altLang="ko-KR" sz="1000" smtClean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1000" smtClean="0">
                <a:latin typeface="돋움" panose="020B0600000101010101" pitchFamily="50" charset="-127"/>
                <a:ea typeface="돋움" panose="020B0600000101010101" pitchFamily="50" charset="-127"/>
              </a:rPr>
              <a:t>욕설감지처리모델</a:t>
            </a:r>
            <a:r>
              <a:rPr lang="en-US" altLang="ko-KR" sz="1000" smtClean="0"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endParaRPr lang="ko-KR" altLang="en-US" sz="1000" dirty="0"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2E41173B-7DE8-4B9F-A301-591F1C50B87E}"/>
              </a:ext>
            </a:extLst>
          </p:cNvPr>
          <p:cNvSpPr txBox="1"/>
          <p:nvPr/>
        </p:nvSpPr>
        <p:spPr>
          <a:xfrm>
            <a:off x="4425361" y="5247759"/>
            <a:ext cx="17281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b="1" dirty="0" err="1">
                <a:latin typeface="돋움" panose="020B0600000101010101" pitchFamily="50" charset="-127"/>
                <a:ea typeface="돋움" panose="020B0600000101010101" pitchFamily="50" charset="-127"/>
              </a:rPr>
              <a:t>박송이</a:t>
            </a:r>
            <a:r>
              <a:rPr lang="ko-KR" altLang="en-US" sz="1000" dirty="0"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1000" dirty="0">
                <a:latin typeface="돋움" panose="020B0600000101010101" pitchFamily="50" charset="-127"/>
                <a:ea typeface="돋움" panose="020B0600000101010101" pitchFamily="50" charset="-127"/>
              </a:rPr>
              <a:t>| </a:t>
            </a:r>
            <a:r>
              <a:rPr lang="ko-KR" altLang="en-US" sz="1000" dirty="0">
                <a:latin typeface="돋움" panose="020B0600000101010101" pitchFamily="50" charset="-127"/>
                <a:ea typeface="돋움" panose="020B0600000101010101" pitchFamily="50" charset="-127"/>
              </a:rPr>
              <a:t>얼굴 측면 인식을 통한 출입기록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3C0E1577-C5F2-4623-BF0C-F0ECC6F88A7E}"/>
              </a:ext>
            </a:extLst>
          </p:cNvPr>
          <p:cNvSpPr txBox="1"/>
          <p:nvPr/>
        </p:nvSpPr>
        <p:spPr>
          <a:xfrm>
            <a:off x="5868731" y="5904801"/>
            <a:ext cx="18716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b="1" dirty="0">
                <a:latin typeface="돋움" panose="020B0600000101010101" pitchFamily="50" charset="-127"/>
                <a:ea typeface="돋움" panose="020B0600000101010101" pitchFamily="50" charset="-127"/>
              </a:rPr>
              <a:t>거북이</a:t>
            </a:r>
            <a:r>
              <a:rPr lang="ko-KR" altLang="en-US" sz="1000" dirty="0"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1000" dirty="0">
                <a:latin typeface="돋움" panose="020B0600000101010101" pitchFamily="50" charset="-127"/>
                <a:ea typeface="돋움" panose="020B0600000101010101" pitchFamily="50" charset="-127"/>
              </a:rPr>
              <a:t>| </a:t>
            </a:r>
            <a:r>
              <a:rPr lang="ko-KR" altLang="en-US" sz="1000" dirty="0">
                <a:latin typeface="돋움" panose="020B0600000101010101" pitchFamily="50" charset="-127"/>
                <a:ea typeface="돋움" panose="020B0600000101010101" pitchFamily="50" charset="-127"/>
              </a:rPr>
              <a:t>방탈출게임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AE2C9DA5-24B0-4FB6-A98B-5787A03B3C70}"/>
              </a:ext>
            </a:extLst>
          </p:cNvPr>
          <p:cNvSpPr txBox="1"/>
          <p:nvPr/>
        </p:nvSpPr>
        <p:spPr>
          <a:xfrm>
            <a:off x="1693727" y="5768980"/>
            <a:ext cx="13893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latin typeface="돋움" panose="020B0600000101010101" pitchFamily="50" charset="-127"/>
                <a:ea typeface="돋움" panose="020B0600000101010101" pitchFamily="50" charset="-127"/>
              </a:rPr>
              <a:t>X</a:t>
            </a:r>
            <a:endParaRPr lang="ko-KR" altLang="en-US" sz="1000" dirty="0"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412ED41C-A418-4EDD-B8E7-B0D418EE0E48}"/>
              </a:ext>
            </a:extLst>
          </p:cNvPr>
          <p:cNvSpPr txBox="1"/>
          <p:nvPr/>
        </p:nvSpPr>
        <p:spPr>
          <a:xfrm>
            <a:off x="545939" y="5233098"/>
            <a:ext cx="13893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b="1" dirty="0" err="1">
                <a:latin typeface="돋움" panose="020B0600000101010101" pitchFamily="50" charset="-127"/>
                <a:ea typeface="돋움" panose="020B0600000101010101" pitchFamily="50" charset="-127"/>
              </a:rPr>
              <a:t>딥페이크</a:t>
            </a:r>
            <a:r>
              <a:rPr lang="ko-KR" altLang="en-US" sz="1000" dirty="0"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1000" dirty="0">
                <a:latin typeface="돋움" panose="020B0600000101010101" pitchFamily="50" charset="-127"/>
                <a:ea typeface="돋움" panose="020B0600000101010101" pitchFamily="50" charset="-127"/>
              </a:rPr>
              <a:t>| </a:t>
            </a:r>
            <a:r>
              <a:rPr lang="en-US" altLang="ko-KR" sz="1000" dirty="0" err="1">
                <a:latin typeface="돋움" panose="020B0600000101010101" pitchFamily="50" charset="-127"/>
                <a:ea typeface="돋움" panose="020B0600000101010101" pitchFamily="50" charset="-127"/>
              </a:rPr>
              <a:t>DeepFakeDetection</a:t>
            </a:r>
            <a:endParaRPr lang="ko-KR" altLang="en-US" sz="1000" dirty="0"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E8D193EA-03CF-47E9-B835-F1292765610D}"/>
              </a:ext>
            </a:extLst>
          </p:cNvPr>
          <p:cNvSpPr txBox="1"/>
          <p:nvPr/>
        </p:nvSpPr>
        <p:spPr>
          <a:xfrm>
            <a:off x="1885235" y="5233098"/>
            <a:ext cx="13948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b="1" dirty="0">
                <a:latin typeface="돋움" panose="020B0600000101010101" pitchFamily="50" charset="-127"/>
                <a:ea typeface="돋움" panose="020B0600000101010101" pitchFamily="50" charset="-127"/>
              </a:rPr>
              <a:t>마피아게임</a:t>
            </a:r>
            <a:r>
              <a:rPr lang="ko-KR" altLang="en-US" sz="1000" dirty="0"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1000">
                <a:latin typeface="돋움" panose="020B0600000101010101" pitchFamily="50" charset="-127"/>
                <a:ea typeface="돋움" panose="020B0600000101010101" pitchFamily="50" charset="-127"/>
              </a:rPr>
              <a:t>| </a:t>
            </a:r>
            <a:endParaRPr lang="en-US" altLang="ko-KR" sz="1000" smtClean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1000" smtClean="0">
                <a:latin typeface="돋움" panose="020B0600000101010101" pitchFamily="50" charset="-127"/>
                <a:ea typeface="돋움" panose="020B0600000101010101" pitchFamily="50" charset="-127"/>
              </a:rPr>
              <a:t>실시간 이상행동감지</a:t>
            </a:r>
            <a:endParaRPr lang="ko-KR" altLang="en-US" sz="1000" dirty="0"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464211CF-00D9-40A9-A91A-81CE2C75AE68}"/>
              </a:ext>
            </a:extLst>
          </p:cNvPr>
          <p:cNvSpPr txBox="1"/>
          <p:nvPr/>
        </p:nvSpPr>
        <p:spPr>
          <a:xfrm>
            <a:off x="3119959" y="5275505"/>
            <a:ext cx="152792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>
                <a:latin typeface="돋움" panose="020B0600000101010101" pitchFamily="50" charset="-127"/>
                <a:ea typeface="돋움" panose="020B0600000101010101" pitchFamily="50" charset="-127"/>
              </a:rPr>
              <a:t>watch</a:t>
            </a:r>
            <a:r>
              <a:rPr lang="ko-KR" altLang="en-US" sz="1000" b="1" dirty="0"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1000" b="1" dirty="0">
                <a:latin typeface="돋움" panose="020B0600000101010101" pitchFamily="50" charset="-127"/>
                <a:ea typeface="돋움" panose="020B0600000101010101" pitchFamily="50" charset="-127"/>
              </a:rPr>
              <a:t>out!</a:t>
            </a:r>
            <a:r>
              <a:rPr lang="ko-KR" altLang="en-US" sz="1000" dirty="0"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1000">
                <a:latin typeface="돋움" panose="020B0600000101010101" pitchFamily="50" charset="-127"/>
                <a:ea typeface="돋움" panose="020B0600000101010101" pitchFamily="50" charset="-127"/>
              </a:rPr>
              <a:t>| </a:t>
            </a:r>
            <a:endParaRPr lang="en-US" altLang="ko-KR" sz="1000" smtClean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1000" smtClean="0">
                <a:latin typeface="돋움" panose="020B0600000101010101" pitchFamily="50" charset="-127"/>
                <a:ea typeface="돋움" panose="020B0600000101010101" pitchFamily="50" charset="-127"/>
              </a:rPr>
              <a:t>시각장애인을 </a:t>
            </a:r>
            <a:r>
              <a:rPr lang="ko-KR" altLang="en-US" sz="1000">
                <a:latin typeface="돋움" panose="020B0600000101010101" pitchFamily="50" charset="-127"/>
                <a:ea typeface="돋움" panose="020B0600000101010101" pitchFamily="50" charset="-127"/>
              </a:rPr>
              <a:t>위한 </a:t>
            </a:r>
            <a:endParaRPr lang="en-US" altLang="ko-KR" sz="1000" smtClean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1000" smtClean="0">
                <a:latin typeface="돋움" panose="020B0600000101010101" pitchFamily="50" charset="-127"/>
                <a:ea typeface="돋움" panose="020B0600000101010101" pitchFamily="50" charset="-127"/>
              </a:rPr>
              <a:t>안전보행 </a:t>
            </a:r>
            <a:r>
              <a:rPr lang="ko-KR" altLang="en-US" sz="1000" dirty="0">
                <a:latin typeface="돋움" panose="020B0600000101010101" pitchFamily="50" charset="-127"/>
                <a:ea typeface="돋움" panose="020B0600000101010101" pitchFamily="50" charset="-127"/>
              </a:rPr>
              <a:t>도우미</a:t>
            </a:r>
          </a:p>
        </p:txBody>
      </p:sp>
    </p:spTree>
    <p:extLst>
      <p:ext uri="{BB962C8B-B14F-4D97-AF65-F5344CB8AC3E}">
        <p14:creationId xmlns:p14="http://schemas.microsoft.com/office/powerpoint/2010/main" val="140620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162</Words>
  <Application>Microsoft Office PowerPoint</Application>
  <PresentationFormat>화면 슬라이드 쇼(4:3)</PresentationFormat>
  <Paragraphs>51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12</cp:revision>
  <dcterms:created xsi:type="dcterms:W3CDTF">2021-10-06T07:13:39Z</dcterms:created>
  <dcterms:modified xsi:type="dcterms:W3CDTF">2021-10-07T04:13:22Z</dcterms:modified>
</cp:coreProperties>
</file>