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6" r:id="rId21"/>
    <p:sldId id="282" r:id="rId22"/>
    <p:sldId id="283" r:id="rId23"/>
    <p:sldId id="284" r:id="rId24"/>
    <p:sldId id="287" r:id="rId25"/>
    <p:sldId id="285" r:id="rId26"/>
    <p:sldId id="301" r:id="rId27"/>
    <p:sldId id="302" r:id="rId28"/>
    <p:sldId id="288" r:id="rId29"/>
    <p:sldId id="289" r:id="rId30"/>
    <p:sldId id="303" r:id="rId31"/>
    <p:sldId id="304" r:id="rId32"/>
    <p:sldId id="290" r:id="rId33"/>
    <p:sldId id="291" r:id="rId34"/>
    <p:sldId id="292" r:id="rId35"/>
    <p:sldId id="293" r:id="rId36"/>
    <p:sldId id="259" r:id="rId37"/>
    <p:sldId id="261" r:id="rId3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6" autoAdjust="0"/>
  </p:normalViewPr>
  <p:slideViewPr>
    <p:cSldViewPr>
      <p:cViewPr>
        <p:scale>
          <a:sx n="100" d="100"/>
          <a:sy n="100" d="100"/>
        </p:scale>
        <p:origin x="-110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9F3E-1CF9-416E-80F1-B20E50562B9A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2CEBE-F280-4FBB-A2A9-CBCFCEF883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09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BE-F280-4FBB-A2A9-CBCFCEF88311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99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374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92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04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122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92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16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06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041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41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21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601E-D8A6-4A3F-8B89-EBBE4B343F75}" type="datetimeFigureOut">
              <a:rPr lang="ko-KR" altLang="en-US" smtClean="0"/>
              <a:pPr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C4F7-DD81-4457-BA7F-9C716D52E8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35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714356"/>
            <a:ext cx="2343150" cy="1695450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899592" y="2388146"/>
            <a:ext cx="7200800" cy="3849166"/>
          </a:xfrm>
          <a:prstGeom prst="round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 lang="ko-KR" altLang="en-US"/>
            </a:pPr>
            <a:r>
              <a:rPr lang="ko-KR" alt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altLang="ko-KR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 </a:t>
            </a:r>
            <a:endParaRPr lang="en-US" altLang="ko-KR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defRPr lang="ko-KR" altLang="en-US"/>
            </a:pPr>
            <a:r>
              <a:rPr lang="ko-KR" alt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교육과정 </a:t>
            </a:r>
            <a:r>
              <a:rPr lang="ko-KR" altLang="en-US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편람회</a:t>
            </a:r>
            <a:endParaRPr lang="ko-KR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0"/>
            <a:ext cx="423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제 </a:t>
            </a:r>
            <a:r>
              <a:rPr lang="en-US" altLang="ko-KR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19</a:t>
            </a:r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대 유아특수교육과  </a:t>
            </a:r>
            <a:r>
              <a:rPr lang="en-US" altLang="ko-KR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Friends </a:t>
            </a:r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학생회</a:t>
            </a:r>
            <a:endParaRPr lang="ko-KR" altLang="en-US" dirty="0">
              <a:solidFill>
                <a:srgbClr val="00B050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6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4" y="5000636"/>
            <a:ext cx="2286016" cy="16954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3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1500166" y="2928934"/>
            <a:ext cx="63097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ko-K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ko-KR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맑은 고딕"/>
              </a:rPr>
              <a:t>졸업 요건 복수/부전공 관련</a:t>
            </a:r>
          </a:p>
          <a:p>
            <a:pPr marL="514350" indent="-514350">
              <a:buAutoNum type="arabicPeriod"/>
            </a:pPr>
            <a:endParaRPr lang="ko-KR" alt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2643206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4000" b="1" dirty="0" smtClean="0"/>
              <a:t>졸업 요건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071538" y="2214554"/>
          <a:ext cx="7000924" cy="24160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571636"/>
                <a:gridCol w="1428760"/>
                <a:gridCol w="2500330"/>
              </a:tblGrid>
              <a:tr h="928694">
                <a:tc>
                  <a:txBody>
                    <a:bodyPr/>
                    <a:lstStyle/>
                    <a:p>
                      <a:pPr algn="ctr" latinLnBrk="1"/>
                      <a:endParaRPr lang="en-US" altLang="ko-KR" sz="1400" dirty="0" smtClean="0"/>
                    </a:p>
                    <a:p>
                      <a:pPr algn="ctr" latinLnBrk="1"/>
                      <a:r>
                        <a:rPr lang="ko-KR" altLang="en-US" sz="2500" dirty="0" smtClean="0"/>
                        <a:t>교양과정</a:t>
                      </a:r>
                      <a:endParaRPr lang="ko-KR" altLang="en-US" sz="2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en-US" altLang="ko-KR" sz="1400" dirty="0" smtClean="0"/>
                    </a:p>
                    <a:p>
                      <a:pPr algn="ctr" latinLnBrk="1"/>
                      <a:r>
                        <a:rPr lang="ko-KR" altLang="en-US" sz="2500" dirty="0" smtClean="0"/>
                        <a:t>전공과정</a:t>
                      </a:r>
                      <a:endParaRPr lang="ko-KR" altLang="en-US" sz="2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en-US" altLang="ko-KR" sz="280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     </a:t>
                      </a:r>
                      <a:r>
                        <a:rPr lang="ko-KR" altLang="en-US" sz="2500" dirty="0" smtClean="0"/>
                        <a:t>졸업학점</a:t>
                      </a:r>
                      <a:endParaRPr lang="ko-KR" altLang="en-US" sz="25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/>
                        <a:t>공통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/>
                        <a:t>제</a:t>
                      </a:r>
                      <a:r>
                        <a:rPr lang="en-US" altLang="ko-KR" b="0" dirty="0" smtClean="0"/>
                        <a:t>1 </a:t>
                      </a:r>
                      <a:r>
                        <a:rPr lang="ko-KR" altLang="en-US" b="0" dirty="0" smtClean="0"/>
                        <a:t>전공자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/>
                        <a:t>복수전공자</a:t>
                      </a:r>
                      <a:endParaRPr lang="ko-KR" altLang="en-US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987258"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2800" b="1" dirty="0" smtClean="0"/>
                        <a:t>25</a:t>
                      </a:r>
                      <a:endParaRPr lang="ko-KR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2800" b="0" dirty="0" smtClean="0"/>
                        <a:t>66</a:t>
                      </a:r>
                      <a:endParaRPr lang="ko-KR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2800" b="1" dirty="0" smtClean="0"/>
                        <a:t>54</a:t>
                      </a:r>
                      <a:endParaRPr lang="ko-KR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2800" b="1" dirty="0" smtClean="0"/>
                        <a:t>140</a:t>
                      </a:r>
                      <a:endParaRPr lang="ko-KR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715040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복수 전공 및 연계 전공</a:t>
            </a:r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642910" y="1571612"/>
            <a:ext cx="85010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복수 </a:t>
            </a:r>
            <a:r>
              <a:rPr lang="ko-KR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전공 :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재학 중 제 1전공을 제외한 학과 또는 학부의 전공을 이수하여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2개 이상의 학사학위를 수여하는 제도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 </a:t>
            </a:r>
            <a:r>
              <a:rPr lang="ko-KR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범위 :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 전공의 이수 범위는 모든 학과 또는 전공을 대상으로 하며, </a:t>
            </a:r>
            <a:endParaRPr lang="en-US" altLang="ko-KR" sz="22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재학 중 이수 가능한 전공의 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수는 2개 이내로 한다.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사범대학(교직과정 이수신청자 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외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), 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물리치료학과, 작업치료학과, </a:t>
            </a:r>
            <a:endParaRPr lang="en-US" altLang="ko-KR" sz="22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간호학과</a:t>
            </a:r>
            <a:r>
              <a:rPr lang="ko-KR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및 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보건 </a:t>
            </a:r>
            <a:r>
              <a:rPr lang="ko-KR" altLang="en-US" sz="22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과학부로의</a:t>
            </a:r>
            <a:r>
              <a:rPr lang="ko-KR" altLang="en-US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복수전공은 할 수 없다.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715040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복수 전공 및 연계 전공</a:t>
            </a:r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직사각형 21"/>
          <p:cNvSpPr txBox="1"/>
          <p:nvPr/>
        </p:nvSpPr>
        <p:spPr>
          <a:xfrm>
            <a:off x="500034" y="1214422"/>
            <a:ext cx="8643966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신청자격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및 정원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이수 신청 자격은 신청 직전학기 기준으로 누적 학점의 평균이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학기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당 15학점 이상인 자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학과(전공)별 정원은 별도로 두지 않으며, 총장이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수용인원과 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학업수행 능력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등을 감안하여 제한 가능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신청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/포기 및 변경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복수전공을 이수하고자 하는 자는 매 학기</a:t>
            </a:r>
            <a:r>
              <a:rPr lang="ko-KR" altLang="en-US" sz="20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(제1학년 2학기 3학년 2학기. 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 단 </a:t>
            </a:r>
            <a:r>
              <a:rPr lang="ko-KR" altLang="en-US" sz="20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교직 복수 </a:t>
            </a:r>
            <a:r>
              <a:rPr lang="ko-KR" altLang="en-US" sz="2000" dirty="0" err="1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전공이수자는</a:t>
            </a:r>
            <a:r>
              <a:rPr lang="ko-KR" altLang="en-US" sz="20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 2학년 2학기까지)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소정기간에 복수전공을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신청</a:t>
            </a:r>
            <a:endParaRPr lang="ko-KR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이수를 포기하고자 할 경우 복수전공 신청기간에 포기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이수학점</a:t>
            </a: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</a:t>
            </a:r>
            <a:r>
              <a:rPr lang="ko-KR" altLang="en-US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이수자는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복수전공학과(전공)의 졸업에 필요한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전공인정학점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(전공필수포함) 이상을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이수하여야 하며, 신청 당시 학년도의 복수전공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학과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(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전공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)의 교육과정에 따라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이수하여야 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1900" dirty="0">
              <a:blipFill rotWithShape="1">
                <a:blip r:embed="rId3"/>
                <a:tile tx="0" ty="0" sx="100000" sy="100000" flip="none" algn="tl"/>
              </a:blipFill>
              <a:latin typeface="HY나무B"/>
              <a:ea typeface="HY나무B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715040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복수 전공 및 연계 전공</a:t>
            </a:r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500034" y="1214422"/>
            <a:ext cx="806490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교과목인정</a:t>
            </a: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학과(전공)의 전공과목을 복수전공 승인 이전에 일반선택으로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이미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이수한 경우 복수전공과목으로 대체 인정할 수 있다.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 1전공 전공교과목이 복수전공의 전공교과목과 명칭이 동일한 교과목은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9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학점 범위 내에서 중복인정 할 수 있다. 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다만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교직과정 이수자의 중복인정 범위 등은 관련 법규에 의한다.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000" b="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학위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수여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제 1전공의 졸업요건(졸업학점, 졸업논문, 졸업자격 영어시험)을 </a:t>
            </a:r>
            <a:r>
              <a:rPr lang="ko-KR" alt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충족하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고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복수전공의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이수를 완료하였을 경우 학위를 수여하고 학적부여에 그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사실을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기재한다.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이수를 완료하였더라고 제 1전공의 졸업요건을 충족하지 </a:t>
            </a:r>
            <a:r>
              <a:rPr lang="ko-KR" alt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못하</a:t>
            </a:r>
            <a: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였을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경우에는 학위수여를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하지 않는다.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복수전공 </a:t>
            </a:r>
            <a:r>
              <a:rPr lang="ko-KR" altLang="en-US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이수자는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복수전공학과(전공)의 졸업논문 심사에 합격하여야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한다</a:t>
            </a:r>
            <a:r>
              <a:rPr lang="ko-KR" altLang="en-US" sz="1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207170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부전공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직사각형 21"/>
          <p:cNvSpPr txBox="1"/>
          <p:nvPr/>
        </p:nvSpPr>
        <p:spPr>
          <a:xfrm>
            <a:off x="571472" y="1214422"/>
            <a:ext cx="806490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이수범위</a:t>
            </a: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부전공의 이수범위는 모든 학과 또는 전공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물리치료학과, 간호학과 및 보건 </a:t>
            </a:r>
            <a:r>
              <a:rPr lang="ko-KR" altLang="en-US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과학부로의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부전공은 할 수 없다.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연계전공은 부전공으로 이수 할 수 없다.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000" b="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신청자격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및 정원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(복수 전공 연계전공과 같음)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신청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포기 및 변경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부전공을 이수하고자 하는 자는 매 학기(제 1학년 2학기에서 제 4학년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2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학기)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소정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기간에 부전공 이수 신청을 하여 부전공 학과(전공)의 심사를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거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쳐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총장의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승인을 얻어야 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000" b="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이수학점</a:t>
            </a: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부전공 이수학점은 부전공 학과(전공)내의 전공교과목 중에서 21학점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이상을 이수하여야 한다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207170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부전공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500034" y="1428736"/>
            <a:ext cx="846043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교과목 </a:t>
            </a: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인정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 1전공자 부전공의 전공교과목 중 명칭이 동일한 교과목이라도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중복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인정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하지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않으며</a:t>
            </a:r>
            <a: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endParaRPr lang="ko-KR" altLang="en-US" sz="2000" b="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이에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따라 부족되는 학점은 해당 학과(전공)의 다른 전공교과목으로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수하여야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부전공을 이수 중인 자가 졸업학기까지 소정의 부전공 이수학점을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취득하지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못할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때는 부전공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과정에서 탈락되며 이미 취득한 학점은 일반선택 과목으로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처리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인정한다.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편입학 자 중 복수전공학점으로 인정받은 자가 부전공으로 변경 할 때에는</a:t>
            </a: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부전공 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인정학점의 1/2의 범위 내에서 인정, 복수전공으로 인정받은 학점은 </a:t>
            </a:r>
            <a:endParaRPr lang="en-US" altLang="ko-KR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인정을 취소한다</a:t>
            </a:r>
            <a:r>
              <a:rPr lang="ko-KR" alt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4" y="5000636"/>
            <a:ext cx="2286016" cy="16954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3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428992" y="2928934"/>
            <a:ext cx="25003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ko-K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ko-KR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교양안내</a:t>
            </a:r>
            <a:endParaRPr lang="ko-KR" altLang="en-US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맑은 고딕"/>
            </a:endParaRPr>
          </a:p>
          <a:p>
            <a:pPr marL="514350" indent="-514350">
              <a:buAutoNum type="arabicPeriod"/>
            </a:pPr>
            <a:endParaRPr lang="ko-KR" altLang="en-US" sz="35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428728" y="4143380"/>
            <a:ext cx="6643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개설 교과목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참고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:  </a:t>
            </a:r>
            <a:r>
              <a:rPr lang="ko-KR" altLang="en-US" sz="2000" dirty="0" smtClean="0">
                <a:solidFill>
                  <a:srgbClr val="FF0000"/>
                </a:solidFill>
              </a:rPr>
              <a:t>대구대학교 홈페이지→학사안내→교육과정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   </a:t>
            </a:r>
            <a:r>
              <a:rPr lang="ko-KR" altLang="en-US" sz="2000" dirty="0" smtClean="0">
                <a:solidFill>
                  <a:srgbClr val="FF0000"/>
                </a:solidFill>
              </a:rPr>
              <a:t>→교육과정 편람→</a:t>
            </a:r>
            <a:r>
              <a:rPr lang="en-US" altLang="ko-KR" sz="2000" dirty="0" smtClean="0">
                <a:solidFill>
                  <a:srgbClr val="FF0000"/>
                </a:solidFill>
              </a:rPr>
              <a:t>’4. </a:t>
            </a:r>
            <a:r>
              <a:rPr lang="ko-KR" altLang="en-US" sz="2000" dirty="0" smtClean="0">
                <a:solidFill>
                  <a:srgbClr val="FF0000"/>
                </a:solidFill>
              </a:rPr>
              <a:t>교양교육과정</a:t>
            </a:r>
            <a:r>
              <a:rPr lang="en-US" altLang="ko-KR" sz="2000" dirty="0" smtClean="0">
                <a:solidFill>
                  <a:srgbClr val="FF0000"/>
                </a:solidFill>
              </a:rPr>
              <a:t>’</a:t>
            </a:r>
            <a:r>
              <a:rPr lang="ko-KR" altLang="en-US" sz="2000" dirty="0" smtClean="0">
                <a:solidFill>
                  <a:srgbClr val="FF0000"/>
                </a:solidFill>
              </a:rPr>
              <a:t>의 </a:t>
            </a:r>
            <a:r>
              <a:rPr lang="en-US" altLang="ko-KR" sz="2000" dirty="0" smtClean="0">
                <a:solidFill>
                  <a:srgbClr val="FF0000"/>
                </a:solidFill>
              </a:rPr>
              <a:t>PDF </a:t>
            </a:r>
            <a:r>
              <a:rPr lang="ko-KR" altLang="en-US" sz="2000" dirty="0" smtClean="0">
                <a:solidFill>
                  <a:srgbClr val="FF0000"/>
                </a:solidFill>
              </a:rPr>
              <a:t>파일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타원형 설명선 19"/>
          <p:cNvSpPr/>
          <p:nvPr/>
        </p:nvSpPr>
        <p:spPr>
          <a:xfrm>
            <a:off x="128548" y="548680"/>
            <a:ext cx="4539849" cy="1957494"/>
          </a:xfrm>
          <a:prstGeom prst="wedgeEllipseCallout">
            <a:avLst>
              <a:gd name="adj1" fmla="val 24912"/>
              <a:gd name="adj2" fmla="val 6522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/>
              <a:t>인성</a:t>
            </a:r>
            <a:r>
              <a:rPr lang="en-US" altLang="ko-KR" dirty="0"/>
              <a:t>, </a:t>
            </a:r>
            <a:r>
              <a:rPr lang="ko-KR" altLang="en-US" dirty="0"/>
              <a:t>사고와 표현</a:t>
            </a:r>
            <a:r>
              <a:rPr lang="en-US" altLang="ko-KR" dirty="0"/>
              <a:t>, </a:t>
            </a:r>
            <a:r>
              <a:rPr lang="ko-KR" altLang="en-US" dirty="0"/>
              <a:t>외국어 등 </a:t>
            </a:r>
            <a:endParaRPr lang="en-US" altLang="ko-KR" dirty="0"/>
          </a:p>
          <a:p>
            <a:r>
              <a:rPr lang="ko-KR" altLang="en-US" dirty="0"/>
              <a:t>대학생이라면 이 정도는 알고 졸업을 해야지</a:t>
            </a:r>
            <a:r>
              <a:rPr lang="en-US" altLang="ko-KR" dirty="0"/>
              <a:t>! </a:t>
            </a:r>
          </a:p>
          <a:p>
            <a:r>
              <a:rPr lang="ko-KR" altLang="en-US" dirty="0"/>
              <a:t>해서 꼭 들으라고 학교에서 정해 </a:t>
            </a:r>
            <a:r>
              <a:rPr lang="ko-KR" altLang="en-US" dirty="0" smtClean="0"/>
              <a:t>놓은 것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3929090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교양 교육 과정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85786" y="2071678"/>
          <a:ext cx="7572426" cy="29270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2071"/>
                <a:gridCol w="1262071"/>
                <a:gridCol w="1476386"/>
                <a:gridCol w="1047756"/>
                <a:gridCol w="1262071"/>
                <a:gridCol w="1262071"/>
              </a:tblGrid>
              <a:tr h="642942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교양 과정</a:t>
                      </a:r>
                      <a:endParaRPr lang="ko-KR" altLang="en-US" sz="32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endParaRPr lang="en-US" altLang="ko-KR" sz="9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공통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교양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9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핵심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교양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9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계열기초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교양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9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선택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교양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 smtClean="0"/>
                        <a:t>최소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이수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학점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 smtClean="0"/>
                        <a:t>최대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이수</a:t>
                      </a:r>
                      <a:endParaRPr lang="en-US" altLang="ko-KR" sz="2400" b="0" dirty="0" smtClean="0"/>
                    </a:p>
                    <a:p>
                      <a:pPr algn="ctr" latinLnBrk="1"/>
                      <a:r>
                        <a:rPr lang="ko-KR" altLang="en-US" sz="2400" b="0" dirty="0" smtClean="0"/>
                        <a:t>학점</a:t>
                      </a:r>
                      <a:endParaRPr lang="ko-KR" altLang="en-US" sz="2400" b="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</a:tr>
              <a:tr h="1095383"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13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6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6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-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25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/>
                    </a:p>
                    <a:p>
                      <a:pPr algn="ctr" latinLnBrk="1"/>
                      <a:r>
                        <a:rPr lang="en-US" altLang="ko-KR" sz="3600" b="1" dirty="0" smtClean="0"/>
                        <a:t>44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57203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공통교양</a:t>
            </a:r>
            <a:r>
              <a:rPr lang="en-US" altLang="ko-KR" sz="4000" b="1" dirty="0" smtClean="0"/>
              <a:t>: 13</a:t>
            </a:r>
            <a:r>
              <a:rPr lang="ko-KR" altLang="en-US" sz="4000" b="1" dirty="0" smtClean="0"/>
              <a:t>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785926"/>
            <a:ext cx="7961016" cy="36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톱니 모양의 오른쪽 화살표 11"/>
          <p:cNvSpPr/>
          <p:nvPr/>
        </p:nvSpPr>
        <p:spPr>
          <a:xfrm>
            <a:off x="1500166" y="5286388"/>
            <a:ext cx="2571768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285720" y="260648"/>
            <a:ext cx="2558088" cy="6336704"/>
          </a:xfrm>
          <a:prstGeom prst="round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톱니 모양의 오른쪽 화살표 2"/>
          <p:cNvSpPr/>
          <p:nvPr/>
        </p:nvSpPr>
        <p:spPr>
          <a:xfrm>
            <a:off x="2643174" y="1500174"/>
            <a:ext cx="1357322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톱니 모양의 오른쪽 화살표 5"/>
          <p:cNvSpPr/>
          <p:nvPr/>
        </p:nvSpPr>
        <p:spPr>
          <a:xfrm>
            <a:off x="2214546" y="2285992"/>
            <a:ext cx="2071702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톱니 모양의 오른쪽 화살표 6"/>
          <p:cNvSpPr/>
          <p:nvPr/>
        </p:nvSpPr>
        <p:spPr>
          <a:xfrm>
            <a:off x="2214546" y="3000372"/>
            <a:ext cx="1714512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톱니 모양의 오른쪽 화살표 7"/>
          <p:cNvSpPr/>
          <p:nvPr/>
        </p:nvSpPr>
        <p:spPr>
          <a:xfrm>
            <a:off x="2714612" y="3786190"/>
            <a:ext cx="1357322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톱니 모양의 오른쪽 화살표 8"/>
          <p:cNvSpPr/>
          <p:nvPr/>
        </p:nvSpPr>
        <p:spPr>
          <a:xfrm>
            <a:off x="1714480" y="4572008"/>
            <a:ext cx="2571768" cy="428628"/>
          </a:xfrm>
          <a:prstGeom prst="notchedRightArrow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714612" y="1000108"/>
            <a:ext cx="9286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</a:t>
            </a:r>
          </a:p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</a:t>
            </a:r>
          </a:p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3.</a:t>
            </a:r>
          </a:p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4.</a:t>
            </a:r>
          </a:p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5.</a:t>
            </a:r>
          </a:p>
          <a:p>
            <a:pPr algn="ctr"/>
            <a:r>
              <a:rPr lang="en-US" altLang="ko-KR" sz="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6.</a:t>
            </a:r>
            <a:endParaRPr lang="ko-KR" altLang="en-US" sz="5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2857496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목록</a:t>
            </a:r>
            <a:endParaRPr lang="ko-KR" altLang="en-US" sz="4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1124744"/>
            <a:ext cx="514353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수강 신청 및 타이거즈 활용 방법</a:t>
            </a:r>
            <a:endParaRPr lang="en-US" altLang="ko-KR" sz="25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endParaRPr lang="en-US" altLang="ko-KR" sz="14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졸업 요건</a:t>
            </a:r>
            <a:r>
              <a:rPr lang="en-US" altLang="ko-KR" sz="2500" b="1" dirty="0" smtClean="0">
                <a:cs typeface="맑은 고딕"/>
              </a:rPr>
              <a:t>, </a:t>
            </a:r>
            <a:r>
              <a:rPr lang="ko-KR" altLang="en-US" sz="2500" b="1" dirty="0" smtClean="0"/>
              <a:t>복수</a:t>
            </a:r>
            <a:r>
              <a:rPr lang="en-US" altLang="ko-KR" sz="2500" b="1" dirty="0" smtClean="0">
                <a:cs typeface="맑은 고딕"/>
              </a:rPr>
              <a:t>/</a:t>
            </a:r>
            <a:r>
              <a:rPr lang="ko-KR" altLang="en-US" sz="2500" b="1" dirty="0" smtClean="0"/>
              <a:t>부전공 관련</a:t>
            </a:r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endParaRPr lang="en-US" altLang="ko-KR" sz="105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교양안내</a:t>
            </a:r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endParaRPr lang="en-US" altLang="ko-KR" sz="9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전공안내</a:t>
            </a:r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endParaRPr lang="en-US" altLang="ko-KR" sz="7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교직 교육 과정</a:t>
            </a:r>
            <a:endParaRPr lang="en-US" altLang="ko-KR" sz="25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endParaRPr lang="en-US" altLang="ko-KR" sz="800" b="1" dirty="0" smtClean="0"/>
          </a:p>
          <a:p>
            <a:pPr>
              <a:lnSpc>
                <a:spcPct val="150000"/>
              </a:lnSpc>
              <a:buFont typeface="Wingdings"/>
              <a:buNone/>
              <a:defRPr lang="ko-KR" altLang="en-US"/>
            </a:pPr>
            <a:r>
              <a:rPr lang="ko-KR" altLang="en-US" sz="2500" b="1" dirty="0" smtClean="0"/>
              <a:t>보육교사</a:t>
            </a:r>
            <a:endParaRPr lang="ko-KR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096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57203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공통교양</a:t>
            </a:r>
            <a:r>
              <a:rPr lang="en-US" altLang="ko-KR" sz="4000" b="1" dirty="0" smtClean="0"/>
              <a:t>: 13</a:t>
            </a:r>
            <a:r>
              <a:rPr lang="ko-KR" altLang="en-US" sz="4000" b="1" dirty="0" smtClean="0"/>
              <a:t>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직사각형 24"/>
          <p:cNvSpPr txBox="1"/>
          <p:nvPr/>
        </p:nvSpPr>
        <p:spPr>
          <a:xfrm>
            <a:off x="642910" y="2285992"/>
            <a:ext cx="813690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/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1학년: 소속 단과대학 내에서만 공통 교양 수강신청 </a:t>
            </a:r>
            <a:r>
              <a:rPr lang="ko-KR" alt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가능</a:t>
            </a:r>
            <a:endParaRPr lang="ko-KR" altLang="en-US" sz="25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Font typeface="Arial"/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Font typeface="Arial"/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5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Font typeface="Arial"/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2학년 이상 : 단과대학 제한 없이 신청 가능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14340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핵심교양</a:t>
            </a:r>
            <a:r>
              <a:rPr lang="en-US" altLang="ko-KR" sz="4000" b="1" dirty="0" smtClean="0"/>
              <a:t>: 6</a:t>
            </a:r>
            <a:r>
              <a:rPr lang="ko-KR" altLang="en-US" sz="4000" b="1" dirty="0" smtClean="0"/>
              <a:t>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714620"/>
            <a:ext cx="795949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21497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4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계열기초교양</a:t>
            </a:r>
            <a:r>
              <a:rPr lang="en-US" altLang="ko-KR" sz="4000" b="1" dirty="0" smtClean="0"/>
              <a:t>: 6</a:t>
            </a:r>
            <a:r>
              <a:rPr lang="ko-KR" altLang="en-US" sz="4000" b="1" dirty="0" smtClean="0"/>
              <a:t>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786058"/>
            <a:ext cx="800105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92922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5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선택교양</a:t>
            </a:r>
            <a:r>
              <a:rPr lang="en-US" altLang="ko-KR" sz="4000" b="1" dirty="0" smtClean="0"/>
              <a:t>: </a:t>
            </a:r>
            <a:r>
              <a:rPr lang="ko-KR" altLang="en-US" sz="4000" b="1" dirty="0" smtClean="0"/>
              <a:t>자유선택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643182"/>
            <a:ext cx="7929618" cy="14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4" y="5000636"/>
            <a:ext cx="2286016" cy="16954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3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428992" y="2928934"/>
            <a:ext cx="25003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ko-K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ko-KR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전공안내</a:t>
            </a:r>
            <a:endParaRPr lang="ko-KR" altLang="en-US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맑은 고딕"/>
            </a:endParaRPr>
          </a:p>
          <a:p>
            <a:pPr marL="514350" indent="-514350">
              <a:buAutoNum type="arabicPeriod"/>
            </a:pPr>
            <a:endParaRPr lang="ko-KR" altLang="en-US" sz="35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70102" y="4185028"/>
            <a:ext cx="66437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개설 교과목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참고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:  </a:t>
            </a:r>
            <a:r>
              <a:rPr lang="ko-KR" altLang="en-US" sz="2000" dirty="0" smtClean="0">
                <a:solidFill>
                  <a:srgbClr val="FF0000"/>
                </a:solidFill>
              </a:rPr>
              <a:t>대구대학교 홈페이지→학사안내→교직과정 이수 및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r>
              <a:rPr lang="en-US" altLang="ko-KR" sz="2000" dirty="0" smtClean="0">
                <a:solidFill>
                  <a:srgbClr val="FF0000"/>
                </a:solidFill>
              </a:rPr>
              <a:t>  </a:t>
            </a:r>
            <a:r>
              <a:rPr lang="ko-KR" altLang="en-US" sz="2000" dirty="0" smtClean="0">
                <a:solidFill>
                  <a:srgbClr val="FF0000"/>
                </a:solidFill>
              </a:rPr>
              <a:t>선발→붙임</a:t>
            </a:r>
            <a:r>
              <a:rPr lang="en-US" altLang="ko-KR" sz="2000" dirty="0">
                <a:solidFill>
                  <a:srgbClr val="FF0000"/>
                </a:solidFill>
              </a:rPr>
              <a:t>2)</a:t>
            </a:r>
            <a:r>
              <a:rPr lang="ko-KR" altLang="en-US" sz="2000" dirty="0">
                <a:solidFill>
                  <a:srgbClr val="FF0000"/>
                </a:solidFill>
              </a:rPr>
              <a:t> 학과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전공</a:t>
            </a:r>
            <a:r>
              <a:rPr lang="en-US" altLang="ko-KR" sz="2000" dirty="0">
                <a:solidFill>
                  <a:srgbClr val="FF0000"/>
                </a:solidFill>
              </a:rPr>
              <a:t>)</a:t>
            </a:r>
            <a:r>
              <a:rPr lang="ko-KR" altLang="en-US" sz="2000" dirty="0">
                <a:solidFill>
                  <a:srgbClr val="FF0000"/>
                </a:solidFill>
              </a:rPr>
              <a:t>별 기본이수 및 교과교육학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r>
              <a:rPr lang="en-US" altLang="ko-KR" sz="2000" dirty="0" smtClean="0">
                <a:solidFill>
                  <a:srgbClr val="FF0000"/>
                </a:solidFill>
              </a:rPr>
              <a:t>  </a:t>
            </a:r>
            <a:r>
              <a:rPr lang="ko-KR" altLang="en-US" sz="2000" dirty="0" smtClean="0">
                <a:solidFill>
                  <a:srgbClr val="FF0000"/>
                </a:solidFill>
              </a:rPr>
              <a:t>교과목 현황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  <p:sp>
        <p:nvSpPr>
          <p:cNvPr id="42" name="타원형 설명선 41"/>
          <p:cNvSpPr/>
          <p:nvPr/>
        </p:nvSpPr>
        <p:spPr>
          <a:xfrm>
            <a:off x="128548" y="548680"/>
            <a:ext cx="4539849" cy="1957494"/>
          </a:xfrm>
          <a:prstGeom prst="wedgeEllipseCallout">
            <a:avLst>
              <a:gd name="adj1" fmla="val 24912"/>
              <a:gd name="adj2" fmla="val 6522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dirty="0"/>
              <a:t>유아특수교육 </a:t>
            </a:r>
            <a:r>
              <a:rPr lang="ko-KR" altLang="en-US" dirty="0" smtClean="0"/>
              <a:t>전공공부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크게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특수교육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</a:t>
            </a:r>
            <a:r>
              <a:rPr lang="ko-KR" altLang="en-US" dirty="0"/>
              <a:t>관련한 전공과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유아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</a:t>
            </a:r>
            <a:r>
              <a:rPr lang="ko-KR" altLang="en-US" dirty="0"/>
              <a:t>관련한 </a:t>
            </a:r>
            <a:r>
              <a:rPr lang="ko-KR" altLang="en-US" dirty="0" smtClean="0"/>
              <a:t>전공</a:t>
            </a:r>
            <a:endParaRPr lang="en-US" altLang="ko-KR" dirty="0" smtClean="0"/>
          </a:p>
          <a:p>
            <a:pPr fontAlgn="base"/>
            <a:r>
              <a:rPr lang="ko-KR" altLang="en-US" dirty="0" err="1" smtClean="0"/>
              <a:t>으로</a:t>
            </a:r>
            <a:r>
              <a:rPr lang="ko-KR" altLang="en-US" dirty="0" smtClean="0"/>
              <a:t> 나누어져 있음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57203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교양 및 전공학점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857224" y="1928802"/>
          <a:ext cx="7858182" cy="3286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  <a:gridCol w="928694"/>
                <a:gridCol w="928694"/>
                <a:gridCol w="857256"/>
                <a:gridCol w="857256"/>
                <a:gridCol w="1214446"/>
                <a:gridCol w="1214446"/>
                <a:gridCol w="1000134"/>
              </a:tblGrid>
              <a:tr h="1063072">
                <a:tc gridSpan="5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교양과정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전공과정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6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졸업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학점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</a:tr>
              <a:tr h="14449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공통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교양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핵심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교양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계열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기초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교양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선택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교양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계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제</a:t>
                      </a:r>
                      <a:r>
                        <a:rPr lang="en-US" altLang="ko-KR" sz="2400" dirty="0" smtClean="0"/>
                        <a:t>1</a:t>
                      </a:r>
                    </a:p>
                    <a:p>
                      <a:pPr latinLnBrk="1"/>
                      <a:r>
                        <a:rPr lang="ko-KR" altLang="en-US" sz="2400" dirty="0" smtClean="0"/>
                        <a:t>전공자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복수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전공자</a:t>
                      </a:r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4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</a:tr>
              <a:tr h="7780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13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6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6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-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25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66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54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smtClean="0"/>
                        <a:t>140</a:t>
                      </a:r>
                      <a:endParaRPr lang="ko-KR" altLang="en-US" sz="3600" b="1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57203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교양 및 전공학점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143108" y="1857364"/>
          <a:ext cx="4922414" cy="4063994"/>
        </p:xfrm>
        <a:graphic>
          <a:graphicData uri="http://schemas.openxmlformats.org/drawingml/2006/table">
            <a:tbl>
              <a:tblPr/>
              <a:tblGrid>
                <a:gridCol w="656737"/>
                <a:gridCol w="656737"/>
                <a:gridCol w="804561"/>
                <a:gridCol w="2147642"/>
                <a:gridCol w="656737"/>
              </a:tblGrid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FFFFFF"/>
                          </a:solidFill>
                          <a:ea typeface="굴림"/>
                        </a:rPr>
                        <a:t>학년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FFFFFF"/>
                          </a:solidFill>
                          <a:ea typeface="굴림"/>
                        </a:rPr>
                        <a:t>학기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FFFFFF"/>
                          </a:solidFill>
                          <a:ea typeface="굴림"/>
                        </a:rPr>
                        <a:t>교과구분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FFFFFF"/>
                          </a:solidFill>
                          <a:ea typeface="굴림"/>
                        </a:rPr>
                        <a:t>과목명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FFFFFF"/>
                          </a:solidFill>
                          <a:ea typeface="굴림"/>
                        </a:rPr>
                        <a:t>학점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공통교양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DU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비전설계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DU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실용영어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(1)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유아발달론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유아교육개론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공통교양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DU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실용영어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(2)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유아특수교육원론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유아언어교육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정신지체아교육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아동영양학및섭식지도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발달지체영아보육과정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장애아진단및평가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공통교양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DU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진로설계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아동복지론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보육학개론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유아건강교육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자폐성장애아교육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유아교재교구개발이론및실습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유아동작교육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뇌성마비유아언어및동작훈련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청각장애아교육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전공필수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유아관찰실습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4710" marR="54710" marT="15126" marB="151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000496" y="1357298"/>
            <a:ext cx="1612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&lt; </a:t>
            </a:r>
            <a:r>
              <a:rPr lang="ko-KR" altLang="en-US" b="1" dirty="0" smtClean="0"/>
              <a:t>교과과정 </a:t>
            </a:r>
            <a:r>
              <a:rPr lang="en-US" altLang="ko-KR" sz="2000" b="1" dirty="0" smtClean="0"/>
              <a:t>&gt;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57203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교양 및 전공학점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143108" y="1357298"/>
          <a:ext cx="4929222" cy="5200932"/>
        </p:xfrm>
        <a:graphic>
          <a:graphicData uri="http://schemas.openxmlformats.org/drawingml/2006/table">
            <a:tbl>
              <a:tblPr/>
              <a:tblGrid>
                <a:gridCol w="642942"/>
                <a:gridCol w="642942"/>
                <a:gridCol w="857256"/>
                <a:gridCol w="2143140"/>
                <a:gridCol w="642942"/>
              </a:tblGrid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시각장애아교육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유아과학교육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유아음악교육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아동관찰및행동연구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유아놀이지도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주의력결핍및과잉행동지도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전공필수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발달지체유아임상실습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유아사회교육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유아특수교육론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발달지체유아통합교육종합설계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지체장애교육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의사소통장애아교육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발달지체유아교육보조기기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발달지체유아언어중재방법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영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·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유아발달지체판별및평가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4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1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유아미술교육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유아특수교육교사론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a typeface="굴림"/>
                        </a:rPr>
                        <a:t>부모교육및가족지원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정서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·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행동장애아교육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발달지체유아교육과정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a typeface="굴림"/>
                        </a:rPr>
                        <a:t>유아특수교재연구및지도법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a typeface="굴림"/>
                        </a:rPr>
                        <a:t>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유아특수교육국제비교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특수교육공학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2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전공선택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유아수학교육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영아발달및애착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유아특수교육논리및논술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발달지체영아개별지도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모의수업실습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발달지체유아교육연구법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특수학급경영론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 </a:t>
                      </a:r>
                      <a:endParaRPr 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latin typeface="굴림"/>
                        </a:rPr>
                        <a:t> 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a typeface="굴림"/>
                        </a:rPr>
                        <a:t>발달지체유아학급및학교운영 </a:t>
                      </a:r>
                      <a:endParaRPr lang="ko-KR" altLang="en-US" sz="800" kern="0" spc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7112" cap="flat" cmpd="sng" algn="ctr">
                      <a:solidFill>
                        <a:srgbClr val="8B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 dirty="0">
                          <a:solidFill>
                            <a:srgbClr val="000000"/>
                          </a:solidFill>
                          <a:latin typeface="굴림"/>
                        </a:rPr>
                        <a:t>3 </a:t>
                      </a:r>
                      <a:endParaRPr lang="en-US" sz="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38827" marR="38827" marT="10734" marB="107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79512" y="6581001"/>
            <a:ext cx="47949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* </a:t>
            </a:r>
            <a:r>
              <a:rPr lang="ko-KR" altLang="en-US" sz="1200" dirty="0" smtClean="0">
                <a:solidFill>
                  <a:srgbClr val="FF0000"/>
                </a:solidFill>
              </a:rPr>
              <a:t>참고</a:t>
            </a:r>
            <a:r>
              <a:rPr lang="en-US" altLang="ko-KR" sz="1200" dirty="0" smtClean="0">
                <a:solidFill>
                  <a:srgbClr val="FF0000"/>
                </a:solidFill>
              </a:rPr>
              <a:t>: </a:t>
            </a:r>
            <a:r>
              <a:rPr lang="ko-KR" altLang="en-US" sz="1200" dirty="0" smtClean="0">
                <a:solidFill>
                  <a:srgbClr val="FF0000"/>
                </a:solidFill>
              </a:rPr>
              <a:t>대구대학교 유아특수교육과 홈페이지→학과안내→교과과정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143536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교직 과정 전공 현황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373547"/>
              </p:ext>
            </p:extLst>
          </p:nvPr>
        </p:nvGraphicFramePr>
        <p:xfrm>
          <a:off x="642910" y="1332041"/>
          <a:ext cx="8286808" cy="43577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9903"/>
                <a:gridCol w="4209451"/>
                <a:gridCol w="2357454"/>
              </a:tblGrid>
              <a:tr h="573929">
                <a:tc>
                  <a:txBody>
                    <a:bodyPr/>
                    <a:lstStyle/>
                    <a:p>
                      <a:pPr algn="ctr" latinLnBrk="1"/>
                      <a:endParaRPr lang="en-US" altLang="ko-KR" sz="400" dirty="0" smtClean="0"/>
                    </a:p>
                    <a:p>
                      <a:pPr algn="ctr" latinLnBrk="1"/>
                      <a:r>
                        <a:rPr lang="ko-KR" altLang="en-US" sz="1800" dirty="0" smtClean="0"/>
                        <a:t>학과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400" dirty="0" smtClean="0"/>
                    </a:p>
                    <a:p>
                      <a:pPr algn="ctr" latinLnBrk="1"/>
                      <a:r>
                        <a:rPr lang="ko-KR" altLang="en-US" sz="1800" dirty="0" smtClean="0"/>
                        <a:t>기본이수과목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전공과목</a:t>
                      </a:r>
                      <a:r>
                        <a:rPr lang="en-US" altLang="ko-KR" sz="1800" dirty="0" smtClean="0"/>
                        <a:t>)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400" dirty="0" smtClean="0"/>
                    </a:p>
                    <a:p>
                      <a:pPr algn="ctr" latinLnBrk="1"/>
                      <a:r>
                        <a:rPr lang="ko-KR" altLang="en-US" sz="1800" dirty="0" smtClean="0"/>
                        <a:t>교과 교육학 교과목</a:t>
                      </a:r>
                      <a:endParaRPr lang="ko-KR" altLang="en-US" sz="1800" dirty="0"/>
                    </a:p>
                  </a:txBody>
                  <a:tcPr/>
                </a:tc>
              </a:tr>
              <a:tr h="1783525">
                <a:tc row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dirty="0" smtClean="0"/>
                        <a:t>유아특수교육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특수교육 관련 기본이수 과목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시각장애아교육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행동장애아교육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정신지체아교육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지체장애교육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청각장애아교육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장애아진단및평가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의사소통장애아교육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특수교육공학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자폐성장애아교육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→ 이 중에서 </a:t>
                      </a:r>
                      <a:r>
                        <a:rPr lang="en-US" altLang="ko-KR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7</a:t>
                      </a:r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과목 필수</a:t>
                      </a:r>
                      <a:endParaRPr lang="ko-KR" altLang="en-US" dirty="0">
                        <a:solidFill>
                          <a:schemeClr val="accent1"/>
                        </a:solidFill>
                        <a:latin typeface="HY나무M" pitchFamily="18" charset="-127"/>
                        <a:ea typeface="HY나무M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유아특수교재연구및지도법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유아특수교육론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ko-K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유아특수교육논리및논술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→ </a:t>
                      </a:r>
                      <a:r>
                        <a:rPr lang="en-US" altLang="ko-KR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3</a:t>
                      </a:r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과목 필수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77210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자격종별 관련 기본이수과목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altLang="ko-K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유아과학교육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유아동작교육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유아사회교육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유아언어교육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유아음악교육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유아놀이지도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유아건강교육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유아미술교육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유아수학교육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→ 이 중에서 </a:t>
                      </a:r>
                      <a:r>
                        <a:rPr lang="en-US" altLang="ko-KR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7</a:t>
                      </a:r>
                      <a:r>
                        <a:rPr lang="ko-KR" altLang="en-US" dirty="0" smtClean="0">
                          <a:solidFill>
                            <a:schemeClr val="accent1"/>
                          </a:solidFill>
                          <a:latin typeface="HY나무M" pitchFamily="18" charset="-127"/>
                          <a:ea typeface="HY나무M" pitchFamily="18" charset="-127"/>
                        </a:rPr>
                        <a:t>과목 필수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7572428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0166" y="0"/>
            <a:ext cx="607223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400" b="1" dirty="0" smtClean="0"/>
              <a:t>특수교육관련 전공과목/자격종별 전공과목/중복인정과목 지정현황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58702"/>
              </p:ext>
            </p:extLst>
          </p:nvPr>
        </p:nvGraphicFramePr>
        <p:xfrm>
          <a:off x="428596" y="1428736"/>
          <a:ext cx="8286808" cy="49557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3074"/>
                <a:gridCol w="3500462"/>
                <a:gridCol w="3143272"/>
              </a:tblGrid>
              <a:tr h="4751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학과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특수교육 관련 전공과목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자격종별 전공과목</a:t>
                      </a:r>
                      <a:endParaRPr lang="en-US" altLang="ko-KR" sz="1800" dirty="0" smtClean="0"/>
                    </a:p>
                  </a:txBody>
                  <a:tcPr/>
                </a:tc>
              </a:tr>
              <a:tr h="4239714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dirty="0" smtClean="0"/>
                        <a:t>유아특수교육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정신지체아교육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청각장애아교육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아동영양학및섭식지도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발달지체영아보육과정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특수교육공학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뇌성마비유아언어 및 동작훈련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시각장애아교육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주의력결핍및과잉행동지도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모의수업실습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지체장애교육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영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유아발달지체판별및평가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발달지체유아언어중재방법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발달지체유아교육보조기</a:t>
                      </a:r>
                    </a:p>
                    <a:p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의사소통장애아교육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특수학급경영론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 국제비교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발달지체유아학급및학교운영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영아발달및애착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자폐성장애아교육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정서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․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행동장애아교육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발달지체영아개별지도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장애아진단및평가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유아교육개론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유아발달론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</a:t>
                      </a:r>
                    </a:p>
                    <a:p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특수교육원론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아동복지론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보육</a:t>
                      </a:r>
                    </a:p>
                    <a:p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학개론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유아언어교육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유아교재</a:t>
                      </a:r>
                    </a:p>
                    <a:p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교육개발이론및실습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유아동작교육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유아과학교육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유아놀이지도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유아음악교육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유아건강교육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유아사회교육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유아미술교육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유아수학교육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유아관찰실습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발달지체유아교육과정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부모교육및가족지원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발달지체유아교육연구법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발달지체유아임상실습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발달지체유아통합교육종합설계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아동관찰및행동연구</a:t>
                      </a:r>
                      <a:r>
                        <a:rPr lang="en-US" altLang="ko-KR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유아특수교육교사론</a:t>
                      </a:r>
                      <a:endParaRPr lang="en-US" altLang="ko-KR" sz="16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1600" b="1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600" b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→교과교육학</a:t>
                      </a:r>
                      <a:r>
                        <a:rPr lang="en-US" altLang="ko-KR" sz="1600" b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유아특수교육론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유아특수교재연구및지도법</a:t>
                      </a:r>
                      <a:r>
                        <a:rPr lang="en-US" altLang="ko-K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유아특수교육논리및논술</a:t>
                      </a:r>
                      <a:endParaRPr lang="ko-KR" altLang="en-US" sz="1600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4" y="5000636"/>
            <a:ext cx="2286016" cy="16954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3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1142976" y="2928934"/>
            <a:ext cx="730680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ko-KR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수강신청 및 타이거즈 활용 방법 </a:t>
            </a:r>
            <a:endParaRPr lang="ko-KR" alt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7572428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4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28728" y="142852"/>
            <a:ext cx="742955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4000" b="1" dirty="0" smtClean="0"/>
              <a:t>교원자격 무시험검정 합격 기준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142984"/>
            <a:ext cx="8643966" cy="4758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직사각형 6"/>
          <p:cNvSpPr/>
          <p:nvPr/>
        </p:nvSpPr>
        <p:spPr>
          <a:xfrm>
            <a:off x="5000628" y="1214422"/>
            <a:ext cx="2143140" cy="47149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6572264" y="2357430"/>
            <a:ext cx="5000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6429388" y="2857496"/>
            <a:ext cx="6429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5429256" y="3143248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6429388" y="3857628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6643702" y="4357694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5429256" y="4643446"/>
            <a:ext cx="5715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6786578" y="4857760"/>
            <a:ext cx="2857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5286380" y="5143512"/>
            <a:ext cx="1428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715008" y="5357826"/>
            <a:ext cx="6429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7572428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5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28728" y="142852"/>
            <a:ext cx="60722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성적 기준</a:t>
            </a:r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00240"/>
            <a:ext cx="88201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직사각형 19"/>
          <p:cNvSpPr/>
          <p:nvPr/>
        </p:nvSpPr>
        <p:spPr>
          <a:xfrm>
            <a:off x="214282" y="3286124"/>
            <a:ext cx="8786874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357158" y="4214818"/>
            <a:ext cx="758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 즉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전공과목 평균</a:t>
            </a:r>
            <a:r>
              <a:rPr lang="en-US" altLang="ko-KR" dirty="0" smtClean="0"/>
              <a:t> C+, </a:t>
            </a:r>
            <a:r>
              <a:rPr lang="ko-KR" altLang="en-US" dirty="0" smtClean="0"/>
              <a:t>교직과목 평균 </a:t>
            </a:r>
            <a:r>
              <a:rPr lang="en-US" altLang="ko-KR" dirty="0" smtClean="0"/>
              <a:t>B </a:t>
            </a:r>
            <a:r>
              <a:rPr lang="ko-KR" altLang="en-US" dirty="0" smtClean="0"/>
              <a:t>이상이면 교원자격증이 나옴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4" y="5000636"/>
            <a:ext cx="2286016" cy="16954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3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428992" y="2928934"/>
            <a:ext cx="25003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ko-K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ko-KR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교직안내</a:t>
            </a:r>
            <a:endParaRPr lang="ko-KR" altLang="en-US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맑은 고딕"/>
            </a:endParaRPr>
          </a:p>
          <a:p>
            <a:pPr marL="514350" indent="-514350">
              <a:buAutoNum type="arabicPeriod"/>
            </a:pPr>
            <a:endParaRPr lang="ko-KR" altLang="en-US" sz="35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70102" y="4185028"/>
            <a:ext cx="7416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개설 교과목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참고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:  </a:t>
            </a:r>
            <a:r>
              <a:rPr lang="ko-KR" altLang="en-US" sz="2000" dirty="0" smtClean="0">
                <a:solidFill>
                  <a:srgbClr val="FF0000"/>
                </a:solidFill>
              </a:rPr>
              <a:t>대구대학교 홈페이지→학사안내→교직과정→이수학점 참고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  <p:sp>
        <p:nvSpPr>
          <p:cNvPr id="42" name="타원형 설명선 41"/>
          <p:cNvSpPr/>
          <p:nvPr/>
        </p:nvSpPr>
        <p:spPr>
          <a:xfrm>
            <a:off x="128548" y="548680"/>
            <a:ext cx="4539849" cy="1957494"/>
          </a:xfrm>
          <a:prstGeom prst="wedgeEllipseCallout">
            <a:avLst>
              <a:gd name="adj1" fmla="val 24912"/>
              <a:gd name="adj2" fmla="val 6522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dirty="0"/>
              <a:t>선생님이라면 이 정도는 알고 가야지</a:t>
            </a:r>
            <a:r>
              <a:rPr lang="en-US" altLang="ko-KR" dirty="0"/>
              <a:t>!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어떻게 </a:t>
            </a:r>
            <a:r>
              <a:rPr lang="ko-KR" altLang="en-US" dirty="0"/>
              <a:t>교육할 것인지에 대한 이론적 </a:t>
            </a:r>
            <a:r>
              <a:rPr lang="ko-KR" altLang="en-US" dirty="0" smtClean="0"/>
              <a:t>토대</a:t>
            </a:r>
            <a:r>
              <a:rPr lang="en-US" altLang="ko-KR" dirty="0" smtClean="0"/>
              <a:t>(</a:t>
            </a:r>
            <a:r>
              <a:rPr lang="ko-KR" altLang="en-US" dirty="0"/>
              <a:t>교육학</a:t>
            </a:r>
            <a:r>
              <a:rPr lang="en-US" altLang="ko-KR" dirty="0"/>
              <a:t>)</a:t>
            </a:r>
            <a:r>
              <a:rPr lang="ko-KR" altLang="en-US" dirty="0"/>
              <a:t>을 자세히 가르쳐주는 </a:t>
            </a:r>
            <a:r>
              <a:rPr lang="ko-KR" altLang="en-US" dirty="0" smtClean="0"/>
              <a:t>수업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3714776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교직 교육과정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000108"/>
            <a:ext cx="7325945" cy="558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직사각형 7"/>
          <p:cNvSpPr/>
          <p:nvPr/>
        </p:nvSpPr>
        <p:spPr>
          <a:xfrm>
            <a:off x="6874702" y="3205794"/>
            <a:ext cx="1441713" cy="214314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874702" y="5122092"/>
            <a:ext cx="1153682" cy="214314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6858016" y="4286256"/>
            <a:ext cx="642942" cy="214314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92922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교직 복수전공 이수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14348" y="1428736"/>
            <a:ext cx="678661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이수대상 : 사범대학 학생 및 일반대학 교직과정 이수 중인 자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선발대상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blipFill rotWithShape="1">
                <a:blip r:embed="rId3"/>
                <a:tile tx="0" ty="0" sx="100000" sy="100000" flip="none" algn="tl"/>
              </a:blipFill>
              <a:latin typeface="HY나무B"/>
              <a:ea typeface="HY나무B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5786" y="5786454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이수신청 학년/시기 : 제 2학년/ 매년 4월 중 홈페이지 공지/ 1회에 한함</a:t>
            </a:r>
            <a:endParaRPr lang="ko-KR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785786" y="2571744"/>
          <a:ext cx="7429552" cy="26652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5884"/>
                <a:gridCol w="6143668"/>
              </a:tblGrid>
              <a:tr h="4286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대상 및 자격</a:t>
                      </a:r>
                      <a:endParaRPr lang="ko-KR" altLang="en-US" dirty="0"/>
                    </a:p>
                  </a:txBody>
                  <a:tcPr/>
                </a:tc>
              </a:tr>
              <a:tr h="10478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사범대학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 2006</a:t>
                      </a:r>
                      <a:r>
                        <a:rPr lang="ko-KR" altLang="en-US" dirty="0" smtClean="0"/>
                        <a:t>학년도 이후 입학자</a:t>
                      </a:r>
                      <a:endParaRPr lang="en-US" altLang="ko-KR" dirty="0" smtClean="0"/>
                    </a:p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 1</a:t>
                      </a:r>
                      <a:r>
                        <a:rPr lang="ko-KR" altLang="en-US" dirty="0" smtClean="0"/>
                        <a:t>학년 수료학점 이수한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학년 재학생</a:t>
                      </a:r>
                      <a:endParaRPr lang="en-US" altLang="ko-KR" dirty="0" smtClean="0"/>
                    </a:p>
                    <a:p>
                      <a:pPr latinLnBrk="1">
                        <a:buFontTx/>
                        <a:buChar char="-"/>
                      </a:pPr>
                      <a:r>
                        <a:rPr lang="ko-KR" altLang="en-US" dirty="0" smtClean="0"/>
                        <a:t> 일반복수전공 </a:t>
                      </a:r>
                      <a:r>
                        <a:rPr lang="ko-KR" altLang="en-US" dirty="0" err="1" smtClean="0"/>
                        <a:t>선발자</a:t>
                      </a:r>
                      <a:r>
                        <a:rPr lang="ko-KR" altLang="en-US" dirty="0" smtClean="0"/>
                        <a:t> 또는 이수자</a:t>
                      </a:r>
                      <a:endParaRPr lang="en-US" altLang="ko-KR" dirty="0" smtClean="0"/>
                    </a:p>
                  </a:txBody>
                  <a:tcPr/>
                </a:tc>
              </a:tr>
              <a:tr h="7976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일반대학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- 2005</a:t>
                      </a:r>
                      <a:r>
                        <a:rPr lang="ko-KR" altLang="en-US" dirty="0" smtClean="0"/>
                        <a:t>학년도 이후 입학자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- 1</a:t>
                      </a:r>
                      <a:r>
                        <a:rPr lang="ko-KR" altLang="en-US" dirty="0" smtClean="0"/>
                        <a:t>학년 수료학점을 이수한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학년 재학생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 </a:t>
                      </a:r>
                      <a:r>
                        <a:rPr lang="ko-KR" altLang="en-US" dirty="0" smtClean="0"/>
                        <a:t>주 전공에서 교직과정을 이수중인 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 </a:t>
                      </a:r>
                      <a:r>
                        <a:rPr lang="ko-KR" altLang="en-US" dirty="0" smtClean="0"/>
                        <a:t>일반복수전공 </a:t>
                      </a:r>
                      <a:r>
                        <a:rPr lang="ko-KR" altLang="en-US" dirty="0" err="1" smtClean="0"/>
                        <a:t>선발자</a:t>
                      </a:r>
                      <a:r>
                        <a:rPr lang="ko-KR" altLang="en-US" dirty="0" smtClean="0"/>
                        <a:t> 또는 이수자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3571900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교육봉사활동</a:t>
            </a:r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 smtClean="0"/>
          </a:p>
          <a:p>
            <a:pPr>
              <a:defRPr lang="ko-KR" altLang="en-US"/>
            </a:pPr>
            <a:endParaRPr lang="ko-KR" altLang="en-US" sz="4000" b="1" dirty="0" smtClean="0"/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00034" y="1225689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이수대상 : 2009년도 이후 입학한 사범대학생 및 일반대학 교직과정 이수자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 구분/학점 : 교직필수/2학점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(60시간)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교육봉사활동 학교, 학생이 개별적으로 선정해 이수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교육봉사활동 실시 가능 기관</a:t>
            </a:r>
          </a:p>
          <a:p>
            <a:pPr lvl="0">
              <a:buFont typeface="Arial"/>
              <a:buNone/>
              <a:defRPr lang="ko-KR" altLang="en-US"/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- 유아교육법/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초중등교육법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/고등교육법/평생교육법 등에 의하여 설립된    </a:t>
            </a:r>
          </a:p>
          <a:p>
            <a:pPr lvl="0">
              <a:buFont typeface="Arial"/>
              <a:buNone/>
              <a:defRPr lang="ko-KR" altLang="en-US"/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학교 또는 학력인정 시설</a:t>
            </a:r>
          </a:p>
          <a:p>
            <a:pPr lvl="0">
              <a:buFont typeface="Arial"/>
              <a:buNone/>
              <a:defRPr lang="ko-KR" altLang="en-US"/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- 전공분야와 관련된 사회교육기관(시설)의 장이 인정한 보조교사나 각종</a:t>
            </a:r>
          </a:p>
          <a:p>
            <a:pPr lvl="0">
              <a:buFont typeface="Arial"/>
              <a:buNone/>
              <a:defRPr lang="ko-KR" altLang="en-US"/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봉사활동</a:t>
            </a:r>
          </a:p>
          <a:p>
            <a:pPr lvl="0">
              <a:buFont typeface="Arial"/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- 공공기관의 장이 인정한 다문화가정 학습도우미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제 1학년~3학년 학기/방학 이용해 실시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제 7학기 수강신청 시 '교육봉사활동' 수강신청 후 교육봉사 확인서 제출</a:t>
            </a: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  <a:defRPr lang="ko-KR">
                <a:blipFill rotWithShape="1">
                  <a:blip r:embed="rId3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S/U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로 평가</a:t>
            </a:r>
            <a:endParaRPr lang="ko-KR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그림 40" descr="bakt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643446"/>
            <a:ext cx="1048681" cy="1500198"/>
          </a:xfrm>
          <a:prstGeom prst="rect">
            <a:avLst/>
          </a:prstGeom>
        </p:spPr>
      </p:pic>
      <p:sp>
        <p:nvSpPr>
          <p:cNvPr id="40" name="눈물 방울 39"/>
          <p:cNvSpPr/>
          <p:nvPr/>
        </p:nvSpPr>
        <p:spPr>
          <a:xfrm rot="17369972" flipH="1">
            <a:off x="2227638" y="740414"/>
            <a:ext cx="5103920" cy="4999025"/>
          </a:xfrm>
          <a:prstGeom prst="teardrop">
            <a:avLst>
              <a:gd name="adj" fmla="val 111667"/>
            </a:avLst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" name="그룹 19"/>
          <p:cNvGrpSpPr/>
          <p:nvPr/>
        </p:nvGrpSpPr>
        <p:grpSpPr>
          <a:xfrm>
            <a:off x="0" y="142852"/>
            <a:ext cx="9429752" cy="311402"/>
            <a:chOff x="-142908" y="188641"/>
            <a:chExt cx="9429752" cy="311402"/>
          </a:xfrm>
        </p:grpSpPr>
        <p:grpSp>
          <p:nvGrpSpPr>
            <p:cNvPr id="12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6" name="이등변 삼각형 5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이등변 삼각형 7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이등변 삼각형 8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이등변 삼각형 9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이등변 삼각형 10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15" name="이등변 삼각형 14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이등변 삼각형 15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이등변 삼각형 16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이등변 삼각형 17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이등변 삼각형 18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그룹 22"/>
          <p:cNvGrpSpPr/>
          <p:nvPr/>
        </p:nvGrpSpPr>
        <p:grpSpPr>
          <a:xfrm rot="10800000">
            <a:off x="0" y="6357958"/>
            <a:ext cx="9429752" cy="311402"/>
            <a:chOff x="-142908" y="188641"/>
            <a:chExt cx="9429752" cy="311402"/>
          </a:xfrm>
        </p:grpSpPr>
        <p:grpSp>
          <p:nvGrpSpPr>
            <p:cNvPr id="24" name="그룹 11"/>
            <p:cNvGrpSpPr/>
            <p:nvPr/>
          </p:nvGrpSpPr>
          <p:grpSpPr>
            <a:xfrm>
              <a:off x="-142908" y="188641"/>
              <a:ext cx="4714876" cy="311402"/>
              <a:chOff x="0" y="159762"/>
              <a:chExt cx="10296128" cy="1124744"/>
            </a:xfrm>
          </p:grpSpPr>
          <p:sp>
            <p:nvSpPr>
              <p:cNvPr id="34" name="이등변 삼각형 33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이등변 삼각형 34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이등변 삼각형 35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이등변 삼각형 36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이등변 삼각형 37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6" name="그룹 13"/>
            <p:cNvGrpSpPr/>
            <p:nvPr/>
          </p:nvGrpSpPr>
          <p:grpSpPr>
            <a:xfrm>
              <a:off x="4571968" y="188641"/>
              <a:ext cx="4714876" cy="311402"/>
              <a:chOff x="0" y="159762"/>
              <a:chExt cx="10296128" cy="1124744"/>
            </a:xfrm>
          </p:grpSpPr>
          <p:sp>
            <p:nvSpPr>
              <p:cNvPr id="29" name="이등변 삼각형 28"/>
              <p:cNvSpPr/>
              <p:nvPr/>
            </p:nvSpPr>
            <p:spPr>
              <a:xfrm flipV="1">
                <a:off x="0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이등변 삼각형 29"/>
              <p:cNvSpPr/>
              <p:nvPr/>
            </p:nvSpPr>
            <p:spPr>
              <a:xfrm flipV="1">
                <a:off x="206615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 flipV="1">
                <a:off x="4117872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이등변 삼각형 31"/>
              <p:cNvSpPr/>
              <p:nvPr/>
            </p:nvSpPr>
            <p:spPr>
              <a:xfrm flipV="1">
                <a:off x="6182054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이등변 삼각형 32"/>
              <p:cNvSpPr/>
              <p:nvPr/>
            </p:nvSpPr>
            <p:spPr>
              <a:xfrm flipV="1">
                <a:off x="8244408" y="159762"/>
                <a:ext cx="2051720" cy="1124744"/>
              </a:xfrm>
              <a:prstGeom prst="triangle">
                <a:avLst/>
              </a:prstGeom>
              <a:solidFill>
                <a:srgbClr val="CDE9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643306" y="2857496"/>
            <a:ext cx="22894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Q &amp; A</a:t>
            </a:r>
            <a:endParaRPr lang="ko-KR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1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4077072"/>
            <a:ext cx="9144000" cy="166328"/>
          </a:xfrm>
          <a:prstGeom prst="rect">
            <a:avLst/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5496" y="3068960"/>
            <a:ext cx="65471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0" b="1" dirty="0" smtClean="0">
                <a:solidFill>
                  <a:srgbClr val="CDE9CE"/>
                </a:solidFill>
              </a:rPr>
              <a:t>THANK YOU.</a:t>
            </a:r>
            <a:endParaRPr lang="ko-KR" altLang="en-US" sz="8000" b="1" dirty="0">
              <a:solidFill>
                <a:srgbClr val="CDE9C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2066" y="0"/>
            <a:ext cx="423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제 </a:t>
            </a:r>
            <a:r>
              <a:rPr lang="en-US" altLang="ko-KR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19</a:t>
            </a:r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대 유아특수교육과  </a:t>
            </a:r>
            <a:r>
              <a:rPr lang="en-US" altLang="ko-KR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Friends </a:t>
            </a:r>
            <a:r>
              <a:rPr lang="ko-KR" altLang="en-US" dirty="0" smtClean="0">
                <a:solidFill>
                  <a:srgbClr val="00B050"/>
                </a:solidFill>
                <a:latin typeface="HY강B" pitchFamily="18" charset="-127"/>
                <a:ea typeface="HY강B" pitchFamily="18" charset="-127"/>
              </a:rPr>
              <a:t>학생회</a:t>
            </a:r>
            <a:endParaRPr lang="ko-KR" altLang="en-US" dirty="0">
              <a:solidFill>
                <a:srgbClr val="00B050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7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57216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0166" y="142852"/>
            <a:ext cx="60722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b="1" dirty="0">
                <a:solidFill>
                  <a:schemeClr val="tx1"/>
                </a:solidFill>
              </a:rPr>
              <a:t> </a:t>
            </a:r>
            <a:r>
              <a:rPr lang="ko-KR" altLang="en-US" sz="4000" b="1" dirty="0">
                <a:solidFill>
                  <a:schemeClr val="tx1"/>
                </a:solidFill>
                <a:latin typeface="+mj-lt"/>
              </a:rPr>
              <a:t>수강신청 방법 및 일정</a:t>
            </a:r>
          </a:p>
        </p:txBody>
      </p:sp>
      <p:sp>
        <p:nvSpPr>
          <p:cNvPr id="20" name="직사각형 21"/>
          <p:cNvSpPr txBox="1"/>
          <p:nvPr/>
        </p:nvSpPr>
        <p:spPr>
          <a:xfrm>
            <a:off x="571472" y="1285860"/>
            <a:ext cx="935837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★ 수강신청 방법 ★</a:t>
            </a:r>
            <a:endParaRPr lang="ko-KR" altLang="en-US" dirty="0">
              <a:solidFill>
                <a:srgbClr val="FF0000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홈페이지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종합정보시스템 → 개인번호(학번)</a:t>
            </a:r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PASSWARD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입력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→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수업 업무 → 신청 업무 → 수강 신청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수업 검색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: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홈페이지 종합정보시스템 → 검색업무 →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‘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수업계획서 검색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’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참고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수강신청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일정 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학교 홈페이지에서 공지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(수강 변경 및 수업계획서 열람 일정 동일)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</a:t>
            </a:r>
            <a:r>
              <a:rPr lang="ko-KR" alt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교과구분별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개설 학년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교양 : 모든 교양과목은 1학년으로 개설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(선택교양, 기본교양, 공통교양 </a:t>
            </a:r>
            <a:r>
              <a:rPr lang="ko-KR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구분없이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1학년으로 개설)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교직 : 과목에 따라 2~4학년으로 개설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(수강희망 과목의 개설 학년 확인 후 수강신청)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전공 : 과목에 따라 1~4학년으로 개설 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57216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1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0166" y="142852"/>
            <a:ext cx="60722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b="1" dirty="0">
                <a:solidFill>
                  <a:schemeClr val="tx1"/>
                </a:solidFill>
              </a:rPr>
              <a:t> </a:t>
            </a:r>
            <a:r>
              <a:rPr lang="ko-KR" altLang="en-US" sz="4000" b="1" dirty="0">
                <a:solidFill>
                  <a:schemeClr val="tx1"/>
                </a:solidFill>
                <a:latin typeface="+mj-lt"/>
              </a:rPr>
              <a:t>수강신청 방법 및 일정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892971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57216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수강신청 시 유의 사항</a:t>
            </a:r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571472" y="1285860"/>
            <a:ext cx="935837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85720" y="1357298"/>
            <a:ext cx="88582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연간 </a:t>
            </a:r>
            <a:r>
              <a:rPr lang="ko-KR" altLang="en-US" sz="22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39학점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범위 내에서 </a:t>
            </a:r>
            <a:r>
              <a:rPr lang="ko-KR" altLang="en-US" sz="22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학기당 21학점</a:t>
            </a:r>
            <a:r>
              <a:rPr lang="ko-KR" altLang="en-US" sz="2200" dirty="0" smtClean="0">
                <a:latin typeface="휴먼모음T" pitchFamily="18" charset="-127"/>
                <a:ea typeface="휴먼모음T" pitchFamily="18" charset="-127"/>
              </a:rPr>
              <a:t>을</a:t>
            </a:r>
            <a:r>
              <a:rPr lang="ko-KR" altLang="en-US" sz="22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초과할 수 없음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직전학기 학업성적의 평점평균이 4.2 이상인 자 (16학점 이상 이수,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낙제과목 </a:t>
            </a:r>
            <a:r>
              <a:rPr lang="ko-KR" alt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없어야함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) 는 매 학기 3학점의 범위 내에서 초과하여 수강신청</a:t>
            </a:r>
            <a:endParaRPr lang="en-US" altLang="ko-KR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할 수 있음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소속학과(전공)에서 편성 된 전공 교과목과 명칭이 동일한 타 학과 (전공) </a:t>
            </a:r>
            <a:endParaRPr lang="en-US" altLang="ko-KR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개설 전공 교과목을 이수할 경우 제 1 전공 교과목으로 인정한다. </a:t>
            </a:r>
            <a:endParaRPr lang="en-US" altLang="ko-KR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다만, 소속 학부 또는 학과(전공)에 편성된 전공필수 교과목과 명칭이</a:t>
            </a:r>
            <a:endParaRPr lang="en-US" altLang="ko-KR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동일한 교과목은 타 학부(전공)에서 이수 할 수 없음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졸업이수 구분 별 학점 확인 </a:t>
            </a:r>
            <a:r>
              <a:rPr lang="ko-KR" alt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해야함</a:t>
            </a: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: 종합정보시스템 → 학적/졸업 → 졸업관리 → 졸업사정 안내</a:t>
            </a:r>
            <a:endParaRPr lang="ko-KR" altLang="en-US" sz="22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557216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2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수강신청 시 유의 사항</a:t>
            </a:r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571472" y="1285860"/>
            <a:ext cx="935837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57158" y="1500174"/>
            <a:ext cx="87868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blipFill rotWithShape="1">
                <a:blip r:embed="rId2"/>
                <a:tile tx="0" ty="0" sx="100000" sy="100000" flip="none" algn="tl"/>
              </a:blipFill>
              <a:latin typeface="HY나무B"/>
              <a:ea typeface="HY나무B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1학년은 소속 단과대학 내에서만 공통교양 수강신청 가능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개강 후 한 달 이내에 출석부에 본인 성명이 등재되었는지 반드시 확인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교과목 명 앞이 '*'는 타 과 학생 수강신청 제한 표시임</a:t>
            </a:r>
            <a:endParaRPr lang="ko-KR" altLang="en-US" sz="22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4929222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3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수강신청 불가 항목</a:t>
            </a:r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직사각형 21"/>
          <p:cNvSpPr txBox="1"/>
          <p:nvPr/>
        </p:nvSpPr>
        <p:spPr>
          <a:xfrm>
            <a:off x="571472" y="1285860"/>
            <a:ext cx="935837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10" name="직사각형 21"/>
          <p:cNvSpPr txBox="1">
            <a:spLocks noChangeAspect="1"/>
          </p:cNvSpPr>
          <p:nvPr/>
        </p:nvSpPr>
        <p:spPr>
          <a:xfrm>
            <a:off x="428596" y="1285860"/>
            <a:ext cx="80649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수업시간을 중복하여 수강신청 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이수한 교과목과 동일한 교과목을 수강신청 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수강신청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학점이 초과 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1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학년은 주/야 교차수강의 교과목 수(4과목)을 초과 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수강제한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교과목(교과목 명 앞에 '*'표시된 교과목)을 수강신청 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수강제한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인원이 초과 된 교과목을 수강신청 할 경우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교양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최대 수강신청 학점을 초과하여 신청 할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경우(32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학점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내에서 선택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교양은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9학점까지 신청 가능)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소속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학과(전공)에 개설고니 전공필수 교과목과 명칭이 동일한 교과목을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타 학부 학과(전공)에서 수강신청 할 경우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1214414" y="642918"/>
            <a:ext cx="2714644" cy="142876"/>
          </a:xfrm>
          <a:prstGeom prst="rect">
            <a:avLst/>
          </a:prstGeom>
          <a:solidFill>
            <a:srgbClr val="CDE9CE"/>
          </a:solidFill>
          <a:ln>
            <a:solidFill>
              <a:srgbClr val="CDE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각형 16"/>
          <p:cNvSpPr/>
          <p:nvPr/>
        </p:nvSpPr>
        <p:spPr>
          <a:xfrm rot="5400000">
            <a:off x="214286" y="-71442"/>
            <a:ext cx="1143002" cy="1285886"/>
          </a:xfrm>
          <a:prstGeom prst="homePlate">
            <a:avLst>
              <a:gd name="adj" fmla="val 34144"/>
            </a:avLst>
          </a:prstGeom>
          <a:solidFill>
            <a:srgbClr val="CDE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6000" dirty="0" smtClean="0">
                <a:solidFill>
                  <a:schemeClr val="tx1"/>
                </a:solidFill>
                <a:latin typeface="+mj-lt"/>
                <a:ea typeface="a옛날목욕탕L" pitchFamily="18" charset="-127"/>
              </a:rPr>
              <a:t>4</a:t>
            </a:r>
            <a:endParaRPr lang="ko-KR" altLang="en-US" sz="6000" dirty="0">
              <a:solidFill>
                <a:schemeClr val="tx1"/>
              </a:solidFill>
              <a:latin typeface="+mj-lt"/>
              <a:ea typeface="a옛날목욕탕L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142852"/>
            <a:ext cx="6072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 smtClean="0"/>
              <a:t>폐강 기준</a:t>
            </a:r>
          </a:p>
          <a:p>
            <a:pPr lvl="0">
              <a:defRPr lang="ko-KR" altLang="en-US"/>
            </a:pPr>
            <a:endParaRPr lang="ko-KR" altLang="en-US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직사각형 21"/>
          <p:cNvSpPr txBox="1"/>
          <p:nvPr/>
        </p:nvSpPr>
        <p:spPr>
          <a:xfrm>
            <a:off x="428596" y="1285860"/>
            <a:ext cx="806490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전공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교과목 : </a:t>
            </a:r>
            <a:r>
              <a:rPr lang="ko-KR" altLang="en-US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10명 미만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수강신청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교직이론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교과목 : 20명 미만 수강신청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기본교양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,선택교양 교과목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1) 30명 미만 수강신청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2) 제2외국어 교과목 : 20명 미만 수강신청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3) 가상수업 </a:t>
            </a:r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: 50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명 미만 수강신청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▶ 폐강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예외 적용</a:t>
            </a:r>
          </a:p>
          <a:p>
            <a:pPr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1. 필수적으로 이수하여야 할 과목</a:t>
            </a:r>
          </a:p>
          <a:p>
            <a:pPr lvl="1">
              <a:buFont typeface="Arial"/>
              <a:buChar char="•"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공통교양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공학교육 인증 필수 교과목</a:t>
            </a:r>
          </a:p>
          <a:p>
            <a:pPr lvl="1">
              <a:buFont typeface="Arial"/>
              <a:buChar char="•"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전공필수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lvl="1">
              <a:buFont typeface="Arial"/>
              <a:buChar char="•"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교직기본 </a:t>
            </a: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이수 영역, 교과교육영역, 학교현장실습</a:t>
            </a:r>
          </a:p>
          <a:p>
            <a:pPr lvl="0">
              <a:buFont typeface="Arial"/>
              <a:buNone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2. 재학생 수 40명 미만인 학과(전공)에서 전공교과목을 재학생 25% 이상</a:t>
            </a:r>
          </a:p>
          <a:p>
            <a:pPr lvl="0">
              <a:buFont typeface="Arial"/>
              <a:buNone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   수강신청 한 경우</a:t>
            </a:r>
          </a:p>
          <a:p>
            <a:pPr lvl="0">
              <a:buFont typeface="Arial"/>
              <a:buNone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3. 야간 개설 전공과목을 야간학생이 수강신청 한 경우</a:t>
            </a:r>
          </a:p>
          <a:p>
            <a:pPr lvl="0">
              <a:buFont typeface="Arial"/>
              <a:buNone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4. 일반선택 영어강좌를 외국인 교환학생이 수강신청 할 경우</a:t>
            </a:r>
          </a:p>
          <a:p>
            <a:pPr lvl="0">
              <a:buFont typeface="Arial"/>
              <a:buNone/>
              <a:defRPr lang="ko-KR">
                <a:blipFill rotWithShape="1">
                  <a:blip r:embed="rId2"/>
                  <a:tile tx="0" ty="0" sx="100000" sy="100000" flip="none" algn="tl"/>
                </a:blipFill>
                <a:latin typeface="HY나무B"/>
                <a:ea typeface="HY나무B"/>
              </a:defRPr>
            </a:pPr>
            <a:r>
              <a:rPr lang="ko-K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5. 일반선택 영어강좌를 내국인 학생 3명 이상 수강신청 할 경우</a:t>
            </a:r>
            <a:endParaRPr lang="ko-KR" altLang="en-US" sz="1500" dirty="0">
              <a:solidFill>
                <a:schemeClr val="tx1">
                  <a:lumMod val="95000"/>
                  <a:lumOff val="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5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1940</Words>
  <Application>Microsoft Office PowerPoint</Application>
  <PresentationFormat>화면 슬라이드 쇼(4:3)</PresentationFormat>
  <Paragraphs>736</Paragraphs>
  <Slides>37</Slides>
  <Notes>20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3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user</cp:lastModifiedBy>
  <cp:revision>107</cp:revision>
  <cp:lastPrinted>2015-05-12T10:44:45Z</cp:lastPrinted>
  <dcterms:created xsi:type="dcterms:W3CDTF">2014-04-29T09:47:56Z</dcterms:created>
  <dcterms:modified xsi:type="dcterms:W3CDTF">2015-09-09T06:56:26Z</dcterms:modified>
</cp:coreProperties>
</file>