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3747D2-3A29-42DB-8C03-412ADBE910CD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6E6BF51C-8E69-4E29-BC67-BC7A870C2B87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latin typeface="문체부 훈민정음체" pitchFamily="18" charset="-127"/>
              <a:ea typeface="문체부 훈민정음체" pitchFamily="18" charset="-127"/>
            </a:rPr>
            <a:t>신청자 모집 </a:t>
          </a:r>
          <a:endParaRPr lang="ko-KR" altLang="en-US" sz="1800" dirty="0">
            <a:latin typeface="문체부 훈민정음체" pitchFamily="18" charset="-127"/>
            <a:ea typeface="문체부 훈민정음체" pitchFamily="18" charset="-127"/>
          </a:endParaRPr>
        </a:p>
      </dgm:t>
    </dgm:pt>
    <dgm:pt modelId="{AF1C99E9-1988-46FD-BF4F-6159C2F50C9A}" type="parTrans" cxnId="{507B6F63-270E-4697-BF3E-F3E871C446E9}">
      <dgm:prSet/>
      <dgm:spPr/>
      <dgm:t>
        <a:bodyPr/>
        <a:lstStyle/>
        <a:p>
          <a:pPr latinLnBrk="1"/>
          <a:endParaRPr lang="ko-KR" altLang="en-US"/>
        </a:p>
      </dgm:t>
    </dgm:pt>
    <dgm:pt modelId="{B7A37626-A29A-47DB-9112-9B78DF3B8479}" type="sibTrans" cxnId="{507B6F63-270E-4697-BF3E-F3E871C446E9}">
      <dgm:prSet/>
      <dgm:spPr/>
      <dgm:t>
        <a:bodyPr/>
        <a:lstStyle/>
        <a:p>
          <a:pPr latinLnBrk="1"/>
          <a:endParaRPr lang="ko-KR" altLang="en-US"/>
        </a:p>
      </dgm:t>
    </dgm:pt>
    <dgm:pt modelId="{488445D6-A82C-41DC-A30A-576038F6189D}">
      <dgm:prSet phldrT="[텍스트]" custT="1"/>
      <dgm:spPr/>
      <dgm:t>
        <a:bodyPr/>
        <a:lstStyle/>
        <a:p>
          <a:pPr latinLnBrk="1"/>
          <a:r>
            <a:rPr lang="ko-KR" altLang="en-US" sz="1800" dirty="0" smtClean="0">
              <a:latin typeface="문체부 훈민정음체" pitchFamily="18" charset="-127"/>
              <a:ea typeface="문체부 훈민정음체" pitchFamily="18" charset="-127"/>
            </a:rPr>
            <a:t>신청자    선발</a:t>
          </a:r>
          <a:endParaRPr lang="ko-KR" altLang="en-US" sz="1800" dirty="0">
            <a:latin typeface="문체부 훈민정음체" pitchFamily="18" charset="-127"/>
            <a:ea typeface="문체부 훈민정음체" pitchFamily="18" charset="-127"/>
          </a:endParaRPr>
        </a:p>
      </dgm:t>
    </dgm:pt>
    <dgm:pt modelId="{A1474201-FA22-4F45-B1DC-664D13F61750}" type="parTrans" cxnId="{E3D761AD-D44E-46A3-847A-A532B5FE2C44}">
      <dgm:prSet/>
      <dgm:spPr/>
      <dgm:t>
        <a:bodyPr/>
        <a:lstStyle/>
        <a:p>
          <a:pPr latinLnBrk="1"/>
          <a:endParaRPr lang="ko-KR" altLang="en-US"/>
        </a:p>
      </dgm:t>
    </dgm:pt>
    <dgm:pt modelId="{F621D8C3-C3E8-4E0A-B1D6-AFA17F29914B}" type="sibTrans" cxnId="{E3D761AD-D44E-46A3-847A-A532B5FE2C44}">
      <dgm:prSet/>
      <dgm:spPr/>
      <dgm:t>
        <a:bodyPr/>
        <a:lstStyle/>
        <a:p>
          <a:pPr latinLnBrk="1"/>
          <a:endParaRPr lang="ko-KR" altLang="en-US"/>
        </a:p>
      </dgm:t>
    </dgm:pt>
    <dgm:pt modelId="{DA898352-51EB-453C-B0E6-CBB2DEE114B9}">
      <dgm:prSet phldrT="[텍스트]" custT="1"/>
      <dgm:spPr/>
      <dgm:t>
        <a:bodyPr/>
        <a:lstStyle/>
        <a:p>
          <a:pPr latinLnBrk="1"/>
          <a:r>
            <a:rPr lang="ko-KR" altLang="en-US" sz="1800" dirty="0" err="1" smtClean="0">
              <a:latin typeface="문체부 훈민정음체" pitchFamily="18" charset="-127"/>
              <a:ea typeface="문체부 훈민정음체" pitchFamily="18" charset="-127"/>
            </a:rPr>
            <a:t>인턴십</a:t>
          </a:r>
          <a:r>
            <a:rPr lang="ko-KR" altLang="en-US" sz="1800" dirty="0" smtClean="0">
              <a:latin typeface="문체부 훈민정음체" pitchFamily="18" charset="-127"/>
              <a:ea typeface="문체부 훈민정음체" pitchFamily="18" charset="-127"/>
            </a:rPr>
            <a:t> 실시</a:t>
          </a:r>
          <a:endParaRPr lang="en-US" altLang="ko-KR" sz="1800" dirty="0" smtClean="0">
            <a:latin typeface="문체부 훈민정음체" pitchFamily="18" charset="-127"/>
            <a:ea typeface="문체부 훈민정음체" pitchFamily="18" charset="-127"/>
          </a:endParaRPr>
        </a:p>
      </dgm:t>
    </dgm:pt>
    <dgm:pt modelId="{76AE4B68-9D7C-407D-B04F-FF99BB62A49F}" type="parTrans" cxnId="{CE513E16-D8F7-43B3-913C-823DE0FBA023}">
      <dgm:prSet/>
      <dgm:spPr/>
      <dgm:t>
        <a:bodyPr/>
        <a:lstStyle/>
        <a:p>
          <a:pPr latinLnBrk="1"/>
          <a:endParaRPr lang="ko-KR" altLang="en-US"/>
        </a:p>
      </dgm:t>
    </dgm:pt>
    <dgm:pt modelId="{1E64BE59-FD26-4FA4-A567-CE03CEA591B5}" type="sibTrans" cxnId="{CE513E16-D8F7-43B3-913C-823DE0FBA023}">
      <dgm:prSet/>
      <dgm:spPr/>
      <dgm:t>
        <a:bodyPr/>
        <a:lstStyle/>
        <a:p>
          <a:pPr latinLnBrk="1"/>
          <a:endParaRPr lang="ko-KR" altLang="en-US"/>
        </a:p>
      </dgm:t>
    </dgm:pt>
    <dgm:pt modelId="{B667D4F6-FF60-422F-B9A3-FB68FBEB01AA}">
      <dgm:prSet custT="1"/>
      <dgm:spPr/>
      <dgm:t>
        <a:bodyPr/>
        <a:lstStyle/>
        <a:p>
          <a:pPr latinLnBrk="1"/>
          <a:r>
            <a:rPr lang="ko-KR" altLang="en-US" sz="1300" dirty="0" smtClean="0"/>
            <a:t> </a:t>
          </a:r>
          <a:r>
            <a:rPr lang="ko-KR" altLang="en-US" sz="1800" dirty="0" smtClean="0">
              <a:latin typeface="문체부 훈민정음체" pitchFamily="18" charset="-127"/>
              <a:ea typeface="문체부 훈민정음체" pitchFamily="18" charset="-127"/>
            </a:rPr>
            <a:t>신청서류 제출</a:t>
          </a:r>
          <a:endParaRPr lang="ko-KR" altLang="en-US" sz="1800" dirty="0">
            <a:latin typeface="문체부 훈민정음체" pitchFamily="18" charset="-127"/>
            <a:ea typeface="문체부 훈민정음체" pitchFamily="18" charset="-127"/>
          </a:endParaRPr>
        </a:p>
      </dgm:t>
    </dgm:pt>
    <dgm:pt modelId="{77A7F834-8350-4A2A-9A10-E5B413C6F46D}" type="parTrans" cxnId="{A596B01F-FA7B-45E5-81BF-09DDA5010465}">
      <dgm:prSet/>
      <dgm:spPr/>
      <dgm:t>
        <a:bodyPr/>
        <a:lstStyle/>
        <a:p>
          <a:pPr latinLnBrk="1"/>
          <a:endParaRPr lang="ko-KR" altLang="en-US"/>
        </a:p>
      </dgm:t>
    </dgm:pt>
    <dgm:pt modelId="{25E94DA2-609C-4691-9BCD-7A0806594717}" type="sibTrans" cxnId="{A596B01F-FA7B-45E5-81BF-09DDA5010465}">
      <dgm:prSet/>
      <dgm:spPr/>
      <dgm:t>
        <a:bodyPr/>
        <a:lstStyle/>
        <a:p>
          <a:pPr latinLnBrk="1"/>
          <a:endParaRPr lang="ko-KR" altLang="en-US"/>
        </a:p>
      </dgm:t>
    </dgm:pt>
    <dgm:pt modelId="{74B50A60-ED19-42B6-B3FF-0FC32EDD1704}">
      <dgm:prSet custT="1"/>
      <dgm:spPr/>
      <dgm:t>
        <a:bodyPr/>
        <a:lstStyle/>
        <a:p>
          <a:pPr latinLnBrk="1"/>
          <a:r>
            <a:rPr lang="ko-KR" altLang="en-US" sz="1800" dirty="0" smtClean="0">
              <a:latin typeface="문체부 훈민정음체" pitchFamily="18" charset="-127"/>
              <a:ea typeface="문체부 훈민정음체" pitchFamily="18" charset="-127"/>
            </a:rPr>
            <a:t>신청자    등록</a:t>
          </a:r>
          <a:endParaRPr lang="en-US" altLang="ko-KR" sz="1800" dirty="0" smtClean="0">
            <a:latin typeface="문체부 훈민정음체" pitchFamily="18" charset="-127"/>
            <a:ea typeface="문체부 훈민정음체" pitchFamily="18" charset="-127"/>
          </a:endParaRPr>
        </a:p>
      </dgm:t>
    </dgm:pt>
    <dgm:pt modelId="{14426CC4-F6F7-405A-B7CA-0730E68AC0AE}" type="parTrans" cxnId="{141A75AF-9255-4F9E-A54A-C01999165DDE}">
      <dgm:prSet/>
      <dgm:spPr/>
      <dgm:t>
        <a:bodyPr/>
        <a:lstStyle/>
        <a:p>
          <a:pPr latinLnBrk="1"/>
          <a:endParaRPr lang="ko-KR" altLang="en-US"/>
        </a:p>
      </dgm:t>
    </dgm:pt>
    <dgm:pt modelId="{0ABCC81A-7C75-4603-8CA0-A6DEEA5C9D7F}" type="sibTrans" cxnId="{141A75AF-9255-4F9E-A54A-C01999165DDE}">
      <dgm:prSet/>
      <dgm:spPr/>
      <dgm:t>
        <a:bodyPr/>
        <a:lstStyle/>
        <a:p>
          <a:pPr latinLnBrk="1"/>
          <a:endParaRPr lang="ko-KR" altLang="en-US"/>
        </a:p>
      </dgm:t>
    </dgm:pt>
    <dgm:pt modelId="{D1EA8FED-3718-4FD3-BE4C-E058E1FD7DE0}">
      <dgm:prSet custT="1"/>
      <dgm:spPr/>
      <dgm:t>
        <a:bodyPr/>
        <a:lstStyle/>
        <a:p>
          <a:pPr latinLnBrk="1"/>
          <a:r>
            <a:rPr lang="ko-KR" altLang="en-US" sz="1800" dirty="0" smtClean="0">
              <a:latin typeface="문체부 훈민정음체" pitchFamily="18" charset="-127"/>
              <a:ea typeface="문체부 훈민정음체" pitchFamily="18" charset="-127"/>
            </a:rPr>
            <a:t>학점인정서류 제출</a:t>
          </a:r>
          <a:endParaRPr lang="ko-KR" altLang="en-US" sz="1800" dirty="0">
            <a:latin typeface="문체부 훈민정음체" pitchFamily="18" charset="-127"/>
            <a:ea typeface="문체부 훈민정음체" pitchFamily="18" charset="-127"/>
          </a:endParaRPr>
        </a:p>
      </dgm:t>
    </dgm:pt>
    <dgm:pt modelId="{3C3F84F1-7398-44EC-9211-8B9593E17067}" type="parTrans" cxnId="{8FF7EBFB-0F8C-4CE1-B2A2-0B8E62D7DD1E}">
      <dgm:prSet/>
      <dgm:spPr/>
      <dgm:t>
        <a:bodyPr/>
        <a:lstStyle/>
        <a:p>
          <a:pPr latinLnBrk="1"/>
          <a:endParaRPr lang="ko-KR" altLang="en-US"/>
        </a:p>
      </dgm:t>
    </dgm:pt>
    <dgm:pt modelId="{2326255B-5A76-4634-B3BD-2C63784BA3B7}" type="sibTrans" cxnId="{8FF7EBFB-0F8C-4CE1-B2A2-0B8E62D7DD1E}">
      <dgm:prSet/>
      <dgm:spPr/>
      <dgm:t>
        <a:bodyPr/>
        <a:lstStyle/>
        <a:p>
          <a:pPr latinLnBrk="1"/>
          <a:endParaRPr lang="ko-KR" altLang="en-US"/>
        </a:p>
      </dgm:t>
    </dgm:pt>
    <dgm:pt modelId="{CCA7936A-4168-4682-BEA6-8CBBCF3DF77D}">
      <dgm:prSet custT="1"/>
      <dgm:spPr/>
      <dgm:t>
        <a:bodyPr/>
        <a:lstStyle/>
        <a:p>
          <a:pPr latinLnBrk="1"/>
          <a:r>
            <a:rPr lang="ko-KR" altLang="en-US" sz="1800" dirty="0" smtClean="0">
              <a:latin typeface="문체부 훈민정음체" pitchFamily="18" charset="-127"/>
              <a:ea typeface="문체부 훈민정음체" pitchFamily="18" charset="-127"/>
            </a:rPr>
            <a:t>성적부여 및 학점 인정</a:t>
          </a:r>
          <a:endParaRPr lang="ko-KR" altLang="en-US" sz="1800" dirty="0">
            <a:latin typeface="문체부 훈민정음체" pitchFamily="18" charset="-127"/>
            <a:ea typeface="문체부 훈민정음체" pitchFamily="18" charset="-127"/>
          </a:endParaRPr>
        </a:p>
      </dgm:t>
    </dgm:pt>
    <dgm:pt modelId="{833D6803-8FAB-4F1E-95A0-3932E3F7A4AA}" type="parTrans" cxnId="{E92B9CE3-D66B-4E41-87AC-6FB3344E9DE9}">
      <dgm:prSet/>
      <dgm:spPr/>
      <dgm:t>
        <a:bodyPr/>
        <a:lstStyle/>
        <a:p>
          <a:pPr latinLnBrk="1"/>
          <a:endParaRPr lang="ko-KR" altLang="en-US"/>
        </a:p>
      </dgm:t>
    </dgm:pt>
    <dgm:pt modelId="{5F408035-7A95-406F-A98F-317611A91EEA}" type="sibTrans" cxnId="{E92B9CE3-D66B-4E41-87AC-6FB3344E9DE9}">
      <dgm:prSet/>
      <dgm:spPr/>
      <dgm:t>
        <a:bodyPr/>
        <a:lstStyle/>
        <a:p>
          <a:pPr latinLnBrk="1"/>
          <a:endParaRPr lang="ko-KR" altLang="en-US"/>
        </a:p>
      </dgm:t>
    </dgm:pt>
    <dgm:pt modelId="{AC28BA34-0D3F-48C9-BD9A-39543C636FE8}" type="pres">
      <dgm:prSet presAssocID="{7C3747D2-3A29-42DB-8C03-412ADBE910CD}" presName="Name0" presStyleCnt="0">
        <dgm:presLayoutVars>
          <dgm:dir/>
          <dgm:resizeHandles val="exact"/>
        </dgm:presLayoutVars>
      </dgm:prSet>
      <dgm:spPr/>
    </dgm:pt>
    <dgm:pt modelId="{215AA9DE-428A-4714-89FF-027BF990FE59}" type="pres">
      <dgm:prSet presAssocID="{6E6BF51C-8E69-4E29-BC67-BC7A870C2B87}" presName="node" presStyleLbl="node1" presStyleIdx="0" presStyleCnt="7" custScaleX="100182" custScaleY="86587" custLinFactY="-27578" custLinFactNeighborX="42564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C351D98-2716-4C83-AE56-A4647F7E9A6B}" type="pres">
      <dgm:prSet presAssocID="{B7A37626-A29A-47DB-9112-9B78DF3B8479}" presName="sibTrans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D94C298E-1057-43AE-A52A-A0F968DCAD3B}" type="pres">
      <dgm:prSet presAssocID="{B7A37626-A29A-47DB-9112-9B78DF3B8479}" presName="connectorText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9F834D91-8D43-40C4-9548-EFCCF7C40573}" type="pres">
      <dgm:prSet presAssocID="{488445D6-A82C-41DC-A30A-576038F6189D}" presName="node" presStyleLbl="node1" presStyleIdx="1" presStyleCnt="7" custLinFactNeighborX="-40170" custLinFactNeighborY="1569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7877A1-D981-460C-BBAA-7F545B6DDD96}" type="pres">
      <dgm:prSet presAssocID="{F621D8C3-C3E8-4E0A-B1D6-AFA17F29914B}" presName="sibTrans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C937AF7F-0D75-41CD-BECB-4A0F5DDAEB0A}" type="pres">
      <dgm:prSet presAssocID="{F621D8C3-C3E8-4E0A-B1D6-AFA17F29914B}" presName="connectorText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C4615F3B-C8B0-4C20-B410-3B8E7383CF44}" type="pres">
      <dgm:prSet presAssocID="{B667D4F6-FF60-422F-B9A3-FB68FBEB01AA}" presName="node" presStyleLbl="node1" presStyleIdx="2" presStyleCnt="7" custScaleY="98509" custLinFactX="-742" custLinFactY="-21617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07B3EAC-2A5E-43EB-8EE8-CBDD9D98519D}" type="pres">
      <dgm:prSet presAssocID="{25E94DA2-609C-4691-9BCD-7A0806594717}" presName="sibTrans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81949455-2B64-4E5D-9C88-B3C4E92B6AB3}" type="pres">
      <dgm:prSet presAssocID="{25E94DA2-609C-4691-9BCD-7A0806594717}" presName="connectorText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42A2CB47-AA30-49F2-805F-781341910735}" type="pres">
      <dgm:prSet presAssocID="{74B50A60-ED19-42B6-B3FF-0FC32EDD1704}" presName="node" presStyleLbl="node1" presStyleIdx="3" presStyleCnt="7" custLinFactNeighborX="-81166" custLinFactNeighborY="1569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0764E1-2DB9-4356-85AE-4A0E93872443}" type="pres">
      <dgm:prSet presAssocID="{0ABCC81A-7C75-4603-8CA0-A6DEEA5C9D7F}" presName="sibTrans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0FCB3785-2CCA-4611-90DE-2E1251328915}" type="pres">
      <dgm:prSet presAssocID="{0ABCC81A-7C75-4603-8CA0-A6DEEA5C9D7F}" presName="connectorText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BE63F347-EA5E-4C5B-A724-860DECDC05E4}" type="pres">
      <dgm:prSet presAssocID="{DA898352-51EB-453C-B0E6-CBB2DEE114B9}" presName="node" presStyleLbl="node1" presStyleIdx="4" presStyleCnt="7" custAng="0" custLinFactX="-8903" custLinFactY="-20871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C3F9E8-D5FB-4B0E-86B6-1C77AB3F1B6E}" type="pres">
      <dgm:prSet presAssocID="{1E64BE59-FD26-4FA4-A567-CE03CEA591B5}" presName="sibTrans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601922B4-2880-4A54-AF60-AF89EA867D03}" type="pres">
      <dgm:prSet presAssocID="{1E64BE59-FD26-4FA4-A567-CE03CEA591B5}" presName="connectorText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939329A1-20BB-456E-B6A2-58B371152734}" type="pres">
      <dgm:prSet presAssocID="{D1EA8FED-3718-4FD3-BE4C-E058E1FD7DE0}" presName="node" presStyleLbl="node1" presStyleIdx="5" presStyleCnt="7" custLinFactX="-627" custLinFactNeighborX="-100000" custLinFactNeighborY="1569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B086BE-7BAF-4320-A4B5-30DC28AC5B32}" type="pres">
      <dgm:prSet presAssocID="{2326255B-5A76-4634-B3BD-2C63784BA3B7}" presName="sibTrans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642BB6BD-D5D8-49F5-94AD-12DAF87CFB87}" type="pres">
      <dgm:prSet presAssocID="{2326255B-5A76-4634-B3BD-2C63784BA3B7}" presName="connectorText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02DDB1D0-A259-4020-8221-35B8250AC3AE}" type="pres">
      <dgm:prSet presAssocID="{CCA7936A-4168-4682-BEA6-8CBBCF3DF77D}" presName="node" presStyleLbl="node1" presStyleIdx="6" presStyleCnt="7" custLinFactX="-17064" custLinFactY="-20871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41A75AF-9255-4F9E-A54A-C01999165DDE}" srcId="{7C3747D2-3A29-42DB-8C03-412ADBE910CD}" destId="{74B50A60-ED19-42B6-B3FF-0FC32EDD1704}" srcOrd="3" destOrd="0" parTransId="{14426CC4-F6F7-405A-B7CA-0730E68AC0AE}" sibTransId="{0ABCC81A-7C75-4603-8CA0-A6DEEA5C9D7F}"/>
    <dgm:cxn modelId="{6A087F0E-A399-41CF-B6F9-735D12E66336}" type="presOf" srcId="{CCA7936A-4168-4682-BEA6-8CBBCF3DF77D}" destId="{02DDB1D0-A259-4020-8221-35B8250AC3AE}" srcOrd="0" destOrd="0" presId="urn:microsoft.com/office/officeart/2005/8/layout/process1"/>
    <dgm:cxn modelId="{56A7EBF7-1E67-4FCF-AE4A-375E6206EF57}" type="presOf" srcId="{7C3747D2-3A29-42DB-8C03-412ADBE910CD}" destId="{AC28BA34-0D3F-48C9-BD9A-39543C636FE8}" srcOrd="0" destOrd="0" presId="urn:microsoft.com/office/officeart/2005/8/layout/process1"/>
    <dgm:cxn modelId="{1EB1E9CD-E83B-4C0C-853A-D4E4579C1DF3}" type="presOf" srcId="{488445D6-A82C-41DC-A30A-576038F6189D}" destId="{9F834D91-8D43-40C4-9548-EFCCF7C40573}" srcOrd="0" destOrd="0" presId="urn:microsoft.com/office/officeart/2005/8/layout/process1"/>
    <dgm:cxn modelId="{A8014F7B-6EDA-452D-9B6F-903B31479BF9}" type="presOf" srcId="{74B50A60-ED19-42B6-B3FF-0FC32EDD1704}" destId="{42A2CB47-AA30-49F2-805F-781341910735}" srcOrd="0" destOrd="0" presId="urn:microsoft.com/office/officeart/2005/8/layout/process1"/>
    <dgm:cxn modelId="{5E706453-334E-41CA-8273-B61A6D977938}" type="presOf" srcId="{1E64BE59-FD26-4FA4-A567-CE03CEA591B5}" destId="{37C3F9E8-D5FB-4B0E-86B6-1C77AB3F1B6E}" srcOrd="0" destOrd="0" presId="urn:microsoft.com/office/officeart/2005/8/layout/process1"/>
    <dgm:cxn modelId="{7C930061-E609-448C-88FE-7F82B8DB5562}" type="presOf" srcId="{F621D8C3-C3E8-4E0A-B1D6-AFA17F29914B}" destId="{C57877A1-D981-460C-BBAA-7F545B6DDD96}" srcOrd="0" destOrd="0" presId="urn:microsoft.com/office/officeart/2005/8/layout/process1"/>
    <dgm:cxn modelId="{8ED2F0D3-9B85-43B4-82BE-98961D06494E}" type="presOf" srcId="{DA898352-51EB-453C-B0E6-CBB2DEE114B9}" destId="{BE63F347-EA5E-4C5B-A724-860DECDC05E4}" srcOrd="0" destOrd="0" presId="urn:microsoft.com/office/officeart/2005/8/layout/process1"/>
    <dgm:cxn modelId="{DEC67F9C-095B-4C5D-988B-6C485C142359}" type="presOf" srcId="{2326255B-5A76-4634-B3BD-2C63784BA3B7}" destId="{E8B086BE-7BAF-4320-A4B5-30DC28AC5B32}" srcOrd="0" destOrd="0" presId="urn:microsoft.com/office/officeart/2005/8/layout/process1"/>
    <dgm:cxn modelId="{66BD37FD-CF1B-41A9-B7D8-33D8ABED8ECC}" type="presOf" srcId="{F621D8C3-C3E8-4E0A-B1D6-AFA17F29914B}" destId="{C937AF7F-0D75-41CD-BECB-4A0F5DDAEB0A}" srcOrd="1" destOrd="0" presId="urn:microsoft.com/office/officeart/2005/8/layout/process1"/>
    <dgm:cxn modelId="{E92B9CE3-D66B-4E41-87AC-6FB3344E9DE9}" srcId="{7C3747D2-3A29-42DB-8C03-412ADBE910CD}" destId="{CCA7936A-4168-4682-BEA6-8CBBCF3DF77D}" srcOrd="6" destOrd="0" parTransId="{833D6803-8FAB-4F1E-95A0-3932E3F7A4AA}" sibTransId="{5F408035-7A95-406F-A98F-317611A91EEA}"/>
    <dgm:cxn modelId="{429657EA-4F67-4249-84A3-70F363479E23}" type="presOf" srcId="{B7A37626-A29A-47DB-9112-9B78DF3B8479}" destId="{3C351D98-2716-4C83-AE56-A4647F7E9A6B}" srcOrd="0" destOrd="0" presId="urn:microsoft.com/office/officeart/2005/8/layout/process1"/>
    <dgm:cxn modelId="{28C9E294-E6B5-4ED4-A7A5-46F9CD3E7C72}" type="presOf" srcId="{25E94DA2-609C-4691-9BCD-7A0806594717}" destId="{81949455-2B64-4E5D-9C88-B3C4E92B6AB3}" srcOrd="1" destOrd="0" presId="urn:microsoft.com/office/officeart/2005/8/layout/process1"/>
    <dgm:cxn modelId="{C5FA18FB-A747-49AB-8E81-E019A519CC14}" type="presOf" srcId="{6E6BF51C-8E69-4E29-BC67-BC7A870C2B87}" destId="{215AA9DE-428A-4714-89FF-027BF990FE59}" srcOrd="0" destOrd="0" presId="urn:microsoft.com/office/officeart/2005/8/layout/process1"/>
    <dgm:cxn modelId="{CE513E16-D8F7-43B3-913C-823DE0FBA023}" srcId="{7C3747D2-3A29-42DB-8C03-412ADBE910CD}" destId="{DA898352-51EB-453C-B0E6-CBB2DEE114B9}" srcOrd="4" destOrd="0" parTransId="{76AE4B68-9D7C-407D-B04F-FF99BB62A49F}" sibTransId="{1E64BE59-FD26-4FA4-A567-CE03CEA591B5}"/>
    <dgm:cxn modelId="{EE315752-8614-4FF3-8A52-373505384D32}" type="presOf" srcId="{B7A37626-A29A-47DB-9112-9B78DF3B8479}" destId="{D94C298E-1057-43AE-A52A-A0F968DCAD3B}" srcOrd="1" destOrd="0" presId="urn:microsoft.com/office/officeart/2005/8/layout/process1"/>
    <dgm:cxn modelId="{9536F85F-B24E-47DA-B6FD-6ABC8DAFA731}" type="presOf" srcId="{D1EA8FED-3718-4FD3-BE4C-E058E1FD7DE0}" destId="{939329A1-20BB-456E-B6A2-58B371152734}" srcOrd="0" destOrd="0" presId="urn:microsoft.com/office/officeart/2005/8/layout/process1"/>
    <dgm:cxn modelId="{8FF7EBFB-0F8C-4CE1-B2A2-0B8E62D7DD1E}" srcId="{7C3747D2-3A29-42DB-8C03-412ADBE910CD}" destId="{D1EA8FED-3718-4FD3-BE4C-E058E1FD7DE0}" srcOrd="5" destOrd="0" parTransId="{3C3F84F1-7398-44EC-9211-8B9593E17067}" sibTransId="{2326255B-5A76-4634-B3BD-2C63784BA3B7}"/>
    <dgm:cxn modelId="{507B6F63-270E-4697-BF3E-F3E871C446E9}" srcId="{7C3747D2-3A29-42DB-8C03-412ADBE910CD}" destId="{6E6BF51C-8E69-4E29-BC67-BC7A870C2B87}" srcOrd="0" destOrd="0" parTransId="{AF1C99E9-1988-46FD-BF4F-6159C2F50C9A}" sibTransId="{B7A37626-A29A-47DB-9112-9B78DF3B8479}"/>
    <dgm:cxn modelId="{640DB218-2826-4E66-B642-EE18DFAE6F5E}" type="presOf" srcId="{2326255B-5A76-4634-B3BD-2C63784BA3B7}" destId="{642BB6BD-D5D8-49F5-94AD-12DAF87CFB87}" srcOrd="1" destOrd="0" presId="urn:microsoft.com/office/officeart/2005/8/layout/process1"/>
    <dgm:cxn modelId="{A325C6BE-97FF-4CA8-B21F-DDF3884CEA10}" type="presOf" srcId="{0ABCC81A-7C75-4603-8CA0-A6DEEA5C9D7F}" destId="{0FCB3785-2CCA-4611-90DE-2E1251328915}" srcOrd="1" destOrd="0" presId="urn:microsoft.com/office/officeart/2005/8/layout/process1"/>
    <dgm:cxn modelId="{3E6D3B61-4411-42EF-86DE-FD41274CE41B}" type="presOf" srcId="{B667D4F6-FF60-422F-B9A3-FB68FBEB01AA}" destId="{C4615F3B-C8B0-4C20-B410-3B8E7383CF44}" srcOrd="0" destOrd="0" presId="urn:microsoft.com/office/officeart/2005/8/layout/process1"/>
    <dgm:cxn modelId="{D120276E-F776-4C8D-9394-D1A41E5AD872}" type="presOf" srcId="{0ABCC81A-7C75-4603-8CA0-A6DEEA5C9D7F}" destId="{F30764E1-2DB9-4356-85AE-4A0E93872443}" srcOrd="0" destOrd="0" presId="urn:microsoft.com/office/officeart/2005/8/layout/process1"/>
    <dgm:cxn modelId="{E3D761AD-D44E-46A3-847A-A532B5FE2C44}" srcId="{7C3747D2-3A29-42DB-8C03-412ADBE910CD}" destId="{488445D6-A82C-41DC-A30A-576038F6189D}" srcOrd="1" destOrd="0" parTransId="{A1474201-FA22-4F45-B1DC-664D13F61750}" sibTransId="{F621D8C3-C3E8-4E0A-B1D6-AFA17F29914B}"/>
    <dgm:cxn modelId="{39864150-6E09-4233-98F2-D5625B454169}" type="presOf" srcId="{1E64BE59-FD26-4FA4-A567-CE03CEA591B5}" destId="{601922B4-2880-4A54-AF60-AF89EA867D03}" srcOrd="1" destOrd="0" presId="urn:microsoft.com/office/officeart/2005/8/layout/process1"/>
    <dgm:cxn modelId="{A596B01F-FA7B-45E5-81BF-09DDA5010465}" srcId="{7C3747D2-3A29-42DB-8C03-412ADBE910CD}" destId="{B667D4F6-FF60-422F-B9A3-FB68FBEB01AA}" srcOrd="2" destOrd="0" parTransId="{77A7F834-8350-4A2A-9A10-E5B413C6F46D}" sibTransId="{25E94DA2-609C-4691-9BCD-7A0806594717}"/>
    <dgm:cxn modelId="{4F5AED22-E44B-44DD-93FD-B41A904A2108}" type="presOf" srcId="{25E94DA2-609C-4691-9BCD-7A0806594717}" destId="{B07B3EAC-2A5E-43EB-8EE8-CBDD9D98519D}" srcOrd="0" destOrd="0" presId="urn:microsoft.com/office/officeart/2005/8/layout/process1"/>
    <dgm:cxn modelId="{B96C1FA4-A329-449D-8738-EADF4B324094}" type="presParOf" srcId="{AC28BA34-0D3F-48C9-BD9A-39543C636FE8}" destId="{215AA9DE-428A-4714-89FF-027BF990FE59}" srcOrd="0" destOrd="0" presId="urn:microsoft.com/office/officeart/2005/8/layout/process1"/>
    <dgm:cxn modelId="{7474E8EA-2F0C-4BCB-92BA-2A63B21AA2F8}" type="presParOf" srcId="{AC28BA34-0D3F-48C9-BD9A-39543C636FE8}" destId="{3C351D98-2716-4C83-AE56-A4647F7E9A6B}" srcOrd="1" destOrd="0" presId="urn:microsoft.com/office/officeart/2005/8/layout/process1"/>
    <dgm:cxn modelId="{39EF0867-E412-4E72-AE08-CADBA13E4306}" type="presParOf" srcId="{3C351D98-2716-4C83-AE56-A4647F7E9A6B}" destId="{D94C298E-1057-43AE-A52A-A0F968DCAD3B}" srcOrd="0" destOrd="0" presId="urn:microsoft.com/office/officeart/2005/8/layout/process1"/>
    <dgm:cxn modelId="{DF4CB1F5-DFFB-4D70-8180-9A43A5B430B1}" type="presParOf" srcId="{AC28BA34-0D3F-48C9-BD9A-39543C636FE8}" destId="{9F834D91-8D43-40C4-9548-EFCCF7C40573}" srcOrd="2" destOrd="0" presId="urn:microsoft.com/office/officeart/2005/8/layout/process1"/>
    <dgm:cxn modelId="{3CCABFF2-42BF-44F2-8FDB-86B02F5E66D8}" type="presParOf" srcId="{AC28BA34-0D3F-48C9-BD9A-39543C636FE8}" destId="{C57877A1-D981-460C-BBAA-7F545B6DDD96}" srcOrd="3" destOrd="0" presId="urn:microsoft.com/office/officeart/2005/8/layout/process1"/>
    <dgm:cxn modelId="{B1FCA149-6507-455F-BA88-3CFFA13B6F36}" type="presParOf" srcId="{C57877A1-D981-460C-BBAA-7F545B6DDD96}" destId="{C937AF7F-0D75-41CD-BECB-4A0F5DDAEB0A}" srcOrd="0" destOrd="0" presId="urn:microsoft.com/office/officeart/2005/8/layout/process1"/>
    <dgm:cxn modelId="{57138E18-3917-43CD-9D9D-C9BECF8FF96A}" type="presParOf" srcId="{AC28BA34-0D3F-48C9-BD9A-39543C636FE8}" destId="{C4615F3B-C8B0-4C20-B410-3B8E7383CF44}" srcOrd="4" destOrd="0" presId="urn:microsoft.com/office/officeart/2005/8/layout/process1"/>
    <dgm:cxn modelId="{D7442347-1B76-48CF-92B7-CAEA3A53B30F}" type="presParOf" srcId="{AC28BA34-0D3F-48C9-BD9A-39543C636FE8}" destId="{B07B3EAC-2A5E-43EB-8EE8-CBDD9D98519D}" srcOrd="5" destOrd="0" presId="urn:microsoft.com/office/officeart/2005/8/layout/process1"/>
    <dgm:cxn modelId="{B056CC57-4FDE-4D95-B4AB-957D6F10B799}" type="presParOf" srcId="{B07B3EAC-2A5E-43EB-8EE8-CBDD9D98519D}" destId="{81949455-2B64-4E5D-9C88-B3C4E92B6AB3}" srcOrd="0" destOrd="0" presId="urn:microsoft.com/office/officeart/2005/8/layout/process1"/>
    <dgm:cxn modelId="{14BC341E-7EFC-48CA-9F13-D9174AA48EEA}" type="presParOf" srcId="{AC28BA34-0D3F-48C9-BD9A-39543C636FE8}" destId="{42A2CB47-AA30-49F2-805F-781341910735}" srcOrd="6" destOrd="0" presId="urn:microsoft.com/office/officeart/2005/8/layout/process1"/>
    <dgm:cxn modelId="{78164269-1B5E-456B-8BF7-DC87E0AD7C31}" type="presParOf" srcId="{AC28BA34-0D3F-48C9-BD9A-39543C636FE8}" destId="{F30764E1-2DB9-4356-85AE-4A0E93872443}" srcOrd="7" destOrd="0" presId="urn:microsoft.com/office/officeart/2005/8/layout/process1"/>
    <dgm:cxn modelId="{46D599D9-9987-42EB-9136-C8F400305DC9}" type="presParOf" srcId="{F30764E1-2DB9-4356-85AE-4A0E93872443}" destId="{0FCB3785-2CCA-4611-90DE-2E1251328915}" srcOrd="0" destOrd="0" presId="urn:microsoft.com/office/officeart/2005/8/layout/process1"/>
    <dgm:cxn modelId="{5AE3482A-D160-4FF4-A388-12658E75D0D5}" type="presParOf" srcId="{AC28BA34-0D3F-48C9-BD9A-39543C636FE8}" destId="{BE63F347-EA5E-4C5B-A724-860DECDC05E4}" srcOrd="8" destOrd="0" presId="urn:microsoft.com/office/officeart/2005/8/layout/process1"/>
    <dgm:cxn modelId="{9177EA17-98D8-4DEB-BD2F-8BFE4EE346BA}" type="presParOf" srcId="{AC28BA34-0D3F-48C9-BD9A-39543C636FE8}" destId="{37C3F9E8-D5FB-4B0E-86B6-1C77AB3F1B6E}" srcOrd="9" destOrd="0" presId="urn:microsoft.com/office/officeart/2005/8/layout/process1"/>
    <dgm:cxn modelId="{AF16CE27-2C4C-438D-A508-BCDD5734C2EB}" type="presParOf" srcId="{37C3F9E8-D5FB-4B0E-86B6-1C77AB3F1B6E}" destId="{601922B4-2880-4A54-AF60-AF89EA867D03}" srcOrd="0" destOrd="0" presId="urn:microsoft.com/office/officeart/2005/8/layout/process1"/>
    <dgm:cxn modelId="{8C30DD48-737F-4E38-8D25-9E31915FBF01}" type="presParOf" srcId="{AC28BA34-0D3F-48C9-BD9A-39543C636FE8}" destId="{939329A1-20BB-456E-B6A2-58B371152734}" srcOrd="10" destOrd="0" presId="urn:microsoft.com/office/officeart/2005/8/layout/process1"/>
    <dgm:cxn modelId="{A531F75C-AD0F-493E-861C-7087295F5755}" type="presParOf" srcId="{AC28BA34-0D3F-48C9-BD9A-39543C636FE8}" destId="{E8B086BE-7BAF-4320-A4B5-30DC28AC5B32}" srcOrd="11" destOrd="0" presId="urn:microsoft.com/office/officeart/2005/8/layout/process1"/>
    <dgm:cxn modelId="{B39D6323-55B4-4663-8185-869C4E525839}" type="presParOf" srcId="{E8B086BE-7BAF-4320-A4B5-30DC28AC5B32}" destId="{642BB6BD-D5D8-49F5-94AD-12DAF87CFB87}" srcOrd="0" destOrd="0" presId="urn:microsoft.com/office/officeart/2005/8/layout/process1"/>
    <dgm:cxn modelId="{E8BC23BB-7639-43A8-B0DE-0ED845407667}" type="presParOf" srcId="{AC28BA34-0D3F-48C9-BD9A-39543C636FE8}" destId="{02DDB1D0-A259-4020-8221-35B8250AC3AE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C7F486-C2AA-4D37-A355-EF6CE3FDF05C}" type="doc">
      <dgm:prSet loTypeId="urn:microsoft.com/office/officeart/2005/8/layout/bProcess3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69D5A79-60CA-4E57-9E3D-5260BB4050D7}">
      <dgm:prSet phldrT="[텍스트]" custT="1"/>
      <dgm:spPr/>
      <dgm:t>
        <a:bodyPr/>
        <a:lstStyle/>
        <a:p>
          <a:pPr latinLnBrk="1"/>
          <a:r>
            <a:rPr lang="ko-KR" altLang="en-US" sz="2400" dirty="0" smtClean="0">
              <a:latin typeface="문체부 훈민정음체" pitchFamily="18" charset="-127"/>
              <a:ea typeface="문체부 훈민정음체" pitchFamily="18" charset="-127"/>
            </a:rPr>
            <a:t>교과목 개요 표 및 성적표 학과사무실      제출</a:t>
          </a:r>
          <a:endParaRPr lang="ko-KR" altLang="en-US" sz="2400" dirty="0">
            <a:latin typeface="문체부 훈민정음체" pitchFamily="18" charset="-127"/>
            <a:ea typeface="문체부 훈민정음체" pitchFamily="18" charset="-127"/>
          </a:endParaRPr>
        </a:p>
      </dgm:t>
    </dgm:pt>
    <dgm:pt modelId="{590860FD-7C92-4F4C-A05F-4C1072840150}" type="parTrans" cxnId="{A4FFF427-36B5-4458-B03C-9DDC8846F811}">
      <dgm:prSet/>
      <dgm:spPr/>
      <dgm:t>
        <a:bodyPr/>
        <a:lstStyle/>
        <a:p>
          <a:pPr latinLnBrk="1"/>
          <a:endParaRPr lang="ko-KR" altLang="en-US"/>
        </a:p>
      </dgm:t>
    </dgm:pt>
    <dgm:pt modelId="{E842AE7F-FC93-4D4E-89D6-5CA8DE53AC31}" type="sibTrans" cxnId="{A4FFF427-36B5-4458-B03C-9DDC8846F811}">
      <dgm:prSet/>
      <dgm:spPr/>
      <dgm:t>
        <a:bodyPr/>
        <a:lstStyle/>
        <a:p>
          <a:pPr latinLnBrk="1"/>
          <a:endParaRPr lang="ko-KR" altLang="en-US"/>
        </a:p>
      </dgm:t>
    </dgm:pt>
    <dgm:pt modelId="{1E6DC496-699F-4E5A-B568-A690107F53BD}">
      <dgm:prSet phldrT="[텍스트]" custT="1"/>
      <dgm:spPr/>
      <dgm:t>
        <a:bodyPr/>
        <a:lstStyle/>
        <a:p>
          <a:pPr latinLnBrk="1"/>
          <a:r>
            <a:rPr lang="en-US" altLang="ko-KR" sz="2400" dirty="0" smtClean="0">
              <a:latin typeface="HY울릉도B" pitchFamily="18" charset="-127"/>
              <a:ea typeface="HY울릉도B" pitchFamily="18" charset="-127"/>
            </a:rPr>
            <a:t>DU</a:t>
          </a:r>
          <a:r>
            <a:rPr lang="ko-KR" altLang="en-US" sz="2400" dirty="0" smtClean="0">
              <a:latin typeface="문체부 훈민정음체" pitchFamily="18" charset="-127"/>
              <a:ea typeface="문체부 훈민정음체" pitchFamily="18" charset="-127"/>
            </a:rPr>
            <a:t>성적 산출방식으로 성적 환산</a:t>
          </a:r>
          <a:endParaRPr lang="ko-KR" altLang="en-US" sz="2400" dirty="0">
            <a:latin typeface="문체부 훈민정음체" pitchFamily="18" charset="-127"/>
            <a:ea typeface="문체부 훈민정음체" pitchFamily="18" charset="-127"/>
          </a:endParaRPr>
        </a:p>
      </dgm:t>
    </dgm:pt>
    <dgm:pt modelId="{0590C7C3-BE09-4554-8815-BAFBB145DB18}" type="parTrans" cxnId="{CFF6E0A9-FAB7-494D-A64B-7CB82CDC6306}">
      <dgm:prSet/>
      <dgm:spPr/>
      <dgm:t>
        <a:bodyPr/>
        <a:lstStyle/>
        <a:p>
          <a:pPr latinLnBrk="1"/>
          <a:endParaRPr lang="ko-KR" altLang="en-US"/>
        </a:p>
      </dgm:t>
    </dgm:pt>
    <dgm:pt modelId="{3C13233F-6826-4E54-A21E-B5DA86067A1F}" type="sibTrans" cxnId="{CFF6E0A9-FAB7-494D-A64B-7CB82CDC6306}">
      <dgm:prSet/>
      <dgm:spPr/>
      <dgm:t>
        <a:bodyPr/>
        <a:lstStyle/>
        <a:p>
          <a:pPr latinLnBrk="1"/>
          <a:endParaRPr lang="ko-KR" altLang="en-US"/>
        </a:p>
      </dgm:t>
    </dgm:pt>
    <dgm:pt modelId="{69F0EA91-4561-4FB4-97DA-2D689E82FDE1}">
      <dgm:prSet phldrT="[텍스트]" custT="1"/>
      <dgm:spPr/>
      <dgm:t>
        <a:bodyPr/>
        <a:lstStyle/>
        <a:p>
          <a:pPr latinLnBrk="1"/>
          <a:r>
            <a:rPr lang="ko-KR" altLang="en-US" sz="2800" dirty="0" smtClean="0">
              <a:latin typeface="문체부 훈민정음체" pitchFamily="18" charset="-127"/>
              <a:ea typeface="문체부 훈민정음체" pitchFamily="18" charset="-127"/>
            </a:rPr>
            <a:t>환산된 성적으로 학점 인정</a:t>
          </a:r>
          <a:endParaRPr lang="ko-KR" altLang="en-US" sz="2800" dirty="0">
            <a:latin typeface="문체부 훈민정음체" pitchFamily="18" charset="-127"/>
            <a:ea typeface="문체부 훈민정음체" pitchFamily="18" charset="-127"/>
          </a:endParaRPr>
        </a:p>
      </dgm:t>
    </dgm:pt>
    <dgm:pt modelId="{8F2B0F16-A7C7-4F1D-A7E8-F167B4450508}" type="parTrans" cxnId="{A14DD82D-EE87-4323-AA95-16AEE0532B15}">
      <dgm:prSet/>
      <dgm:spPr/>
      <dgm:t>
        <a:bodyPr/>
        <a:lstStyle/>
        <a:p>
          <a:pPr latinLnBrk="1"/>
          <a:endParaRPr lang="ko-KR" altLang="en-US"/>
        </a:p>
      </dgm:t>
    </dgm:pt>
    <dgm:pt modelId="{5B502196-DCFF-4EBC-B320-87F1AE5D0501}" type="sibTrans" cxnId="{A14DD82D-EE87-4323-AA95-16AEE0532B15}">
      <dgm:prSet/>
      <dgm:spPr/>
      <dgm:t>
        <a:bodyPr/>
        <a:lstStyle/>
        <a:p>
          <a:pPr latinLnBrk="1"/>
          <a:endParaRPr lang="ko-KR" altLang="en-US"/>
        </a:p>
      </dgm:t>
    </dgm:pt>
    <dgm:pt modelId="{FA76FA3B-5AE5-4FED-9E54-5811D65347B6}" type="pres">
      <dgm:prSet presAssocID="{A3C7F486-C2AA-4D37-A355-EF6CE3FDF0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6148EE-249E-408E-8048-6951CB7DDA00}" type="pres">
      <dgm:prSet presAssocID="{D69D5A79-60CA-4E57-9E3D-5260BB4050D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DA2F39-FDC9-4A1D-AAAD-C77EBB8DEFD0}" type="pres">
      <dgm:prSet presAssocID="{E842AE7F-FC93-4D4E-89D6-5CA8DE53AC31}" presName="sibTrans" presStyleLbl="sibTrans1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42FA538E-913C-4F5F-98CC-97D47FF6B3D3}" type="pres">
      <dgm:prSet presAssocID="{E842AE7F-FC93-4D4E-89D6-5CA8DE53AC31}" presName="connectorText" presStyleLbl="sibTrans1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A4D4D6DB-0102-4A7B-8C80-53242C317236}" type="pres">
      <dgm:prSet presAssocID="{1E6DC496-699F-4E5A-B568-A690107F53B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7EBD4CE-1CF3-4A40-9A7F-5DEB5ED8635B}" type="pres">
      <dgm:prSet presAssocID="{3C13233F-6826-4E54-A21E-B5DA86067A1F}" presName="sibTrans" presStyleLbl="sibTrans1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33FE48EA-8157-4927-BE96-E48A44807CC9}" type="pres">
      <dgm:prSet presAssocID="{3C13233F-6826-4E54-A21E-B5DA86067A1F}" presName="connectorText" presStyleLbl="sibTrans1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3FF586AF-908C-42B3-864F-D04744BE7797}" type="pres">
      <dgm:prSet presAssocID="{69F0EA91-4561-4FB4-97DA-2D689E82FDE1}" presName="node" presStyleLbl="node1" presStyleIdx="2" presStyleCnt="3" custLinFactNeighborX="-181" custLinFactNeighborY="-28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63E8894-6F8F-4D51-8F55-4FFE7FF6AA5D}" type="presOf" srcId="{A3C7F486-C2AA-4D37-A355-EF6CE3FDF05C}" destId="{FA76FA3B-5AE5-4FED-9E54-5811D65347B6}" srcOrd="0" destOrd="0" presId="urn:microsoft.com/office/officeart/2005/8/layout/bProcess3"/>
    <dgm:cxn modelId="{EE470494-1FDD-494D-800B-1B4A04AEE35A}" type="presOf" srcId="{3C13233F-6826-4E54-A21E-B5DA86067A1F}" destId="{F7EBD4CE-1CF3-4A40-9A7F-5DEB5ED8635B}" srcOrd="0" destOrd="0" presId="urn:microsoft.com/office/officeart/2005/8/layout/bProcess3"/>
    <dgm:cxn modelId="{A14DD82D-EE87-4323-AA95-16AEE0532B15}" srcId="{A3C7F486-C2AA-4D37-A355-EF6CE3FDF05C}" destId="{69F0EA91-4561-4FB4-97DA-2D689E82FDE1}" srcOrd="2" destOrd="0" parTransId="{8F2B0F16-A7C7-4F1D-A7E8-F167B4450508}" sibTransId="{5B502196-DCFF-4EBC-B320-87F1AE5D0501}"/>
    <dgm:cxn modelId="{39E1EE34-61B4-48F6-8425-2C00E82E4F15}" type="presOf" srcId="{3C13233F-6826-4E54-A21E-B5DA86067A1F}" destId="{33FE48EA-8157-4927-BE96-E48A44807CC9}" srcOrd="1" destOrd="0" presId="urn:microsoft.com/office/officeart/2005/8/layout/bProcess3"/>
    <dgm:cxn modelId="{D17A4466-392A-4E72-8B04-8E14B6B168D5}" type="presOf" srcId="{69F0EA91-4561-4FB4-97DA-2D689E82FDE1}" destId="{3FF586AF-908C-42B3-864F-D04744BE7797}" srcOrd="0" destOrd="0" presId="urn:microsoft.com/office/officeart/2005/8/layout/bProcess3"/>
    <dgm:cxn modelId="{83929531-7EE1-4D0D-9B6D-32CE4BBDB4E0}" type="presOf" srcId="{E842AE7F-FC93-4D4E-89D6-5CA8DE53AC31}" destId="{44DA2F39-FDC9-4A1D-AAAD-C77EBB8DEFD0}" srcOrd="0" destOrd="0" presId="urn:microsoft.com/office/officeart/2005/8/layout/bProcess3"/>
    <dgm:cxn modelId="{85C9F4B8-7DB7-487E-8CF4-2654F919B82D}" type="presOf" srcId="{D69D5A79-60CA-4E57-9E3D-5260BB4050D7}" destId="{506148EE-249E-408E-8048-6951CB7DDA00}" srcOrd="0" destOrd="0" presId="urn:microsoft.com/office/officeart/2005/8/layout/bProcess3"/>
    <dgm:cxn modelId="{14B8A7F0-6772-4AD2-993C-CC27C1AB023F}" type="presOf" srcId="{E842AE7F-FC93-4D4E-89D6-5CA8DE53AC31}" destId="{42FA538E-913C-4F5F-98CC-97D47FF6B3D3}" srcOrd="1" destOrd="0" presId="urn:microsoft.com/office/officeart/2005/8/layout/bProcess3"/>
    <dgm:cxn modelId="{4C100C9C-EAD7-4BAE-B8BA-1878D634A5D7}" type="presOf" srcId="{1E6DC496-699F-4E5A-B568-A690107F53BD}" destId="{A4D4D6DB-0102-4A7B-8C80-53242C317236}" srcOrd="0" destOrd="0" presId="urn:microsoft.com/office/officeart/2005/8/layout/bProcess3"/>
    <dgm:cxn modelId="{A4FFF427-36B5-4458-B03C-9DDC8846F811}" srcId="{A3C7F486-C2AA-4D37-A355-EF6CE3FDF05C}" destId="{D69D5A79-60CA-4E57-9E3D-5260BB4050D7}" srcOrd="0" destOrd="0" parTransId="{590860FD-7C92-4F4C-A05F-4C1072840150}" sibTransId="{E842AE7F-FC93-4D4E-89D6-5CA8DE53AC31}"/>
    <dgm:cxn modelId="{CFF6E0A9-FAB7-494D-A64B-7CB82CDC6306}" srcId="{A3C7F486-C2AA-4D37-A355-EF6CE3FDF05C}" destId="{1E6DC496-699F-4E5A-B568-A690107F53BD}" srcOrd="1" destOrd="0" parTransId="{0590C7C3-BE09-4554-8815-BAFBB145DB18}" sibTransId="{3C13233F-6826-4E54-A21E-B5DA86067A1F}"/>
    <dgm:cxn modelId="{1D67B22C-AC94-46D0-B9C0-D460B56C69C9}" type="presParOf" srcId="{FA76FA3B-5AE5-4FED-9E54-5811D65347B6}" destId="{506148EE-249E-408E-8048-6951CB7DDA00}" srcOrd="0" destOrd="0" presId="urn:microsoft.com/office/officeart/2005/8/layout/bProcess3"/>
    <dgm:cxn modelId="{3424E304-96A4-4460-904A-461A7DF4EE39}" type="presParOf" srcId="{FA76FA3B-5AE5-4FED-9E54-5811D65347B6}" destId="{44DA2F39-FDC9-4A1D-AAAD-C77EBB8DEFD0}" srcOrd="1" destOrd="0" presId="urn:microsoft.com/office/officeart/2005/8/layout/bProcess3"/>
    <dgm:cxn modelId="{4E6CA069-EB2F-4DA0-8699-249C09FAFF12}" type="presParOf" srcId="{44DA2F39-FDC9-4A1D-AAAD-C77EBB8DEFD0}" destId="{42FA538E-913C-4F5F-98CC-97D47FF6B3D3}" srcOrd="0" destOrd="0" presId="urn:microsoft.com/office/officeart/2005/8/layout/bProcess3"/>
    <dgm:cxn modelId="{41C351CF-0DAF-45D9-A64E-D341959D4B42}" type="presParOf" srcId="{FA76FA3B-5AE5-4FED-9E54-5811D65347B6}" destId="{A4D4D6DB-0102-4A7B-8C80-53242C317236}" srcOrd="2" destOrd="0" presId="urn:microsoft.com/office/officeart/2005/8/layout/bProcess3"/>
    <dgm:cxn modelId="{F3001253-96BA-4C57-9D99-387D6AA96B11}" type="presParOf" srcId="{FA76FA3B-5AE5-4FED-9E54-5811D65347B6}" destId="{F7EBD4CE-1CF3-4A40-9A7F-5DEB5ED8635B}" srcOrd="3" destOrd="0" presId="urn:microsoft.com/office/officeart/2005/8/layout/bProcess3"/>
    <dgm:cxn modelId="{2436AE6F-D86A-46A2-A2D8-BCAE42B3008F}" type="presParOf" srcId="{F7EBD4CE-1CF3-4A40-9A7F-5DEB5ED8635B}" destId="{33FE48EA-8157-4927-BE96-E48A44807CC9}" srcOrd="0" destOrd="0" presId="urn:microsoft.com/office/officeart/2005/8/layout/bProcess3"/>
    <dgm:cxn modelId="{677E2F23-E3D7-469D-A4B4-6D431020D724}" type="presParOf" srcId="{FA76FA3B-5AE5-4FED-9E54-5811D65347B6}" destId="{3FF586AF-908C-42B3-864F-D04744BE7797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5AA9DE-428A-4714-89FF-027BF990FE59}">
      <dsp:nvSpPr>
        <dsp:cNvPr id="0" name=""/>
        <dsp:cNvSpPr/>
      </dsp:nvSpPr>
      <dsp:spPr>
        <a:xfrm>
          <a:off x="154359" y="100603"/>
          <a:ext cx="875734" cy="10957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문체부 훈민정음체" pitchFamily="18" charset="-127"/>
              <a:ea typeface="문체부 훈민정음체" pitchFamily="18" charset="-127"/>
            </a:rPr>
            <a:t>신청자 모집 </a:t>
          </a:r>
          <a:endParaRPr lang="ko-KR" altLang="en-US" sz="1800" kern="1200" dirty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154359" y="100603"/>
        <a:ext cx="875734" cy="1095758"/>
      </dsp:txXfrm>
    </dsp:sp>
    <dsp:sp modelId="{3C351D98-2716-4C83-AE56-A4647F7E9A6B}">
      <dsp:nvSpPr>
        <dsp:cNvPr id="0" name=""/>
        <dsp:cNvSpPr/>
      </dsp:nvSpPr>
      <dsp:spPr>
        <a:xfrm rot="3762725">
          <a:off x="854301" y="1413674"/>
          <a:ext cx="377166" cy="2167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 rot="3762725">
        <a:off x="854301" y="1413674"/>
        <a:ext cx="377166" cy="216787"/>
      </dsp:txXfrm>
    </dsp:sp>
    <dsp:sp modelId="{9F834D91-8D43-40C4-9548-EFCCF7C40573}">
      <dsp:nvSpPr>
        <dsp:cNvPr id="0" name=""/>
        <dsp:cNvSpPr/>
      </dsp:nvSpPr>
      <dsp:spPr>
        <a:xfrm>
          <a:off x="1090465" y="1828801"/>
          <a:ext cx="874143" cy="1265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문체부 훈민정음체" pitchFamily="18" charset="-127"/>
              <a:ea typeface="문체부 훈민정음체" pitchFamily="18" charset="-127"/>
            </a:rPr>
            <a:t>신청자    선발</a:t>
          </a:r>
          <a:endParaRPr lang="ko-KR" altLang="en-US" sz="1800" kern="1200" dirty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1090465" y="1828801"/>
        <a:ext cx="874143" cy="1265499"/>
      </dsp:txXfrm>
    </dsp:sp>
    <dsp:sp modelId="{C57877A1-D981-460C-BBAA-7F545B6DDD96}">
      <dsp:nvSpPr>
        <dsp:cNvPr id="0" name=""/>
        <dsp:cNvSpPr/>
      </dsp:nvSpPr>
      <dsp:spPr>
        <a:xfrm rot="18007250">
          <a:off x="1890984" y="1472400"/>
          <a:ext cx="295074" cy="2167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 rot="18007250">
        <a:off x="1890984" y="1472400"/>
        <a:ext cx="295074" cy="216787"/>
      </dsp:txXfrm>
    </dsp:sp>
    <dsp:sp modelId="{C4615F3B-C8B0-4C20-B410-3B8E7383CF44}">
      <dsp:nvSpPr>
        <dsp:cNvPr id="0" name=""/>
        <dsp:cNvSpPr/>
      </dsp:nvSpPr>
      <dsp:spPr>
        <a:xfrm>
          <a:off x="2098579" y="100603"/>
          <a:ext cx="874143" cy="12466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300" kern="1200" dirty="0" smtClean="0"/>
            <a:t> </a:t>
          </a:r>
          <a:r>
            <a:rPr lang="ko-KR" altLang="en-US" sz="1800" kern="1200" dirty="0" smtClean="0">
              <a:latin typeface="문체부 훈민정음체" pitchFamily="18" charset="-127"/>
              <a:ea typeface="문체부 훈민정음체" pitchFamily="18" charset="-127"/>
            </a:rPr>
            <a:t>신청서류 제출</a:t>
          </a:r>
          <a:endParaRPr lang="ko-KR" altLang="en-US" sz="1800" kern="1200" dirty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2098579" y="100603"/>
        <a:ext cx="874143" cy="1246631"/>
      </dsp:txXfrm>
    </dsp:sp>
    <dsp:sp modelId="{B07B3EAC-2A5E-43EB-8EE8-CBDD9D98519D}">
      <dsp:nvSpPr>
        <dsp:cNvPr id="0" name=""/>
        <dsp:cNvSpPr/>
      </dsp:nvSpPr>
      <dsp:spPr>
        <a:xfrm rot="3196792">
          <a:off x="3003017" y="1492827"/>
          <a:ext cx="374069" cy="2167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 rot="3196792">
        <a:off x="3003017" y="1492827"/>
        <a:ext cx="374069" cy="216787"/>
      </dsp:txXfrm>
    </dsp:sp>
    <dsp:sp modelId="{42A2CB47-AA30-49F2-805F-781341910735}">
      <dsp:nvSpPr>
        <dsp:cNvPr id="0" name=""/>
        <dsp:cNvSpPr/>
      </dsp:nvSpPr>
      <dsp:spPr>
        <a:xfrm>
          <a:off x="3394720" y="1828801"/>
          <a:ext cx="874143" cy="1265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문체부 훈민정음체" pitchFamily="18" charset="-127"/>
              <a:ea typeface="문체부 훈민정음체" pitchFamily="18" charset="-127"/>
            </a:rPr>
            <a:t>신청자    등록</a:t>
          </a:r>
          <a:endParaRPr lang="en-US" altLang="ko-KR" sz="1800" kern="1200" dirty="0" smtClean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3394720" y="1828801"/>
        <a:ext cx="874143" cy="1265499"/>
      </dsp:txXfrm>
    </dsp:sp>
    <dsp:sp modelId="{F30764E1-2DB9-4356-85AE-4A0E93872443}">
      <dsp:nvSpPr>
        <dsp:cNvPr id="0" name=""/>
        <dsp:cNvSpPr/>
      </dsp:nvSpPr>
      <dsp:spPr>
        <a:xfrm rot="18120325">
          <a:off x="4231599" y="1482121"/>
          <a:ext cx="289183" cy="2167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 rot="18120325">
        <a:off x="4231599" y="1482121"/>
        <a:ext cx="289183" cy="216787"/>
      </dsp:txXfrm>
    </dsp:sp>
    <dsp:sp modelId="{BE63F347-EA5E-4C5B-A724-860DECDC05E4}">
      <dsp:nvSpPr>
        <dsp:cNvPr id="0" name=""/>
        <dsp:cNvSpPr/>
      </dsp:nvSpPr>
      <dsp:spPr>
        <a:xfrm>
          <a:off x="4474842" y="100609"/>
          <a:ext cx="874143" cy="1265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err="1" smtClean="0">
              <a:latin typeface="문체부 훈민정음체" pitchFamily="18" charset="-127"/>
              <a:ea typeface="문체부 훈민정음체" pitchFamily="18" charset="-127"/>
            </a:rPr>
            <a:t>인턴십</a:t>
          </a:r>
          <a:r>
            <a:rPr lang="ko-KR" altLang="en-US" sz="1800" kern="1200" dirty="0" smtClean="0">
              <a:latin typeface="문체부 훈민정음체" pitchFamily="18" charset="-127"/>
              <a:ea typeface="문체부 훈민정음체" pitchFamily="18" charset="-127"/>
            </a:rPr>
            <a:t> 실시</a:t>
          </a:r>
          <a:endParaRPr lang="en-US" altLang="ko-KR" sz="1800" kern="1200" dirty="0" smtClean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4474842" y="100609"/>
        <a:ext cx="874143" cy="1265499"/>
      </dsp:txXfrm>
    </dsp:sp>
    <dsp:sp modelId="{37C3F9E8-D5FB-4B0E-86B6-1C77AB3F1B6E}">
      <dsp:nvSpPr>
        <dsp:cNvPr id="0" name=""/>
        <dsp:cNvSpPr/>
      </dsp:nvSpPr>
      <dsp:spPr>
        <a:xfrm rot="3187805">
          <a:off x="5379932" y="1497501"/>
          <a:ext cx="372767" cy="2167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 rot="3187805">
        <a:off x="5379932" y="1497501"/>
        <a:ext cx="372767" cy="216787"/>
      </dsp:txXfrm>
    </dsp:sp>
    <dsp:sp modelId="{939329A1-20BB-456E-B6A2-58B371152734}">
      <dsp:nvSpPr>
        <dsp:cNvPr id="0" name=""/>
        <dsp:cNvSpPr/>
      </dsp:nvSpPr>
      <dsp:spPr>
        <a:xfrm>
          <a:off x="5770986" y="1828801"/>
          <a:ext cx="874143" cy="1265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문체부 훈민정음체" pitchFamily="18" charset="-127"/>
              <a:ea typeface="문체부 훈민정음체" pitchFamily="18" charset="-127"/>
            </a:rPr>
            <a:t>학점인정서류 제출</a:t>
          </a:r>
          <a:endParaRPr lang="ko-KR" altLang="en-US" sz="1800" kern="1200" dirty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5770986" y="1828801"/>
        <a:ext cx="874143" cy="1265499"/>
      </dsp:txXfrm>
    </dsp:sp>
    <dsp:sp modelId="{E8B086BE-7BAF-4320-A4B5-30DC28AC5B32}">
      <dsp:nvSpPr>
        <dsp:cNvPr id="0" name=""/>
        <dsp:cNvSpPr/>
      </dsp:nvSpPr>
      <dsp:spPr>
        <a:xfrm rot="18120320">
          <a:off x="6607863" y="1482121"/>
          <a:ext cx="289182" cy="2167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 rot="18120320">
        <a:off x="6607863" y="1482121"/>
        <a:ext cx="289182" cy="216787"/>
      </dsp:txXfrm>
    </dsp:sp>
    <dsp:sp modelId="{02DDB1D0-A259-4020-8221-35B8250AC3AE}">
      <dsp:nvSpPr>
        <dsp:cNvPr id="0" name=""/>
        <dsp:cNvSpPr/>
      </dsp:nvSpPr>
      <dsp:spPr>
        <a:xfrm>
          <a:off x="6851104" y="100609"/>
          <a:ext cx="874143" cy="12654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kern="1200" dirty="0" smtClean="0">
              <a:latin typeface="문체부 훈민정음체" pitchFamily="18" charset="-127"/>
              <a:ea typeface="문체부 훈민정음체" pitchFamily="18" charset="-127"/>
            </a:rPr>
            <a:t>성적부여 및 학점 인정</a:t>
          </a:r>
          <a:endParaRPr lang="ko-KR" altLang="en-US" sz="1800" kern="1200" dirty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6851104" y="100609"/>
        <a:ext cx="874143" cy="12654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DA2F39-FDC9-4A1D-AAAD-C77EBB8DEFD0}">
      <dsp:nvSpPr>
        <dsp:cNvPr id="0" name=""/>
        <dsp:cNvSpPr/>
      </dsp:nvSpPr>
      <dsp:spPr>
        <a:xfrm>
          <a:off x="3749318" y="904845"/>
          <a:ext cx="6967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676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4079515" y="946928"/>
        <a:ext cx="36368" cy="7273"/>
      </dsp:txXfrm>
    </dsp:sp>
    <dsp:sp modelId="{506148EE-249E-408E-8048-6951CB7DDA00}">
      <dsp:nvSpPr>
        <dsp:cNvPr id="0" name=""/>
        <dsp:cNvSpPr/>
      </dsp:nvSpPr>
      <dsp:spPr>
        <a:xfrm>
          <a:off x="588669" y="1830"/>
          <a:ext cx="3162448" cy="18974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>
              <a:latin typeface="문체부 훈민정음체" pitchFamily="18" charset="-127"/>
              <a:ea typeface="문체부 훈민정음체" pitchFamily="18" charset="-127"/>
            </a:rPr>
            <a:t>교과목 개요 표 및 성적표 학과사무실      제출</a:t>
          </a:r>
          <a:endParaRPr lang="ko-KR" altLang="en-US" sz="2400" kern="1200" dirty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588669" y="1830"/>
        <a:ext cx="3162448" cy="1897469"/>
      </dsp:txXfrm>
    </dsp:sp>
    <dsp:sp modelId="{F7EBD4CE-1CF3-4A40-9A7F-5DEB5ED8635B}">
      <dsp:nvSpPr>
        <dsp:cNvPr id="0" name=""/>
        <dsp:cNvSpPr/>
      </dsp:nvSpPr>
      <dsp:spPr>
        <a:xfrm>
          <a:off x="2164169" y="1897499"/>
          <a:ext cx="3895536" cy="691336"/>
        </a:xfrm>
        <a:custGeom>
          <a:avLst/>
          <a:gdLst/>
          <a:ahLst/>
          <a:cxnLst/>
          <a:rect l="0" t="0" r="0" b="0"/>
          <a:pathLst>
            <a:path>
              <a:moveTo>
                <a:pt x="3895536" y="0"/>
              </a:moveTo>
              <a:lnTo>
                <a:pt x="3895536" y="362768"/>
              </a:lnTo>
              <a:lnTo>
                <a:pt x="0" y="362768"/>
              </a:lnTo>
              <a:lnTo>
                <a:pt x="0" y="691336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4012891" y="2239531"/>
        <a:ext cx="198093" cy="7273"/>
      </dsp:txXfrm>
    </dsp:sp>
    <dsp:sp modelId="{A4D4D6DB-0102-4A7B-8C80-53242C317236}">
      <dsp:nvSpPr>
        <dsp:cNvPr id="0" name=""/>
        <dsp:cNvSpPr/>
      </dsp:nvSpPr>
      <dsp:spPr>
        <a:xfrm>
          <a:off x="4478481" y="1830"/>
          <a:ext cx="3162448" cy="18974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400" kern="1200" dirty="0" smtClean="0">
              <a:latin typeface="HY울릉도B" pitchFamily="18" charset="-127"/>
              <a:ea typeface="HY울릉도B" pitchFamily="18" charset="-127"/>
            </a:rPr>
            <a:t>DU</a:t>
          </a:r>
          <a:r>
            <a:rPr lang="ko-KR" altLang="en-US" sz="2400" kern="1200" dirty="0" smtClean="0">
              <a:latin typeface="문체부 훈민정음체" pitchFamily="18" charset="-127"/>
              <a:ea typeface="문체부 훈민정음체" pitchFamily="18" charset="-127"/>
            </a:rPr>
            <a:t>성적 산출방식으로 성적 환산</a:t>
          </a:r>
          <a:endParaRPr lang="ko-KR" altLang="en-US" sz="2400" kern="1200" dirty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4478481" y="1830"/>
        <a:ext cx="3162448" cy="1897469"/>
      </dsp:txXfrm>
    </dsp:sp>
    <dsp:sp modelId="{3FF586AF-908C-42B3-864F-D04744BE7797}">
      <dsp:nvSpPr>
        <dsp:cNvPr id="0" name=""/>
        <dsp:cNvSpPr/>
      </dsp:nvSpPr>
      <dsp:spPr>
        <a:xfrm>
          <a:off x="582945" y="2621236"/>
          <a:ext cx="3162448" cy="18974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100000"/>
                <a:hueMod val="100000"/>
                <a:sat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  <a:ln>
          <a:noFill/>
        </a:ln>
        <a:effectLst>
          <a:outerShdw blurRad="101600" dist="76200" dir="2700000" algn="bl" rotWithShape="0">
            <a:srgbClr val="000000">
              <a:alpha val="30588"/>
            </a:srgbClr>
          </a:outerShdw>
        </a:effectLst>
        <a:scene3d>
          <a:camera prst="orthographicFront" fov="0">
            <a:rot lat="0" lon="0" rev="0"/>
          </a:camera>
          <a:lightRig rig="chilly" dir="t">
            <a:rot lat="0" lon="0" rev="4200000"/>
          </a:lightRig>
        </a:scene3d>
        <a:sp3d contourW="25400" prstMaterial="matte">
          <a:bevelT h="88900"/>
          <a:contourClr>
            <a:srgbClr val="FFFFFF">
              <a:alpha val="0"/>
            </a:srgb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latin typeface="문체부 훈민정음체" pitchFamily="18" charset="-127"/>
              <a:ea typeface="문체부 훈민정음체" pitchFamily="18" charset="-127"/>
            </a:rPr>
            <a:t>환산된 성적으로 학점 인정</a:t>
          </a:r>
          <a:endParaRPr lang="ko-KR" altLang="en-US" sz="2800" kern="1200" dirty="0">
            <a:latin typeface="문체부 훈민정음체" pitchFamily="18" charset="-127"/>
            <a:ea typeface="문체부 훈민정음체" pitchFamily="18" charset="-127"/>
          </a:endParaRPr>
        </a:p>
      </dsp:txBody>
      <dsp:txXfrm>
        <a:off x="582945" y="2621236"/>
        <a:ext cx="3162448" cy="1897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B97F62E-672D-48DE-88D7-0A1FC177BA10}" type="datetimeFigureOut">
              <a:rPr lang="ko-KR" altLang="en-US" smtClean="0"/>
              <a:pPr/>
              <a:t>2014-05-21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8BA291B-A05C-40D6-BF09-FAEDF18E252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602638" cy="1510458"/>
          </a:xfrm>
        </p:spPr>
        <p:txBody>
          <a:bodyPr>
            <a:normAutofit fontScale="90000"/>
          </a:bodyPr>
          <a:lstStyle/>
          <a:p>
            <a:r>
              <a:rPr lang="ko-KR" altLang="en-US" sz="12800" dirty="0" smtClean="0">
                <a:latin typeface="문체부 훈민정음체" pitchFamily="18" charset="-127"/>
                <a:ea typeface="문체부 훈민정음체" pitchFamily="18" charset="-127"/>
              </a:rPr>
              <a:t>취업 </a:t>
            </a:r>
            <a:r>
              <a:rPr lang="ko-KR" altLang="en-US" sz="12800" dirty="0" smtClean="0">
                <a:latin typeface="문체부 훈민정음체" pitchFamily="18" charset="-127"/>
                <a:ea typeface="문체부 훈민정음체" pitchFamily="18" charset="-127"/>
              </a:rPr>
              <a:t>특강</a:t>
            </a:r>
            <a:r>
              <a:rPr lang="en-US" altLang="ko-KR" dirty="0">
                <a:latin typeface="문체부 훈민정음체" pitchFamily="18" charset="-127"/>
                <a:ea typeface="문체부 훈민정음체" pitchFamily="18" charset="-127"/>
              </a:rPr>
              <a:t/>
            </a:r>
            <a:br>
              <a:rPr lang="en-US" altLang="ko-KR" dirty="0">
                <a:latin typeface="문체부 훈민정음체" pitchFamily="18" charset="-127"/>
                <a:ea typeface="문체부 훈민정음체" pitchFamily="18" charset="-127"/>
              </a:rPr>
            </a:b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848872" cy="1512168"/>
          </a:xfrm>
        </p:spPr>
        <p:txBody>
          <a:bodyPr>
            <a:normAutofit/>
          </a:bodyPr>
          <a:lstStyle/>
          <a:p>
            <a:r>
              <a:rPr lang="ko-KR" altLang="en-US" sz="3600" dirty="0" smtClean="0">
                <a:ea typeface="문체부 훈민정음체" pitchFamily="17" charset="-127"/>
              </a:rPr>
              <a:t>학과 해외 </a:t>
            </a:r>
            <a:r>
              <a:rPr lang="ko-KR" altLang="en-US" sz="3600" dirty="0" err="1" smtClean="0">
                <a:ea typeface="문체부 훈민정음체" pitchFamily="17" charset="-127"/>
              </a:rPr>
              <a:t>인턴십</a:t>
            </a:r>
            <a:r>
              <a:rPr lang="en-US" altLang="ko-KR" sz="3600" dirty="0" smtClean="0">
                <a:ea typeface="문체부 훈민정음체" pitchFamily="17" charset="-127"/>
              </a:rPr>
              <a:t> </a:t>
            </a:r>
            <a:r>
              <a:rPr lang="ko-KR" altLang="en-US" sz="3600" dirty="0" smtClean="0">
                <a:ea typeface="문체부 훈민정음체" pitchFamily="17" charset="-127"/>
              </a:rPr>
              <a:t>및 </a:t>
            </a:r>
            <a:r>
              <a:rPr lang="ko-KR" altLang="en-US" sz="3600" dirty="0" err="1" smtClean="0">
                <a:ea typeface="문체부 훈민정음체" pitchFamily="17" charset="-127"/>
              </a:rPr>
              <a:t>현지학기제</a:t>
            </a:r>
            <a:endParaRPr lang="ko-KR" altLang="en-US" sz="3600" dirty="0">
              <a:ea typeface="문체부 훈민정음체" pitchFamily="17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2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학점 인정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31277010"/>
              </p:ext>
            </p:extLst>
          </p:nvPr>
        </p:nvGraphicFramePr>
        <p:xfrm>
          <a:off x="539552" y="1844824"/>
          <a:ext cx="8347710" cy="118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609750"/>
                <a:gridCol w="1645920"/>
                <a:gridCol w="1645920"/>
                <a:gridCol w="1645920"/>
              </a:tblGrid>
              <a:tr h="4428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교과목명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교과구분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과정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실습요건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해외현장실습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(3)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일반선택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학기제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12</a:t>
                      </a:r>
                      <a:endParaRPr lang="ko-KR" altLang="en-US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16</a:t>
                      </a:r>
                      <a:r>
                        <a:rPr lang="ko-KR" altLang="en-US" dirty="0" smtClean="0">
                          <a:latin typeface="HY울릉도B" pitchFamily="18" charset="-127"/>
                          <a:ea typeface="HY울릉도B" pitchFamily="18" charset="-127"/>
                        </a:rPr>
                        <a:t>주 이상</a:t>
                      </a:r>
                      <a:endParaRPr lang="ko-KR" altLang="en-US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해외현장실습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(4)</a:t>
                      </a:r>
                      <a:endParaRPr lang="ko-KR" altLang="en-US" dirty="0" smtClean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일반선택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학기제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18</a:t>
                      </a:r>
                      <a:endParaRPr lang="ko-KR" altLang="en-US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20</a:t>
                      </a:r>
                      <a:r>
                        <a:rPr lang="ko-KR" altLang="en-US" dirty="0" smtClean="0">
                          <a:latin typeface="HY울릉도B" pitchFamily="18" charset="-127"/>
                          <a:ea typeface="HY울릉도B" pitchFamily="18" charset="-127"/>
                        </a:rPr>
                        <a:t>주 이상</a:t>
                      </a:r>
                      <a:endParaRPr lang="ko-KR" altLang="en-US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모서리가 둥근 직사각형 6"/>
          <p:cNvSpPr/>
          <p:nvPr/>
        </p:nvSpPr>
        <p:spPr>
          <a:xfrm>
            <a:off x="4355976" y="3861048"/>
            <a:ext cx="4320480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4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학년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2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학기 졸업예정자는  졸업성적처리 문제로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20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주 이상 체류 불가능 할 수 있음 확인 후 출국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355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53136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학점인정신청 관련 제출서류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목록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1.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해외현장실습 학점인정신청서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2.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해외현장실습 결과보고서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(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종합보고서</a:t>
            </a:r>
            <a:r>
              <a:rPr lang="en-US" altLang="ko-KR" dirty="0">
                <a:latin typeface="HY울릉도B" pitchFamily="18" charset="-127"/>
                <a:ea typeface="HY울릉도B" pitchFamily="18" charset="-127"/>
              </a:rPr>
              <a:t>, 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실습일지</a:t>
            </a:r>
            <a:r>
              <a:rPr lang="en-US" altLang="ko-KR" dirty="0">
                <a:latin typeface="HY울릉도B" pitchFamily="18" charset="-127"/>
                <a:ea typeface="HY울릉도B" pitchFamily="18" charset="-127"/>
              </a:rPr>
              <a:t>, 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실습후기</a:t>
            </a:r>
            <a:r>
              <a:rPr lang="en-US" altLang="ko-KR" dirty="0">
                <a:latin typeface="HY울릉도B" pitchFamily="18" charset="-127"/>
                <a:ea typeface="HY울릉도B" pitchFamily="18" charset="-127"/>
              </a:rPr>
              <a:t>,</a:t>
            </a:r>
            <a:r>
              <a:rPr lang="en-US" altLang="ko-KR" dirty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설문조사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)</a:t>
            </a:r>
          </a:p>
          <a:p>
            <a:pPr marL="0" indent="0" fontAlgn="base">
              <a:buNone/>
            </a:pP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3.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해외현장실습 기관평가서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dirty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(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현지 실습기관의 실습생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관리자가 작성하여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제출</a:t>
            </a:r>
            <a:r>
              <a:rPr lang="en-US" altLang="ko-KR" dirty="0">
                <a:latin typeface="HY울릉도B" pitchFamily="18" charset="-127"/>
                <a:ea typeface="HY울릉도B" pitchFamily="18" charset="-127"/>
              </a:rPr>
              <a:t>)</a:t>
            </a:r>
            <a:endParaRPr lang="ko-KR" altLang="en-US" dirty="0">
              <a:latin typeface="HY울릉도B" pitchFamily="18" charset="-127"/>
              <a:ea typeface="HY울릉도B" pitchFamily="18" charset="-127"/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학점인정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341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03384224"/>
              </p:ext>
            </p:extLst>
          </p:nvPr>
        </p:nvGraphicFramePr>
        <p:xfrm>
          <a:off x="457200" y="1484785"/>
          <a:ext cx="8229600" cy="3839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8625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항목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내용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비고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파견학기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fontAlgn="base" latinLnBrk="1">
                        <a:buFontTx/>
                        <a:buChar char="-"/>
                      </a:pP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2014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학년도 제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1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학기</a:t>
                      </a:r>
                      <a:endParaRPr kumimoji="0" lang="en-US" altLang="ko-KR" sz="1600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marL="0" indent="0" fontAlgn="base" latinLnBrk="1">
                        <a:buFontTx/>
                        <a:buNone/>
                      </a:pPr>
                      <a:r>
                        <a:rPr kumimoji="0" lang="ko-KR" alt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 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( 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파견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/ </a:t>
                      </a:r>
                      <a:r>
                        <a:rPr kumimoji="0" lang="ko-KR" alt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미파견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)</a:t>
                      </a:r>
                      <a:endParaRPr kumimoji="0" lang="ko-KR" altLang="en-US" sz="1600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marL="285750" indent="-285750" fontAlgn="base" latinLnBrk="1">
                        <a:buFontTx/>
                        <a:buChar char="-"/>
                      </a:pP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2014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학년도 제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2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학기 </a:t>
                      </a:r>
                      <a:endParaRPr kumimoji="0" lang="en-US" altLang="ko-KR" sz="1600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marL="0" indent="0" fontAlgn="base" latinLnBrk="1">
                        <a:buFontTx/>
                        <a:buNone/>
                      </a:pP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  ( 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파견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/ </a:t>
                      </a:r>
                      <a:r>
                        <a:rPr kumimoji="0" lang="ko-KR" alt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미파견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)</a:t>
                      </a:r>
                      <a:endParaRPr kumimoji="0" lang="ko-KR" altLang="en-US" sz="1600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latinLnBrk="1"/>
                      <a:endParaRPr lang="ko-KR" altLang="en-US" sz="1600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파견인원</a:t>
                      </a:r>
                      <a:endParaRPr kumimoji="0" lang="ko-KR" altLang="en-US" sz="1800" kern="1200" dirty="0" smtClean="0">
                        <a:solidFill>
                          <a:schemeClr val="dk1"/>
                        </a:solidFill>
                        <a:effectLst/>
                        <a:latin typeface="문체부 훈민정음체" pitchFamily="18" charset="-127"/>
                        <a:ea typeface="문체부 훈민정음체" pitchFamily="18" charset="-127"/>
                        <a:cs typeface="+mn-cs"/>
                      </a:endParaRPr>
                    </a:p>
                    <a:p>
                      <a:pPr latinLnBrk="1"/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fontAlgn="base" latinLnBrk="1">
                        <a:buFontTx/>
                        <a:buChar char="-"/>
                      </a:pP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2014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학년도 제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1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학기</a:t>
                      </a:r>
                      <a:endParaRPr kumimoji="0" lang="en-US" altLang="ko-KR" sz="1600" b="1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marL="0" indent="0" fontAlgn="base" latinLnBrk="1">
                        <a:buFontTx/>
                        <a:buNone/>
                      </a:pP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   (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총 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3 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명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) </a:t>
                      </a:r>
                    </a:p>
                    <a:p>
                      <a:pPr fontAlgn="base" latinLnBrk="1"/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1)</a:t>
                      </a:r>
                      <a:r>
                        <a:rPr kumimoji="0" lang="ko-KR" alt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현지학기제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학생 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( 3 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명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)</a:t>
                      </a:r>
                      <a:endParaRPr kumimoji="0" lang="ko-KR" altLang="en-US" sz="1600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fontAlgn="base" latinLnBrk="1"/>
                      <a:endParaRPr kumimoji="0" lang="en-US" altLang="ko-KR" sz="1600" b="1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marL="285750" indent="-285750" fontAlgn="base" latinLnBrk="1">
                        <a:buFontTx/>
                        <a:buChar char="-"/>
                      </a:pP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2014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학년도 제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2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학기 </a:t>
                      </a:r>
                      <a:endParaRPr kumimoji="0" lang="en-US" altLang="ko-KR" sz="1600" b="1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marL="0" indent="0" fontAlgn="base" latinLnBrk="1">
                        <a:buFontTx/>
                        <a:buNone/>
                      </a:pP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   (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총 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4 </a:t>
                      </a:r>
                      <a:r>
                        <a:rPr kumimoji="0" lang="ko-KR" alt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명</a:t>
                      </a:r>
                      <a:r>
                        <a:rPr kumimoji="0" lang="en-US" altLang="ko-KR" sz="1600" b="1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)</a:t>
                      </a:r>
                      <a:endParaRPr kumimoji="0" lang="ko-KR" altLang="en-US" sz="1600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fontAlgn="base" latinLnBrk="1"/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1)</a:t>
                      </a:r>
                      <a:r>
                        <a:rPr kumimoji="0" lang="ko-KR" alt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현지학기제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 학생 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( 4 </a:t>
                      </a:r>
                      <a:r>
                        <a:rPr kumimoji="0" lang="ko-KR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명</a:t>
                      </a:r>
                      <a:r>
                        <a:rPr kumimoji="0" lang="en-US" altLang="ko-KR" sz="16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)</a:t>
                      </a:r>
                      <a:endParaRPr kumimoji="0" lang="ko-KR" altLang="en-US" sz="1600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latinLnBrk="1"/>
                      <a:endParaRPr lang="ko-KR" altLang="en-US" sz="1600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*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자비 </a:t>
                      </a:r>
                      <a:r>
                        <a:rPr kumimoji="0" lang="ko-KR" alt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현지학기제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 학생   의 경우 </a:t>
                      </a:r>
                      <a:r>
                        <a:rPr kumimoji="0" lang="ko-KR" alt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현지학기제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 지원금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(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장학금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)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 </a:t>
                      </a:r>
                      <a:r>
                        <a:rPr kumimoji="0" lang="ko-KR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문체부 훈민정음체" pitchFamily="18" charset="-127"/>
                          <a:ea typeface="문체부 훈민정음체" pitchFamily="18" charset="-127"/>
                          <a:cs typeface="+mn-cs"/>
                        </a:rPr>
                        <a:t>수여 대상자에서 제외됨</a:t>
                      </a: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. </a:t>
                      </a:r>
                      <a:endParaRPr kumimoji="0" lang="ko-KR" altLang="en-US" sz="1800" kern="1200" dirty="0" smtClean="0">
                        <a:solidFill>
                          <a:schemeClr val="dk1"/>
                        </a:solidFill>
                        <a:effectLst/>
                        <a:latin typeface="HY울릉도B" pitchFamily="18" charset="-127"/>
                        <a:ea typeface="HY울릉도B" pitchFamily="18" charset="-127"/>
                        <a:cs typeface="+mn-cs"/>
                      </a:endParaRPr>
                    </a:p>
                    <a:p>
                      <a:pPr latinLnBrk="1"/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현지학기제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3558554" y="2714326"/>
            <a:ext cx="504056" cy="36004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558553" y="2199088"/>
            <a:ext cx="504056" cy="36004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611560" y="5041288"/>
            <a:ext cx="208823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파견인원은 변동될 수 있음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02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50675367"/>
              </p:ext>
            </p:extLst>
          </p:nvPr>
        </p:nvGraphicFramePr>
        <p:xfrm>
          <a:off x="457200" y="1600200"/>
          <a:ext cx="8229600" cy="430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606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파견대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국가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수업내용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effectLst/>
                        <a:latin typeface="문체부 훈민정음체" pitchFamily="18" charset="-127"/>
                        <a:ea typeface="문체부 훈민정음체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Missouri State University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미국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언어연수과정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effectLst/>
                        <a:latin typeface="문체부 훈민정음체" pitchFamily="18" charset="-127"/>
                        <a:ea typeface="문체부 훈민정음체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University of St. La Salle</a:t>
                      </a:r>
                    </a:p>
                    <a:p>
                      <a:pPr latinLnBrk="1"/>
                      <a:endParaRPr lang="ko-KR" altLang="en-US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필리핀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언어연수과정</a:t>
                      </a:r>
                    </a:p>
                    <a:p>
                      <a:pPr latinLnBrk="1"/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800" kern="1200" dirty="0" smtClean="0">
                        <a:solidFill>
                          <a:schemeClr val="dk1"/>
                        </a:solidFill>
                        <a:effectLst/>
                        <a:latin typeface="문체부 훈민정음체" pitchFamily="18" charset="-127"/>
                        <a:ea typeface="문체부 훈민정음체" pitchFamily="18" charset="-127"/>
                        <a:cs typeface="+mn-cs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HY울릉도B" pitchFamily="18" charset="-127"/>
                          <a:ea typeface="HY울릉도B" pitchFamily="18" charset="-127"/>
                          <a:cs typeface="+mn-cs"/>
                        </a:rPr>
                        <a:t>Sichuan International Studies University</a:t>
                      </a:r>
                    </a:p>
                    <a:p>
                      <a:pPr latinLnBrk="1"/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중국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언어연수과정</a:t>
                      </a:r>
                    </a:p>
                    <a:p>
                      <a:pPr latinLnBrk="1"/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문체부 훈민정음체" pitchFamily="18" charset="-127"/>
                <a:ea typeface="문체부 훈민정음체" pitchFamily="18" charset="-127"/>
              </a:rPr>
              <a:t>현지학기제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491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877752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학점인정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5436096" y="4221088"/>
            <a:ext cx="2952328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*</a:t>
            </a:r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현지학기제는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algn="ctr"/>
            <a:endParaRPr lang="en-US" altLang="ko-KR" dirty="0">
              <a:latin typeface="문체부 훈민정음체" pitchFamily="18" charset="-127"/>
              <a:ea typeface="문체부 훈민정음체" pitchFamily="18" charset="-127"/>
            </a:endParaRPr>
          </a:p>
          <a:p>
            <a:pPr algn="ctr"/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『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한국어 교육실습</a:t>
            </a: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』</a:t>
            </a:r>
          </a:p>
          <a:p>
            <a:pPr algn="ctr"/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인정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38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현지학기제의 경우</a:t>
            </a:r>
            <a:r>
              <a:rPr lang="en-US" altLang="ko-KR" sz="2800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본교의 등록금을 전액등록 그 후 </a:t>
            </a:r>
            <a:r>
              <a:rPr lang="en-US" altLang="ko-KR" sz="2800" dirty="0" smtClean="0">
                <a:latin typeface="HY울릉도B" pitchFamily="18" charset="-127"/>
                <a:ea typeface="HY울릉도B" pitchFamily="18" charset="-127"/>
              </a:rPr>
              <a:t>『</a:t>
            </a:r>
            <a:r>
              <a:rPr lang="ko-KR" altLang="en-US" sz="2800" dirty="0" err="1" smtClean="0">
                <a:latin typeface="HY울릉도B" pitchFamily="18" charset="-127"/>
                <a:ea typeface="HY울릉도B" pitchFamily="18" charset="-127"/>
              </a:rPr>
              <a:t>현지학기제</a:t>
            </a:r>
            <a:r>
              <a:rPr lang="ko-KR" altLang="en-US" sz="2800" dirty="0" smtClean="0">
                <a:latin typeface="HY울릉도B" pitchFamily="18" charset="-127"/>
                <a:ea typeface="HY울릉도B" pitchFamily="18" charset="-127"/>
              </a:rPr>
              <a:t> 장학금</a:t>
            </a:r>
            <a:r>
              <a:rPr lang="en-US" altLang="ko-KR" sz="2800" dirty="0" smtClean="0">
                <a:latin typeface="HY울릉도B" pitchFamily="18" charset="-127"/>
                <a:ea typeface="HY울릉도B" pitchFamily="18" charset="-127"/>
              </a:rPr>
              <a:t>』</a:t>
            </a:r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으로   등록금의 </a:t>
            </a:r>
            <a:r>
              <a:rPr lang="en-US" altLang="ko-KR" sz="2800" dirty="0" smtClean="0">
                <a:latin typeface="HY울릉도B" pitchFamily="18" charset="-127"/>
                <a:ea typeface="HY울릉도B" pitchFamily="18" charset="-127"/>
              </a:rPr>
              <a:t>70% </a:t>
            </a:r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환불</a:t>
            </a:r>
            <a:endParaRPr lang="en-US" altLang="ko-KR" sz="28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endParaRPr lang="en-US" altLang="ko-KR" sz="2800" dirty="0">
              <a:latin typeface="+mn-ea"/>
            </a:endParaRPr>
          </a:p>
          <a:p>
            <a:r>
              <a:rPr lang="ko-KR" altLang="en-US" sz="2800" dirty="0" err="1" smtClean="0">
                <a:latin typeface="문체부 훈민정음체" pitchFamily="18" charset="-127"/>
                <a:ea typeface="문체부 훈민정음체" pitchFamily="18" charset="-127"/>
              </a:rPr>
              <a:t>현지학기제에</a:t>
            </a:r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 해당하는 학교에 등록금</a:t>
            </a:r>
            <a:r>
              <a:rPr lang="en-US" altLang="ko-KR" sz="2800" dirty="0" smtClean="0">
                <a:latin typeface="HY울릉도B" pitchFamily="18" charset="-127"/>
                <a:ea typeface="HY울릉도B" pitchFamily="18" charset="-127"/>
              </a:rPr>
              <a:t>,</a:t>
            </a:r>
            <a:r>
              <a:rPr lang="en-US" altLang="ko-KR" sz="2800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기숙사</a:t>
            </a:r>
            <a:r>
              <a:rPr lang="en-US" altLang="ko-KR" sz="2800" dirty="0" smtClean="0">
                <a:latin typeface="HY울릉도B" pitchFamily="18" charset="-127"/>
                <a:ea typeface="HY울릉도B" pitchFamily="18" charset="-127"/>
              </a:rPr>
              <a:t>,</a:t>
            </a:r>
            <a:r>
              <a:rPr lang="en-US" altLang="ko-KR" sz="2800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교재비</a:t>
            </a:r>
            <a:r>
              <a:rPr lang="en-US" altLang="ko-KR" sz="2800" dirty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등  본인 부담</a:t>
            </a:r>
            <a:endParaRPr lang="en-US" altLang="ko-KR" sz="2800" dirty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r>
              <a:rPr lang="en-US" altLang="ko-KR" sz="2800" dirty="0" smtClean="0"/>
              <a:t>    (</a:t>
            </a:r>
            <a:r>
              <a:rPr lang="ko-KR" altLang="en-US" sz="2800" dirty="0" smtClean="0">
                <a:latin typeface="문체부 훈민정음체" pitchFamily="18" charset="-127"/>
                <a:ea typeface="문체부 훈민정음체" pitchFamily="18" charset="-127"/>
              </a:rPr>
              <a:t>해당학교에서 수업을 진행할 경우 월급 지원</a:t>
            </a:r>
            <a:r>
              <a:rPr lang="en-US" altLang="ko-KR" sz="2800" dirty="0" smtClean="0"/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지원 내용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6263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중국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현지학기제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예상 경비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92011562"/>
              </p:ext>
            </p:extLst>
          </p:nvPr>
        </p:nvGraphicFramePr>
        <p:xfrm>
          <a:off x="827584" y="2348880"/>
          <a:ext cx="6096000" cy="13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368152"/>
                <a:gridCol w="1259632"/>
                <a:gridCol w="1524000"/>
              </a:tblGrid>
              <a:tr h="14973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학비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자료비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전형료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어학연수생</a:t>
                      </a:r>
                      <a:r>
                        <a:rPr lang="en-US" altLang="ko-KR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1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학기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6000RMB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300RMB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500RMB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어학연수생 </a:t>
                      </a:r>
                      <a:r>
                        <a:rPr lang="en-US" altLang="ko-KR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1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년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12000RMB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600RMB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500RMB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7119174"/>
              </p:ext>
            </p:extLst>
          </p:nvPr>
        </p:nvGraphicFramePr>
        <p:xfrm>
          <a:off x="827584" y="3645024"/>
          <a:ext cx="6096000" cy="150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903760"/>
                <a:gridCol w="2032000"/>
              </a:tblGrid>
              <a:tr h="4428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기숙사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비용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시설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인실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sz="1400" dirty="0" smtClean="0"/>
                        <a:t>(1</a:t>
                      </a:r>
                      <a:r>
                        <a:rPr lang="ko-KR" altLang="en-US" sz="1400" dirty="0" smtClean="0"/>
                        <a:t>인실 희망할 경우 </a:t>
                      </a:r>
                      <a:r>
                        <a:rPr lang="en-US" altLang="ko-KR" sz="1400" dirty="0" smtClean="0"/>
                        <a:t>1</a:t>
                      </a:r>
                      <a:r>
                        <a:rPr lang="ko-KR" altLang="en-US" sz="1400" dirty="0" smtClean="0"/>
                        <a:t>인실 가능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800RMB/</a:t>
                      </a:r>
                      <a:r>
                        <a:rPr lang="ko-KR" altLang="en-US" dirty="0" smtClean="0"/>
                        <a:t>월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화장실</a:t>
                      </a:r>
                      <a:r>
                        <a:rPr lang="en-US" altLang="ko-KR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, </a:t>
                      </a:r>
                      <a:r>
                        <a:rPr lang="ko-KR" altLang="en-US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에어컨</a:t>
                      </a:r>
                      <a:r>
                        <a:rPr lang="en-US" altLang="ko-KR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, </a:t>
                      </a:r>
                      <a:r>
                        <a:rPr lang="ko-KR" altLang="en-US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냉장고</a:t>
                      </a:r>
                      <a:r>
                        <a:rPr lang="en-US" altLang="ko-KR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, </a:t>
                      </a:r>
                      <a:r>
                        <a:rPr lang="ko-KR" altLang="en-US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전화기</a:t>
                      </a:r>
                      <a:r>
                        <a:rPr lang="en-US" altLang="ko-KR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, </a:t>
                      </a:r>
                      <a:r>
                        <a:rPr lang="ko-KR" altLang="en-US" sz="16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네트워크 인터페이스</a:t>
                      </a:r>
                      <a:endParaRPr lang="ko-KR" altLang="en-US" sz="1600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모서리가 둥근 직사각형 5"/>
          <p:cNvSpPr/>
          <p:nvPr/>
        </p:nvSpPr>
        <p:spPr>
          <a:xfrm>
            <a:off x="827584" y="5285458"/>
            <a:ext cx="2880320" cy="845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총 예상 경비 </a:t>
            </a:r>
            <a:r>
              <a:rPr lang="en-US" altLang="ko-KR" dirty="0" smtClean="0"/>
              <a:t>:</a:t>
            </a:r>
          </a:p>
          <a:p>
            <a:pPr algn="ctr"/>
            <a:r>
              <a:rPr lang="ko-KR" altLang="en-US" dirty="0" smtClean="0"/>
              <a:t>약</a:t>
            </a:r>
            <a:r>
              <a:rPr lang="en-US" altLang="ko-KR" dirty="0" smtClean="0"/>
              <a:t>10000RMB</a:t>
            </a:r>
          </a:p>
          <a:p>
            <a:pPr algn="ctr"/>
            <a:endParaRPr lang="en-US" altLang="ko-KR" dirty="0" smtClean="0"/>
          </a:p>
        </p:txBody>
      </p:sp>
      <p:sp>
        <p:nvSpPr>
          <p:cNvPr id="7" name="타원 6"/>
          <p:cNvSpPr/>
          <p:nvPr/>
        </p:nvSpPr>
        <p:spPr>
          <a:xfrm>
            <a:off x="528865" y="2564904"/>
            <a:ext cx="6552728" cy="65650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087" y="5432564"/>
            <a:ext cx="4903579" cy="5754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9985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필리핀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sz="1600" dirty="0"/>
          </a:p>
          <a:p>
            <a:pPr marL="0" indent="0">
              <a:buNone/>
            </a:pPr>
            <a:r>
              <a:rPr lang="ko-KR" altLang="en-US" sz="2000" dirty="0" smtClean="0">
                <a:latin typeface="문체부 훈민정음체" pitchFamily="18" charset="-127"/>
                <a:ea typeface="문체부 훈민정음체" pitchFamily="18" charset="-127"/>
              </a:rPr>
              <a:t>약  </a:t>
            </a:r>
            <a:r>
              <a:rPr lang="en-US" altLang="ko-KR" sz="2000" dirty="0" smtClean="0">
                <a:latin typeface="HY울릉도B" pitchFamily="18" charset="-127"/>
                <a:ea typeface="HY울릉도B" pitchFamily="18" charset="-127"/>
              </a:rPr>
              <a:t>500~ 600 </a:t>
            </a:r>
            <a:r>
              <a:rPr lang="ko-KR" altLang="en-US" sz="2000" dirty="0" smtClean="0">
                <a:latin typeface="문체부 훈민정음체" pitchFamily="18" charset="-127"/>
                <a:ea typeface="문체부 훈민정음체" pitchFamily="18" charset="-127"/>
              </a:rPr>
              <a:t>만원 예상</a:t>
            </a:r>
            <a:endParaRPr lang="en-US" altLang="ko-KR" sz="20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문체부 훈민정음체" pitchFamily="18" charset="-127"/>
                <a:ea typeface="문체부 훈민정음체" pitchFamily="18" charset="-127"/>
              </a:rPr>
              <a:t>현지학기제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 예상 경비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71051"/>
            <a:ext cx="7776864" cy="36547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6543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미국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20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문체부 훈민정음체" pitchFamily="18" charset="-127"/>
                <a:ea typeface="문체부 훈민정음체" pitchFamily="18" charset="-127"/>
              </a:rPr>
              <a:t>약 </a:t>
            </a:r>
            <a:r>
              <a:rPr lang="en-US" altLang="ko-KR" sz="2000" dirty="0" smtClean="0">
                <a:latin typeface="HY울릉도B" pitchFamily="18" charset="-127"/>
                <a:ea typeface="HY울릉도B" pitchFamily="18" charset="-127"/>
              </a:rPr>
              <a:t>2</a:t>
            </a:r>
            <a:r>
              <a:rPr lang="en-US" altLang="ko-KR" sz="2000" b="1" dirty="0" smtClean="0">
                <a:latin typeface="HY울릉도B" pitchFamily="18" charset="-127"/>
                <a:ea typeface="HY울릉도B" pitchFamily="18" charset="-127"/>
              </a:rPr>
              <a:t>0</a:t>
            </a:r>
            <a:r>
              <a:rPr lang="en-US" altLang="ko-KR" sz="2000" dirty="0" smtClean="0">
                <a:latin typeface="HY울릉도B" pitchFamily="18" charset="-127"/>
                <a:ea typeface="HY울릉도B" pitchFamily="18" charset="-127"/>
              </a:rPr>
              <a:t>00</a:t>
            </a:r>
            <a:r>
              <a:rPr lang="ko-KR" altLang="en-US" sz="2000" dirty="0" smtClean="0">
                <a:latin typeface="문체부 훈민정음체" pitchFamily="18" charset="-127"/>
                <a:ea typeface="문체부 훈민정음체" pitchFamily="18" charset="-127"/>
              </a:rPr>
              <a:t>만원 예상</a:t>
            </a:r>
            <a:endParaRPr lang="en-US" altLang="ko-KR" sz="2000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현지학기제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예상 경비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22049"/>
            <a:ext cx="7955736" cy="21590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81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현지학기제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인턴십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비교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97105239"/>
              </p:ext>
            </p:extLst>
          </p:nvPr>
        </p:nvGraphicFramePr>
        <p:xfrm>
          <a:off x="457200" y="1600200"/>
          <a:ext cx="82296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구분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인턴십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현지학기제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국가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중국 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3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개 대학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미국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,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필리핀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,</a:t>
                      </a:r>
                      <a:r>
                        <a:rPr lang="en-US" altLang="ko-KR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중국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내용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한국어 교육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현지어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 수업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학점인정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기간에 따라 학점인정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성적표로 학점 인정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한국어교육실습 인정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X</a:t>
                      </a:r>
                      <a:endParaRPr lang="ko-KR" altLang="en-US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O</a:t>
                      </a:r>
                      <a:r>
                        <a:rPr lang="en-US" altLang="ko-KR" baseline="0" dirty="0" smtClean="0">
                          <a:latin typeface="HY울릉도B" pitchFamily="18" charset="-127"/>
                          <a:ea typeface="HY울릉도B" pitchFamily="18" charset="-127"/>
                        </a:rPr>
                        <a:t> </a:t>
                      </a:r>
                      <a:endParaRPr lang="ko-KR" altLang="en-US" dirty="0">
                        <a:latin typeface="HY울릉도B" pitchFamily="18" charset="-127"/>
                        <a:ea typeface="HY울릉도B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신청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2014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년도 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2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학기 신청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2015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년도 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1,2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학기   신청 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지원금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중국 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50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만원 지원</a:t>
                      </a:r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해당 학교에서 월급 지원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등록금 </a:t>
                      </a:r>
                      <a:r>
                        <a:rPr lang="en-US" altLang="ko-KR" dirty="0" smtClean="0">
                          <a:latin typeface="HY울릉도B" pitchFamily="18" charset="-127"/>
                          <a:ea typeface="HY울릉도B" pitchFamily="18" charset="-127"/>
                        </a:rPr>
                        <a:t>70%</a:t>
                      </a:r>
                      <a:r>
                        <a:rPr lang="en-US" altLang="ko-KR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 </a:t>
                      </a:r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환불</a:t>
                      </a:r>
                      <a:endParaRPr lang="en-US" altLang="ko-KR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  <a:p>
                      <a:pPr latinLnBrk="1"/>
                      <a:r>
                        <a:rPr lang="en-US" altLang="ko-KR" sz="1100" dirty="0" smtClean="0">
                          <a:latin typeface="HY울릉도B" pitchFamily="18" charset="-127"/>
                          <a:ea typeface="HY울릉도B" pitchFamily="18" charset="-127"/>
                        </a:rPr>
                        <a:t>(</a:t>
                      </a:r>
                      <a:r>
                        <a:rPr lang="ko-KR" altLang="en-US" sz="1100" dirty="0" smtClean="0">
                          <a:latin typeface="HY울릉도B" pitchFamily="18" charset="-127"/>
                          <a:ea typeface="HY울릉도B" pitchFamily="18" charset="-127"/>
                        </a:rPr>
                        <a:t>해당학교에서 한국어 수업 진행할 경우     월급  지원</a:t>
                      </a:r>
                      <a:r>
                        <a:rPr lang="en-US" altLang="ko-KR" sz="1100" dirty="0" smtClean="0">
                          <a:latin typeface="HY울릉도B" pitchFamily="18" charset="-127"/>
                          <a:ea typeface="HY울릉도B" pitchFamily="18" charset="-127"/>
                        </a:rPr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숙소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학교 내 기숙사</a:t>
                      </a:r>
                      <a:endParaRPr lang="ko-KR" altLang="en-US" dirty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dirty="0" smtClean="0">
                          <a:latin typeface="문체부 훈민정음체" pitchFamily="18" charset="-127"/>
                          <a:ea typeface="문체부 훈민정음체" pitchFamily="18" charset="-127"/>
                        </a:rPr>
                        <a:t>학교 내 기숙사</a:t>
                      </a:r>
                      <a:endParaRPr lang="en-US" altLang="ko-KR" sz="1800" dirty="0" smtClean="0">
                        <a:latin typeface="문체부 훈민정음체" pitchFamily="18" charset="-127"/>
                        <a:ea typeface="문체부 훈민정음체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3864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/>
          </a:bodyPr>
          <a:lstStyle/>
          <a:p>
            <a:pPr marL="342900" lvl="1" indent="-342900">
              <a:buClrTx/>
              <a:buSzPct val="70000"/>
              <a:buFont typeface="Wingdings"/>
              <a:buChar char=""/>
            </a:pP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해외 </a:t>
            </a:r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인턴십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프로그램은 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해외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현지에서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342900" lvl="1" indent="-342900">
              <a:buClrTx/>
              <a:buSzPct val="70000"/>
              <a:buNone/>
            </a:pP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 근무하면서 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어학공부도 할 수 있는 해외인턴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프로그램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342900" lvl="1" indent="-342900">
              <a:buClrTx/>
              <a:buSzPct val="70000"/>
              <a:buFont typeface="Wingdings"/>
              <a:buChar char=""/>
            </a:pPr>
            <a:endParaRPr lang="en-US" altLang="ko-KR" dirty="0">
              <a:latin typeface="문체부 훈민정음체" pitchFamily="18" charset="-127"/>
              <a:ea typeface="문체부 훈민정음체" pitchFamily="18" charset="-127"/>
            </a:endParaRPr>
          </a:p>
          <a:p>
            <a:pPr marL="342900" lvl="1" indent="-342900">
              <a:buClrTx/>
              <a:buSzPct val="70000"/>
              <a:buFont typeface="Wingdings"/>
              <a:buChar char=""/>
            </a:pP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취업 시 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해외 근무경력을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인정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342900" lvl="1" indent="-342900">
              <a:buClrTx/>
              <a:buSzPct val="70000"/>
              <a:buFont typeface="Wingdings"/>
              <a:buChar char=""/>
            </a:pPr>
            <a:endParaRPr lang="en-US" altLang="ko-KR" dirty="0">
              <a:latin typeface="문체부 훈민정음체" pitchFamily="18" charset="-127"/>
              <a:ea typeface="문체부 훈민정음체" pitchFamily="18" charset="-127"/>
            </a:endParaRPr>
          </a:p>
          <a:p>
            <a:pPr marL="342900" lvl="1" indent="-342900">
              <a:buClrTx/>
              <a:buSzPct val="70000"/>
              <a:buFont typeface="Wingdings"/>
              <a:buChar char=""/>
            </a:pP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342900" lvl="1" indent="-342900">
              <a:buClrTx/>
              <a:buSzPct val="70000"/>
              <a:buFont typeface="Wingdings"/>
              <a:buChar char=""/>
            </a:pP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왕복 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항공 경비 및 프로그램 참가비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일부 지원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54805" cy="939784"/>
          </a:xfrm>
        </p:spPr>
        <p:txBody>
          <a:bodyPr/>
          <a:lstStyle/>
          <a:p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해외 </a:t>
            </a:r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인턴십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89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23528" y="1556792"/>
            <a:ext cx="8532440" cy="4525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ko-KR" altLang="en-US" b="1" dirty="0" smtClean="0">
                <a:latin typeface="문체부 훈민정음체" pitchFamily="18" charset="-127"/>
                <a:ea typeface="문체부 훈민정음체" pitchFamily="18" charset="-127"/>
              </a:rPr>
              <a:t>참가자격</a:t>
            </a:r>
            <a:endParaRPr lang="en-US" altLang="ko-KR" b="1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ko-KR" altLang="en-US" dirty="0" err="1" smtClean="0">
                <a:latin typeface="HY울릉도B" pitchFamily="18" charset="-127"/>
                <a:ea typeface="HY울릉도B" pitchFamily="18" charset="-127"/>
              </a:rPr>
              <a:t>학기제</a:t>
            </a:r>
            <a:r>
              <a:rPr lang="ko-KR" altLang="en-US" dirty="0" smtClean="0">
                <a:latin typeface="HY울릉도B" pitchFamily="18" charset="-127"/>
                <a:ea typeface="HY울릉도B" pitchFamily="18" charset="-127"/>
              </a:rPr>
              <a:t>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: 6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개 학기 이상 재학생                                              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        (3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학년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2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학기 재학생부터 가능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)</a:t>
            </a:r>
          </a:p>
          <a:p>
            <a:pPr marL="0" indent="0" fontAlgn="base">
              <a:buNone/>
            </a:pP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            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『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단</a:t>
            </a:r>
            <a:r>
              <a:rPr lang="en-US" altLang="ko-KR" sz="2400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조기졸업신청자 </a:t>
            </a:r>
            <a:r>
              <a:rPr lang="ko-KR" altLang="en-US" sz="2400" dirty="0">
                <a:latin typeface="문체부 훈민정음체" pitchFamily="18" charset="-127"/>
                <a:ea typeface="문체부 훈민정음체" pitchFamily="18" charset="-127"/>
              </a:rPr>
              <a:t>및 졸업예정자의 경우에는 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졸업사정</a:t>
            </a: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  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이전까지 </a:t>
            </a:r>
            <a:r>
              <a:rPr lang="ko-KR" altLang="en-US" sz="2400" dirty="0">
                <a:latin typeface="문체부 훈민정음체" pitchFamily="18" charset="-127"/>
                <a:ea typeface="문체부 훈민정음체" pitchFamily="18" charset="-127"/>
              </a:rPr>
              <a:t>학점인정 관련서류의 제출을 완료하여 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인증을</a:t>
            </a:r>
            <a:endParaRPr lang="en-US" altLang="ko-KR" sz="2400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문체부 훈민정음체" pitchFamily="18" charset="-127"/>
                <a:ea typeface="문체부 훈민정음체" pitchFamily="18" charset="-127"/>
              </a:rPr>
              <a:t>  </a:t>
            </a:r>
            <a:r>
              <a:rPr lang="ko-KR" altLang="en-US" sz="2400" dirty="0" smtClean="0">
                <a:latin typeface="문체부 훈민정음체" pitchFamily="18" charset="-127"/>
                <a:ea typeface="문체부 훈민정음체" pitchFamily="18" charset="-127"/>
              </a:rPr>
              <a:t>받아야 함</a:t>
            </a:r>
            <a:r>
              <a:rPr lang="en-US" altLang="ko-KR" sz="2400" dirty="0">
                <a:latin typeface="문체부 훈민정음체" pitchFamily="18" charset="-127"/>
                <a:ea typeface="문체부 훈민정음체" pitchFamily="18" charset="-127"/>
              </a:rPr>
              <a:t>』</a:t>
            </a:r>
            <a:endParaRPr lang="ko-KR" altLang="en-US" sz="2400" dirty="0">
              <a:latin typeface="문체부 훈민정음체" pitchFamily="18" charset="-127"/>
              <a:ea typeface="문체부 훈민정음체" pitchFamily="18" charset="-127"/>
            </a:endParaRPr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인턴십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참가자격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5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1.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중경성시직업관리대학교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(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중국</a:t>
            </a:r>
            <a:r>
              <a:rPr lang="en-US" altLang="ko-KR" dirty="0">
                <a:latin typeface="HY울릉도B" pitchFamily="18" charset="-127"/>
                <a:ea typeface="HY울릉도B" pitchFamily="18" charset="-127"/>
              </a:rPr>
              <a:t>)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HY울릉도B" pitchFamily="18" charset="-127"/>
              <a:ea typeface="HY울릉도B" pitchFamily="18" charset="-127"/>
            </a:endParaRPr>
          </a:p>
          <a:p>
            <a:pPr marL="514350" indent="-514350">
              <a:buFont typeface="+mj-lt"/>
              <a:buAutoNum type="arabicPeriod"/>
            </a:pPr>
            <a:endParaRPr lang="en-US" altLang="ko-KR" dirty="0">
              <a:latin typeface="HY울릉도B" pitchFamily="18" charset="-127"/>
              <a:ea typeface="HY울릉도B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2. 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소주 </a:t>
            </a:r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공업원구서비스아웃소싱직업대학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    (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중국</a:t>
            </a:r>
            <a:r>
              <a:rPr lang="en-US" altLang="ko-KR" dirty="0">
                <a:latin typeface="HY울릉도B" pitchFamily="18" charset="-127"/>
                <a:ea typeface="HY울릉도B" pitchFamily="18" charset="-127"/>
              </a:rPr>
              <a:t>)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514350" indent="-514350">
              <a:buFont typeface="+mj-lt"/>
              <a:buAutoNum type="arabicPeriod"/>
            </a:pPr>
            <a:endParaRPr lang="en-US" altLang="ko-KR" dirty="0">
              <a:latin typeface="HY울릉도B" pitchFamily="18" charset="-127"/>
              <a:ea typeface="HY울릉도B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3. </a:t>
            </a:r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우시과기직업대학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 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(</a:t>
            </a:r>
            <a:r>
              <a:rPr lang="ko-KR" altLang="en-US" dirty="0">
                <a:latin typeface="문체부 훈민정음체" pitchFamily="18" charset="-127"/>
                <a:ea typeface="문체부 훈민정음체" pitchFamily="18" charset="-127"/>
              </a:rPr>
              <a:t>중국</a:t>
            </a:r>
            <a:r>
              <a:rPr lang="en-US" altLang="ko-KR" dirty="0">
                <a:latin typeface="HY울릉도B" pitchFamily="18" charset="-127"/>
                <a:ea typeface="HY울릉도B" pitchFamily="18" charset="-127"/>
              </a:rPr>
              <a:t>)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인턴십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현황 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7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중경성시 직업관리대학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70313" y="15097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굴림" pitchFamily="50" charset="-127"/>
              </a:defRPr>
            </a:lvl9pPr>
          </a:lstStyle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38313"/>
            <a:ext cx="7068537" cy="3982006"/>
          </a:xfrm>
        </p:spPr>
      </p:pic>
      <p:sp>
        <p:nvSpPr>
          <p:cNvPr id="9" name="타원 8"/>
          <p:cNvSpPr/>
          <p:nvPr/>
        </p:nvSpPr>
        <p:spPr>
          <a:xfrm>
            <a:off x="7668344" y="3578141"/>
            <a:ext cx="504056" cy="36004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2987824" y="4797152"/>
            <a:ext cx="2827238" cy="1152128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435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68" y="1815020"/>
            <a:ext cx="7259064" cy="4096322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소주직업대학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7722673" y="3697219"/>
            <a:ext cx="504056" cy="36004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203848" y="4941168"/>
            <a:ext cx="2664296" cy="1152128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0576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우시과기대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89" y="1819783"/>
            <a:ext cx="7316222" cy="4086796"/>
          </a:xfrm>
        </p:spPr>
      </p:pic>
      <p:sp>
        <p:nvSpPr>
          <p:cNvPr id="7" name="타원 6"/>
          <p:cNvSpPr/>
          <p:nvPr/>
        </p:nvSpPr>
        <p:spPr>
          <a:xfrm>
            <a:off x="7704471" y="3731052"/>
            <a:ext cx="504056" cy="36004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131840" y="4869160"/>
            <a:ext cx="2736304" cy="1152128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26363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54805" cy="939784"/>
          </a:xfrm>
        </p:spPr>
        <p:txBody>
          <a:bodyPr/>
          <a:lstStyle/>
          <a:p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인턴십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진행 절차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753180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3091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13509780"/>
              </p:ext>
            </p:extLst>
          </p:nvPr>
        </p:nvGraphicFramePr>
        <p:xfrm>
          <a:off x="1475656" y="2212783"/>
          <a:ext cx="6840759" cy="2404546"/>
        </p:xfrm>
        <a:graphic>
          <a:graphicData uri="http://schemas.openxmlformats.org/drawingml/2006/table">
            <a:tbl>
              <a:tblPr/>
              <a:tblGrid>
                <a:gridCol w="2280253"/>
                <a:gridCol w="2280253"/>
                <a:gridCol w="2280253"/>
              </a:tblGrid>
              <a:tr h="430258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8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국가</a:t>
                      </a:r>
                      <a:endParaRPr lang="ko-KR" altLang="en-US" sz="3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지원금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원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302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2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단기</a:t>
                      </a:r>
                      <a:r>
                        <a:rPr lang="en-US" altLang="ko-KR" sz="1600" kern="0" spc="-2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600" kern="0" spc="-20" dirty="0" err="1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계절제</a:t>
                      </a:r>
                      <a:r>
                        <a:rPr lang="en-US" altLang="ko-KR" sz="1600" kern="0" spc="-2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-2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장기</a:t>
                      </a:r>
                      <a:r>
                        <a:rPr lang="en-US" altLang="ko-KR" sz="1600" kern="0" spc="-2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600" kern="0" spc="-20" dirty="0" err="1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학기제</a:t>
                      </a:r>
                      <a:r>
                        <a:rPr lang="en-US" altLang="ko-KR" sz="1600" kern="0" spc="-2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</a:tr>
              <a:tr h="117004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미국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캐나다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호주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싱가포르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일본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중국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750,000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750,000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350,000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250,000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1,500,000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1,500,000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700,000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500,000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8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기타국가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-18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위 기준에 준하는 별도책정 기준 적용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지원 내용</a:t>
            </a:r>
            <a:endParaRPr lang="ko-KR" altLang="en-US" dirty="0">
              <a:latin typeface="문체부 훈민정음체" pitchFamily="18" charset="-127"/>
              <a:ea typeface="문체부 훈민정음체" pitchFamily="18" charset="-127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0213" y="31607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7236296" y="3861048"/>
            <a:ext cx="1152128" cy="36004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5292080" y="4980627"/>
            <a:ext cx="309634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지원금은 </a:t>
            </a:r>
            <a:r>
              <a:rPr lang="ko-KR" altLang="en-US" dirty="0" err="1" smtClean="0">
                <a:latin typeface="문체부 훈민정음체" pitchFamily="18" charset="-127"/>
                <a:ea typeface="문체부 훈민정음체" pitchFamily="18" charset="-127"/>
              </a:rPr>
              <a:t>인턴십</a:t>
            </a: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 진행 중 대구은행 본인계좌로 입금</a:t>
            </a:r>
            <a:endParaRPr lang="en-US" altLang="ko-KR" dirty="0" smtClean="0">
              <a:latin typeface="문체부 훈민정음체" pitchFamily="18" charset="-127"/>
              <a:ea typeface="문체부 훈민정음체" pitchFamily="18" charset="-127"/>
            </a:endParaRPr>
          </a:p>
          <a:p>
            <a:pPr marL="285750" indent="-285750" algn="ctr">
              <a:buFont typeface="Arial" pitchFamily="34" charset="0"/>
              <a:buChar char="•"/>
            </a:pPr>
            <a:r>
              <a:rPr lang="ko-KR" altLang="en-US" dirty="0" smtClean="0">
                <a:latin typeface="문체부 훈민정음체" pitchFamily="18" charset="-127"/>
                <a:ea typeface="문체부 훈민정음체" pitchFamily="18" charset="-127"/>
              </a:rPr>
              <a:t>출발 전 지급</a:t>
            </a:r>
            <a:r>
              <a:rPr lang="en-US" altLang="ko-KR" dirty="0" smtClean="0">
                <a:latin typeface="문체부 훈민정음체" pitchFamily="18" charset="-127"/>
                <a:ea typeface="문체부 훈민정음체" pitchFamily="18" charset="-127"/>
              </a:rPr>
              <a:t> </a:t>
            </a:r>
            <a:r>
              <a:rPr lang="en-US" altLang="ko-KR" dirty="0" smtClean="0">
                <a:latin typeface="HY울릉도B" pitchFamily="18" charset="-127"/>
                <a:ea typeface="HY울릉도B" pitchFamily="18" charset="-127"/>
              </a:rPr>
              <a:t>X</a:t>
            </a:r>
          </a:p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39003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273</TotalTime>
  <Words>570</Words>
  <Application>Microsoft Office PowerPoint</Application>
  <PresentationFormat>화면 슬라이드 쇼(4:3)</PresentationFormat>
  <Paragraphs>214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고구려 벽화</vt:lpstr>
      <vt:lpstr>취업 특강 </vt:lpstr>
      <vt:lpstr>해외 인턴십</vt:lpstr>
      <vt:lpstr>인턴십 참가자격</vt:lpstr>
      <vt:lpstr>인턴십 현황 </vt:lpstr>
      <vt:lpstr>중경성시 직업관리대학</vt:lpstr>
      <vt:lpstr>소주직업대학</vt:lpstr>
      <vt:lpstr>우시과기대</vt:lpstr>
      <vt:lpstr>인턴십 진행 절차</vt:lpstr>
      <vt:lpstr>지원 내용</vt:lpstr>
      <vt:lpstr>학점 인정</vt:lpstr>
      <vt:lpstr>학점인정</vt:lpstr>
      <vt:lpstr>현지학기제</vt:lpstr>
      <vt:lpstr>현지학기제</vt:lpstr>
      <vt:lpstr>학점인정</vt:lpstr>
      <vt:lpstr>지원 내용</vt:lpstr>
      <vt:lpstr>현지학기제 예상 경비</vt:lpstr>
      <vt:lpstr>현지학기제 예상 경비</vt:lpstr>
      <vt:lpstr>현지학기제 예상 경비</vt:lpstr>
      <vt:lpstr>현지학기제 인턴십 비교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취업 특강</dc:title>
  <dc:creator>user</dc:creator>
  <cp:lastModifiedBy>USER</cp:lastModifiedBy>
  <cp:revision>19</cp:revision>
  <dcterms:created xsi:type="dcterms:W3CDTF">2014-05-21T01:25:04Z</dcterms:created>
  <dcterms:modified xsi:type="dcterms:W3CDTF">2014-05-21T09:11:05Z</dcterms:modified>
</cp:coreProperties>
</file>