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4" r:id="rId2"/>
    <p:sldId id="283" r:id="rId3"/>
    <p:sldId id="284" r:id="rId4"/>
    <p:sldId id="286" r:id="rId5"/>
    <p:sldId id="290" r:id="rId6"/>
    <p:sldId id="288" r:id="rId7"/>
    <p:sldId id="291" r:id="rId8"/>
    <p:sldId id="297" r:id="rId9"/>
    <p:sldId id="292" r:id="rId10"/>
    <p:sldId id="289" r:id="rId11"/>
    <p:sldId id="309" r:id="rId12"/>
    <p:sldId id="307" r:id="rId13"/>
    <p:sldId id="303" r:id="rId14"/>
    <p:sldId id="310" r:id="rId15"/>
    <p:sldId id="304" r:id="rId16"/>
    <p:sldId id="305" r:id="rId17"/>
    <p:sldId id="308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BD"/>
    <a:srgbClr val="FFDECD"/>
    <a:srgbClr val="EE60DA"/>
    <a:srgbClr val="009E47"/>
    <a:srgbClr val="004060"/>
    <a:srgbClr val="C7F9B5"/>
    <a:srgbClr val="AFEBBD"/>
    <a:srgbClr val="FFB793"/>
    <a:srgbClr val="91E084"/>
    <a:srgbClr val="D6ED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6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EA262-DBC0-410A-90A0-3C58A3412824}" type="doc">
      <dgm:prSet loTypeId="urn:microsoft.com/office/officeart/2005/8/layout/hProcess9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E3029958-C8ED-4856-8BA9-F7E88B5BBE89}">
      <dgm:prSet phldrT="[텍스트]" custT="1"/>
      <dgm:spPr/>
      <dgm:t>
        <a:bodyPr/>
        <a:lstStyle/>
        <a:p>
          <a:pPr algn="ctr" latinLnBrk="1">
            <a:lnSpc>
              <a:spcPct val="100000"/>
            </a:lnSpc>
          </a:pPr>
          <a:r>
            <a:rPr lang="ko-KR" altLang="en-US" sz="2800" dirty="0" smtClean="0">
              <a:latin typeface="안상수2006굵은" pitchFamily="18" charset="-127"/>
              <a:ea typeface="안상수2006굵은" pitchFamily="18" charset="-127"/>
            </a:rPr>
            <a:t>모집</a:t>
          </a:r>
          <a:endParaRPr lang="ko-KR" altLang="en-US" sz="2800" dirty="0">
            <a:latin typeface="안상수2006굵은" pitchFamily="18" charset="-127"/>
            <a:ea typeface="안상수2006굵은" pitchFamily="18" charset="-127"/>
          </a:endParaRPr>
        </a:p>
      </dgm:t>
    </dgm:pt>
    <dgm:pt modelId="{ABFB859F-D629-4B4A-BC35-6FD419DFC9AA}" type="parTrans" cxnId="{003DE203-6BE0-47C8-9DB8-69F345F5C6F3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3D8EB649-466F-4AA0-B71B-C6D35BF3B49C}" type="sibTrans" cxnId="{003DE203-6BE0-47C8-9DB8-69F345F5C6F3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359A5AB8-42F1-4967-9186-D184CB26BB28}">
      <dgm:prSet phldrT="[텍스트]" custT="1"/>
      <dgm:spPr/>
      <dgm:t>
        <a:bodyPr/>
        <a:lstStyle/>
        <a:p>
          <a:pPr algn="ctr" latinLnBrk="1">
            <a:lnSpc>
              <a:spcPct val="90000"/>
            </a:lnSpc>
          </a:pPr>
          <a:r>
            <a:rPr lang="ko-KR" altLang="en-US" sz="2800" dirty="0" smtClean="0">
              <a:latin typeface="안상수2006굵은" pitchFamily="18" charset="-127"/>
              <a:ea typeface="안상수2006굵은" pitchFamily="18" charset="-127"/>
            </a:rPr>
            <a:t>대구대학교 </a:t>
          </a:r>
          <a:endParaRPr lang="ko-KR" altLang="en-US" sz="2800" dirty="0">
            <a:latin typeface="안상수2006굵은" pitchFamily="18" charset="-127"/>
            <a:ea typeface="안상수2006굵은" pitchFamily="18" charset="-127"/>
          </a:endParaRPr>
        </a:p>
      </dgm:t>
    </dgm:pt>
    <dgm:pt modelId="{A31CF85D-67AC-4129-95F3-B72F78CEB84B}" type="parTrans" cxnId="{D68F0A51-B647-464D-91A6-AD9FA4A7482E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32373325-F2D5-4D43-80C3-0B34AA246FD9}" type="sibTrans" cxnId="{D68F0A51-B647-464D-91A6-AD9FA4A7482E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1ABEDCC1-F22D-4E73-A509-B3BA1CEFE8AF}">
      <dgm:prSet phldrT="[텍스트]" custT="1"/>
      <dgm:spPr/>
      <dgm:t>
        <a:bodyPr/>
        <a:lstStyle/>
        <a:p>
          <a:pPr algn="ctr" latinLnBrk="1"/>
          <a:r>
            <a:rPr lang="ko-KR" altLang="en-US" sz="2800" dirty="0" smtClean="0">
              <a:latin typeface="안상수2006굵은" pitchFamily="18" charset="-127"/>
              <a:ea typeface="안상수2006굵은" pitchFamily="18" charset="-127"/>
            </a:rPr>
            <a:t>교육</a:t>
          </a:r>
          <a:endParaRPr lang="ko-KR" altLang="en-US" sz="2800" dirty="0">
            <a:latin typeface="안상수2006굵은" pitchFamily="18" charset="-127"/>
            <a:ea typeface="안상수2006굵은" pitchFamily="18" charset="-127"/>
          </a:endParaRPr>
        </a:p>
      </dgm:t>
    </dgm:pt>
    <dgm:pt modelId="{368FCD2D-BC23-4FAF-A761-C84F6A4E5858}" type="parTrans" cxnId="{E30DC5D1-A21A-4B8E-BAAD-13E9B49DDC53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9633ED7F-85BB-4753-B7EF-35047413FEFD}" type="sibTrans" cxnId="{E30DC5D1-A21A-4B8E-BAAD-13E9B49DDC53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99035D8F-711C-4B4F-8FFB-598397DA3C34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latin typeface="안상수2006굵은" pitchFamily="18" charset="-127"/>
              <a:ea typeface="안상수2006굵은" pitchFamily="18" charset="-127"/>
            </a:rPr>
            <a:t>학교법인 신정학원      </a:t>
          </a:r>
          <a:r>
            <a:rPr lang="ko-KR" altLang="en-US" sz="2000" dirty="0" err="1" smtClean="0">
              <a:latin typeface="안상수2006굵은" pitchFamily="18" charset="-127"/>
              <a:ea typeface="안상수2006굵은" pitchFamily="18" charset="-127"/>
            </a:rPr>
            <a:t>아카몽카이</a:t>
          </a:r>
          <a:r>
            <a:rPr lang="ko-KR" altLang="en-US" sz="2000" dirty="0" smtClean="0">
              <a:latin typeface="안상수2006굵은" pitchFamily="18" charset="-127"/>
              <a:ea typeface="안상수2006굵은" pitchFamily="18" charset="-127"/>
            </a:rPr>
            <a:t> 일본어학교</a:t>
          </a:r>
          <a:endParaRPr lang="ko-KR" altLang="en-US" sz="2000" dirty="0">
            <a:latin typeface="안상수2006굵은" pitchFamily="18" charset="-127"/>
            <a:ea typeface="안상수2006굵은" pitchFamily="18" charset="-127"/>
          </a:endParaRPr>
        </a:p>
      </dgm:t>
    </dgm:pt>
    <dgm:pt modelId="{8C42EC66-3BBD-4E05-9E8C-C46A46EEDE33}" type="parTrans" cxnId="{E478B03E-E9B5-42AA-A598-47EE5A59DB86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DB8CA76F-DC77-470D-8127-F0377D2ECE68}" type="sibTrans" cxnId="{E478B03E-E9B5-42AA-A598-47EE5A59DB86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CB4E513E-2757-463A-AE0B-2A39F01478A9}">
      <dgm:prSet phldrT="[텍스트]" custT="1"/>
      <dgm:spPr/>
      <dgm:t>
        <a:bodyPr/>
        <a:lstStyle/>
        <a:p>
          <a:pPr algn="ctr" latinLnBrk="1"/>
          <a:r>
            <a:rPr lang="ko-KR" altLang="en-US" sz="2800" dirty="0" smtClean="0">
              <a:latin typeface="안상수2006굵은" pitchFamily="18" charset="-127"/>
              <a:ea typeface="안상수2006굵은" pitchFamily="18" charset="-127"/>
            </a:rPr>
            <a:t>취업</a:t>
          </a:r>
          <a:endParaRPr lang="ko-KR" altLang="en-US" sz="2800" dirty="0">
            <a:latin typeface="안상수2006굵은" pitchFamily="18" charset="-127"/>
            <a:ea typeface="안상수2006굵은" pitchFamily="18" charset="-127"/>
          </a:endParaRPr>
        </a:p>
      </dgm:t>
    </dgm:pt>
    <dgm:pt modelId="{BF3F36EF-ED5D-4F80-BC14-5B942ED65F86}" type="parTrans" cxnId="{179E74E3-EBC4-46A8-961C-D34C1F6BF646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8F4BDB20-92B6-4076-A137-74FC47BAB0E6}" type="sibTrans" cxnId="{179E74E3-EBC4-46A8-961C-D34C1F6BF646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1C599B46-B0AE-4525-876F-3D5F10C34AF0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latin typeface="안상수2006굵은" pitchFamily="18" charset="-127"/>
              <a:ea typeface="안상수2006굵은" pitchFamily="18" charset="-127"/>
            </a:rPr>
            <a:t>휴먼파워</a:t>
          </a:r>
          <a:endParaRPr lang="ko-KR" altLang="en-US" sz="2000" dirty="0">
            <a:latin typeface="안상수2006굵은" pitchFamily="18" charset="-127"/>
            <a:ea typeface="안상수2006굵은" pitchFamily="18" charset="-127"/>
          </a:endParaRPr>
        </a:p>
      </dgm:t>
    </dgm:pt>
    <dgm:pt modelId="{CD85EB12-C628-4DDE-BAB7-1209576E752B}" type="parTrans" cxnId="{D1791DFD-2E71-476B-92A7-B06A7802A777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375DA731-F888-40D1-9719-552F7A59B5EF}" type="sibTrans" cxnId="{D1791DFD-2E71-476B-92A7-B06A7802A777}">
      <dgm:prSet/>
      <dgm:spPr/>
      <dgm:t>
        <a:bodyPr/>
        <a:lstStyle/>
        <a:p>
          <a:pPr algn="ctr" latinLnBrk="1"/>
          <a:endParaRPr lang="ko-KR" altLang="en-US" sz="2000">
            <a:latin typeface="안상수2006굵은" pitchFamily="18" charset="-127"/>
            <a:ea typeface="안상수2006굵은" pitchFamily="18" charset="-127"/>
          </a:endParaRPr>
        </a:p>
      </dgm:t>
    </dgm:pt>
    <dgm:pt modelId="{46D6771E-FBB5-4876-9F6F-21DD06BB82DF}" type="pres">
      <dgm:prSet presAssocID="{EB0EA262-DBC0-410A-90A0-3C58A341282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7B1309-6D89-4831-B2F3-48F546A0DA25}" type="pres">
      <dgm:prSet presAssocID="{EB0EA262-DBC0-410A-90A0-3C58A3412824}" presName="arrow" presStyleLbl="bgShp" presStyleIdx="0" presStyleCnt="1"/>
      <dgm:spPr>
        <a:solidFill>
          <a:schemeClr val="bg2"/>
        </a:solidFill>
      </dgm:spPr>
    </dgm:pt>
    <dgm:pt modelId="{373844B1-007D-4BA8-B1F3-5EBD35B1AC0D}" type="pres">
      <dgm:prSet presAssocID="{EB0EA262-DBC0-410A-90A0-3C58A3412824}" presName="linearProcess" presStyleCnt="0"/>
      <dgm:spPr/>
    </dgm:pt>
    <dgm:pt modelId="{25126A3B-8BEF-4B89-8891-83B8227CA903}" type="pres">
      <dgm:prSet presAssocID="{E3029958-C8ED-4856-8BA9-F7E88B5BBE8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257167-D68D-4CBB-8418-72BAEBB02393}" type="pres">
      <dgm:prSet presAssocID="{3D8EB649-466F-4AA0-B71B-C6D35BF3B49C}" presName="sibTrans" presStyleCnt="0"/>
      <dgm:spPr/>
    </dgm:pt>
    <dgm:pt modelId="{9B16F401-BCB1-4997-B3DD-BA77D8F4351E}" type="pres">
      <dgm:prSet presAssocID="{1ABEDCC1-F22D-4E73-A509-B3BA1CEFE8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B1E7CF-B6C1-4C31-8A0F-85302E044A43}" type="pres">
      <dgm:prSet presAssocID="{9633ED7F-85BB-4753-B7EF-35047413FEFD}" presName="sibTrans" presStyleCnt="0"/>
      <dgm:spPr/>
    </dgm:pt>
    <dgm:pt modelId="{9E257E88-E468-4706-80FF-51DD14607714}" type="pres">
      <dgm:prSet presAssocID="{CB4E513E-2757-463A-AE0B-2A39F01478A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05C2BF-4391-428F-9BCC-E29E86498BE0}" type="presOf" srcId="{CB4E513E-2757-463A-AE0B-2A39F01478A9}" destId="{9E257E88-E468-4706-80FF-51DD14607714}" srcOrd="0" destOrd="0" presId="urn:microsoft.com/office/officeart/2005/8/layout/hProcess9"/>
    <dgm:cxn modelId="{D68F0A51-B647-464D-91A6-AD9FA4A7482E}" srcId="{E3029958-C8ED-4856-8BA9-F7E88B5BBE89}" destId="{359A5AB8-42F1-4967-9186-D184CB26BB28}" srcOrd="0" destOrd="0" parTransId="{A31CF85D-67AC-4129-95F3-B72F78CEB84B}" sibTransId="{32373325-F2D5-4D43-80C3-0B34AA246FD9}"/>
    <dgm:cxn modelId="{D20A3AB9-39FF-40FA-BE40-FD41247E91DE}" type="presOf" srcId="{359A5AB8-42F1-4967-9186-D184CB26BB28}" destId="{25126A3B-8BEF-4B89-8891-83B8227CA903}" srcOrd="0" destOrd="1" presId="urn:microsoft.com/office/officeart/2005/8/layout/hProcess9"/>
    <dgm:cxn modelId="{1C7586B7-57F1-48F0-8CFD-723A6375F3E7}" type="presOf" srcId="{E3029958-C8ED-4856-8BA9-F7E88B5BBE89}" destId="{25126A3B-8BEF-4B89-8891-83B8227CA903}" srcOrd="0" destOrd="0" presId="urn:microsoft.com/office/officeart/2005/8/layout/hProcess9"/>
    <dgm:cxn modelId="{ECE65431-7E92-42E7-82BB-4002C0FEE0FD}" type="presOf" srcId="{1C599B46-B0AE-4525-876F-3D5F10C34AF0}" destId="{9E257E88-E468-4706-80FF-51DD14607714}" srcOrd="0" destOrd="1" presId="urn:microsoft.com/office/officeart/2005/8/layout/hProcess9"/>
    <dgm:cxn modelId="{C83D7F44-E58A-4D84-9FAF-09041C7841CB}" type="presOf" srcId="{EB0EA262-DBC0-410A-90A0-3C58A3412824}" destId="{46D6771E-FBB5-4876-9F6F-21DD06BB82DF}" srcOrd="0" destOrd="0" presId="urn:microsoft.com/office/officeart/2005/8/layout/hProcess9"/>
    <dgm:cxn modelId="{E478B03E-E9B5-42AA-A598-47EE5A59DB86}" srcId="{1ABEDCC1-F22D-4E73-A509-B3BA1CEFE8AF}" destId="{99035D8F-711C-4B4F-8FFB-598397DA3C34}" srcOrd="0" destOrd="0" parTransId="{8C42EC66-3BBD-4E05-9E8C-C46A46EEDE33}" sibTransId="{DB8CA76F-DC77-470D-8127-F0377D2ECE68}"/>
    <dgm:cxn modelId="{E30DC5D1-A21A-4B8E-BAAD-13E9B49DDC53}" srcId="{EB0EA262-DBC0-410A-90A0-3C58A3412824}" destId="{1ABEDCC1-F22D-4E73-A509-B3BA1CEFE8AF}" srcOrd="1" destOrd="0" parTransId="{368FCD2D-BC23-4FAF-A761-C84F6A4E5858}" sibTransId="{9633ED7F-85BB-4753-B7EF-35047413FEFD}"/>
    <dgm:cxn modelId="{5A676AC6-84C2-45ED-87D5-15CF1297B41C}" type="presOf" srcId="{1ABEDCC1-F22D-4E73-A509-B3BA1CEFE8AF}" destId="{9B16F401-BCB1-4997-B3DD-BA77D8F4351E}" srcOrd="0" destOrd="0" presId="urn:microsoft.com/office/officeart/2005/8/layout/hProcess9"/>
    <dgm:cxn modelId="{D1791DFD-2E71-476B-92A7-B06A7802A777}" srcId="{CB4E513E-2757-463A-AE0B-2A39F01478A9}" destId="{1C599B46-B0AE-4525-876F-3D5F10C34AF0}" srcOrd="0" destOrd="0" parTransId="{CD85EB12-C628-4DDE-BAB7-1209576E752B}" sibTransId="{375DA731-F888-40D1-9719-552F7A59B5EF}"/>
    <dgm:cxn modelId="{003DE203-6BE0-47C8-9DB8-69F345F5C6F3}" srcId="{EB0EA262-DBC0-410A-90A0-3C58A3412824}" destId="{E3029958-C8ED-4856-8BA9-F7E88B5BBE89}" srcOrd="0" destOrd="0" parTransId="{ABFB859F-D629-4B4A-BC35-6FD419DFC9AA}" sibTransId="{3D8EB649-466F-4AA0-B71B-C6D35BF3B49C}"/>
    <dgm:cxn modelId="{4CF7E4FC-49AA-4DBD-8188-937A028DB773}" type="presOf" srcId="{99035D8F-711C-4B4F-8FFB-598397DA3C34}" destId="{9B16F401-BCB1-4997-B3DD-BA77D8F4351E}" srcOrd="0" destOrd="1" presId="urn:microsoft.com/office/officeart/2005/8/layout/hProcess9"/>
    <dgm:cxn modelId="{179E74E3-EBC4-46A8-961C-D34C1F6BF646}" srcId="{EB0EA262-DBC0-410A-90A0-3C58A3412824}" destId="{CB4E513E-2757-463A-AE0B-2A39F01478A9}" srcOrd="2" destOrd="0" parTransId="{BF3F36EF-ED5D-4F80-BC14-5B942ED65F86}" sibTransId="{8F4BDB20-92B6-4076-A137-74FC47BAB0E6}"/>
    <dgm:cxn modelId="{985198CC-5A0E-48C0-9263-ED716AE65E02}" type="presParOf" srcId="{46D6771E-FBB5-4876-9F6F-21DD06BB82DF}" destId="{D07B1309-6D89-4831-B2F3-48F546A0DA25}" srcOrd="0" destOrd="0" presId="urn:microsoft.com/office/officeart/2005/8/layout/hProcess9"/>
    <dgm:cxn modelId="{EC45CFB1-38C7-4BB0-B2C6-20D528E6D636}" type="presParOf" srcId="{46D6771E-FBB5-4876-9F6F-21DD06BB82DF}" destId="{373844B1-007D-4BA8-B1F3-5EBD35B1AC0D}" srcOrd="1" destOrd="0" presId="urn:microsoft.com/office/officeart/2005/8/layout/hProcess9"/>
    <dgm:cxn modelId="{4BB5EC48-ACE3-4B27-AD83-D22A6B96A20D}" type="presParOf" srcId="{373844B1-007D-4BA8-B1F3-5EBD35B1AC0D}" destId="{25126A3B-8BEF-4B89-8891-83B8227CA903}" srcOrd="0" destOrd="0" presId="urn:microsoft.com/office/officeart/2005/8/layout/hProcess9"/>
    <dgm:cxn modelId="{1CD458BA-5870-407A-BEE6-44AE7C948E18}" type="presParOf" srcId="{373844B1-007D-4BA8-B1F3-5EBD35B1AC0D}" destId="{AE257167-D68D-4CBB-8418-72BAEBB02393}" srcOrd="1" destOrd="0" presId="urn:microsoft.com/office/officeart/2005/8/layout/hProcess9"/>
    <dgm:cxn modelId="{BF8BE12A-4FF1-43D6-877E-BD94929DFB63}" type="presParOf" srcId="{373844B1-007D-4BA8-B1F3-5EBD35B1AC0D}" destId="{9B16F401-BCB1-4997-B3DD-BA77D8F4351E}" srcOrd="2" destOrd="0" presId="urn:microsoft.com/office/officeart/2005/8/layout/hProcess9"/>
    <dgm:cxn modelId="{D27D02B1-72F0-4910-B002-70B7DCBE7654}" type="presParOf" srcId="{373844B1-007D-4BA8-B1F3-5EBD35B1AC0D}" destId="{07B1E7CF-B6C1-4C31-8A0F-85302E044A43}" srcOrd="3" destOrd="0" presId="urn:microsoft.com/office/officeart/2005/8/layout/hProcess9"/>
    <dgm:cxn modelId="{0BFCF3B1-2532-4D67-981B-FBB1AAFA9D41}" type="presParOf" srcId="{373844B1-007D-4BA8-B1F3-5EBD35B1AC0D}" destId="{9E257E88-E468-4706-80FF-51DD146077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7B1309-6D89-4831-B2F3-48F546A0DA25}">
      <dsp:nvSpPr>
        <dsp:cNvPr id="0" name=""/>
        <dsp:cNvSpPr/>
      </dsp:nvSpPr>
      <dsp:spPr>
        <a:xfrm>
          <a:off x="510797" y="0"/>
          <a:ext cx="5789044" cy="2876795"/>
        </a:xfrm>
        <a:prstGeom prst="rightArrow">
          <a:avLst/>
        </a:prstGeom>
        <a:solidFill>
          <a:schemeClr val="bg2"/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26A3B-8BEF-4B89-8891-83B8227CA903}">
      <dsp:nvSpPr>
        <dsp:cNvPr id="0" name=""/>
        <dsp:cNvSpPr/>
      </dsp:nvSpPr>
      <dsp:spPr>
        <a:xfrm>
          <a:off x="4343" y="863038"/>
          <a:ext cx="2149150" cy="11507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안상수2006굵은" pitchFamily="18" charset="-127"/>
              <a:ea typeface="안상수2006굵은" pitchFamily="18" charset="-127"/>
            </a:rPr>
            <a:t>모집</a:t>
          </a:r>
          <a:endParaRPr lang="ko-KR" altLang="en-US" sz="2800" kern="1200" dirty="0">
            <a:latin typeface="안상수2006굵은" pitchFamily="18" charset="-127"/>
            <a:ea typeface="안상수2006굵은" pitchFamily="18" charset="-127"/>
          </a:endParaRPr>
        </a:p>
        <a:p>
          <a:pPr marL="285750" lvl="1" indent="-285750" algn="ctr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>
              <a:latin typeface="안상수2006굵은" pitchFamily="18" charset="-127"/>
              <a:ea typeface="안상수2006굵은" pitchFamily="18" charset="-127"/>
            </a:rPr>
            <a:t>대구대학교 </a:t>
          </a:r>
          <a:endParaRPr lang="ko-KR" altLang="en-US" sz="2800" kern="1200" dirty="0">
            <a:latin typeface="안상수2006굵은" pitchFamily="18" charset="-127"/>
            <a:ea typeface="안상수2006굵은" pitchFamily="18" charset="-127"/>
          </a:endParaRPr>
        </a:p>
      </dsp:txBody>
      <dsp:txXfrm>
        <a:off x="4343" y="863038"/>
        <a:ext cx="2149150" cy="1150718"/>
      </dsp:txXfrm>
    </dsp:sp>
    <dsp:sp modelId="{9B16F401-BCB1-4997-B3DD-BA77D8F4351E}">
      <dsp:nvSpPr>
        <dsp:cNvPr id="0" name=""/>
        <dsp:cNvSpPr/>
      </dsp:nvSpPr>
      <dsp:spPr>
        <a:xfrm>
          <a:off x="2330744" y="863038"/>
          <a:ext cx="2149150" cy="1150718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안상수2006굵은" pitchFamily="18" charset="-127"/>
              <a:ea typeface="안상수2006굵은" pitchFamily="18" charset="-127"/>
            </a:rPr>
            <a:t>교육</a:t>
          </a:r>
          <a:endParaRPr lang="ko-KR" altLang="en-US" sz="2800" kern="1200" dirty="0">
            <a:latin typeface="안상수2006굵은" pitchFamily="18" charset="-127"/>
            <a:ea typeface="안상수2006굵은" pitchFamily="18" charset="-127"/>
          </a:endParaRPr>
        </a:p>
        <a:p>
          <a:pPr marL="228600" lvl="1" indent="-228600" algn="ctr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안상수2006굵은" pitchFamily="18" charset="-127"/>
              <a:ea typeface="안상수2006굵은" pitchFamily="18" charset="-127"/>
            </a:rPr>
            <a:t>학교법인 신정학원      </a:t>
          </a:r>
          <a:r>
            <a:rPr lang="ko-KR" altLang="en-US" sz="2000" kern="1200" dirty="0" err="1" smtClean="0">
              <a:latin typeface="안상수2006굵은" pitchFamily="18" charset="-127"/>
              <a:ea typeface="안상수2006굵은" pitchFamily="18" charset="-127"/>
            </a:rPr>
            <a:t>아카몽카이</a:t>
          </a:r>
          <a:r>
            <a:rPr lang="ko-KR" altLang="en-US" sz="2000" kern="1200" dirty="0" smtClean="0">
              <a:latin typeface="안상수2006굵은" pitchFamily="18" charset="-127"/>
              <a:ea typeface="안상수2006굵은" pitchFamily="18" charset="-127"/>
            </a:rPr>
            <a:t> 일본어학교</a:t>
          </a:r>
          <a:endParaRPr lang="ko-KR" altLang="en-US" sz="2000" kern="1200" dirty="0">
            <a:latin typeface="안상수2006굵은" pitchFamily="18" charset="-127"/>
            <a:ea typeface="안상수2006굵은" pitchFamily="18" charset="-127"/>
          </a:endParaRPr>
        </a:p>
      </dsp:txBody>
      <dsp:txXfrm>
        <a:off x="2330744" y="863038"/>
        <a:ext cx="2149150" cy="1150718"/>
      </dsp:txXfrm>
    </dsp:sp>
    <dsp:sp modelId="{9E257E88-E468-4706-80FF-51DD14607714}">
      <dsp:nvSpPr>
        <dsp:cNvPr id="0" name=""/>
        <dsp:cNvSpPr/>
      </dsp:nvSpPr>
      <dsp:spPr>
        <a:xfrm>
          <a:off x="4657145" y="863038"/>
          <a:ext cx="2149150" cy="1150718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안상수2006굵은" pitchFamily="18" charset="-127"/>
              <a:ea typeface="안상수2006굵은" pitchFamily="18" charset="-127"/>
            </a:rPr>
            <a:t>취업</a:t>
          </a:r>
          <a:endParaRPr lang="ko-KR" altLang="en-US" sz="2800" kern="1200" dirty="0">
            <a:latin typeface="안상수2006굵은" pitchFamily="18" charset="-127"/>
            <a:ea typeface="안상수2006굵은" pitchFamily="18" charset="-127"/>
          </a:endParaRPr>
        </a:p>
        <a:p>
          <a:pPr marL="228600" lvl="1" indent="-228600" algn="ctr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안상수2006굵은" pitchFamily="18" charset="-127"/>
              <a:ea typeface="안상수2006굵은" pitchFamily="18" charset="-127"/>
            </a:rPr>
            <a:t>휴먼파워</a:t>
          </a:r>
          <a:endParaRPr lang="ko-KR" altLang="en-US" sz="2000" kern="1200" dirty="0">
            <a:latin typeface="안상수2006굵은" pitchFamily="18" charset="-127"/>
            <a:ea typeface="안상수2006굵은" pitchFamily="18" charset="-127"/>
          </a:endParaRPr>
        </a:p>
      </dsp:txBody>
      <dsp:txXfrm>
        <a:off x="4657145" y="863038"/>
        <a:ext cx="2149150" cy="115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D3D8D-CE1B-4598-BA40-65BC0EFDDA9E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1CD9-6806-4168-BB96-039AFE0E4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623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D1CD9-6806-4168-BB96-039AFE0E498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21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6BB45F-1DB0-4265-A70D-362D77D9DC9D}" type="datetimeFigureOut">
              <a:rPr lang="ko-KR" altLang="en-US" smtClean="0"/>
              <a:pPr/>
              <a:t>2012-05-11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AB7FE5-05FA-484C-8D27-390790F31A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kamonkai.co.k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971600" y="2204864"/>
            <a:ext cx="7200800" cy="2516956"/>
          </a:xfrm>
        </p:spPr>
        <p:txBody>
          <a:bodyPr>
            <a:normAutofit fontScale="90000"/>
          </a:bodyPr>
          <a:lstStyle/>
          <a:p>
            <a:r>
              <a:rPr lang="ko-KR" altLang="en-US" sz="6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대구대학교 </a:t>
            </a:r>
            <a:r>
              <a:rPr lang="en-US" altLang="ko-KR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</a:br>
            <a:r>
              <a:rPr lang="en-US" altLang="ko-KR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2012</a:t>
            </a:r>
            <a:r>
              <a:rPr lang="ko-KR" altLang="en-US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년 해외취업  프로그램 참가 </a:t>
            </a:r>
            <a:r>
              <a:rPr lang="en-US" altLang="ko-KR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</a:b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dirty="0" smtClean="0">
                <a:latin typeface="HY울릉도B" pitchFamily="18" charset="-127"/>
                <a:ea typeface="HY울릉도B" pitchFamily="18" charset="-127"/>
              </a:rPr>
            </a:br>
            <a:r>
              <a:rPr lang="en-US" altLang="ko-KR" sz="4000" dirty="0" smtClean="0"/>
              <a:t> </a:t>
            </a:r>
            <a:r>
              <a:rPr lang="ko-KR" altLang="en-US" sz="6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  <a:t>일본취업 </a:t>
            </a:r>
            <a:r>
              <a:rPr lang="en-US" altLang="ko-KR" sz="6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6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</a:br>
            <a:r>
              <a:rPr lang="en-US" altLang="ko-KR" sz="69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6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 pitchFamily="18" charset="-127"/>
                <a:ea typeface="HY울릉도B" pitchFamily="18" charset="-127"/>
              </a:rPr>
              <a:t>비즈니스 연수 과정 </a:t>
            </a:r>
            <a:endParaRPr lang="ko-KR" altLang="en-US" sz="69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6" name="図 7" descr="赤門会日本語学校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09852"/>
            <a:ext cx="425417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19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69143" y="1124744"/>
            <a:ext cx="7467600" cy="4873752"/>
          </a:xfrm>
        </p:spPr>
        <p:txBody>
          <a:bodyPr/>
          <a:lstStyle/>
          <a:p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아르바이트처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 발굴 현황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아르바이트 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405672"/>
              </p:ext>
            </p:extLst>
          </p:nvPr>
        </p:nvGraphicFramePr>
        <p:xfrm>
          <a:off x="830338" y="1700808"/>
          <a:ext cx="7198046" cy="4392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69224"/>
                <a:gridCol w="2837087"/>
                <a:gridCol w="1117642"/>
                <a:gridCol w="2174093"/>
              </a:tblGrid>
              <a:tr h="29811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업종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장소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시급（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円）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소요시간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414159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백화점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u="none" strike="noStrike" dirty="0">
                          <a:effectLst/>
                          <a:latin typeface="HY울릉도B" pitchFamily="18" charset="-127"/>
                        </a:rPr>
                        <a:t>ＪＲ　新宿、池袋、日本橋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950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endParaRPr lang="en-US" altLang="ko-KR" sz="1100" u="none" strike="noStrike" dirty="0" smtClean="0"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algn="ctr" fontAlgn="b"/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20-40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55868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요식업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ＪＲ　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東京、新橋</a:t>
                      </a:r>
                      <a:r>
                        <a:rPr 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ＪＲ　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新橋（港区）</a:t>
                      </a:r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上野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（台東区）</a:t>
                      </a:r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三河島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（荒川区）</a:t>
                      </a:r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赤羽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（北区）</a:t>
                      </a:r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大久保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（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新宿区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）</a:t>
                      </a:r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地下鉄　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銀座</a:t>
                      </a:r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中央区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）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900-1100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endParaRPr lang="en-US" altLang="ko-KR" sz="1100" u="none" strike="noStrike" dirty="0" smtClean="0"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algn="ctr" fontAlgn="b"/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5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~20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의류업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  <a:latin typeface="HY울릉도B" pitchFamily="18" charset="-127"/>
                        </a:rPr>
                        <a:t>ＪＲ　浅草橋（中央区）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15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유학중개업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u="none" strike="noStrike" dirty="0">
                          <a:effectLst/>
                          <a:latin typeface="HY울릉도B" pitchFamily="18" charset="-127"/>
                        </a:rPr>
                        <a:t>高田馬場（新宿区）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15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보석판매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ＪＲ　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御徒町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（台東区）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6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이사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都内複数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배속지역에 따라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김치공장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ＪＲ　</a:t>
                      </a:r>
                      <a:r>
                        <a:rPr lang="ko-KR" altLang="en-US" sz="1100" u="none" strike="noStrike" dirty="0" err="1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三河島</a:t>
                      </a:r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（荒川区）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950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학교에서 도보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미용실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南北線　白金台（港区）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PC</a:t>
                      </a:r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수리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u="none" strike="noStrike">
                          <a:effectLst/>
                          <a:latin typeface="HY울릉도B" pitchFamily="18" charset="-127"/>
                        </a:rPr>
                        <a:t>ＪＲ　新習志野（千葉県）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900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50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홈페이지운영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u="none" strike="noStrike">
                          <a:effectLst/>
                          <a:latin typeface="HY울릉도B" pitchFamily="18" charset="-127"/>
                        </a:rPr>
                        <a:t>ＪＲ　高田馬場</a:t>
                      </a:r>
                      <a:r>
                        <a:rPr lang="en-US" altLang="zh-TW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zh-TW" altLang="en-US" sz="1100" u="none" strike="noStrike">
                          <a:effectLst/>
                          <a:latin typeface="HY울릉도B" pitchFamily="18" charset="-127"/>
                        </a:rPr>
                        <a:t>新宿区）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15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핸드폰 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u="none" strike="noStrike">
                          <a:effectLst/>
                          <a:latin typeface="HY울릉도B" pitchFamily="18" charset="-127"/>
                        </a:rPr>
                        <a:t>ＪＲ　池袋（豊島区）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850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15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쇼핑몰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u="none" strike="noStrike">
                          <a:effectLst/>
                          <a:latin typeface="HY울릉도B" pitchFamily="18" charset="-127"/>
                        </a:rPr>
                        <a:t>ゆりかもめ　お台場（港区）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900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40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건설</a:t>
                      </a:r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개수업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都内複数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파견처에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따라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슈퍼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都営線　押上（墨田区）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900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닛뽀리역에서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전차로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en-US" altLang="ja-JP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30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한국어강사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都内複数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배속지에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따라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  <a:tr h="22296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베이비시터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都内複数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u="none" strike="noStrike" dirty="0" err="1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배속지에</a:t>
                      </a:r>
                      <a:r>
                        <a:rPr lang="ko-KR" altLang="en-US" sz="1100" u="none" strike="noStrike" dirty="0" smtClean="0"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따라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Y울릉도B" pitchFamily="18" charset="-127"/>
                      </a:endParaRPr>
                    </a:p>
                  </a:txBody>
                  <a:tcPr marL="8248" marR="8248" marT="824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0152" y="6085548"/>
            <a:ext cx="2088232" cy="3067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2012</a:t>
            </a:r>
            <a:r>
              <a:rPr lang="ko-KR" alt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년 </a:t>
            </a:r>
            <a:r>
              <a:rPr lang="en-US" altLang="ko-K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5</a:t>
            </a:r>
            <a:r>
              <a:rPr lang="ko-KR" alt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월 </a:t>
            </a:r>
            <a:r>
              <a:rPr lang="en-US" altLang="ko-K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일 현재</a:t>
            </a:r>
            <a:endParaRPr lang="en-US" altLang="ko-K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5093277" y="3573016"/>
            <a:ext cx="3632874" cy="2101995"/>
            <a:chOff x="5580112" y="4221088"/>
            <a:chExt cx="3380381" cy="19559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149" y="4319249"/>
              <a:ext cx="3096344" cy="1734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5580112" y="4221088"/>
              <a:ext cx="2844854" cy="195590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7100">
                  <a:srgbClr val="FFFFFF"/>
                </a:gs>
                <a:gs pos="42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제목 11"/>
          <p:cNvSpPr txBox="1">
            <a:spLocks/>
          </p:cNvSpPr>
          <p:nvPr/>
        </p:nvSpPr>
        <p:spPr>
          <a:xfrm>
            <a:off x="551975" y="341856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연수시설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691911" y="1027062"/>
            <a:ext cx="5112568" cy="8015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아카몽카이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일본어학교 </a:t>
            </a:r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493760" y="1078555"/>
            <a:ext cx="148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 smtClean="0">
                <a:solidFill>
                  <a:srgbClr val="194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( 1985~2012 )</a:t>
            </a:r>
            <a:endParaRPr lang="en-US" altLang="ko-KR" b="1" u="sng" dirty="0">
              <a:solidFill>
                <a:srgbClr val="1943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251109"/>
              </p:ext>
            </p:extLst>
          </p:nvPr>
        </p:nvGraphicFramePr>
        <p:xfrm>
          <a:off x="971600" y="1641379"/>
          <a:ext cx="5477637" cy="4564767"/>
        </p:xfrm>
        <a:graphic>
          <a:graphicData uri="http://schemas.openxmlformats.org/drawingml/2006/table">
            <a:tbl>
              <a:tblPr/>
              <a:tblGrid>
                <a:gridCol w="1008112"/>
                <a:gridCol w="4469525"/>
              </a:tblGrid>
              <a:tr h="354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1985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07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아카몽카이일본어학교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개교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東京都文京區本鄕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3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丁目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동경대학교 앞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1995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09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日暮里校와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本校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東日暮里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현교사로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이전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1998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07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대한상공회의소 인력개발원 일본기술연수생 일본어교육기관 지정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2000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03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부산외국어대학교 외 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개 대학 매년 장학생 선발 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2001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01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故이수현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추도식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本校에서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),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김대중 대통령 조문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森 일본수상 외 다수 각료 장례식 참석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2005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학교법인 신정학원으로 조직변경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2006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09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문부과학성으로부터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준비교육과정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유학비자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의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인가교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2007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04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동의과학대학 관광일본어계열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현지학기제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운영기관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2009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05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EPA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교육기관선정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경제연휴인재육성지원연수사업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2010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10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전문대학협의회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인턴쉽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운영기관선정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(A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트랙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2012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01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산업인력공단 해외취업 연수사업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운영기관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선정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- 4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월개시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2012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04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대구대학교 해외취업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연수프로그램 운영기관 선정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– 7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월개시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effectLst/>
                          <a:latin typeface="HY울릉도B" pitchFamily="18" charset="-127"/>
                          <a:ea typeface="HY울릉도B" pitchFamily="18" charset="-127"/>
                        </a:rPr>
                        <a:t> 예정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76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969910"/>
            <a:ext cx="7467600" cy="4873752"/>
          </a:xfrm>
        </p:spPr>
        <p:txBody>
          <a:bodyPr/>
          <a:lstStyle/>
          <a:p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아카몽카이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일본어 학교 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본교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연수시설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04600" y="1469303"/>
            <a:ext cx="331236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연수장소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본교</a:t>
            </a:r>
            <a:endParaRPr lang="en-US" altLang="ko-KR" sz="1200" dirty="0" smtClean="0">
              <a:latin typeface="HY울릉도B" pitchFamily="18" charset="-127"/>
              <a:ea typeface="HY울릉도B" pitchFamily="18" charset="-127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  주소 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zh-TW" altLang="en-US" sz="1200" dirty="0" smtClean="0">
                <a:latin typeface="HY울릉도B" pitchFamily="18" charset="-127"/>
                <a:ea typeface="맑은 고딕" pitchFamily="50" charset="-127"/>
              </a:rPr>
              <a:t>東京都荒川区東日暮里</a:t>
            </a:r>
            <a:r>
              <a:rPr lang="en-US" altLang="zh-TW" sz="1200" dirty="0" smtClean="0">
                <a:latin typeface="HY울릉도B" pitchFamily="18" charset="-127"/>
                <a:ea typeface="HY울릉도B" pitchFamily="18" charset="-127"/>
              </a:rPr>
              <a:t>6-39-12</a:t>
            </a: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               </a:t>
            </a:r>
            <a:r>
              <a:rPr lang="ko-KR" altLang="en-US" sz="1200" dirty="0" err="1" smtClean="0">
                <a:latin typeface="HY울릉도B" pitchFamily="18" charset="-127"/>
                <a:ea typeface="HY울릉도B" pitchFamily="18" charset="-127"/>
              </a:rPr>
              <a:t>山手線日暮里駅에서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200" dirty="0">
                <a:latin typeface="HY울릉도B" pitchFamily="18" charset="-127"/>
                <a:ea typeface="HY울릉도B" pitchFamily="18" charset="-127"/>
              </a:rPr>
              <a:t>도보 </a:t>
            </a:r>
            <a:r>
              <a:rPr lang="en-US" altLang="ko-KR" sz="1200" dirty="0">
                <a:latin typeface="HY울릉도B" pitchFamily="18" charset="-127"/>
                <a:ea typeface="HY울릉도B" pitchFamily="18" charset="-127"/>
              </a:rPr>
              <a:t>8</a:t>
            </a:r>
            <a:r>
              <a:rPr lang="ko-KR" altLang="en-US" sz="1200" dirty="0">
                <a:latin typeface="HY울릉도B" pitchFamily="18" charset="-127"/>
                <a:ea typeface="HY울릉도B" pitchFamily="18" charset="-127"/>
              </a:rPr>
              <a:t>분</a:t>
            </a:r>
            <a:endParaRPr lang="en-US" altLang="ko-KR" sz="1200" dirty="0"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latin typeface="HY울릉도B" pitchFamily="18" charset="-127"/>
                <a:ea typeface="HY울릉도B" pitchFamily="18" charset="-127"/>
              </a:rPr>
              <a:t>        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       </a:t>
            </a:r>
            <a:r>
              <a:rPr lang="ko-KR" altLang="en-US" sz="1200" dirty="0" err="1" smtClean="0">
                <a:latin typeface="HY울릉도B" pitchFamily="18" charset="-127"/>
                <a:ea typeface="HY울릉도B" pitchFamily="18" charset="-127"/>
              </a:rPr>
              <a:t>常磐線三河島駅에서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200" dirty="0">
                <a:latin typeface="HY울릉도B" pitchFamily="18" charset="-127"/>
                <a:ea typeface="HY울릉도B" pitchFamily="18" charset="-127"/>
              </a:rPr>
              <a:t>도보 </a:t>
            </a:r>
            <a:r>
              <a:rPr lang="en-US" altLang="ko-KR" sz="1200" dirty="0">
                <a:latin typeface="HY울릉도B" pitchFamily="18" charset="-127"/>
                <a:ea typeface="HY울릉도B" pitchFamily="18" charset="-127"/>
              </a:rPr>
              <a:t>6</a:t>
            </a:r>
            <a:r>
              <a:rPr lang="ko-KR" altLang="en-US" sz="1200" dirty="0">
                <a:latin typeface="HY울릉도B" pitchFamily="18" charset="-127"/>
                <a:ea typeface="HY울릉도B" pitchFamily="18" charset="-127"/>
              </a:rPr>
              <a:t>분</a:t>
            </a:r>
            <a:endParaRPr lang="en-US" altLang="ko-KR" sz="1200" dirty="0">
              <a:latin typeface="HY울릉도B" pitchFamily="18" charset="-127"/>
              <a:ea typeface="HY울릉도B" pitchFamily="18" charset="-127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 TEL </a:t>
            </a:r>
            <a:r>
              <a:rPr lang="en-US" altLang="ko-KR" sz="1200" dirty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03-3806-6102 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 FAX </a:t>
            </a:r>
            <a:r>
              <a:rPr lang="en-US" altLang="ko-KR" sz="1200" dirty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03-3806-5559</a:t>
            </a:r>
            <a:endParaRPr lang="ko-KR" altLang="en-US" sz="12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581" y="6162180"/>
            <a:ext cx="2503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아까몽까이일본어학교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본교 약도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962" y="1618282"/>
            <a:ext cx="4176464" cy="4532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Documents and Settings\Master\바탕 화면\학교사진2\작은사진\학교사진 (최근) 076작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"/>
          <a:stretch/>
        </p:blipFill>
        <p:spPr bwMode="auto">
          <a:xfrm>
            <a:off x="1007453" y="2996953"/>
            <a:ext cx="2706662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6033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1000572"/>
            <a:ext cx="7467600" cy="4873752"/>
          </a:xfrm>
        </p:spPr>
        <p:txBody>
          <a:bodyPr/>
          <a:lstStyle/>
          <a:p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아카몽카이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일본어 학교 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본교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) 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사진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연수시설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653136"/>
            <a:ext cx="2670280" cy="200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テキスト ボックス 10"/>
          <p:cNvSpPr txBox="1">
            <a:spLocks noChangeArrowheads="1"/>
          </p:cNvSpPr>
          <p:nvPr/>
        </p:nvSpPr>
        <p:spPr bwMode="auto">
          <a:xfrm>
            <a:off x="7380288" y="5084763"/>
            <a:ext cx="8579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본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교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교실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ja-JP" altLang="en-US" sz="1000" dirty="0">
              <a:latin typeface="맑은 고딕" pitchFamily="50" charset="-127"/>
            </a:endParaRPr>
          </a:p>
        </p:txBody>
      </p:sp>
      <p:sp>
        <p:nvSpPr>
          <p:cNvPr id="22" name="テキスト ボックス 11"/>
          <p:cNvSpPr txBox="1">
            <a:spLocks noChangeArrowheads="1"/>
          </p:cNvSpPr>
          <p:nvPr/>
        </p:nvSpPr>
        <p:spPr bwMode="auto">
          <a:xfrm>
            <a:off x="1866694" y="3967162"/>
            <a:ext cx="7425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 dirty="0" smtClean="0">
                <a:latin typeface="맑은 고딕" pitchFamily="50" charset="-127"/>
              </a:rPr>
              <a:t>본교 입구</a:t>
            </a:r>
            <a:endParaRPr lang="ja-JP" altLang="en-US" sz="1000" dirty="0">
              <a:latin typeface="맑은 고딕" pitchFamily="50" charset="-127"/>
            </a:endParaRPr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5124450" y="3751263"/>
            <a:ext cx="8579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 dirty="0" smtClean="0">
                <a:latin typeface="맑은 고딕" pitchFamily="50" charset="-127"/>
              </a:rPr>
              <a:t>본교 교실 </a:t>
            </a:r>
            <a:r>
              <a:rPr lang="en-US" altLang="ko-KR" sz="1000" dirty="0" smtClean="0">
                <a:latin typeface="맑은 고딕" pitchFamily="50" charset="-127"/>
              </a:rPr>
              <a:t>1</a:t>
            </a:r>
            <a:endParaRPr lang="ja-JP" altLang="en-US" sz="1000" dirty="0">
              <a:latin typeface="맑은 고딕" pitchFamily="50" charset="-127"/>
            </a:endParaRPr>
          </a:p>
        </p:txBody>
      </p:sp>
      <p:sp>
        <p:nvSpPr>
          <p:cNvPr id="24" name="テキスト ボックス 13"/>
          <p:cNvSpPr txBox="1"/>
          <p:nvPr/>
        </p:nvSpPr>
        <p:spPr>
          <a:xfrm>
            <a:off x="2436813" y="6415088"/>
            <a:ext cx="87075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ko-KR" altLang="en-US" sz="1000" dirty="0" smtClean="0">
                <a:latin typeface="맑은 고딕" pitchFamily="50" charset="-127"/>
                <a:ea typeface="ＭＳ Ｐゴシック" pitchFamily="50" charset="-128"/>
              </a:rPr>
              <a:t>본교 사무국</a:t>
            </a:r>
            <a:endParaRPr lang="ja-JP" altLang="en-US" sz="1000" dirty="0">
              <a:latin typeface="맑은 고딕" pitchFamily="50" charset="-127"/>
              <a:ea typeface="ＭＳ Ｐゴシック" pitchFamily="50" charset="-128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23880" y="3320603"/>
            <a:ext cx="24003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974" y="1548107"/>
            <a:ext cx="3371953" cy="242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255204"/>
            <a:ext cx="293981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556792"/>
            <a:ext cx="302433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テキスト ボックス 24"/>
          <p:cNvSpPr txBox="1">
            <a:spLocks noChangeArrowheads="1"/>
          </p:cNvSpPr>
          <p:nvPr/>
        </p:nvSpPr>
        <p:spPr bwMode="auto">
          <a:xfrm>
            <a:off x="5419725" y="6559550"/>
            <a:ext cx="870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 dirty="0" smtClean="0">
                <a:latin typeface="맑은 고딕" pitchFamily="50" charset="-127"/>
              </a:rPr>
              <a:t>교무실 입구</a:t>
            </a:r>
            <a:endParaRPr lang="ja-JP" altLang="en-US" sz="1000" dirty="0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982728"/>
            <a:ext cx="7467600" cy="4873752"/>
          </a:xfrm>
        </p:spPr>
        <p:txBody>
          <a:bodyPr/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히가시오구기숙사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상세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기숙사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4600" y="1505241"/>
            <a:ext cx="3478837" cy="136191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주소 </a:t>
            </a:r>
            <a:r>
              <a:rPr lang="en-US" altLang="ko-KR" sz="1100" dirty="0" smtClean="0">
                <a:latin typeface="HY울릉도B" pitchFamily="18" charset="-127"/>
                <a:ea typeface="HY울릉도B" pitchFamily="18" charset="-127"/>
              </a:rPr>
              <a:t>:</a:t>
            </a:r>
            <a:r>
              <a:rPr lang="en-US" altLang="ko-KR" sz="1100" b="1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100" b="1" dirty="0" err="1" smtClean="0">
                <a:latin typeface="HY울릉도B" pitchFamily="18" charset="-127"/>
                <a:ea typeface="HY울릉도B" pitchFamily="18" charset="-127"/>
              </a:rPr>
              <a:t>東京都荒川区</a:t>
            </a:r>
            <a:r>
              <a:rPr lang="ja-JP" altLang="en-US" sz="1100" b="1" dirty="0" smtClean="0">
                <a:latin typeface="HY울릉도B" pitchFamily="18" charset="-127"/>
              </a:rPr>
              <a:t>東尾久</a:t>
            </a:r>
            <a:r>
              <a:rPr lang="en-US" altLang="ja-JP" sz="1100" dirty="0" smtClean="0">
                <a:latin typeface="HY울릉도B" pitchFamily="18" charset="-127"/>
                <a:ea typeface="HY울릉도B" pitchFamily="18" charset="-127"/>
              </a:rPr>
              <a:t>8-40-2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100" b="1" dirty="0" smtClean="0">
                <a:latin typeface="HY울릉도B" pitchFamily="18" charset="-127"/>
                <a:ea typeface="HY울릉도B" pitchFamily="18" charset="-127"/>
              </a:rPr>
              <a:t>TEL </a:t>
            </a:r>
            <a:r>
              <a:rPr lang="en-US" altLang="ko-KR" sz="1100" dirty="0" smtClean="0">
                <a:latin typeface="HY울릉도B" pitchFamily="18" charset="-127"/>
                <a:ea typeface="HY울릉도B" pitchFamily="18" charset="-127"/>
              </a:rPr>
              <a:t>: 090-3144-8798 (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관리인</a:t>
            </a:r>
            <a:r>
              <a:rPr lang="en-US" altLang="ko-KR" sz="1100" dirty="0" smtClean="0">
                <a:latin typeface="HY울릉도B" pitchFamily="18" charset="-127"/>
                <a:ea typeface="HY울릉도B" pitchFamily="18" charset="-127"/>
              </a:rPr>
              <a:t>)</a:t>
            </a:r>
            <a:endParaRPr lang="en-US" altLang="ko-KR" sz="1100" dirty="0">
              <a:latin typeface="HY울릉도B" pitchFamily="18" charset="-127"/>
              <a:ea typeface="HY울릉도B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100" b="1" dirty="0" smtClean="0">
                <a:latin typeface="HY울릉도B" pitchFamily="18" charset="-127"/>
                <a:ea typeface="HY울릉도B" pitchFamily="18" charset="-127"/>
              </a:rPr>
              <a:t>찾아가기 </a:t>
            </a:r>
            <a:r>
              <a:rPr lang="en-US" altLang="ko-KR" sz="1100" b="1" dirty="0" smtClean="0">
                <a:latin typeface="HY울릉도B" pitchFamily="18" charset="-127"/>
                <a:ea typeface="HY울릉도B" pitchFamily="18" charset="-127"/>
              </a:rPr>
              <a:t>: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dirty="0" err="1" smtClean="0">
                <a:latin typeface="HY울릉도B" pitchFamily="18" charset="-127"/>
                <a:ea typeface="HY울릉도B" pitchFamily="18" charset="-127"/>
              </a:rPr>
              <a:t>닛뽀리역에서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100" dirty="0" err="1" smtClean="0">
                <a:latin typeface="HY울릉도B" pitchFamily="18" charset="-127"/>
                <a:ea typeface="HY울릉도B" pitchFamily="18" charset="-127"/>
              </a:rPr>
              <a:t>토네리라이나선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 탑승 </a:t>
            </a:r>
            <a:r>
              <a:rPr lang="en-US" altLang="ko-KR" sz="11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편도</a:t>
            </a:r>
            <a:r>
              <a:rPr lang="ja-JP" altLang="en-US" sz="1100" dirty="0" smtClean="0">
                <a:latin typeface="HY울릉도B" pitchFamily="18" charset="-127"/>
              </a:rPr>
              <a:t>￥</a:t>
            </a:r>
            <a:r>
              <a:rPr lang="en-US" altLang="ja-JP" sz="1100" dirty="0" smtClean="0">
                <a:latin typeface="HY울릉도B" pitchFamily="18" charset="-127"/>
                <a:ea typeface="HY울릉도B" pitchFamily="18" charset="-127"/>
              </a:rPr>
              <a:t>220)</a:t>
            </a:r>
            <a:endParaRPr lang="en-US" altLang="ko-KR" sz="1100" dirty="0" smtClean="0">
              <a:latin typeface="HY울릉도B" pitchFamily="18" charset="-127"/>
              <a:ea typeface="HY울릉도B" pitchFamily="18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100" dirty="0" smtClean="0">
                <a:latin typeface="HY울릉도B" pitchFamily="18" charset="-127"/>
              </a:rPr>
              <a:t>熊野前駅</a:t>
            </a:r>
            <a:r>
              <a:rPr lang="en-US" altLang="ja-JP" sz="11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100" dirty="0" err="1" smtClean="0">
                <a:latin typeface="HY울릉도B" pitchFamily="18" charset="-127"/>
                <a:ea typeface="HY울릉도B" pitchFamily="18" charset="-127"/>
              </a:rPr>
              <a:t>쿠마노마에역</a:t>
            </a:r>
            <a:r>
              <a:rPr lang="en-US" altLang="ko-KR" sz="1100" dirty="0" smtClean="0"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 하차 </a:t>
            </a:r>
            <a:r>
              <a:rPr lang="ko-KR" altLang="en-US" sz="1100" dirty="0" err="1" smtClean="0">
                <a:latin typeface="HY울릉도B" pitchFamily="18" charset="-127"/>
                <a:ea typeface="HY울릉도B" pitchFamily="18" charset="-127"/>
              </a:rPr>
              <a:t>후도보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100" dirty="0" smtClean="0">
                <a:latin typeface="HY울릉도B" pitchFamily="18" charset="-127"/>
                <a:ea typeface="HY울릉도B" pitchFamily="18" charset="-127"/>
              </a:rPr>
              <a:t>5~10</a:t>
            </a: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분  </a:t>
            </a:r>
            <a:endParaRPr lang="en-US" altLang="ko-KR" sz="11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1409" y="6362081"/>
            <a:ext cx="1566454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ko-KR" altLang="en-US" sz="1200" b="1" spc="-150" dirty="0" err="1" smtClean="0">
                <a:latin typeface="맑은 고딕" pitchFamily="50" charset="-127"/>
                <a:ea typeface="맑은 고딕" pitchFamily="50" charset="-127"/>
              </a:rPr>
              <a:t>히가시오구기숙사</a:t>
            </a:r>
            <a:r>
              <a:rPr lang="ko-KR" altLang="en-US" sz="1200" b="1" spc="-150" dirty="0" smtClean="0">
                <a:latin typeface="맑은 고딕" pitchFamily="50" charset="-127"/>
                <a:ea typeface="맑은 고딕" pitchFamily="50" charset="-127"/>
              </a:rPr>
              <a:t> 약도</a:t>
            </a:r>
          </a:p>
        </p:txBody>
      </p:sp>
      <p:cxnSp>
        <p:nvCxnSpPr>
          <p:cNvPr id="11" name="꺾인 연결선 10"/>
          <p:cNvCxnSpPr/>
          <p:nvPr/>
        </p:nvCxnSpPr>
        <p:spPr>
          <a:xfrm rot="10800000" flipV="1">
            <a:off x="5054034" y="1970173"/>
            <a:ext cx="144016" cy="72008"/>
          </a:xfrm>
          <a:prstGeom prst="bentConnector3">
            <a:avLst>
              <a:gd name="adj1" fmla="val 102911"/>
            </a:avLst>
          </a:prstGeom>
          <a:ln>
            <a:solidFill>
              <a:srgbClr val="E79B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054034" y="2042181"/>
            <a:ext cx="36004" cy="288032"/>
          </a:xfrm>
          <a:prstGeom prst="straightConnector1">
            <a:avLst/>
          </a:prstGeom>
          <a:ln>
            <a:solidFill>
              <a:srgbClr val="E79B4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4405962" y="2582241"/>
            <a:ext cx="576064" cy="108012"/>
          </a:xfrm>
          <a:prstGeom prst="straightConnector1">
            <a:avLst/>
          </a:prstGeom>
          <a:ln>
            <a:solidFill>
              <a:srgbClr val="E79B4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4261946" y="2906277"/>
            <a:ext cx="432048" cy="504056"/>
          </a:xfrm>
          <a:prstGeom prst="straightConnector1">
            <a:avLst/>
          </a:prstGeom>
          <a:ln>
            <a:solidFill>
              <a:srgbClr val="EAA8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838010" y="3618926"/>
            <a:ext cx="432048" cy="12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93994" y="3573426"/>
            <a:ext cx="684803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800" b="1" spc="-150" dirty="0" err="1" smtClean="0">
                <a:solidFill>
                  <a:srgbClr val="E91120"/>
                </a:solidFill>
              </a:rPr>
              <a:t>닛뽀리기숙사</a:t>
            </a:r>
            <a:endParaRPr lang="ko-KR" altLang="en-US" sz="800" b="1" spc="-150" dirty="0" smtClean="0">
              <a:solidFill>
                <a:srgbClr val="E9112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0294" y="3879222"/>
            <a:ext cx="277041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800" b="1" dirty="0" smtClean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2905" y="3885065"/>
            <a:ext cx="277041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800" b="1" dirty="0" smtClean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0294" y="6146637"/>
            <a:ext cx="277041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6</a:t>
            </a:r>
            <a:endParaRPr lang="ko-KR" altLang="en-US" sz="800" b="1" dirty="0" smtClean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0719" y="6146637"/>
            <a:ext cx="277041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7</a:t>
            </a:r>
            <a:endParaRPr lang="ko-KR" altLang="en-US" sz="800" b="1" dirty="0" smtClean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4" name="Picture 2" descr="설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7" t="68132" r="18424" b="506"/>
          <a:stretch/>
        </p:blipFill>
        <p:spPr bwMode="auto">
          <a:xfrm>
            <a:off x="4183437" y="1630137"/>
            <a:ext cx="3888028" cy="47136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43" y="3068960"/>
            <a:ext cx="3153915" cy="25202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4731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1000572"/>
            <a:ext cx="7467600" cy="4873752"/>
          </a:xfrm>
        </p:spPr>
        <p:txBody>
          <a:bodyPr/>
          <a:lstStyle/>
          <a:p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히가시오구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기숙사 사진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기숙사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5632" y="1700213"/>
            <a:ext cx="3841749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831" y="3276601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83163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99745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8475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74813"/>
            <a:ext cx="1800225" cy="132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070" y="1709738"/>
            <a:ext cx="16208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2158" y="3373440"/>
            <a:ext cx="159074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11"/>
          <p:cNvSpPr txBox="1">
            <a:spLocks noChangeArrowheads="1"/>
          </p:cNvSpPr>
          <p:nvPr/>
        </p:nvSpPr>
        <p:spPr bwMode="auto">
          <a:xfrm>
            <a:off x="1235075" y="6486525"/>
            <a:ext cx="441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로비</a:t>
            </a:r>
            <a:endParaRPr lang="ja-JP" altLang="en-US" sz="1000">
              <a:latin typeface="맑은 고딕" pitchFamily="50" charset="-127"/>
            </a:endParaRPr>
          </a:p>
        </p:txBody>
      </p:sp>
      <p:sp>
        <p:nvSpPr>
          <p:cNvPr id="34" name="テキスト ボックス 12"/>
          <p:cNvSpPr txBox="1">
            <a:spLocks noChangeArrowheads="1"/>
          </p:cNvSpPr>
          <p:nvPr/>
        </p:nvSpPr>
        <p:spPr bwMode="auto">
          <a:xfrm>
            <a:off x="3216275" y="6488113"/>
            <a:ext cx="696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오픈공간</a:t>
            </a:r>
            <a:endParaRPr lang="ja-JP" altLang="en-US" sz="1000">
              <a:latin typeface="맑은 고딕" pitchFamily="50" charset="-127"/>
            </a:endParaRPr>
          </a:p>
        </p:txBody>
      </p:sp>
      <p:sp>
        <p:nvSpPr>
          <p:cNvPr id="35" name="テキスト ボックス 13"/>
          <p:cNvSpPr txBox="1"/>
          <p:nvPr/>
        </p:nvSpPr>
        <p:spPr>
          <a:xfrm>
            <a:off x="5605463" y="3022601"/>
            <a:ext cx="588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세탁실</a:t>
            </a:r>
            <a:endParaRPr lang="ja-JP" altLang="en-US" sz="1050" dirty="0">
              <a:latin typeface="맑은 고딕" pitchFamily="50" charset="-127"/>
              <a:ea typeface="ＭＳ Ｐゴシック" pitchFamily="50" charset="-128"/>
            </a:endParaRPr>
          </a:p>
        </p:txBody>
      </p:sp>
      <p:sp>
        <p:nvSpPr>
          <p:cNvPr id="36" name="テキスト ボックス 14"/>
          <p:cNvSpPr txBox="1"/>
          <p:nvPr/>
        </p:nvSpPr>
        <p:spPr>
          <a:xfrm>
            <a:off x="7554838" y="3067052"/>
            <a:ext cx="588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ko-KR" altLang="en-US" sz="1050" dirty="0" err="1">
                <a:latin typeface="맑은 고딕" pitchFamily="50" charset="-127"/>
                <a:ea typeface="맑은 고딕" pitchFamily="50" charset="-127"/>
              </a:rPr>
              <a:t>큰부엌</a:t>
            </a:r>
            <a:endParaRPr lang="ja-JP" altLang="en-US" sz="1050" dirty="0">
              <a:latin typeface="맑은 고딕" pitchFamily="50" charset="-127"/>
              <a:ea typeface="ＭＳ Ｐゴシック" pitchFamily="50" charset="-128"/>
            </a:endParaRPr>
          </a:p>
        </p:txBody>
      </p:sp>
      <p:sp>
        <p:nvSpPr>
          <p:cNvPr id="37" name="テキスト ボックス 15"/>
          <p:cNvSpPr txBox="1"/>
          <p:nvPr/>
        </p:nvSpPr>
        <p:spPr>
          <a:xfrm>
            <a:off x="7419900" y="5267326"/>
            <a:ext cx="7239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ko-KR" altLang="en-US" sz="1050" dirty="0" err="1">
                <a:latin typeface="맑은 고딕" pitchFamily="50" charset="-127"/>
                <a:ea typeface="맑은 고딕" pitchFamily="50" charset="-127"/>
              </a:rPr>
              <a:t>작은부엌</a:t>
            </a:r>
            <a:endParaRPr lang="ja-JP" altLang="en-US" sz="1050" dirty="0">
              <a:latin typeface="맑은 고딕" pitchFamily="50" charset="-127"/>
              <a:ea typeface="ＭＳ Ｐゴシック" pitchFamily="50" charset="-128"/>
            </a:endParaRPr>
          </a:p>
        </p:txBody>
      </p:sp>
      <p:sp>
        <p:nvSpPr>
          <p:cNvPr id="38" name="テキスト ボックス 16"/>
          <p:cNvSpPr txBox="1">
            <a:spLocks noChangeArrowheads="1"/>
          </p:cNvSpPr>
          <p:nvPr/>
        </p:nvSpPr>
        <p:spPr bwMode="auto">
          <a:xfrm>
            <a:off x="5454650" y="4716464"/>
            <a:ext cx="890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latinLnBrk="0" hangingPunct="1"/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욕실</a:t>
            </a:r>
            <a:r>
              <a:rPr lang="ja-JP" altLang="en-US" sz="1000" dirty="0">
                <a:latin typeface="맑은 고딕" pitchFamily="50" charset="-127"/>
              </a:rPr>
              <a:t>・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화장실</a:t>
            </a:r>
            <a:endParaRPr lang="ja-JP" altLang="en-US" sz="1000" dirty="0">
              <a:latin typeface="맑은 고딕" pitchFamily="50" charset="-127"/>
            </a:endParaRPr>
          </a:p>
        </p:txBody>
      </p:sp>
      <p:sp>
        <p:nvSpPr>
          <p:cNvPr id="39" name="テキスト ボックス 17"/>
          <p:cNvSpPr txBox="1"/>
          <p:nvPr/>
        </p:nvSpPr>
        <p:spPr>
          <a:xfrm>
            <a:off x="5638800" y="6473826"/>
            <a:ext cx="319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방</a:t>
            </a:r>
            <a:endParaRPr lang="ja-JP" altLang="en-US" sz="1050" dirty="0">
              <a:latin typeface="맑은 고딕" pitchFamily="50" charset="-127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69143" y="1392912"/>
            <a:ext cx="6091090" cy="64807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히가시오구기숙사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상세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610024"/>
            <a:ext cx="5748217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기숙사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3</a:t>
            </a:r>
          </a:p>
        </p:txBody>
      </p:sp>
      <p:sp>
        <p:nvSpPr>
          <p:cNvPr id="5" name="타원 4"/>
          <p:cNvSpPr/>
          <p:nvPr/>
        </p:nvSpPr>
        <p:spPr>
          <a:xfrm>
            <a:off x="551974" y="847520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57227" y="1946295"/>
            <a:ext cx="529894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위치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히가시오구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닛뽀리역에서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모노레일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정거장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 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편도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220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엔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정원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142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명</a:t>
            </a:r>
            <a:endParaRPr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527372"/>
              </p:ext>
            </p:extLst>
          </p:nvPr>
        </p:nvGraphicFramePr>
        <p:xfrm>
          <a:off x="4716016" y="2718003"/>
          <a:ext cx="3647742" cy="292338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62005"/>
                <a:gridCol w="2985737"/>
              </a:tblGrid>
              <a:tr h="4142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방크기</a:t>
                      </a:r>
                      <a:endParaRPr lang="ko-KR" altLang="en-US" sz="1100" b="0" dirty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2</a:t>
                      </a:r>
                      <a:r>
                        <a:rPr lang="ko-KR" altLang="en-US" sz="1100" b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인</a:t>
                      </a:r>
                      <a:r>
                        <a:rPr lang="en-US" altLang="ko-KR" sz="1100" b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1</a:t>
                      </a:r>
                      <a:r>
                        <a:rPr lang="ko-KR" altLang="en-US" sz="1100" b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실</a:t>
                      </a:r>
                      <a:endParaRPr lang="ko-KR" altLang="en-US" sz="1100" b="0" dirty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/>
                </a:tc>
              </a:tr>
              <a:tr h="11521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시설</a:t>
                      </a:r>
                      <a:endParaRPr lang="ko-KR" altLang="en-US" sz="1100" b="1" dirty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&lt;</a:t>
                      </a: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각실</a:t>
                      </a: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&gt; </a:t>
                      </a:r>
                    </a:p>
                    <a:p>
                      <a:pPr algn="ctr" latinLnBrk="1"/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냉장고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침대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책상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의자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옷장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err="1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냉난방기</a:t>
                      </a:r>
                      <a:endParaRPr lang="en-US" altLang="ko-KR" sz="1100" baseline="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algn="ctr" latinLnBrk="1"/>
                      <a:endParaRPr lang="en-US" altLang="ko-KR" sz="1100" baseline="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&lt;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공동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&gt;</a:t>
                      </a:r>
                    </a:p>
                    <a:p>
                      <a:pPr algn="ctr" latinLnBrk="1"/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샤워실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화장실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식당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100" baseline="0" dirty="0" err="1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전자렌지</a:t>
                      </a:r>
                      <a:endParaRPr lang="en-US" altLang="ko-KR" sz="1100" baseline="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/>
                </a:tc>
              </a:tr>
              <a:tr h="13569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참고</a:t>
                      </a:r>
                      <a:endParaRPr lang="en-US" altLang="ko-KR" sz="110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사항</a:t>
                      </a:r>
                      <a:endParaRPr lang="ko-KR" altLang="en-US" sz="1100" b="1" dirty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광열비</a:t>
                      </a: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전기세</a:t>
                      </a: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침구</a:t>
                      </a: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취사도구 개인지참</a:t>
                      </a:r>
                      <a:endParaRPr lang="en-US" altLang="ko-KR" sz="110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보증금은 </a:t>
                      </a: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2</a:t>
                      </a:r>
                      <a:r>
                        <a:rPr lang="ko-KR" altLang="en-US" sz="1100" dirty="0" err="1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개월이상</a:t>
                      </a: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 거주자에 한하여</a:t>
                      </a:r>
                      <a:endParaRPr lang="en-US" altLang="ko-KR" sz="110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    </a:t>
                      </a: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100" dirty="0" err="1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퇴실시</a:t>
                      </a:r>
                      <a:r>
                        <a:rPr lang="ko-KR" altLang="en-US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 환불</a:t>
                      </a:r>
                      <a:r>
                        <a:rPr lang="en-US" altLang="ko-KR" sz="110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    (</a:t>
                      </a:r>
                      <a:r>
                        <a:rPr lang="ko-KR" altLang="en-US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단 시설물에 손해를 입혔을 경우 제외</a:t>
                      </a:r>
                      <a:r>
                        <a:rPr lang="en-US" altLang="ko-KR" sz="1100" baseline="0" dirty="0" smtClean="0">
                          <a:solidFill>
                            <a:srgbClr val="004F76"/>
                          </a:solidFill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  <a:endParaRPr lang="en-US" altLang="ko-KR" sz="1100" dirty="0" smtClean="0">
                        <a:solidFill>
                          <a:srgbClr val="004F76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2" descr="C:\Documents and Settings\Master\바탕 화면\학교사진2\작은사진\학교사진 (최근) 101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306" y="4276422"/>
            <a:ext cx="17859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Master\바탕 화면\학교사진2\작은사진\학교사진 (최근) 091작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7" y="2751732"/>
            <a:ext cx="1798140" cy="13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Master\바탕 화면\학교사진2\작은사진\학교사진 (최근) 100작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541" y="4269177"/>
            <a:ext cx="1790870" cy="13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5312" y="5363169"/>
            <a:ext cx="1123726" cy="2590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ko-KR" altLang="en-US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독서실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713" y="5363169"/>
            <a:ext cx="1123726" cy="2348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ko-KR" altLang="en-US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공동식당</a:t>
            </a:r>
          </a:p>
        </p:txBody>
      </p:sp>
      <p:pic>
        <p:nvPicPr>
          <p:cNvPr id="18" name="Picture 7" descr="C:\Documents and Settings\Master\바탕 화면\학교사진2\작은사진\학교사진 (최근) 105작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3"/>
          <a:stretch/>
        </p:blipFill>
        <p:spPr bwMode="auto">
          <a:xfrm>
            <a:off x="2752432" y="2718932"/>
            <a:ext cx="1808379" cy="14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78306" y="3865713"/>
            <a:ext cx="1123726" cy="2590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인실 내부</a:t>
            </a:r>
            <a:r>
              <a:rPr lang="en-US" altLang="ko-KR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각 침대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52432" y="3889950"/>
            <a:ext cx="1123726" cy="2348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ko-KR" altLang="en-US" sz="8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공동샤워실</a:t>
            </a:r>
          </a:p>
        </p:txBody>
      </p:sp>
    </p:spTree>
    <p:extLst>
      <p:ext uri="{BB962C8B-B14F-4D97-AF65-F5344CB8AC3E}">
        <p14:creationId xmlns:p14="http://schemas.microsoft.com/office/powerpoint/2010/main" xmlns="" val="34544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1"/>
          <p:cNvSpPr txBox="1">
            <a:spLocks/>
          </p:cNvSpPr>
          <p:nvPr/>
        </p:nvSpPr>
        <p:spPr>
          <a:xfrm>
            <a:off x="111448" y="2636912"/>
            <a:ext cx="8640960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smtClean="0"/>
              <a:t>   </a:t>
            </a:r>
            <a:r>
              <a:rPr lang="ko-KR" alt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HY울릉도B" pitchFamily="18" charset="-127"/>
                <a:ea typeface="HY울릉도B" pitchFamily="18" charset="-127"/>
              </a:rPr>
              <a:t>감사합니다</a:t>
            </a:r>
            <a:r>
              <a:rPr lang="en-US" altLang="ko-KR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5400" dirty="0"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1"/>
          <p:cNvSpPr txBox="1">
            <a:spLocks/>
          </p:cNvSpPr>
          <p:nvPr/>
        </p:nvSpPr>
        <p:spPr>
          <a:xfrm>
            <a:off x="500850" y="460197"/>
            <a:ext cx="3659985" cy="638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00849" y="697693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xmlns="" val="3770516127"/>
              </p:ext>
            </p:extLst>
          </p:nvPr>
        </p:nvGraphicFramePr>
        <p:xfrm>
          <a:off x="927273" y="3789040"/>
          <a:ext cx="6810640" cy="287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내용 개체 틀 2"/>
          <p:cNvSpPr txBox="1">
            <a:spLocks/>
          </p:cNvSpPr>
          <p:nvPr/>
        </p:nvSpPr>
        <p:spPr>
          <a:xfrm>
            <a:off x="1723476" y="2321218"/>
            <a:ext cx="2038362" cy="9274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ko-KR" altLang="en-US" sz="1400" smtClean="0">
                <a:latin typeface="HY울릉도B" pitchFamily="18" charset="-127"/>
                <a:ea typeface="HY울릉도B" pitchFamily="18" charset="-127"/>
              </a:rPr>
              <a:t>    </a:t>
            </a:r>
            <a:r>
              <a:rPr lang="ko-KR" altLang="en-US" sz="1600" smtClean="0">
                <a:latin typeface="HY울릉도B" pitchFamily="18" charset="-127"/>
                <a:ea typeface="HY울릉도B" pitchFamily="18" charset="-127"/>
              </a:rPr>
              <a:t>어학연수</a:t>
            </a:r>
            <a:endParaRPr lang="en-US" altLang="ko-KR" sz="160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400" smtClean="0">
                <a:latin typeface="HY울릉도B" pitchFamily="18" charset="-127"/>
                <a:ea typeface="HY울릉도B" pitchFamily="18" charset="-127"/>
              </a:rPr>
              <a:t>워킹홀리데이 비자</a:t>
            </a:r>
            <a:endParaRPr lang="en-US" altLang="ko-KR" sz="140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smtClean="0">
                <a:latin typeface="HY울릉도B" pitchFamily="18" charset="-127"/>
                <a:ea typeface="HY울릉도B" pitchFamily="18" charset="-127"/>
              </a:rPr>
              <a:t>6</a:t>
            </a:r>
            <a:r>
              <a:rPr lang="ko-KR" altLang="en-US" sz="1400" smtClean="0">
                <a:latin typeface="HY울릉도B" pitchFamily="18" charset="-127"/>
                <a:ea typeface="HY울릉도B" pitchFamily="18" charset="-127"/>
              </a:rPr>
              <a:t>개월</a:t>
            </a:r>
            <a:endParaRPr lang="en-US" altLang="ko-KR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4748034" y="2321217"/>
            <a:ext cx="3019924" cy="129721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    </a:t>
            </a:r>
            <a:r>
              <a:rPr lang="ko-KR" altLang="en-US" sz="1700" dirty="0" smtClean="0">
                <a:latin typeface="HY울릉도B" pitchFamily="18" charset="-127"/>
                <a:ea typeface="HY울릉도B" pitchFamily="18" charset="-127"/>
              </a:rPr>
              <a:t>일본취업</a:t>
            </a:r>
            <a:endParaRPr lang="en-US" altLang="ko-KR" sz="17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단기취업      아르바이트</a:t>
            </a: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인턴 </a:t>
            </a:r>
            <a:endParaRPr lang="en-US" altLang="ko-KR" sz="15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       (6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개월 이내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장기취업       정식취업비자 </a:t>
            </a:r>
            <a:endParaRPr lang="en-US" altLang="ko-KR" sz="15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       (6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개월 이상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5877962" y="2705712"/>
            <a:ext cx="192108" cy="6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5877962" y="3156540"/>
            <a:ext cx="197366" cy="6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6" name="자유형 15"/>
          <p:cNvSpPr/>
          <p:nvPr/>
        </p:nvSpPr>
        <p:spPr>
          <a:xfrm>
            <a:off x="841047" y="1772453"/>
            <a:ext cx="4044282" cy="2232248"/>
          </a:xfrm>
          <a:custGeom>
            <a:avLst/>
            <a:gdLst>
              <a:gd name="connsiteX0" fmla="*/ 0 w 1857269"/>
              <a:gd name="connsiteY0" fmla="*/ 928748 h 1857496"/>
              <a:gd name="connsiteX1" fmla="*/ 928635 w 1857269"/>
              <a:gd name="connsiteY1" fmla="*/ 0 h 1857496"/>
              <a:gd name="connsiteX2" fmla="*/ 1857270 w 1857269"/>
              <a:gd name="connsiteY2" fmla="*/ 928748 h 1857496"/>
              <a:gd name="connsiteX3" fmla="*/ 928635 w 1857269"/>
              <a:gd name="connsiteY3" fmla="*/ 1857496 h 1857496"/>
              <a:gd name="connsiteX4" fmla="*/ 0 w 1857269"/>
              <a:gd name="connsiteY4" fmla="*/ 928748 h 185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269" h="1857496">
                <a:moveTo>
                  <a:pt x="0" y="928748"/>
                </a:moveTo>
                <a:cubicBezTo>
                  <a:pt x="0" y="415815"/>
                  <a:pt x="415764" y="0"/>
                  <a:pt x="928635" y="0"/>
                </a:cubicBezTo>
                <a:cubicBezTo>
                  <a:pt x="1441506" y="0"/>
                  <a:pt x="1857270" y="415815"/>
                  <a:pt x="1857270" y="928748"/>
                </a:cubicBezTo>
                <a:cubicBezTo>
                  <a:pt x="1857270" y="1441681"/>
                  <a:pt x="1441506" y="1857496"/>
                  <a:pt x="928635" y="1857496"/>
                </a:cubicBezTo>
                <a:cubicBezTo>
                  <a:pt x="415764" y="1857496"/>
                  <a:pt x="0" y="1441681"/>
                  <a:pt x="0" y="928748"/>
                </a:cubicBezTo>
                <a:close/>
              </a:path>
            </a:pathLst>
          </a:custGeom>
          <a:scene3d>
            <a:camera prst="perspectiveLeft" fov="0" zoom="91000">
              <a:rot lat="0" lon="0" rev="0"/>
            </a:camera>
            <a:lightRig rig="threePt" dir="t">
              <a:rot lat="0" lon="0" rev="20640000"/>
            </a:lightRig>
          </a:scene3d>
          <a:sp3d extrusionH="50600" prstMaterial="clear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4211785"/>
              <a:satOff val="7099"/>
              <a:lumOff val="-8693"/>
              <a:alphaOff val="0"/>
            </a:schemeClr>
          </a:fillRef>
          <a:effectRef idx="0">
            <a:schemeClr val="accent2">
              <a:alpha val="50000"/>
              <a:hueOff val="-4211785"/>
              <a:satOff val="7099"/>
              <a:lumOff val="-86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3431" tIns="363464" rIns="363431" bIns="363464" numCol="1" spcCol="1270" anchor="ctr" anchorCtr="0">
            <a:noAutofit/>
          </a:bodyPr>
          <a:lstStyle/>
          <a:p>
            <a:pPr lvl="0"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 kern="1200" dirty="0"/>
          </a:p>
        </p:txBody>
      </p:sp>
      <p:sp>
        <p:nvSpPr>
          <p:cNvPr id="17" name="자유형 16"/>
          <p:cNvSpPr/>
          <p:nvPr/>
        </p:nvSpPr>
        <p:spPr>
          <a:xfrm>
            <a:off x="3677517" y="1772453"/>
            <a:ext cx="4206851" cy="2232248"/>
          </a:xfrm>
          <a:custGeom>
            <a:avLst/>
            <a:gdLst>
              <a:gd name="connsiteX0" fmla="*/ 0 w 1857269"/>
              <a:gd name="connsiteY0" fmla="*/ 928748 h 1857496"/>
              <a:gd name="connsiteX1" fmla="*/ 928635 w 1857269"/>
              <a:gd name="connsiteY1" fmla="*/ 0 h 1857496"/>
              <a:gd name="connsiteX2" fmla="*/ 1857270 w 1857269"/>
              <a:gd name="connsiteY2" fmla="*/ 928748 h 1857496"/>
              <a:gd name="connsiteX3" fmla="*/ 928635 w 1857269"/>
              <a:gd name="connsiteY3" fmla="*/ 1857496 h 1857496"/>
              <a:gd name="connsiteX4" fmla="*/ 0 w 1857269"/>
              <a:gd name="connsiteY4" fmla="*/ 928748 h 185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269" h="1857496">
                <a:moveTo>
                  <a:pt x="0" y="928748"/>
                </a:moveTo>
                <a:cubicBezTo>
                  <a:pt x="0" y="415815"/>
                  <a:pt x="415764" y="0"/>
                  <a:pt x="928635" y="0"/>
                </a:cubicBezTo>
                <a:cubicBezTo>
                  <a:pt x="1441506" y="0"/>
                  <a:pt x="1857270" y="415815"/>
                  <a:pt x="1857270" y="928748"/>
                </a:cubicBezTo>
                <a:cubicBezTo>
                  <a:pt x="1857270" y="1441681"/>
                  <a:pt x="1441506" y="1857496"/>
                  <a:pt x="928635" y="1857496"/>
                </a:cubicBezTo>
                <a:cubicBezTo>
                  <a:pt x="415764" y="1857496"/>
                  <a:pt x="0" y="1441681"/>
                  <a:pt x="0" y="928748"/>
                </a:cubicBezTo>
                <a:close/>
              </a:path>
            </a:pathLst>
          </a:custGeom>
          <a:scene3d>
            <a:camera prst="perspectiveLeft" fov="0" zoom="91000">
              <a:rot lat="0" lon="0" rev="0"/>
            </a:camera>
            <a:lightRig rig="threePt" dir="t">
              <a:rot lat="0" lon="0" rev="20640000"/>
            </a:lightRig>
          </a:scene3d>
          <a:sp3d extrusionH="50600" prstMaterial="clear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635355"/>
              <a:satOff val="21297"/>
              <a:lumOff val="-26079"/>
              <a:alphaOff val="0"/>
            </a:schemeClr>
          </a:fillRef>
          <a:effectRef idx="0">
            <a:schemeClr val="accent2">
              <a:alpha val="50000"/>
              <a:hueOff val="-12635355"/>
              <a:satOff val="21297"/>
              <a:lumOff val="-26079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3431" tIns="363464" rIns="363431" bIns="363464" numCol="1" spcCol="1270" anchor="ctr" anchorCtr="0">
            <a:noAutofit/>
          </a:bodyPr>
          <a:lstStyle/>
          <a:p>
            <a:pPr lvl="0"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 kern="1200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3607065" y="2701397"/>
            <a:ext cx="1172129" cy="6676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ko-KR" altLang="en-US" sz="1100" dirty="0" smtClean="0">
                <a:latin typeface="HY울릉도B" pitchFamily="18" charset="-127"/>
                <a:ea typeface="HY울릉도B" pitchFamily="18" charset="-127"/>
              </a:rPr>
              <a:t>    </a:t>
            </a: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2012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1200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ctr">
              <a:buFont typeface="Wingdings"/>
              <a:buNone/>
            </a:pPr>
            <a:r>
              <a:rPr lang="en-US" altLang="ko-KR" sz="1200" dirty="0" smtClean="0">
                <a:latin typeface="HY울릉도B" pitchFamily="18" charset="-127"/>
                <a:ea typeface="HY울릉도B" pitchFamily="18" charset="-127"/>
              </a:rPr>
              <a:t>12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월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" name="내용 개체 틀 2"/>
          <p:cNvSpPr>
            <a:spLocks noGrp="1"/>
          </p:cNvSpPr>
          <p:nvPr>
            <p:ph sz="quarter" idx="1"/>
          </p:nvPr>
        </p:nvSpPr>
        <p:spPr>
          <a:xfrm>
            <a:off x="841047" y="1196752"/>
            <a:ext cx="4104525" cy="66365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프로그램 개요 도식</a:t>
            </a:r>
            <a:endParaRPr lang="en-US" altLang="ko-KR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993447" y="4108311"/>
            <a:ext cx="4104525" cy="663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프로그램 진행순서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6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93316" y="1124743"/>
            <a:ext cx="7467600" cy="5239951"/>
          </a:xfrm>
        </p:spPr>
        <p:txBody>
          <a:bodyPr/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일정도식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국내일정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3931149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일정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674812" y="1700809"/>
            <a:ext cx="2808312" cy="418216"/>
            <a:chOff x="4050215" y="739083"/>
            <a:chExt cx="3529268" cy="4729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직사각형 42"/>
            <p:cNvSpPr/>
            <p:nvPr/>
          </p:nvSpPr>
          <p:spPr>
            <a:xfrm>
              <a:off x="4050215" y="739083"/>
              <a:ext cx="3529268" cy="47291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직사각형 43"/>
            <p:cNvSpPr/>
            <p:nvPr/>
          </p:nvSpPr>
          <p:spPr>
            <a:xfrm>
              <a:off x="4614898" y="739083"/>
              <a:ext cx="2964585" cy="47291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dirty="0" smtClean="0">
                  <a:latin typeface="HY울릉도B" pitchFamily="18" charset="-127"/>
                  <a:ea typeface="HY울릉도B" pitchFamily="18" charset="-127"/>
                </a:rPr>
                <a:t>설명</a:t>
              </a:r>
              <a:r>
                <a:rPr lang="ko-KR" altLang="en-US" sz="1600" dirty="0">
                  <a:latin typeface="HY울릉도B" pitchFamily="18" charset="-127"/>
                  <a:ea typeface="HY울릉도B" pitchFamily="18" charset="-127"/>
                </a:rPr>
                <a:t>회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1674812" y="2173725"/>
            <a:ext cx="2808312" cy="418216"/>
            <a:chOff x="4050215" y="1211999"/>
            <a:chExt cx="3529268" cy="4729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직사각형 45"/>
            <p:cNvSpPr/>
            <p:nvPr/>
          </p:nvSpPr>
          <p:spPr>
            <a:xfrm>
              <a:off x="4050215" y="1211999"/>
              <a:ext cx="3529268" cy="47291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직사각형 46"/>
            <p:cNvSpPr/>
            <p:nvPr/>
          </p:nvSpPr>
          <p:spPr>
            <a:xfrm>
              <a:off x="4614898" y="1211999"/>
              <a:ext cx="2964585" cy="47291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면접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674812" y="2646641"/>
            <a:ext cx="2808312" cy="418216"/>
            <a:chOff x="4050215" y="1684915"/>
            <a:chExt cx="3529268" cy="4729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직사각형 48"/>
            <p:cNvSpPr/>
            <p:nvPr/>
          </p:nvSpPr>
          <p:spPr>
            <a:xfrm>
              <a:off x="4050215" y="1684915"/>
              <a:ext cx="3529268" cy="47291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직사각형 49"/>
            <p:cNvSpPr/>
            <p:nvPr/>
          </p:nvSpPr>
          <p:spPr>
            <a:xfrm>
              <a:off x="4614898" y="1684915"/>
              <a:ext cx="2964585" cy="47291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O/T </a:t>
              </a: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및 출국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22203" y="1753817"/>
            <a:ext cx="1124945" cy="1198898"/>
            <a:chOff x="3046987" y="792091"/>
            <a:chExt cx="1355703" cy="13557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타원 51"/>
            <p:cNvSpPr/>
            <p:nvPr/>
          </p:nvSpPr>
          <p:spPr>
            <a:xfrm>
              <a:off x="3046987" y="792091"/>
              <a:ext cx="1355703" cy="135570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타원 10"/>
            <p:cNvSpPr/>
            <p:nvPr/>
          </p:nvSpPr>
          <p:spPr>
            <a:xfrm>
              <a:off x="3245525" y="990629"/>
              <a:ext cx="958627" cy="958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44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latin typeface="HY울릉도B" pitchFamily="18" charset="-127"/>
                  <a:ea typeface="HY울릉도B" pitchFamily="18" charset="-127"/>
                </a:rPr>
                <a:t>국내</a:t>
              </a:r>
              <a:endParaRPr lang="ko-KR" altLang="en-US" sz="24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5491236" y="1716702"/>
            <a:ext cx="2808312" cy="418216"/>
            <a:chOff x="4050215" y="739083"/>
            <a:chExt cx="3529268" cy="4729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5" name="직사각형 54"/>
            <p:cNvSpPr/>
            <p:nvPr/>
          </p:nvSpPr>
          <p:spPr>
            <a:xfrm>
              <a:off x="4050215" y="739083"/>
              <a:ext cx="3529268" cy="47291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직사각형 55"/>
            <p:cNvSpPr/>
            <p:nvPr/>
          </p:nvSpPr>
          <p:spPr>
            <a:xfrm>
              <a:off x="4409984" y="739083"/>
              <a:ext cx="2964585" cy="47291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교육 </a:t>
              </a: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( </a:t>
              </a: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어학</a:t>
              </a: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직무</a:t>
              </a: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교양</a:t>
              </a: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5491236" y="2189618"/>
            <a:ext cx="2808312" cy="418216"/>
            <a:chOff x="4050215" y="1211999"/>
            <a:chExt cx="3529268" cy="4729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8" name="직사각형 57"/>
            <p:cNvSpPr/>
            <p:nvPr/>
          </p:nvSpPr>
          <p:spPr>
            <a:xfrm>
              <a:off x="4050215" y="1211999"/>
              <a:ext cx="3529268" cy="47291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직사각형 58"/>
            <p:cNvSpPr/>
            <p:nvPr/>
          </p:nvSpPr>
          <p:spPr>
            <a:xfrm>
              <a:off x="4614898" y="1211999"/>
              <a:ext cx="2964585" cy="47291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취업 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491236" y="2662534"/>
            <a:ext cx="2808312" cy="418216"/>
            <a:chOff x="4050215" y="1684915"/>
            <a:chExt cx="3529268" cy="4729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직사각형 60"/>
            <p:cNvSpPr/>
            <p:nvPr/>
          </p:nvSpPr>
          <p:spPr>
            <a:xfrm>
              <a:off x="4050215" y="1684915"/>
              <a:ext cx="3529268" cy="47291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직사각형 61"/>
            <p:cNvSpPr/>
            <p:nvPr/>
          </p:nvSpPr>
          <p:spPr>
            <a:xfrm>
              <a:off x="4614898" y="1684915"/>
              <a:ext cx="2964585" cy="47291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미취업자 추가교육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638627" y="1769710"/>
            <a:ext cx="1124945" cy="1198898"/>
            <a:chOff x="3046987" y="792091"/>
            <a:chExt cx="1355703" cy="13557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4" name="타원 63"/>
            <p:cNvSpPr/>
            <p:nvPr/>
          </p:nvSpPr>
          <p:spPr>
            <a:xfrm>
              <a:off x="3046987" y="792091"/>
              <a:ext cx="1355703" cy="135570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타원 10"/>
            <p:cNvSpPr/>
            <p:nvPr/>
          </p:nvSpPr>
          <p:spPr>
            <a:xfrm>
              <a:off x="3245525" y="990629"/>
              <a:ext cx="958627" cy="958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44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latin typeface="HY울릉도B" pitchFamily="18" charset="-127"/>
                  <a:ea typeface="HY울릉도B" pitchFamily="18" charset="-127"/>
                </a:rPr>
                <a:t>국외</a:t>
              </a:r>
              <a:endParaRPr lang="ko-KR" altLang="en-US" sz="24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86942" y="3687039"/>
            <a:ext cx="7617505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설명회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2012.05.11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금</a:t>
            </a:r>
            <a:r>
              <a:rPr lang="en-US" altLang="ko-KR" sz="1400" smtClean="0">
                <a:latin typeface="HY울릉도B" pitchFamily="18" charset="-127"/>
                <a:ea typeface="HY울릉도B" pitchFamily="18" charset="-127"/>
              </a:rPr>
              <a:t>)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장소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대구대학교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면접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 - 1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차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 2012.06.01 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금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           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발표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2012.06.05(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화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                                                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참가비 납부기간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2012.06.05(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화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)~06.09(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토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 - 2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차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 2012.06.15 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금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           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발표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2012.06.19(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화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                                                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참가비 납부기간</a:t>
            </a: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: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2012.06.19(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화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)~06.23(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토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O/T:  2012.06.26(</a:t>
            </a:r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화</a:t>
            </a: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)  ,  </a:t>
            </a:r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장소</a:t>
            </a:r>
            <a:r>
              <a:rPr lang="en-US" altLang="ko-KR" sz="1400" dirty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추후통보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출국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2012.07.03(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화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</a:t>
            </a:r>
            <a:endParaRPr lang="en-US" altLang="ko-KR" sz="1100" dirty="0" smtClean="0"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3511568" y="4531262"/>
            <a:ext cx="539740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3514096" y="4871072"/>
            <a:ext cx="541305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3514095" y="5169178"/>
            <a:ext cx="541305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3514096" y="5517232"/>
            <a:ext cx="541305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49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69143" y="1124744"/>
            <a:ext cx="7467600" cy="4873752"/>
          </a:xfrm>
        </p:spPr>
        <p:txBody>
          <a:bodyPr/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국외</a:t>
            </a:r>
            <a:r>
              <a:rPr lang="en-US" altLang="ko-KR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교육일정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3931149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일정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871910" y="1700808"/>
            <a:ext cx="7617505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교육기간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2012.07.06(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금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 ~2012.12.27(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목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), 6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개월간 총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25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주 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수업시간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일일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6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교시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주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5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일 수업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월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~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금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총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640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시간 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60111" y="2478024"/>
            <a:ext cx="7395792" cy="3830676"/>
            <a:chOff x="1897283" y="2268226"/>
            <a:chExt cx="5171681" cy="3509354"/>
          </a:xfrm>
        </p:grpSpPr>
        <p:sp>
          <p:nvSpPr>
            <p:cNvPr id="30" name="자유형 29"/>
            <p:cNvSpPr/>
            <p:nvPr/>
          </p:nvSpPr>
          <p:spPr>
            <a:xfrm>
              <a:off x="1897283" y="2268226"/>
              <a:ext cx="1477623" cy="738811"/>
            </a:xfrm>
            <a:custGeom>
              <a:avLst/>
              <a:gdLst>
                <a:gd name="connsiteX0" fmla="*/ 0 w 1477623"/>
                <a:gd name="connsiteY0" fmla="*/ 73881 h 738811"/>
                <a:gd name="connsiteX1" fmla="*/ 73881 w 1477623"/>
                <a:gd name="connsiteY1" fmla="*/ 0 h 738811"/>
                <a:gd name="connsiteX2" fmla="*/ 1403742 w 1477623"/>
                <a:gd name="connsiteY2" fmla="*/ 0 h 738811"/>
                <a:gd name="connsiteX3" fmla="*/ 1477623 w 1477623"/>
                <a:gd name="connsiteY3" fmla="*/ 73881 h 738811"/>
                <a:gd name="connsiteX4" fmla="*/ 1477623 w 1477623"/>
                <a:gd name="connsiteY4" fmla="*/ 664930 h 738811"/>
                <a:gd name="connsiteX5" fmla="*/ 1403742 w 1477623"/>
                <a:gd name="connsiteY5" fmla="*/ 738811 h 738811"/>
                <a:gd name="connsiteX6" fmla="*/ 73881 w 1477623"/>
                <a:gd name="connsiteY6" fmla="*/ 738811 h 738811"/>
                <a:gd name="connsiteX7" fmla="*/ 0 w 1477623"/>
                <a:gd name="connsiteY7" fmla="*/ 664930 h 738811"/>
                <a:gd name="connsiteX8" fmla="*/ 0 w 1477623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623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403742" y="0"/>
                  </a:lnTo>
                  <a:cubicBezTo>
                    <a:pt x="1444545" y="0"/>
                    <a:pt x="1477623" y="33078"/>
                    <a:pt x="1477623" y="73881"/>
                  </a:cubicBezTo>
                  <a:lnTo>
                    <a:pt x="1477623" y="664930"/>
                  </a:lnTo>
                  <a:cubicBezTo>
                    <a:pt x="1477623" y="705733"/>
                    <a:pt x="1444545" y="738811"/>
                    <a:pt x="1403742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44" tIns="48309" rIns="61644" bIns="48309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어학</a:t>
              </a: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en-US" altLang="ko-KR" sz="1600" dirty="0" smtClean="0">
                  <a:latin typeface="HY울릉도B" pitchFamily="18" charset="-127"/>
                  <a:ea typeface="HY울릉도B" pitchFamily="18" charset="-127"/>
                </a:rPr>
                <a:t>416</a:t>
              </a: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시간</a:t>
              </a:r>
              <a:r>
                <a:rPr lang="en-US" altLang="ko-KR" sz="16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31" name="자유형 30"/>
            <p:cNvSpPr/>
            <p:nvPr/>
          </p:nvSpPr>
          <p:spPr>
            <a:xfrm>
              <a:off x="2045045" y="3007038"/>
              <a:ext cx="147762" cy="554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54108"/>
                  </a:lnTo>
                  <a:lnTo>
                    <a:pt x="147762" y="55410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자유형 31"/>
            <p:cNvSpPr/>
            <p:nvPr/>
          </p:nvSpPr>
          <p:spPr>
            <a:xfrm>
              <a:off x="2192808" y="3191740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초중급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 집중복습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비지니스일어교육병행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0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2045045" y="3007038"/>
              <a:ext cx="147762" cy="1477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7623"/>
                  </a:lnTo>
                  <a:lnTo>
                    <a:pt x="147762" y="1477623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자유형 79"/>
            <p:cNvSpPr/>
            <p:nvPr/>
          </p:nvSpPr>
          <p:spPr>
            <a:xfrm>
              <a:off x="2192808" y="4115255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중급 과정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 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비지니스일어교육</a:t>
              </a:r>
              <a:r>
                <a:rPr lang="ko-KR" altLang="en-US" sz="1000" kern="1200" dirty="0" err="1" smtClean="0">
                  <a:latin typeface="HY울릉도B" pitchFamily="18" charset="-127"/>
                  <a:ea typeface="HY울릉도B" pitchFamily="18" charset="-127"/>
                </a:rPr>
                <a:t>병행</a:t>
              </a:r>
              <a:r>
                <a:rPr lang="en-US" altLang="ko-KR" sz="10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0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81" name="자유형 80"/>
            <p:cNvSpPr/>
            <p:nvPr/>
          </p:nvSpPr>
          <p:spPr>
            <a:xfrm>
              <a:off x="2045045" y="3007038"/>
              <a:ext cx="147762" cy="24011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01137"/>
                  </a:lnTo>
                  <a:lnTo>
                    <a:pt x="147762" y="240113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자유형 81"/>
            <p:cNvSpPr/>
            <p:nvPr/>
          </p:nvSpPr>
          <p:spPr>
            <a:xfrm>
              <a:off x="2192808" y="5038769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중상급과정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 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비지니스일어교육병행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0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83" name="자유형 82"/>
            <p:cNvSpPr/>
            <p:nvPr/>
          </p:nvSpPr>
          <p:spPr>
            <a:xfrm>
              <a:off x="3744312" y="2268226"/>
              <a:ext cx="1477623" cy="738811"/>
            </a:xfrm>
            <a:custGeom>
              <a:avLst/>
              <a:gdLst>
                <a:gd name="connsiteX0" fmla="*/ 0 w 1477623"/>
                <a:gd name="connsiteY0" fmla="*/ 73881 h 738811"/>
                <a:gd name="connsiteX1" fmla="*/ 73881 w 1477623"/>
                <a:gd name="connsiteY1" fmla="*/ 0 h 738811"/>
                <a:gd name="connsiteX2" fmla="*/ 1403742 w 1477623"/>
                <a:gd name="connsiteY2" fmla="*/ 0 h 738811"/>
                <a:gd name="connsiteX3" fmla="*/ 1477623 w 1477623"/>
                <a:gd name="connsiteY3" fmla="*/ 73881 h 738811"/>
                <a:gd name="connsiteX4" fmla="*/ 1477623 w 1477623"/>
                <a:gd name="connsiteY4" fmla="*/ 664930 h 738811"/>
                <a:gd name="connsiteX5" fmla="*/ 1403742 w 1477623"/>
                <a:gd name="connsiteY5" fmla="*/ 738811 h 738811"/>
                <a:gd name="connsiteX6" fmla="*/ 73881 w 1477623"/>
                <a:gd name="connsiteY6" fmla="*/ 738811 h 738811"/>
                <a:gd name="connsiteX7" fmla="*/ 0 w 1477623"/>
                <a:gd name="connsiteY7" fmla="*/ 664930 h 738811"/>
                <a:gd name="connsiteX8" fmla="*/ 0 w 1477623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623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403742" y="0"/>
                  </a:lnTo>
                  <a:cubicBezTo>
                    <a:pt x="1444545" y="0"/>
                    <a:pt x="1477623" y="33078"/>
                    <a:pt x="1477623" y="73881"/>
                  </a:cubicBezTo>
                  <a:lnTo>
                    <a:pt x="1477623" y="664930"/>
                  </a:lnTo>
                  <a:cubicBezTo>
                    <a:pt x="1477623" y="705733"/>
                    <a:pt x="1444545" y="738811"/>
                    <a:pt x="1403742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44" tIns="48309" rIns="61644" bIns="48309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직무</a:t>
              </a:r>
              <a:r>
                <a:rPr lang="ko-KR" sz="1600" kern="1200" dirty="0" smtClean="0"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en-US" sz="1600" kern="1200" dirty="0" smtClean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en-US" sz="1600" dirty="0" smtClean="0">
                  <a:latin typeface="HY울릉도B" pitchFamily="18" charset="-127"/>
                  <a:ea typeface="HY울릉도B" pitchFamily="18" charset="-127"/>
                </a:rPr>
                <a:t>160</a:t>
              </a:r>
              <a:r>
                <a:rPr lang="ko-KR" sz="1600" kern="1200" dirty="0" smtClean="0">
                  <a:latin typeface="HY울릉도B" pitchFamily="18" charset="-127"/>
                  <a:ea typeface="HY울릉도B" pitchFamily="18" charset="-127"/>
                </a:rPr>
                <a:t>시간</a:t>
              </a:r>
              <a:r>
                <a:rPr lang="en-US" sz="16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84" name="자유형 83"/>
            <p:cNvSpPr/>
            <p:nvPr/>
          </p:nvSpPr>
          <p:spPr>
            <a:xfrm>
              <a:off x="3892074" y="3007038"/>
              <a:ext cx="147762" cy="554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54108"/>
                  </a:lnTo>
                  <a:lnTo>
                    <a:pt x="147762" y="55410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자유형 84"/>
            <p:cNvSpPr/>
            <p:nvPr/>
          </p:nvSpPr>
          <p:spPr>
            <a:xfrm>
              <a:off x="4039837" y="3191740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000" kern="1200" dirty="0" smtClean="0">
                  <a:latin typeface="HY울릉도B" pitchFamily="18" charset="-127"/>
                  <a:ea typeface="HY울릉도B" pitchFamily="18" charset="-127"/>
                </a:rPr>
                <a:t>일본법령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노사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노무등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), 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워드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엑셀입문</a:t>
              </a: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3892074" y="3007038"/>
              <a:ext cx="147762" cy="1477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7623"/>
                  </a:lnTo>
                  <a:lnTo>
                    <a:pt x="147762" y="1477623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자유형 86"/>
            <p:cNvSpPr/>
            <p:nvPr/>
          </p:nvSpPr>
          <p:spPr>
            <a:xfrm>
              <a:off x="4039837" y="4115255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000" kern="1200" dirty="0" smtClean="0">
                  <a:latin typeface="HY울릉도B" pitchFamily="18" charset="-127"/>
                  <a:ea typeface="HY울릉도B" pitchFamily="18" charset="-127"/>
                </a:rPr>
                <a:t>워드워드엑셀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입문 </a:t>
              </a:r>
              <a:endParaRPr lang="en-US" altLang="ko-KR" sz="1000" kern="1200" dirty="0" smtClean="0">
                <a:latin typeface="HY울릉도B" pitchFamily="18" charset="-127"/>
                <a:ea typeface="HY울릉도B" pitchFamily="18" charset="-127"/>
              </a:endParaRP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및 응용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재무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인사</a:t>
              </a:r>
              <a:endParaRPr lang="ko-KR" altLang="en-US" sz="10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88" name="자유형 87"/>
            <p:cNvSpPr/>
            <p:nvPr/>
          </p:nvSpPr>
          <p:spPr>
            <a:xfrm>
              <a:off x="3892074" y="3007038"/>
              <a:ext cx="147762" cy="24011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01137"/>
                  </a:lnTo>
                  <a:lnTo>
                    <a:pt x="147762" y="240113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자유형 88"/>
            <p:cNvSpPr/>
            <p:nvPr/>
          </p:nvSpPr>
          <p:spPr>
            <a:xfrm>
              <a:off x="4039837" y="5038769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워드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/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엑셀 응용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파워포인트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창업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회사법</a:t>
              </a:r>
              <a:endParaRPr lang="ko-KR" sz="10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90" name="자유형 89"/>
            <p:cNvSpPr/>
            <p:nvPr/>
          </p:nvSpPr>
          <p:spPr>
            <a:xfrm>
              <a:off x="5591341" y="2268226"/>
              <a:ext cx="1477623" cy="738811"/>
            </a:xfrm>
            <a:custGeom>
              <a:avLst/>
              <a:gdLst>
                <a:gd name="connsiteX0" fmla="*/ 0 w 1477623"/>
                <a:gd name="connsiteY0" fmla="*/ 73881 h 738811"/>
                <a:gd name="connsiteX1" fmla="*/ 73881 w 1477623"/>
                <a:gd name="connsiteY1" fmla="*/ 0 h 738811"/>
                <a:gd name="connsiteX2" fmla="*/ 1403742 w 1477623"/>
                <a:gd name="connsiteY2" fmla="*/ 0 h 738811"/>
                <a:gd name="connsiteX3" fmla="*/ 1477623 w 1477623"/>
                <a:gd name="connsiteY3" fmla="*/ 73881 h 738811"/>
                <a:gd name="connsiteX4" fmla="*/ 1477623 w 1477623"/>
                <a:gd name="connsiteY4" fmla="*/ 664930 h 738811"/>
                <a:gd name="connsiteX5" fmla="*/ 1403742 w 1477623"/>
                <a:gd name="connsiteY5" fmla="*/ 738811 h 738811"/>
                <a:gd name="connsiteX6" fmla="*/ 73881 w 1477623"/>
                <a:gd name="connsiteY6" fmla="*/ 738811 h 738811"/>
                <a:gd name="connsiteX7" fmla="*/ 0 w 1477623"/>
                <a:gd name="connsiteY7" fmla="*/ 664930 h 738811"/>
                <a:gd name="connsiteX8" fmla="*/ 0 w 1477623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623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403742" y="0"/>
                  </a:lnTo>
                  <a:cubicBezTo>
                    <a:pt x="1444545" y="0"/>
                    <a:pt x="1477623" y="33078"/>
                    <a:pt x="1477623" y="73881"/>
                  </a:cubicBezTo>
                  <a:lnTo>
                    <a:pt x="1477623" y="664930"/>
                  </a:lnTo>
                  <a:cubicBezTo>
                    <a:pt x="1477623" y="705733"/>
                    <a:pt x="1444545" y="738811"/>
                    <a:pt x="1403742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44" tIns="48309" rIns="61644" bIns="48309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>
                  <a:latin typeface="HY울릉도B" pitchFamily="18" charset="-127"/>
                  <a:ea typeface="HY울릉도B" pitchFamily="18" charset="-127"/>
                </a:rPr>
                <a:t>교양</a:t>
              </a:r>
              <a:r>
                <a:rPr lang="en-US" sz="1600" kern="1200" dirty="0" smtClean="0">
                  <a:latin typeface="HY울릉도B" pitchFamily="18" charset="-127"/>
                  <a:ea typeface="HY울릉도B" pitchFamily="18" charset="-127"/>
                </a:rPr>
                <a:t>(64</a:t>
              </a:r>
              <a:r>
                <a:rPr lang="ko-KR" sz="1600" kern="1200" dirty="0" smtClean="0">
                  <a:latin typeface="HY울릉도B" pitchFamily="18" charset="-127"/>
                  <a:ea typeface="HY울릉도B" pitchFamily="18" charset="-127"/>
                </a:rPr>
                <a:t>시간</a:t>
              </a:r>
              <a:r>
                <a:rPr lang="en-US" sz="1600" kern="1200" dirty="0" smtClean="0">
                  <a:latin typeface="HY울릉도B" pitchFamily="18" charset="-127"/>
                  <a:ea typeface="HY울릉도B" pitchFamily="18" charset="-127"/>
                </a:rPr>
                <a:t>)</a:t>
              </a:r>
              <a:endParaRPr lang="ko-KR" altLang="en-US" sz="16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91" name="자유형 90"/>
            <p:cNvSpPr/>
            <p:nvPr/>
          </p:nvSpPr>
          <p:spPr>
            <a:xfrm>
              <a:off x="5739103" y="3007038"/>
              <a:ext cx="147762" cy="554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54108"/>
                  </a:lnTo>
                  <a:lnTo>
                    <a:pt x="147762" y="55410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자유형 91"/>
            <p:cNvSpPr/>
            <p:nvPr/>
          </p:nvSpPr>
          <p:spPr>
            <a:xfrm>
              <a:off x="5886865" y="3191740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일본국가개요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일본사회구조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일본지리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자연재해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err="1" smtClean="0">
                  <a:latin typeface="HY울릉도B" pitchFamily="18" charset="-127"/>
                  <a:ea typeface="HY울릉도B" pitchFamily="18" charset="-127"/>
                </a:rPr>
                <a:t>지진시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 행동지침 등</a:t>
              </a:r>
            </a:p>
          </p:txBody>
        </p:sp>
        <p:sp>
          <p:nvSpPr>
            <p:cNvPr id="93" name="자유형 92"/>
            <p:cNvSpPr/>
            <p:nvPr/>
          </p:nvSpPr>
          <p:spPr>
            <a:xfrm>
              <a:off x="5739103" y="3007038"/>
              <a:ext cx="147762" cy="1477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7623"/>
                  </a:lnTo>
                  <a:lnTo>
                    <a:pt x="147762" y="1477623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자유형 93"/>
            <p:cNvSpPr/>
            <p:nvPr/>
          </p:nvSpPr>
          <p:spPr>
            <a:xfrm>
              <a:off x="5886865" y="4115255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직업윤리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직업관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일본기업문화 등</a:t>
              </a:r>
              <a:endParaRPr lang="ko-KR" altLang="en-US" sz="1000" kern="1200" dirty="0"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95" name="자유형 94"/>
            <p:cNvSpPr/>
            <p:nvPr/>
          </p:nvSpPr>
          <p:spPr>
            <a:xfrm>
              <a:off x="5739103" y="3007038"/>
              <a:ext cx="147762" cy="24011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01137"/>
                  </a:lnTo>
                  <a:lnTo>
                    <a:pt x="147762" y="240113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자유형 95"/>
            <p:cNvSpPr/>
            <p:nvPr/>
          </p:nvSpPr>
          <p:spPr>
            <a:xfrm>
              <a:off x="5886865" y="5038769"/>
              <a:ext cx="1182098" cy="738811"/>
            </a:xfrm>
            <a:custGeom>
              <a:avLst/>
              <a:gdLst>
                <a:gd name="connsiteX0" fmla="*/ 0 w 1182098"/>
                <a:gd name="connsiteY0" fmla="*/ 73881 h 738811"/>
                <a:gd name="connsiteX1" fmla="*/ 73881 w 1182098"/>
                <a:gd name="connsiteY1" fmla="*/ 0 h 738811"/>
                <a:gd name="connsiteX2" fmla="*/ 1108217 w 1182098"/>
                <a:gd name="connsiteY2" fmla="*/ 0 h 738811"/>
                <a:gd name="connsiteX3" fmla="*/ 1182098 w 1182098"/>
                <a:gd name="connsiteY3" fmla="*/ 73881 h 738811"/>
                <a:gd name="connsiteX4" fmla="*/ 1182098 w 1182098"/>
                <a:gd name="connsiteY4" fmla="*/ 664930 h 738811"/>
                <a:gd name="connsiteX5" fmla="*/ 1108217 w 1182098"/>
                <a:gd name="connsiteY5" fmla="*/ 738811 h 738811"/>
                <a:gd name="connsiteX6" fmla="*/ 73881 w 1182098"/>
                <a:gd name="connsiteY6" fmla="*/ 738811 h 738811"/>
                <a:gd name="connsiteX7" fmla="*/ 0 w 1182098"/>
                <a:gd name="connsiteY7" fmla="*/ 664930 h 738811"/>
                <a:gd name="connsiteX8" fmla="*/ 0 w 1182098"/>
                <a:gd name="connsiteY8" fmla="*/ 73881 h 7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098" h="738811">
                  <a:moveTo>
                    <a:pt x="0" y="73881"/>
                  </a:moveTo>
                  <a:cubicBezTo>
                    <a:pt x="0" y="33078"/>
                    <a:pt x="33078" y="0"/>
                    <a:pt x="73881" y="0"/>
                  </a:cubicBezTo>
                  <a:lnTo>
                    <a:pt x="1108217" y="0"/>
                  </a:lnTo>
                  <a:cubicBezTo>
                    <a:pt x="1149020" y="0"/>
                    <a:pt x="1182098" y="33078"/>
                    <a:pt x="1182098" y="73881"/>
                  </a:cubicBezTo>
                  <a:lnTo>
                    <a:pt x="1182098" y="664930"/>
                  </a:lnTo>
                  <a:cubicBezTo>
                    <a:pt x="1182098" y="705733"/>
                    <a:pt x="1149020" y="738811"/>
                    <a:pt x="1108217" y="738811"/>
                  </a:cubicBezTo>
                  <a:lnTo>
                    <a:pt x="73881" y="738811"/>
                  </a:lnTo>
                  <a:cubicBezTo>
                    <a:pt x="33078" y="738811"/>
                    <a:pt x="0" y="705733"/>
                    <a:pt x="0" y="664930"/>
                  </a:cubicBezTo>
                  <a:lnTo>
                    <a:pt x="0" y="7388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79" tIns="31799" rIns="36879" bIns="31799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비즈니스 매너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</a:t>
              </a: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이력서작성</a:t>
              </a:r>
              <a:r>
                <a:rPr lang="en-US" sz="1000" kern="1200" dirty="0" smtClean="0"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sz="1000" kern="1200" dirty="0" smtClean="0">
                  <a:latin typeface="HY울릉도B" pitchFamily="18" charset="-127"/>
                  <a:ea typeface="HY울릉도B" pitchFamily="18" charset="-127"/>
                </a:rPr>
                <a:t>면접연습 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94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그룹 73"/>
          <p:cNvGrpSpPr/>
          <p:nvPr/>
        </p:nvGrpSpPr>
        <p:grpSpPr>
          <a:xfrm>
            <a:off x="3940293" y="5049051"/>
            <a:ext cx="596619" cy="986313"/>
            <a:chOff x="6300192" y="4797152"/>
            <a:chExt cx="643416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DACD"/>
              </a:gs>
            </a:gsLst>
            <a:lin ang="5400000" scaled="0"/>
          </a:gradFill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75" name="굽은 화살표 74"/>
            <p:cNvSpPr/>
            <p:nvPr/>
          </p:nvSpPr>
          <p:spPr>
            <a:xfrm rot="10800000">
              <a:off x="6302532" y="5274270"/>
              <a:ext cx="638735" cy="458985"/>
            </a:xfrm>
            <a:prstGeom prst="bentArrow">
              <a:avLst>
                <a:gd name="adj1" fmla="val 14688"/>
                <a:gd name="adj2" fmla="val 11160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굽은 화살표 75"/>
            <p:cNvSpPr/>
            <p:nvPr/>
          </p:nvSpPr>
          <p:spPr>
            <a:xfrm rot="10800000" flipV="1">
              <a:off x="6300192" y="4797152"/>
              <a:ext cx="643416" cy="477119"/>
            </a:xfrm>
            <a:prstGeom prst="bentArrow">
              <a:avLst>
                <a:gd name="adj1" fmla="val 25000"/>
                <a:gd name="adj2" fmla="val 7245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굽은 화살표 71"/>
          <p:cNvSpPr/>
          <p:nvPr/>
        </p:nvSpPr>
        <p:spPr>
          <a:xfrm rot="10800000">
            <a:off x="6739846" y="4471745"/>
            <a:ext cx="643806" cy="1013388"/>
          </a:xfrm>
          <a:prstGeom prst="bentArrow">
            <a:avLst>
              <a:gd name="adj1" fmla="val 14688"/>
              <a:gd name="adj2" fmla="val 11160"/>
              <a:gd name="adj3" fmla="val 25000"/>
              <a:gd name="adj4" fmla="val 4375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EA08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5316055" y="3188678"/>
            <a:ext cx="596619" cy="1303377"/>
            <a:chOff x="6300192" y="4797152"/>
            <a:chExt cx="643416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8" name="굽은 화살표 67"/>
            <p:cNvSpPr/>
            <p:nvPr/>
          </p:nvSpPr>
          <p:spPr>
            <a:xfrm rot="10800000">
              <a:off x="6302532" y="5274270"/>
              <a:ext cx="638735" cy="458985"/>
            </a:xfrm>
            <a:prstGeom prst="bentArrow">
              <a:avLst>
                <a:gd name="adj1" fmla="val 14688"/>
                <a:gd name="adj2" fmla="val 11160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굽은 화살표 68"/>
            <p:cNvSpPr/>
            <p:nvPr/>
          </p:nvSpPr>
          <p:spPr>
            <a:xfrm rot="10800000" flipV="1">
              <a:off x="6300192" y="4797152"/>
              <a:ext cx="643416" cy="477119"/>
            </a:xfrm>
            <a:prstGeom prst="bentArrow">
              <a:avLst>
                <a:gd name="adj1" fmla="val 25000"/>
                <a:gd name="adj2" fmla="val 7245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44984" y="1098469"/>
            <a:ext cx="7387233" cy="1023862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sz="9600" dirty="0" smtClean="0">
                <a:latin typeface="HY울릉도B" pitchFamily="18" charset="-127"/>
                <a:ea typeface="HY울릉도B" pitchFamily="18" charset="-127"/>
              </a:rPr>
              <a:t>국외</a:t>
            </a:r>
            <a:r>
              <a:rPr lang="en-US" altLang="ko-KR" sz="9600" dirty="0" smtClean="0">
                <a:latin typeface="HY울릉도B" pitchFamily="18" charset="-127"/>
                <a:ea typeface="HY울릉도B" pitchFamily="18" charset="-127"/>
              </a:rPr>
              <a:t>_</a:t>
            </a:r>
            <a:r>
              <a:rPr lang="ko-KR" altLang="en-US" sz="9600" dirty="0" smtClean="0">
                <a:latin typeface="HY울릉도B" pitchFamily="18" charset="-127"/>
                <a:ea typeface="HY울릉도B" pitchFamily="18" charset="-127"/>
              </a:rPr>
              <a:t>취업 및 추가교육 일정</a:t>
            </a:r>
            <a:endParaRPr lang="en-US" altLang="ko-KR" sz="8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3931149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일정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739565" y="1556792"/>
            <a:ext cx="6345309" cy="11310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취업</a:t>
            </a: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: 2012.12.01 ~ (</a:t>
            </a: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연수개시 </a:t>
            </a: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80% </a:t>
            </a: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이상 시점부터 조기취업가능</a:t>
            </a: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차</a:t>
            </a: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,2</a:t>
            </a: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차</a:t>
            </a:r>
            <a:r>
              <a:rPr lang="en-US" altLang="ko-KR" sz="1500" dirty="0" smtClean="0">
                <a:latin typeface="HY울릉도B" pitchFamily="18" charset="-127"/>
                <a:ea typeface="HY울릉도B" pitchFamily="18" charset="-127"/>
              </a:rPr>
              <a:t>,3</a:t>
            </a: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차 취업지원 활동 외에 취업박람회 참석 예정</a:t>
            </a:r>
            <a:endParaRPr lang="en-US" altLang="ko-KR" sz="1500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500" dirty="0" smtClean="0">
                <a:latin typeface="HY울릉도B" pitchFamily="18" charset="-127"/>
                <a:ea typeface="HY울릉도B" pitchFamily="18" charset="-127"/>
              </a:rPr>
              <a:t> 개인별 맞춤  취업연계 프로그램 진행 예정</a:t>
            </a:r>
            <a:endParaRPr lang="en-US" altLang="ko-KR" sz="1500" dirty="0" smtClean="0"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1923518" y="3263188"/>
            <a:ext cx="1345406" cy="10294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551975" y="2975548"/>
            <a:ext cx="1281449" cy="1794673"/>
          </a:xfrm>
          <a:prstGeom prst="roundRect">
            <a:avLst/>
          </a:prstGeom>
          <a:solidFill>
            <a:srgbClr val="FE6A3C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07.06</a:t>
            </a:r>
          </a:p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~12.27</a:t>
            </a: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연수기간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어학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직무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교양교육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379086" y="5028877"/>
            <a:ext cx="2108769" cy="456256"/>
          </a:xfrm>
          <a:prstGeom prst="roundRect">
            <a:avLst/>
          </a:prstGeom>
          <a:solidFill>
            <a:srgbClr val="7CC3D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미취업자 취업활동지원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268924" y="2924235"/>
            <a:ext cx="2316860" cy="596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월 아시아인재취직설명회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360209" y="5673014"/>
            <a:ext cx="2160240" cy="416945"/>
          </a:xfrm>
          <a:prstGeom prst="roundRect">
            <a:avLst/>
          </a:prstGeom>
          <a:solidFill>
            <a:srgbClr val="2A728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미취업자 추가교육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개월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08653" y="4718907"/>
            <a:ext cx="587267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ko-KR" altLang="en-US" sz="1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사</a:t>
            </a:r>
            <a:endParaRPr lang="en-US" altLang="ko-KR" sz="1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  <a:p>
            <a:pPr algn="dist"/>
            <a:r>
              <a:rPr lang="ko-KR" altLang="en-US" sz="1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후</a:t>
            </a:r>
            <a:endParaRPr lang="en-US" altLang="ko-KR" sz="1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  <a:p>
            <a:pPr algn="dist"/>
            <a:r>
              <a:rPr lang="ko-KR" altLang="en-US" sz="1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관</a:t>
            </a:r>
            <a:endParaRPr lang="en-US" altLang="ko-KR" sz="1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  <a:p>
            <a:pPr algn="dist"/>
            <a:r>
              <a:rPr lang="ko-KR" altLang="en-US" sz="1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리</a:t>
            </a:r>
            <a:endParaRPr lang="ko-KR" altLang="en-US" sz="11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9888" y="2924234"/>
            <a:ext cx="1345406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ko-KR" sz="105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sz="105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차 취업활동 지원</a:t>
            </a:r>
          </a:p>
        </p:txBody>
      </p:sp>
      <p:cxnSp>
        <p:nvCxnSpPr>
          <p:cNvPr id="55" name="직선 연결선 54"/>
          <p:cNvCxnSpPr/>
          <p:nvPr/>
        </p:nvCxnSpPr>
        <p:spPr>
          <a:xfrm>
            <a:off x="1913828" y="3845525"/>
            <a:ext cx="1348632" cy="10294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3268924" y="3549914"/>
            <a:ext cx="2316860" cy="5968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Tokyo </a:t>
            </a:r>
            <a:r>
              <a:rPr lang="en-US" altLang="ko-KR" sz="1300" b="1" dirty="0" err="1">
                <a:latin typeface="맑은 고딕" pitchFamily="50" charset="-127"/>
                <a:ea typeface="맑은 고딕" pitchFamily="50" charset="-127"/>
              </a:rPr>
              <a:t>Jobway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2013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합동설명회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13828" y="3484153"/>
            <a:ext cx="1345406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ko-KR" sz="105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sz="105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차 취업활동 지원</a:t>
            </a:r>
          </a:p>
        </p:txBody>
      </p:sp>
      <p:cxnSp>
        <p:nvCxnSpPr>
          <p:cNvPr id="58" name="직선 연결선 57"/>
          <p:cNvCxnSpPr/>
          <p:nvPr/>
        </p:nvCxnSpPr>
        <p:spPr>
          <a:xfrm>
            <a:off x="1942409" y="4481757"/>
            <a:ext cx="1320051" cy="10294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모서리가 둥근 직사각형 58"/>
          <p:cNvSpPr/>
          <p:nvPr/>
        </p:nvSpPr>
        <p:spPr>
          <a:xfrm>
            <a:off x="3257109" y="4186147"/>
            <a:ext cx="2340490" cy="58407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월 아시아인재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유학생 포럼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42409" y="4120385"/>
            <a:ext cx="1345406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ko-KR" sz="105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sz="105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차 취업활동 지원</a:t>
            </a:r>
          </a:p>
        </p:txBody>
      </p:sp>
      <p:cxnSp>
        <p:nvCxnSpPr>
          <p:cNvPr id="70" name="직선 연결선 69"/>
          <p:cNvCxnSpPr/>
          <p:nvPr/>
        </p:nvCxnSpPr>
        <p:spPr>
          <a:xfrm flipV="1">
            <a:off x="5878358" y="3852993"/>
            <a:ext cx="529013" cy="18604"/>
          </a:xfrm>
          <a:prstGeom prst="line">
            <a:avLst/>
          </a:prstGeom>
          <a:ln w="79375">
            <a:gradFill flip="none" rotWithShape="1">
              <a:gsLst>
                <a:gs pos="0">
                  <a:srgbClr val="FEA082"/>
                </a:gs>
                <a:gs pos="100000">
                  <a:schemeClr val="accent1">
                    <a:tint val="66000"/>
                    <a:satMod val="160000"/>
                  </a:schemeClr>
                </a:gs>
              </a:gsLst>
              <a:lin ang="10800000" scaled="1"/>
              <a:tileRect/>
            </a:gra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모서리가 둥근 직사각형 63"/>
          <p:cNvSpPr/>
          <p:nvPr/>
        </p:nvSpPr>
        <p:spPr>
          <a:xfrm>
            <a:off x="6421524" y="2975548"/>
            <a:ext cx="1995938" cy="660691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D6EDBD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12.01~</a:t>
            </a: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취업비자 신청 및 취득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>
            <a:off x="2936609" y="5580954"/>
            <a:ext cx="886140" cy="0"/>
          </a:xfrm>
          <a:prstGeom prst="line">
            <a:avLst/>
          </a:prstGeom>
          <a:ln w="79375">
            <a:gradFill flip="none" rotWithShape="1">
              <a:gsLst>
                <a:gs pos="0">
                  <a:srgbClr val="FEA082"/>
                </a:gs>
                <a:gs pos="100000">
                  <a:srgbClr val="FFD3BD"/>
                </a:gs>
              </a:gsLst>
              <a:lin ang="10800000" scaled="1"/>
              <a:tileRect/>
            </a:gradFill>
            <a:tailEnd type="triangle" w="sm" len="sm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모서리가 둥근 직사각형 78"/>
          <p:cNvSpPr/>
          <p:nvPr/>
        </p:nvSpPr>
        <p:spPr>
          <a:xfrm>
            <a:off x="6448994" y="3816421"/>
            <a:ext cx="1995938" cy="660691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D6EDBD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12.27~</a:t>
            </a:r>
          </a:p>
          <a:p>
            <a:pPr algn="ctr"/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미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취업자 취업활동지원 및 연수종료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218433" y="5309327"/>
            <a:ext cx="1693364" cy="638123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D6EDBD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일본 현지 취업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97190" y="5149943"/>
            <a:ext cx="764978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ko-KR" altLang="en-US" sz="1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itchFamily="18" charset="-127"/>
                <a:ea typeface="HY울릉도B" pitchFamily="18" charset="-127"/>
              </a:rPr>
              <a:t>취업연계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60209" y="6237312"/>
            <a:ext cx="3960439" cy="3924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※ 추가비용 발생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월 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만엔 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(3</a:t>
            </a:r>
            <a:r>
              <a:rPr lang="ko-KR" altLang="en-US" sz="1200" dirty="0" smtClean="0">
                <a:latin typeface="HY울릉도B" pitchFamily="18" charset="-127"/>
                <a:ea typeface="HY울릉도B" pitchFamily="18" charset="-127"/>
              </a:rPr>
              <a:t>개월</a:t>
            </a: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9</a:t>
            </a: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만엔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627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7" grpId="0"/>
      <p:bldP spid="51" grpId="0"/>
      <p:bldP spid="8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1053793"/>
            <a:ext cx="7387233" cy="1354677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sz="42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3800" dirty="0" smtClean="0">
                <a:latin typeface="HY울릉도B" pitchFamily="18" charset="-127"/>
                <a:ea typeface="HY울릉도B" pitchFamily="18" charset="-127"/>
              </a:rPr>
              <a:t>참가비용 및 납부방법</a:t>
            </a:r>
            <a:endParaRPr lang="en-US" altLang="ko-KR" sz="3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3931149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비용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857226" y="1539950"/>
            <a:ext cx="6235054" cy="10618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참가비용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448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만원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(32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만엔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￥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100=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₩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1400 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기준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내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역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교육비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납부방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법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분납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일반학생 수속일 경우 </a:t>
            </a:r>
            <a:r>
              <a:rPr lang="ko-KR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출국전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학비 </a:t>
            </a:r>
            <a:r>
              <a:rPr lang="ko-KR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일시납이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원칙 임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5265903"/>
              </p:ext>
            </p:extLst>
          </p:nvPr>
        </p:nvGraphicFramePr>
        <p:xfrm>
          <a:off x="931254" y="2777291"/>
          <a:ext cx="7332393" cy="27050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7657"/>
                <a:gridCol w="1080120"/>
                <a:gridCol w="2030631"/>
                <a:gridCol w="621435"/>
                <a:gridCol w="578510"/>
                <a:gridCol w="578510"/>
                <a:gridCol w="578510"/>
                <a:gridCol w="578510"/>
                <a:gridCol w="578510"/>
              </a:tblGrid>
              <a:tr h="3600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일반학생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 프로그램 참가자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국내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국외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772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납부시기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비자 발표 후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주일 이내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r>
                        <a:rPr lang="en-US" altLang="ko-KR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lang="en-US" altLang="ko-KR" sz="1100" baseline="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2012.06.05~2012.06.09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3397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r>
                        <a:rPr lang="en-US" altLang="ko-KR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lang="en-US" altLang="ko-KR" sz="1100" baseline="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2012.06.19~2012.06.23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납부금액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일시납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₩</a:t>
                      </a:r>
                      <a:r>
                        <a:rPr lang="en-US" altLang="ko-KR" sz="11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1,250,000(9</a:t>
                      </a: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3327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납부총액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560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만원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(40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125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만원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(9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64770" marR="64770" marT="17907" marB="17907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국외 납부 학비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0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  <a:r>
                        <a:rPr lang="en-US" altLang="ko-K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:   448</a:t>
                      </a:r>
                      <a:r>
                        <a:rPr lang="ko-KR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만원 </a:t>
                      </a:r>
                      <a:r>
                        <a:rPr lang="en-US" altLang="ko-K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(32</a:t>
                      </a:r>
                      <a:r>
                        <a:rPr lang="ko-KR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만엔</a:t>
                      </a:r>
                      <a:r>
                        <a:rPr lang="en-US" altLang="ko-K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1254" y="5593338"/>
            <a:ext cx="4401171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대구대학교 </a:t>
            </a:r>
            <a:r>
              <a:rPr lang="ko-KR" altLang="en-US" sz="1500" dirty="0" smtClean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지원금액</a:t>
            </a:r>
            <a:r>
              <a:rPr lang="ko-KR" altLang="en-US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125</a:t>
            </a:r>
            <a:r>
              <a:rPr lang="ko-KR" altLang="en-US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만원 </a:t>
            </a:r>
            <a:r>
              <a:rPr lang="en-US" altLang="ko-KR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(9</a:t>
            </a:r>
            <a:r>
              <a:rPr lang="ko-KR" altLang="en-US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만엔</a:t>
            </a:r>
            <a:r>
              <a:rPr lang="en-US" altLang="ko-KR" sz="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4327" y="2431042"/>
            <a:ext cx="4780210" cy="3462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￥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100=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₩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1400)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3765" y="6031920"/>
            <a:ext cx="3960439" cy="3457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※ 취업자에 한함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( </a:t>
            </a: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고용계약서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,</a:t>
            </a:r>
            <a:r>
              <a:rPr lang="ko-KR" altLang="en-US" sz="1300" dirty="0" smtClean="0">
                <a:latin typeface="HY울릉도B" pitchFamily="18" charset="-127"/>
                <a:ea typeface="HY울릉도B" pitchFamily="18" charset="-127"/>
              </a:rPr>
              <a:t>재직증명서</a:t>
            </a:r>
            <a:r>
              <a:rPr lang="en-US" altLang="ko-KR" sz="13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89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69143" y="1124744"/>
            <a:ext cx="7387233" cy="1354677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42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기타비용</a:t>
            </a:r>
            <a:endParaRPr lang="en-US" altLang="ko-KR" sz="28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3931149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비용</a:t>
            </a:r>
            <a:r>
              <a:rPr lang="en-US" altLang="ko-KR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838847" y="5348932"/>
            <a:ext cx="6845522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매월 발생비용의 경우 학생이 현지에서 아르바이트로 충당 가능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아르바이트 적극 지원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600" y="1628799"/>
            <a:ext cx="3744416" cy="3462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￥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100=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₩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1400)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9175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860506"/>
              </p:ext>
            </p:extLst>
          </p:nvPr>
        </p:nvGraphicFramePr>
        <p:xfrm>
          <a:off x="649265" y="1977316"/>
          <a:ext cx="3833859" cy="30830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74263"/>
                <a:gridCol w="1257343"/>
                <a:gridCol w="1402253"/>
              </a:tblGrid>
              <a:tr h="4435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회성 비용</a:t>
                      </a:r>
                      <a:r>
                        <a:rPr lang="en-US" altLang="ko-K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국내</a:t>
                      </a:r>
                      <a:r>
                        <a:rPr lang="en-US" altLang="ko-K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2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내역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72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항공료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약 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600,000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회*왕복</a:t>
                      </a:r>
                      <a:r>
                        <a:rPr lang="en-US" altLang="ko-K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학생할인기준</a:t>
                      </a:r>
                      <a:r>
                        <a:rPr lang="en-US" altLang="ko-K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432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보험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약 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100,000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개월 보장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432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기숙사보증금</a:t>
                      </a:r>
                      <a:endParaRPr lang="ko-KR" altLang="en-U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420,000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30,000)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 </a:t>
                      </a:r>
                      <a:r>
                        <a:rPr lang="ko-KR" altLang="en-US" sz="1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퇴실시</a:t>
                      </a: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환급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471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  <a:endParaRPr lang="ko-KR" altLang="en-U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약 </a:t>
                      </a: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1,120,000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89175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89175" y="3016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89175" y="3014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921083"/>
              </p:ext>
            </p:extLst>
          </p:nvPr>
        </p:nvGraphicFramePr>
        <p:xfrm>
          <a:off x="4644008" y="1975048"/>
          <a:ext cx="3600400" cy="30720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02758"/>
                <a:gridCol w="1180777"/>
                <a:gridCol w="1316865"/>
              </a:tblGrid>
              <a:tr h="4458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매월 발생 비용 </a:t>
                      </a:r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8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내역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512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29,000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매월 납부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788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생활비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50,000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식비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광열비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용돈 등 개인차 有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44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분납교육비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40,000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465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  <a:endParaRPr lang="ko-KR" altLang="en-U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119,000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31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1034356"/>
            <a:ext cx="7387233" cy="1354677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42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800" dirty="0" err="1" smtClean="0">
                <a:latin typeface="HY울릉도B" pitchFamily="18" charset="-127"/>
                <a:ea typeface="HY울릉도B" pitchFamily="18" charset="-127"/>
              </a:rPr>
              <a:t>출발전</a:t>
            </a:r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 국내 </a:t>
            </a:r>
            <a:r>
              <a:rPr lang="ko-KR" altLang="en-US" sz="2800" dirty="0" err="1" smtClean="0">
                <a:latin typeface="HY울릉도B" pitchFamily="18" charset="-127"/>
                <a:ea typeface="HY울릉도B" pitchFamily="18" charset="-127"/>
              </a:rPr>
              <a:t>납부액</a:t>
            </a:r>
            <a:endParaRPr lang="en-US" altLang="ko-KR" sz="28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3931149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비용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822822" y="5373216"/>
            <a:ext cx="7349578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출발 전 </a:t>
            </a:r>
            <a:r>
              <a:rPr lang="ko-KR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총납부액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￦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2,776,,000</a:t>
            </a:r>
            <a:r>
              <a:rPr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학생 </a:t>
            </a:r>
            <a:r>
              <a:rPr lang="ko-KR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실납부액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￦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2,776.000</a:t>
            </a:r>
            <a:r>
              <a:rPr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납부총액</a:t>
            </a:r>
            <a:r>
              <a:rPr lang="en-US" altLang="ko-K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-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￦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1,670,000(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환급금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                                                   =</a:t>
            </a:r>
            <a:r>
              <a:rPr lang="ko-KR" altLang="en-US" sz="1600" b="1" dirty="0" smtClean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￦ </a:t>
            </a:r>
            <a:r>
              <a:rPr lang="en-US" altLang="ko-KR" sz="1600" b="1" dirty="0" smtClean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1,106,000 (</a:t>
            </a:r>
            <a:r>
              <a:rPr lang="ko-KR" altLang="en-US" sz="1600" b="1" dirty="0" smtClean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학생 </a:t>
            </a:r>
            <a:r>
              <a:rPr lang="ko-KR" altLang="en-US" sz="1600" b="1" dirty="0" err="1" smtClean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실납부액</a:t>
            </a:r>
            <a:r>
              <a:rPr lang="en-US" altLang="ko-KR" sz="1600" b="1" dirty="0" smtClean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dirty="0">
              <a:solidFill>
                <a:srgbClr val="009E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484" y="1322217"/>
            <a:ext cx="3744416" cy="3462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￥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100=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₩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1400)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9175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906792"/>
              </p:ext>
            </p:extLst>
          </p:nvPr>
        </p:nvGraphicFramePr>
        <p:xfrm>
          <a:off x="5113311" y="1771859"/>
          <a:ext cx="3312368" cy="35372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058647"/>
                <a:gridCol w="1093440"/>
                <a:gridCol w="1160281"/>
              </a:tblGrid>
              <a:tr h="3689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환급금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내역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897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교육비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1,250,000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90,000)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대구대학교</a:t>
                      </a:r>
                      <a:endParaRPr lang="en-US" altLang="ko-K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지원금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1478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기숙사보증금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420,000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30,000)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 </a:t>
                      </a:r>
                      <a:r>
                        <a:rPr lang="ko-KR" altLang="en-US" sz="1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퇴실시</a:t>
                      </a:r>
                      <a:endParaRPr lang="en-US" altLang="ko-K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환급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환급금합계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1,670,000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89175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924155"/>
              </p:ext>
            </p:extLst>
          </p:nvPr>
        </p:nvGraphicFramePr>
        <p:xfrm>
          <a:off x="551975" y="1770111"/>
          <a:ext cx="3760325" cy="35273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195851"/>
                <a:gridCol w="1412346"/>
                <a:gridCol w="1152128"/>
              </a:tblGrid>
              <a:tr h="31893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총납부액</a:t>
                      </a: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내역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575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프로그램교육비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1,250,000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90,000)</a:t>
                      </a:r>
                      <a:endParaRPr lang="ko-KR" altLang="en-US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교육비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35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항공료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약 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600,000</a:t>
                      </a:r>
                      <a:endParaRPr lang="ko-KR" altLang="en-US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학생할인 기준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35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보험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약 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100,000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개월분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일시납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549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기숙사보증금</a:t>
                      </a:r>
                      <a:endParaRPr lang="ko-KR" altLang="en-US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420,000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30,000)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퇴실시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환급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481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기숙사</a:t>
                      </a:r>
                      <a:r>
                        <a:rPr lang="ko-KR" altLang="en-US" sz="1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1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개 월비</a:t>
                      </a:r>
                      <a:endParaRPr lang="ko-KR" altLang="en-US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406,000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29,000)</a:t>
                      </a:r>
                      <a:endParaRPr lang="ko-KR" altLang="en-US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412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2,776,000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</a:tbl>
          </a:graphicData>
        </a:graphic>
      </p:graphicFrame>
      <p:sp>
        <p:nvSpPr>
          <p:cNvPr id="2" name="뺄셈 기호 1"/>
          <p:cNvSpPr/>
          <p:nvPr/>
        </p:nvSpPr>
        <p:spPr>
          <a:xfrm>
            <a:off x="4481964" y="3263108"/>
            <a:ext cx="432048" cy="4606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26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1975" y="1245221"/>
            <a:ext cx="7387233" cy="1354677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42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아르바이트 개요</a:t>
            </a:r>
            <a:endParaRPr lang="en-US" altLang="ko-KR" sz="28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marL="0" indent="0" algn="r">
              <a:buNone/>
            </a:pP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  </a:t>
            </a:r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/>
            <a:endParaRPr lang="en-US" altLang="ko-KR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제목 11"/>
          <p:cNvSpPr txBox="1">
            <a:spLocks/>
          </p:cNvSpPr>
          <p:nvPr/>
        </p:nvSpPr>
        <p:spPr>
          <a:xfrm>
            <a:off x="551975" y="341856"/>
            <a:ext cx="4969970" cy="63887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  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프로그램개요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아르바이트</a:t>
            </a:r>
            <a:r>
              <a:rPr lang="en-US" altLang="ko-K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1974" y="579352"/>
            <a:ext cx="305253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871910" y="1916832"/>
            <a:ext cx="7948562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아르바이트 소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개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(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휴먼파워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아르바이트 종류 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사무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서비스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서빙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한국어강사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판매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매장관리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                         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제조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영업 등 다양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아르바이트 평균 시간 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하루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4~6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시간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시급 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: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최저임금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동경 기준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)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￥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840 ,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보통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￥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900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이상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340246"/>
              </p:ext>
            </p:extLst>
          </p:nvPr>
        </p:nvGraphicFramePr>
        <p:xfrm>
          <a:off x="1259632" y="4077072"/>
          <a:ext cx="6264696" cy="18722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32348"/>
                <a:gridCol w="3132348"/>
              </a:tblGrid>
              <a:tr h="62406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아르바이트비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환산표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lang="en-US" altLang="ko-KR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 </a:t>
                      </a: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× </a:t>
                      </a:r>
                      <a:r>
                        <a:rPr lang="ko-KR" altLang="en-US" sz="13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3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900 </a:t>
                      </a: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× 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endParaRPr lang="ko-KR" altLang="en-US" sz="1300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lang="en-US" altLang="ko-KR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 </a:t>
                      </a: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× </a:t>
                      </a:r>
                      <a:r>
                        <a:rPr lang="ko-KR" altLang="en-US" sz="13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3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900 </a:t>
                      </a: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× 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r>
                        <a:rPr lang="ko-KR" altLang="en-US" sz="13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endParaRPr lang="ko-KR" altLang="en-US" sz="1300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FD3BD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             </a:t>
                      </a:r>
                      <a:r>
                        <a:rPr lang="ko-KR" altLang="en-US" sz="16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135,000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             </a:t>
                      </a:r>
                      <a:r>
                        <a:rPr lang="ko-KR" altLang="en-US" sz="16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￥</a:t>
                      </a:r>
                      <a:r>
                        <a:rPr lang="en-US" altLang="ko-KR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112,500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cxnSp>
        <p:nvCxnSpPr>
          <p:cNvPr id="14" name="직선 연결선 13"/>
          <p:cNvCxnSpPr/>
          <p:nvPr/>
        </p:nvCxnSpPr>
        <p:spPr>
          <a:xfrm>
            <a:off x="1835696" y="5661248"/>
            <a:ext cx="820992" cy="0"/>
          </a:xfrm>
          <a:prstGeom prst="line">
            <a:avLst/>
          </a:prstGeom>
          <a:ln w="71120">
            <a:gradFill flip="none" rotWithShape="1">
              <a:gsLst>
                <a:gs pos="0">
                  <a:srgbClr val="FF0000"/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946678" y="5661248"/>
            <a:ext cx="820992" cy="0"/>
          </a:xfrm>
          <a:prstGeom prst="line">
            <a:avLst/>
          </a:prstGeom>
          <a:ln w="71120">
            <a:gradFill flip="none" rotWithShape="1">
              <a:gsLst>
                <a:gs pos="0">
                  <a:srgbClr val="FF0000"/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rgbClr val="E8EEF8"/>
                </a:gs>
              </a:gsLst>
              <a:lin ang="10800000" scaled="1"/>
              <a:tileRect/>
            </a:gra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Documents and Settings\USER\Local Settings\Temporary Internet Files\Content.IE5\1XTEWW5V\MP9002629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gridSiz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252" y="-9652"/>
            <a:ext cx="2680403" cy="17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4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>
        <a:ln w="60325"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E8EEF8"/>
              </a:gs>
            </a:gsLst>
            <a:lin ang="10800000" scaled="1"/>
            <a:tileRect/>
          </a:gradFill>
          <a:tailEnd type="triangle" w="sm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2322</TotalTime>
  <Words>1396</Words>
  <Application>Microsoft Office PowerPoint</Application>
  <PresentationFormat>화면 슬라이드 쇼(4:3)</PresentationFormat>
  <Paragraphs>447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오렌지</vt:lpstr>
      <vt:lpstr>대구대학교  2012년 해외취업  프로그램 참가    일본취업   비즈니스 연수 과정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아까몽까이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대구대학교  2012년 해외취업  프로그램 참가 제안서   일본취업    비즈니스 연수 과정 </dc:title>
  <dc:creator>아까몽까이</dc:creator>
  <cp:lastModifiedBy>USER</cp:lastModifiedBy>
  <cp:revision>194</cp:revision>
  <cp:lastPrinted>2012-05-08T05:49:02Z</cp:lastPrinted>
  <dcterms:created xsi:type="dcterms:W3CDTF">2012-04-17T07:36:11Z</dcterms:created>
  <dcterms:modified xsi:type="dcterms:W3CDTF">2012-05-11T08:58:51Z</dcterms:modified>
</cp:coreProperties>
</file>