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801350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60" y="-72"/>
      </p:cViewPr>
      <p:guideLst>
        <p:guide orient="horz" pos="4536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10104" y="4473900"/>
            <a:ext cx="9181148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20205" y="8161020"/>
            <a:ext cx="7560946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290916" y="1210153"/>
            <a:ext cx="2261533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563" y="1210153"/>
            <a:ext cx="660832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3235" y="9254491"/>
            <a:ext cx="9181148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53235" y="6104105"/>
            <a:ext cx="9181148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02564" y="7057550"/>
            <a:ext cx="4434930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117515" y="7057550"/>
            <a:ext cx="4434929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576740"/>
            <a:ext cx="9721216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0068" y="3223737"/>
            <a:ext cx="477247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0068" y="4567244"/>
            <a:ext cx="477247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486936" y="3223737"/>
            <a:ext cx="4774347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486936" y="4567244"/>
            <a:ext cx="4774347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573412"/>
            <a:ext cx="3553570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3028" y="573413"/>
            <a:ext cx="6038254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0068" y="3013711"/>
            <a:ext cx="3553570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17142" y="10081260"/>
            <a:ext cx="6480810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117142" y="1286828"/>
            <a:ext cx="6480810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117142" y="11271410"/>
            <a:ext cx="6480810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540068" y="576740"/>
            <a:ext cx="9721216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0068" y="3360421"/>
            <a:ext cx="9721216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540069" y="13348343"/>
            <a:ext cx="2520315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690462" y="13348343"/>
            <a:ext cx="3420427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740967" y="13348343"/>
            <a:ext cx="2520315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>
            <a:spLocks noChangeAspect="1"/>
          </p:cNvSpPr>
          <p:nvPr/>
        </p:nvSpPr>
        <p:spPr>
          <a:xfrm>
            <a:off x="370062" y="432148"/>
            <a:ext cx="47625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선수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전공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직사각형 3"/>
          <p:cNvSpPr>
            <a:spLocks noChangeAspect="1"/>
          </p:cNvSpPr>
          <p:nvPr/>
        </p:nvSpPr>
        <p:spPr>
          <a:xfrm>
            <a:off x="990329" y="432148"/>
            <a:ext cx="9425506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경영과 컴퓨터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(1/1)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경영학원론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(1/1)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경영사례분석 및 입문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(1/2)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    경영통계학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(1/2)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회계원리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TextBox 4"/>
          <p:cNvSpPr txBox="1">
            <a:spLocks noChangeAspect="1"/>
          </p:cNvSpPr>
          <p:nvPr/>
        </p:nvSpPr>
        <p:spPr>
          <a:xfrm>
            <a:off x="990328" y="144116"/>
            <a:ext cx="4464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※ </a:t>
            </a:r>
            <a:r>
              <a:rPr lang="ko-KR" altLang="en-US" sz="1100" dirty="0" smtClean="0"/>
              <a:t>□ 내 에서는 수강 순서의 의미가 없음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학년</a:t>
            </a:r>
            <a:r>
              <a:rPr lang="en-US" altLang="ko-KR" sz="1100" dirty="0" smtClean="0"/>
              <a:t>/</a:t>
            </a:r>
            <a:r>
              <a:rPr lang="ko-KR" altLang="en-US" sz="1100" dirty="0" smtClean="0"/>
              <a:t>학기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를 의미함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sp>
        <p:nvSpPr>
          <p:cNvPr id="6" name="직사각형 5"/>
          <p:cNvSpPr>
            <a:spLocks noChangeAspect="1"/>
          </p:cNvSpPr>
          <p:nvPr/>
        </p:nvSpPr>
        <p:spPr>
          <a:xfrm>
            <a:off x="370062" y="1512268"/>
            <a:ext cx="47625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전공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선택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직사각형 6"/>
          <p:cNvSpPr>
            <a:spLocks noChangeAspect="1"/>
          </p:cNvSpPr>
          <p:nvPr/>
        </p:nvSpPr>
        <p:spPr>
          <a:xfrm>
            <a:off x="5015235" y="151226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재무분석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직사각형 7"/>
          <p:cNvSpPr>
            <a:spLocks noChangeAspect="1"/>
          </p:cNvSpPr>
          <p:nvPr/>
        </p:nvSpPr>
        <p:spPr>
          <a:xfrm>
            <a:off x="7031459" y="151226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국제경영론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>
            <a:spLocks noChangeAspect="1"/>
          </p:cNvSpPr>
          <p:nvPr/>
        </p:nvSpPr>
        <p:spPr>
          <a:xfrm>
            <a:off x="370062" y="2520380"/>
            <a:ext cx="47625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전공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필수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직사각형 9"/>
          <p:cNvSpPr>
            <a:spLocks noChangeAspect="1"/>
          </p:cNvSpPr>
          <p:nvPr/>
        </p:nvSpPr>
        <p:spPr>
          <a:xfrm>
            <a:off x="990328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마케팅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원론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직사각형 10"/>
          <p:cNvSpPr>
            <a:spLocks noChangeAspect="1"/>
          </p:cNvSpPr>
          <p:nvPr/>
        </p:nvSpPr>
        <p:spPr>
          <a:xfrm>
            <a:off x="2999011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경영정보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시스템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직사각형 11"/>
          <p:cNvSpPr>
            <a:spLocks noChangeAspect="1"/>
          </p:cNvSpPr>
          <p:nvPr/>
        </p:nvSpPr>
        <p:spPr>
          <a:xfrm>
            <a:off x="990328" y="3456484"/>
            <a:ext cx="864096" cy="32400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서비스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마케팅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(2/2)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소비자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행동론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광고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관리론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유통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관리론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(4/1)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마케팅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조사론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직사각형 12"/>
          <p:cNvSpPr>
            <a:spLocks noChangeAspect="1"/>
          </p:cNvSpPr>
          <p:nvPr/>
        </p:nvSpPr>
        <p:spPr>
          <a:xfrm>
            <a:off x="1998440" y="3456484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데이터베이스설계론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직사각형 13"/>
          <p:cNvSpPr>
            <a:spLocks noChangeAspect="1"/>
          </p:cNvSpPr>
          <p:nvPr/>
        </p:nvSpPr>
        <p:spPr>
          <a:xfrm>
            <a:off x="3994424" y="3456484"/>
            <a:ext cx="9000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이비즈니스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설계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론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직사각형 14"/>
          <p:cNvSpPr>
            <a:spLocks noChangeAspect="1"/>
          </p:cNvSpPr>
          <p:nvPr/>
        </p:nvSpPr>
        <p:spPr>
          <a:xfrm>
            <a:off x="3011758" y="3450134"/>
            <a:ext cx="864096" cy="75687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경영정보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분석 및 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설계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직사각형 15"/>
          <p:cNvSpPr>
            <a:spLocks noChangeAspect="1"/>
          </p:cNvSpPr>
          <p:nvPr/>
        </p:nvSpPr>
        <p:spPr>
          <a:xfrm>
            <a:off x="5015235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재무관리론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직사각형 16"/>
          <p:cNvSpPr>
            <a:spLocks noChangeAspect="1"/>
          </p:cNvSpPr>
          <p:nvPr/>
        </p:nvSpPr>
        <p:spPr>
          <a:xfrm>
            <a:off x="5015235" y="3456484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증권투자론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>
            <a:spLocks noChangeAspect="1"/>
          </p:cNvSpPr>
          <p:nvPr/>
        </p:nvSpPr>
        <p:spPr>
          <a:xfrm>
            <a:off x="5015235" y="439258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파생금융상품론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9" name="직사각형 18"/>
          <p:cNvSpPr>
            <a:spLocks noChangeAspect="1"/>
          </p:cNvSpPr>
          <p:nvPr/>
        </p:nvSpPr>
        <p:spPr>
          <a:xfrm>
            <a:off x="5015235" y="5328692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금융기관경영론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직사각형 19"/>
          <p:cNvSpPr>
            <a:spLocks noChangeAspect="1"/>
          </p:cNvSpPr>
          <p:nvPr/>
        </p:nvSpPr>
        <p:spPr>
          <a:xfrm>
            <a:off x="6023347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재무회계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(1)</a:t>
            </a: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직사각형 20"/>
          <p:cNvSpPr>
            <a:spLocks noChangeAspect="1"/>
          </p:cNvSpPr>
          <p:nvPr/>
        </p:nvSpPr>
        <p:spPr>
          <a:xfrm>
            <a:off x="6023347" y="3456484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재무회계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(2)</a:t>
            </a: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2" name="직사각형 21"/>
          <p:cNvSpPr>
            <a:spLocks noChangeAspect="1"/>
          </p:cNvSpPr>
          <p:nvPr/>
        </p:nvSpPr>
        <p:spPr>
          <a:xfrm>
            <a:off x="6023347" y="439258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원가회계론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직사각형 22"/>
          <p:cNvSpPr>
            <a:spLocks noChangeAspect="1"/>
          </p:cNvSpPr>
          <p:nvPr/>
        </p:nvSpPr>
        <p:spPr>
          <a:xfrm>
            <a:off x="7031459" y="3456484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국제기업환경론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4" name="직사각형 23"/>
          <p:cNvSpPr>
            <a:spLocks noChangeAspect="1"/>
          </p:cNvSpPr>
          <p:nvPr/>
        </p:nvSpPr>
        <p:spPr>
          <a:xfrm>
            <a:off x="8039571" y="151226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계량경영론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5" name="직사각형 24"/>
          <p:cNvSpPr>
            <a:spLocks noChangeAspect="1"/>
          </p:cNvSpPr>
          <p:nvPr/>
        </p:nvSpPr>
        <p:spPr>
          <a:xfrm>
            <a:off x="8039571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생산경영론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6" name="직사각형 25"/>
          <p:cNvSpPr>
            <a:spLocks noChangeAspect="1"/>
          </p:cNvSpPr>
          <p:nvPr/>
        </p:nvSpPr>
        <p:spPr>
          <a:xfrm>
            <a:off x="8039571" y="3456484"/>
            <a:ext cx="864096" cy="158417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공급사슬경영론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품질경영론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(4/1)</a:t>
            </a:r>
          </a:p>
          <a:p>
            <a:pPr algn="ctr"/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서비스경영론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7" name="직사각형 26"/>
          <p:cNvSpPr>
            <a:spLocks noChangeAspect="1"/>
          </p:cNvSpPr>
          <p:nvPr/>
        </p:nvSpPr>
        <p:spPr>
          <a:xfrm>
            <a:off x="9263707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조직행위론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8" name="직사각형 27"/>
          <p:cNvSpPr>
            <a:spLocks noChangeAspect="1"/>
          </p:cNvSpPr>
          <p:nvPr/>
        </p:nvSpPr>
        <p:spPr>
          <a:xfrm>
            <a:off x="9047685" y="3456484"/>
            <a:ext cx="576000" cy="158417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경영조직론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리더십론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9" name="직사각형 28"/>
          <p:cNvSpPr>
            <a:spLocks noChangeAspect="1"/>
          </p:cNvSpPr>
          <p:nvPr/>
        </p:nvSpPr>
        <p:spPr>
          <a:xfrm>
            <a:off x="9767763" y="3456484"/>
            <a:ext cx="576064" cy="100811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인적자원관리론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0" name="직사각형 29"/>
          <p:cNvSpPr>
            <a:spLocks noChangeAspect="1"/>
          </p:cNvSpPr>
          <p:nvPr/>
        </p:nvSpPr>
        <p:spPr>
          <a:xfrm>
            <a:off x="9767763" y="4896644"/>
            <a:ext cx="576064" cy="100811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노사관계론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1" name="직사각형 30"/>
          <p:cNvSpPr>
            <a:spLocks noChangeAspect="1"/>
          </p:cNvSpPr>
          <p:nvPr/>
        </p:nvSpPr>
        <p:spPr>
          <a:xfrm>
            <a:off x="370062" y="3456484"/>
            <a:ext cx="476250" cy="3240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전공선택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32" name="그룹 31"/>
          <p:cNvGrpSpPr>
            <a:grpSpLocks noChangeAspect="1"/>
          </p:cNvGrpSpPr>
          <p:nvPr/>
        </p:nvGrpSpPr>
        <p:grpSpPr>
          <a:xfrm>
            <a:off x="3366592" y="7560940"/>
            <a:ext cx="4176464" cy="1152128"/>
            <a:chOff x="2383879" y="7920980"/>
            <a:chExt cx="4176464" cy="1152128"/>
          </a:xfrm>
        </p:grpSpPr>
        <p:sp>
          <p:nvSpPr>
            <p:cNvPr id="60" name="직사각형 59"/>
            <p:cNvSpPr/>
            <p:nvPr/>
          </p:nvSpPr>
          <p:spPr>
            <a:xfrm>
              <a:off x="2383879" y="7920980"/>
              <a:ext cx="4176464" cy="432048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1001">
              <a:schemeClr val="lt2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050" dirty="0" smtClean="0">
                  <a:latin typeface="나눔고딕" pitchFamily="50" charset="-127"/>
                  <a:ea typeface="나눔고딕" pitchFamily="50" charset="-127"/>
                </a:rPr>
                <a:t>전략경영</a:t>
              </a:r>
              <a:r>
                <a:rPr lang="en-US" altLang="ko-KR" sz="1050" dirty="0" smtClean="0">
                  <a:latin typeface="나눔고딕" pitchFamily="50" charset="-127"/>
                  <a:ea typeface="나눔고딕" pitchFamily="50" charset="-127"/>
                </a:rPr>
                <a:t>(4/2)   </a:t>
              </a:r>
              <a:r>
                <a:rPr lang="ko-KR" altLang="en-US" sz="1050" dirty="0" smtClean="0">
                  <a:latin typeface="나눔고딕" pitchFamily="50" charset="-127"/>
                  <a:ea typeface="나눔고딕" pitchFamily="50" charset="-127"/>
                </a:rPr>
                <a:t>의사결정의 심리학</a:t>
              </a:r>
              <a:r>
                <a:rPr lang="en-US" altLang="ko-KR" sz="1050" dirty="0" smtClean="0">
                  <a:latin typeface="나눔고딕" pitchFamily="50" charset="-127"/>
                  <a:ea typeface="나눔고딕" pitchFamily="50" charset="-127"/>
                </a:rPr>
                <a:t>(4/2)</a:t>
              </a:r>
              <a:endParaRPr lang="ko-KR" altLang="en-US" sz="1050" dirty="0"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2383879" y="8641060"/>
              <a:ext cx="4176464" cy="432048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1001">
              <a:schemeClr val="lt2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050" dirty="0" smtClean="0">
                  <a:latin typeface="나눔고딕" pitchFamily="50" charset="-127"/>
                  <a:ea typeface="나눔고딕" pitchFamily="50" charset="-127"/>
                </a:rPr>
                <a:t>경제원론</a:t>
              </a:r>
              <a:r>
                <a:rPr lang="en-US" altLang="ko-KR" sz="1050" dirty="0" smtClean="0">
                  <a:latin typeface="나눔고딕" pitchFamily="50" charset="-127"/>
                  <a:ea typeface="나눔고딕" pitchFamily="50" charset="-127"/>
                </a:rPr>
                <a:t>(1/1) </a:t>
              </a:r>
              <a:r>
                <a:rPr lang="ko-KR" altLang="en-US" sz="1050" dirty="0" smtClean="0">
                  <a:latin typeface="나눔고딕" pitchFamily="50" charset="-127"/>
                  <a:ea typeface="나눔고딕" pitchFamily="50" charset="-127"/>
                </a:rPr>
                <a:t>운동과 건강</a:t>
              </a:r>
              <a:r>
                <a:rPr lang="en-US" altLang="ko-KR" sz="1050" dirty="0" smtClean="0">
                  <a:latin typeface="나눔고딕" pitchFamily="50" charset="-127"/>
                  <a:ea typeface="나눔고딕" pitchFamily="50" charset="-127"/>
                </a:rPr>
                <a:t>(1/1) </a:t>
              </a:r>
              <a:r>
                <a:rPr lang="ko-KR" altLang="en-US" sz="1050" dirty="0" smtClean="0">
                  <a:latin typeface="나눔고딕" pitchFamily="50" charset="-127"/>
                  <a:ea typeface="나눔고딕" pitchFamily="50" charset="-127"/>
                </a:rPr>
                <a:t>역사의 이해</a:t>
              </a:r>
              <a:r>
                <a:rPr lang="en-US" altLang="ko-KR" sz="1050" dirty="0" smtClean="0">
                  <a:latin typeface="나눔고딕" pitchFamily="50" charset="-127"/>
                  <a:ea typeface="나눔고딕" pitchFamily="50" charset="-127"/>
                </a:rPr>
                <a:t>(1/2)</a:t>
              </a:r>
              <a:endParaRPr lang="ko-KR" altLang="en-US" sz="1050" dirty="0"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3536007" y="8497044"/>
              <a:ext cx="2088232" cy="216024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>
                  <a:latin typeface="나눔고딕" pitchFamily="50" charset="-127"/>
                  <a:ea typeface="나눔고딕" pitchFamily="50" charset="-127"/>
                </a:rPr>
                <a:t>1</a:t>
              </a:r>
              <a:r>
                <a:rPr lang="ko-KR" altLang="en-US" sz="1100" smtClean="0">
                  <a:latin typeface="나눔고딕" pitchFamily="50" charset="-127"/>
                  <a:ea typeface="나눔고딕" pitchFamily="50" charset="-127"/>
                </a:rPr>
                <a:t>학년 필수 기본교양</a:t>
              </a:r>
              <a:endParaRPr lang="ko-KR" altLang="en-US" sz="1100" dirty="0">
                <a:latin typeface="나눔고딕" pitchFamily="50" charset="-127"/>
                <a:ea typeface="나눔고딕" pitchFamily="50" charset="-127"/>
              </a:endParaRPr>
            </a:p>
          </p:txBody>
        </p:sp>
      </p:grpSp>
      <p:sp>
        <p:nvSpPr>
          <p:cNvPr id="33" name="직사각형 32"/>
          <p:cNvSpPr>
            <a:spLocks noChangeAspect="1"/>
          </p:cNvSpPr>
          <p:nvPr/>
        </p:nvSpPr>
        <p:spPr>
          <a:xfrm>
            <a:off x="6167363" y="5976764"/>
            <a:ext cx="1512168" cy="14760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latin typeface="나눔고딕" pitchFamily="50" charset="-127"/>
                <a:ea typeface="나눔고딕" pitchFamily="50" charset="-127"/>
              </a:rPr>
              <a:t>졸업시험 </a:t>
            </a:r>
            <a:r>
              <a:rPr lang="en-US" altLang="ko-KR" sz="1050" b="1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050" b="1" dirty="0" smtClean="0">
                <a:latin typeface="나눔고딕" pitchFamily="50" charset="-127"/>
                <a:ea typeface="나눔고딕" pitchFamily="50" charset="-127"/>
              </a:rPr>
              <a:t>과목</a:t>
            </a:r>
            <a:endParaRPr lang="en-US" altLang="ko-KR" sz="1050" b="1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조직행위론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재무관리론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마케팅원론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국제경영론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경영정보시스템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4" name="직사각형 33"/>
          <p:cNvSpPr>
            <a:spLocks noChangeAspect="1"/>
          </p:cNvSpPr>
          <p:nvPr/>
        </p:nvSpPr>
        <p:spPr>
          <a:xfrm>
            <a:off x="7751539" y="5976764"/>
            <a:ext cx="2088232" cy="14760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latin typeface="나눔고딕" pitchFamily="50" charset="-127"/>
                <a:ea typeface="나눔고딕" pitchFamily="50" charset="-127"/>
              </a:rPr>
              <a:t>그 외 전공 선택</a:t>
            </a:r>
            <a:endParaRPr lang="en-US" altLang="ko-KR" sz="1050" b="1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사회적 </a:t>
            </a:r>
            <a:r>
              <a:rPr lang="ko-KR" altLang="en-US" sz="1050" dirty="0" err="1" smtClean="0">
                <a:latin typeface="나눔고딕" pitchFamily="50" charset="-127"/>
                <a:ea typeface="나눔고딕" pitchFamily="50" charset="-127"/>
              </a:rPr>
              <a:t>기업론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상업정보교육론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상업정보교재연구 및 </a:t>
            </a:r>
            <a:r>
              <a:rPr lang="ko-KR" altLang="en-US" sz="1050" dirty="0" err="1" smtClean="0">
                <a:latin typeface="나눔고딕" pitchFamily="50" charset="-127"/>
                <a:ea typeface="나눔고딕" pitchFamily="50" charset="-127"/>
              </a:rPr>
              <a:t>지도법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(4/1)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국제마케팅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상업정보논리 및 논술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취업설계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경영학특강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</p:txBody>
      </p:sp>
      <p:cxnSp>
        <p:nvCxnSpPr>
          <p:cNvPr id="37" name="직선 화살표 연결선 36"/>
          <p:cNvCxnSpPr>
            <a:cxnSpLocks noChangeAspect="1"/>
          </p:cNvCxnSpPr>
          <p:nvPr/>
        </p:nvCxnSpPr>
        <p:spPr>
          <a:xfrm rot="5400000">
            <a:off x="2818197" y="1908314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>
            <a:cxnSpLocks noChangeAspect="1"/>
            <a:endCxn id="7" idx="0"/>
          </p:cNvCxnSpPr>
          <p:nvPr/>
        </p:nvCxnSpPr>
        <p:spPr>
          <a:xfrm rot="5400000">
            <a:off x="5339271" y="140425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>
            <a:cxnSpLocks noChangeAspect="1"/>
            <a:stCxn id="7" idx="2"/>
            <a:endCxn id="16" idx="0"/>
          </p:cNvCxnSpPr>
          <p:nvPr/>
        </p:nvCxnSpPr>
        <p:spPr>
          <a:xfrm rot="5400000">
            <a:off x="5231259" y="230435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cxnSpLocks noChangeAspect="1"/>
            <a:endCxn id="20" idx="0"/>
          </p:cNvCxnSpPr>
          <p:nvPr/>
        </p:nvCxnSpPr>
        <p:spPr>
          <a:xfrm rot="5400000">
            <a:off x="5843327" y="1908314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cxnSpLocks noChangeAspect="1"/>
            <a:endCxn id="8" idx="0"/>
          </p:cNvCxnSpPr>
          <p:nvPr/>
        </p:nvCxnSpPr>
        <p:spPr>
          <a:xfrm rot="5400000">
            <a:off x="7355495" y="140425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cxnSpLocks noChangeAspect="1"/>
            <a:endCxn id="24" idx="0"/>
          </p:cNvCxnSpPr>
          <p:nvPr/>
        </p:nvCxnSpPr>
        <p:spPr>
          <a:xfrm rot="5400000">
            <a:off x="8363607" y="140425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cxnSpLocks noChangeAspect="1"/>
            <a:stCxn id="24" idx="2"/>
            <a:endCxn id="25" idx="0"/>
          </p:cNvCxnSpPr>
          <p:nvPr/>
        </p:nvCxnSpPr>
        <p:spPr>
          <a:xfrm rot="5400000">
            <a:off x="8255595" y="230435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>
            <a:cxnSpLocks noChangeAspect="1"/>
            <a:stCxn id="8" idx="2"/>
            <a:endCxn id="23" idx="0"/>
          </p:cNvCxnSpPr>
          <p:nvPr/>
        </p:nvCxnSpPr>
        <p:spPr>
          <a:xfrm rot="5400000">
            <a:off x="6779431" y="277241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꺾인 연결선 44"/>
          <p:cNvCxnSpPr>
            <a:cxnSpLocks noChangeAspect="1"/>
            <a:stCxn id="13" idx="0"/>
            <a:endCxn id="14" idx="0"/>
          </p:cNvCxnSpPr>
          <p:nvPr/>
        </p:nvCxnSpPr>
        <p:spPr>
          <a:xfrm rot="5400000" flipH="1" flipV="1">
            <a:off x="3437456" y="2449516"/>
            <a:ext cx="12700" cy="2013936"/>
          </a:xfrm>
          <a:prstGeom prst="bentConnector3">
            <a:avLst>
              <a:gd name="adj1" fmla="val 180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>
            <a:cxnSpLocks noChangeAspect="1"/>
          </p:cNvCxnSpPr>
          <p:nvPr/>
        </p:nvCxnSpPr>
        <p:spPr>
          <a:xfrm flipV="1">
            <a:off x="3443759" y="3096444"/>
            <a:ext cx="794" cy="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cxnSpLocks noChangeAspect="1"/>
            <a:stCxn id="10" idx="2"/>
            <a:endCxn id="12" idx="0"/>
          </p:cNvCxnSpPr>
          <p:nvPr/>
        </p:nvCxnSpPr>
        <p:spPr>
          <a:xfrm>
            <a:off x="1422376" y="309644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>
            <a:cxnSpLocks noChangeAspect="1"/>
            <a:stCxn id="16" idx="2"/>
            <a:endCxn id="17" idx="0"/>
          </p:cNvCxnSpPr>
          <p:nvPr/>
        </p:nvCxnSpPr>
        <p:spPr>
          <a:xfrm rot="5400000">
            <a:off x="5267263" y="327646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cxnSpLocks noChangeAspect="1"/>
            <a:stCxn id="17" idx="2"/>
            <a:endCxn id="18" idx="0"/>
          </p:cNvCxnSpPr>
          <p:nvPr/>
        </p:nvCxnSpPr>
        <p:spPr>
          <a:xfrm rot="5400000">
            <a:off x="5267263" y="421257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>
            <a:cxnSpLocks noChangeAspect="1"/>
            <a:stCxn id="18" idx="2"/>
            <a:endCxn id="19" idx="0"/>
          </p:cNvCxnSpPr>
          <p:nvPr/>
        </p:nvCxnSpPr>
        <p:spPr>
          <a:xfrm rot="5400000">
            <a:off x="5267263" y="514867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>
            <a:cxnSpLocks noChangeAspect="1"/>
            <a:stCxn id="20" idx="2"/>
            <a:endCxn id="21" idx="0"/>
          </p:cNvCxnSpPr>
          <p:nvPr/>
        </p:nvCxnSpPr>
        <p:spPr>
          <a:xfrm rot="5400000">
            <a:off x="6275375" y="327646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화살표 연결선 52"/>
          <p:cNvCxnSpPr>
            <a:cxnSpLocks noChangeAspect="1"/>
            <a:stCxn id="21" idx="2"/>
            <a:endCxn id="22" idx="0"/>
          </p:cNvCxnSpPr>
          <p:nvPr/>
        </p:nvCxnSpPr>
        <p:spPr>
          <a:xfrm rot="5400000">
            <a:off x="6275375" y="421257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/>
          <p:cNvCxnSpPr>
            <a:cxnSpLocks noChangeAspect="1"/>
            <a:stCxn id="25" idx="2"/>
            <a:endCxn id="26" idx="0"/>
          </p:cNvCxnSpPr>
          <p:nvPr/>
        </p:nvCxnSpPr>
        <p:spPr>
          <a:xfrm rot="5400000">
            <a:off x="8291599" y="327646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>
            <a:cxnSpLocks noChangeAspect="1"/>
            <a:stCxn id="29" idx="2"/>
            <a:endCxn id="30" idx="0"/>
          </p:cNvCxnSpPr>
          <p:nvPr/>
        </p:nvCxnSpPr>
        <p:spPr>
          <a:xfrm rot="5400000">
            <a:off x="9839771" y="4680622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화살표 연결선 65"/>
          <p:cNvCxnSpPr>
            <a:endCxn id="15" idx="0"/>
          </p:cNvCxnSpPr>
          <p:nvPr/>
        </p:nvCxnSpPr>
        <p:spPr>
          <a:xfrm>
            <a:off x="3443806" y="3240444"/>
            <a:ext cx="0" cy="209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>
            <a:off x="3443759" y="1297040"/>
            <a:ext cx="5027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꺾인 연결선 77"/>
          <p:cNvCxnSpPr>
            <a:stCxn id="27" idx="2"/>
            <a:endCxn id="28" idx="0"/>
          </p:cNvCxnSpPr>
          <p:nvPr/>
        </p:nvCxnSpPr>
        <p:spPr>
          <a:xfrm rot="5400000">
            <a:off x="9335700" y="3096429"/>
            <a:ext cx="360040" cy="36007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꺾인 연결선 79"/>
          <p:cNvCxnSpPr>
            <a:stCxn id="27" idx="2"/>
            <a:endCxn id="29" idx="0"/>
          </p:cNvCxnSpPr>
          <p:nvPr/>
        </p:nvCxnSpPr>
        <p:spPr>
          <a:xfrm rot="16200000" flipH="1">
            <a:off x="9695755" y="3096444"/>
            <a:ext cx="360040" cy="3600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꺾인 연결선 84"/>
          <p:cNvCxnSpPr>
            <a:stCxn id="30" idx="2"/>
          </p:cNvCxnSpPr>
          <p:nvPr/>
        </p:nvCxnSpPr>
        <p:spPr>
          <a:xfrm rot="5400000">
            <a:off x="7683302" y="5764511"/>
            <a:ext cx="2232249" cy="251273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꺾인 연결선 88"/>
          <p:cNvCxnSpPr>
            <a:stCxn id="12" idx="2"/>
          </p:cNvCxnSpPr>
          <p:nvPr/>
        </p:nvCxnSpPr>
        <p:spPr>
          <a:xfrm rot="16200000" flipH="1">
            <a:off x="1674224" y="6444636"/>
            <a:ext cx="1440520" cy="19442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>
            <a:stCxn id="4" idx="2"/>
          </p:cNvCxnSpPr>
          <p:nvPr/>
        </p:nvCxnSpPr>
        <p:spPr>
          <a:xfrm>
            <a:off x="5703082" y="1008212"/>
            <a:ext cx="0" cy="288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꺾인 연결선 93"/>
          <p:cNvCxnSpPr>
            <a:stCxn id="4" idx="2"/>
            <a:endCxn id="10" idx="0"/>
          </p:cNvCxnSpPr>
          <p:nvPr/>
        </p:nvCxnSpPr>
        <p:spPr>
          <a:xfrm rot="5400000">
            <a:off x="2806645" y="-376057"/>
            <a:ext cx="1512168" cy="4280706"/>
          </a:xfrm>
          <a:prstGeom prst="bentConnector3">
            <a:avLst>
              <a:gd name="adj1" fmla="val 1892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꺾인 연결선 96"/>
          <p:cNvCxnSpPr>
            <a:stCxn id="4" idx="2"/>
            <a:endCxn id="27" idx="0"/>
          </p:cNvCxnSpPr>
          <p:nvPr/>
        </p:nvCxnSpPr>
        <p:spPr>
          <a:xfrm rot="16200000" flipH="1">
            <a:off x="6943334" y="-232041"/>
            <a:ext cx="1512168" cy="3992673"/>
          </a:xfrm>
          <a:prstGeom prst="bentConnector3">
            <a:avLst>
              <a:gd name="adj1" fmla="val 1892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90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255</Words>
  <Application>Microsoft Office PowerPoint</Application>
  <PresentationFormat>사용자 지정</PresentationFormat>
  <Paragraphs>80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24</cp:revision>
  <dcterms:created xsi:type="dcterms:W3CDTF">2011-03-08T06:22:35Z</dcterms:created>
  <dcterms:modified xsi:type="dcterms:W3CDTF">2014-09-01T07:37:23Z</dcterms:modified>
</cp:coreProperties>
</file>