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72" r:id="rId2"/>
    <p:sldId id="269" r:id="rId3"/>
    <p:sldId id="289" r:id="rId4"/>
    <p:sldId id="290" r:id="rId5"/>
    <p:sldId id="273" r:id="rId6"/>
    <p:sldId id="288" r:id="rId7"/>
    <p:sldId id="284" r:id="rId8"/>
    <p:sldId id="295" r:id="rId9"/>
    <p:sldId id="294" r:id="rId10"/>
    <p:sldId id="296" r:id="rId11"/>
    <p:sldId id="297" r:id="rId12"/>
    <p:sldId id="287" r:id="rId13"/>
    <p:sldId id="298" r:id="rId14"/>
    <p:sldId id="305" r:id="rId15"/>
    <p:sldId id="300" r:id="rId16"/>
    <p:sldId id="301" r:id="rId17"/>
    <p:sldId id="302" r:id="rId18"/>
    <p:sldId id="303" r:id="rId19"/>
    <p:sldId id="304" r:id="rId20"/>
    <p:sldId id="308" r:id="rId21"/>
    <p:sldId id="307" r:id="rId22"/>
    <p:sldId id="306" r:id="rId23"/>
  </p:sldIdLst>
  <p:sldSz cx="12192000" cy="6858000"/>
  <p:notesSz cx="6858000" cy="9144000"/>
  <p:embeddedFontLst>
    <p:embeddedFont>
      <p:font typeface="tvN 즐거운이야기 Bold" pitchFamily="18" charset="-127"/>
      <p:regular r:id="rId25"/>
    </p:embeddedFont>
    <p:embeddedFont>
      <p:font typeface="맑은 고딕" pitchFamily="50" charset="-127"/>
      <p:regular r:id="rId26"/>
      <p:bold r:id="rId27"/>
    </p:embeddedFont>
    <p:embeddedFont>
      <p:font typeface="Tmon몬소리 Black" pitchFamily="2" charset="-127"/>
      <p:bold r:id="rId28"/>
    </p:embeddedFont>
    <p:embeddedFont>
      <p:font typeface="배달의민족 한나는 열한살" pitchFamily="50" charset="-127"/>
      <p:regular r:id="rId29"/>
    </p:embeddedFont>
    <p:embeddedFont>
      <p:font typeface="Arial Unicode MS" pitchFamily="50" charset="-127"/>
      <p:regular r:id="rId30"/>
    </p:embeddedFont>
    <p:embeddedFont>
      <p:font typeface="빙그레체Ⅱ" pitchFamily="18" charset="-127"/>
      <p:bold r:id="rId31"/>
    </p:embeddedFont>
    <p:embeddedFont>
      <p:font typeface="-윤고딕340" charset="-127"/>
      <p:regular r:id="rId32"/>
    </p:embeddedFont>
    <p:embeddedFont>
      <p:font typeface="더페이스샵 잉크립퀴드체" pitchFamily="66" charset="-127"/>
      <p:regular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6B8"/>
    <a:srgbClr val="1795C7"/>
    <a:srgbClr val="2C4D88"/>
    <a:srgbClr val="13223D"/>
    <a:srgbClr val="74B1DA"/>
    <a:srgbClr val="4E79C6"/>
    <a:srgbClr val="32579A"/>
    <a:srgbClr val="5C84CC"/>
    <a:srgbClr val="95D8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86" y="-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9053893048593E-2"/>
          <c:y val="5.2138316658757147E-4"/>
          <c:w val="0.93191384005942068"/>
          <c:h val="0.779240725937280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dLbls>
            <c:delete val="1"/>
          </c:dLbls>
          <c:cat>
            <c:strRef>
              <c:f>Sheet1!$A$2:$A$3</c:f>
              <c:strCache>
                <c:ptCount val="2"/>
                <c:pt idx="0">
                  <c:v>실시 전</c:v>
                </c:pt>
                <c:pt idx="1">
                  <c:v>실시 후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0078592"/>
        <c:axId val="34713536"/>
      </c:lineChart>
      <c:catAx>
        <c:axId val="140078592"/>
        <c:scaling>
          <c:orientation val="minMax"/>
        </c:scaling>
        <c:delete val="0"/>
        <c:axPos val="b"/>
        <c:majorTickMark val="none"/>
        <c:minorTickMark val="none"/>
        <c:tickLblPos val="nextTo"/>
        <c:crossAx val="34713536"/>
        <c:crosses val="autoZero"/>
        <c:auto val="1"/>
        <c:lblAlgn val="ctr"/>
        <c:lblOffset val="100"/>
        <c:noMultiLvlLbl val="0"/>
      </c:catAx>
      <c:valAx>
        <c:axId val="34713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4007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mon몬소리 Black" pitchFamily="2" charset="-127"/>
          <a:ea typeface="Tmon몬소리 Black" pitchFamily="2" charset="-127"/>
        </a:defRPr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4DD79-7F53-4F12-B57C-F38CE08DB00A}" type="datetimeFigureOut">
              <a:rPr lang="ko-KR" altLang="en-US" smtClean="0"/>
              <a:pPr/>
              <a:t>2018-11-17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91588-2A04-4EEA-AB64-D46952B8F9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369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E386-04F9-463A-98DB-4501D3FF6CC7}" type="datetimeFigureOut">
              <a:rPr lang="ko-KR" altLang="en-US" smtClean="0"/>
              <a:pPr/>
              <a:t>2018-11-17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F9A2-C948-4B39-BEC8-C4B3432DD9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76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E386-04F9-463A-98DB-4501D3FF6CC7}" type="datetimeFigureOut">
              <a:rPr lang="ko-KR" altLang="en-US" smtClean="0"/>
              <a:pPr/>
              <a:t>2018-11-17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F9A2-C948-4B39-BEC8-C4B3432DD9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381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E386-04F9-463A-98DB-4501D3FF6CC7}" type="datetimeFigureOut">
              <a:rPr lang="ko-KR" altLang="en-US" smtClean="0"/>
              <a:pPr/>
              <a:t>2018-11-17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F9A2-C948-4B39-BEC8-C4B3432DD9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08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E386-04F9-463A-98DB-4501D3FF6CC7}" type="datetimeFigureOut">
              <a:rPr lang="ko-KR" altLang="en-US" smtClean="0"/>
              <a:pPr/>
              <a:t>2018-11-17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F9A2-C948-4B39-BEC8-C4B3432DD9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774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E386-04F9-463A-98DB-4501D3FF6CC7}" type="datetimeFigureOut">
              <a:rPr lang="ko-KR" altLang="en-US" smtClean="0"/>
              <a:pPr/>
              <a:t>2018-11-17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F9A2-C948-4B39-BEC8-C4B3432DD9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58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E386-04F9-463A-98DB-4501D3FF6CC7}" type="datetimeFigureOut">
              <a:rPr lang="ko-KR" altLang="en-US" smtClean="0"/>
              <a:pPr/>
              <a:t>2018-11-17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F9A2-C948-4B39-BEC8-C4B3432DD9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80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E386-04F9-463A-98DB-4501D3FF6CC7}" type="datetimeFigureOut">
              <a:rPr lang="ko-KR" altLang="en-US" smtClean="0"/>
              <a:pPr/>
              <a:t>2018-11-17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F9A2-C948-4B39-BEC8-C4B3432DD9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569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E386-04F9-463A-98DB-4501D3FF6CC7}" type="datetimeFigureOut">
              <a:rPr lang="ko-KR" altLang="en-US" smtClean="0"/>
              <a:pPr/>
              <a:t>2018-11-17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F9A2-C948-4B39-BEC8-C4B3432DD9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277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E386-04F9-463A-98DB-4501D3FF6CC7}" type="datetimeFigureOut">
              <a:rPr lang="ko-KR" altLang="en-US" smtClean="0"/>
              <a:pPr/>
              <a:t>2018-11-17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F9A2-C948-4B39-BEC8-C4B3432DD9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467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E386-04F9-463A-98DB-4501D3FF6CC7}" type="datetimeFigureOut">
              <a:rPr lang="ko-KR" altLang="en-US" smtClean="0"/>
              <a:pPr/>
              <a:t>2018-11-17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F9A2-C948-4B39-BEC8-C4B3432DD9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910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E386-04F9-463A-98DB-4501D3FF6CC7}" type="datetimeFigureOut">
              <a:rPr lang="ko-KR" altLang="en-US" smtClean="0"/>
              <a:pPr/>
              <a:t>2018-11-17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F9A2-C948-4B39-BEC8-C4B3432DD9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649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9E386-04F9-463A-98DB-4501D3FF6CC7}" type="datetimeFigureOut">
              <a:rPr lang="ko-KR" altLang="en-US" smtClean="0"/>
              <a:pPr/>
              <a:t>2018-11-17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6F9A2-C948-4B39-BEC8-C4B3432DD9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569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35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7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12" Type="http://schemas.openxmlformats.org/officeDocument/2006/relationships/image" Target="../media/image36.png"/><Relationship Id="rId2" Type="http://schemas.openxmlformats.org/officeDocument/2006/relationships/image" Target="../media/image9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40.png"/><Relationship Id="rId5" Type="http://schemas.openxmlformats.org/officeDocument/2006/relationships/image" Target="../media/image39.png"/><Relationship Id="rId15" Type="http://schemas.openxmlformats.org/officeDocument/2006/relationships/image" Target="../media/image41.png"/><Relationship Id="rId10" Type="http://schemas.openxmlformats.org/officeDocument/2006/relationships/image" Target="../media/image29.png"/><Relationship Id="rId4" Type="http://schemas.openxmlformats.org/officeDocument/2006/relationships/image" Target="../media/image38.png"/><Relationship Id="rId9" Type="http://schemas.openxmlformats.org/officeDocument/2006/relationships/image" Target="../media/image30.pn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6.png"/><Relationship Id="rId10" Type="http://schemas.openxmlformats.org/officeDocument/2006/relationships/image" Target="../media/image43.png"/><Relationship Id="rId4" Type="http://schemas.openxmlformats.org/officeDocument/2006/relationships/image" Target="../media/image21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45.png"/><Relationship Id="rId12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44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6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6.png"/><Relationship Id="rId7" Type="http://schemas.openxmlformats.org/officeDocument/2006/relationships/image" Target="../media/image34.pn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gbokji.or.kr/" TargetMode="External"/><Relationship Id="rId4" Type="http://schemas.openxmlformats.org/officeDocument/2006/relationships/hyperlink" Target="http://www.lovebukgu.or.kr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12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3.png"/><Relationship Id="rId5" Type="http://schemas.openxmlformats.org/officeDocument/2006/relationships/image" Target="../media/image3.png"/><Relationship Id="rId10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milky-way-2695569_19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74"/>
            <a:ext cx="12192000" cy="6851651"/>
          </a:xfrm>
          <a:prstGeom prst="rect">
            <a:avLst/>
          </a:prstGeom>
        </p:spPr>
      </p:pic>
      <p:pic>
        <p:nvPicPr>
          <p:cNvPr id="22" name="그림 21" descr="world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869" y="270765"/>
            <a:ext cx="1926843" cy="1926843"/>
          </a:xfrm>
          <a:prstGeom prst="rect">
            <a:avLst/>
          </a:prstGeom>
        </p:spPr>
      </p:pic>
      <p:pic>
        <p:nvPicPr>
          <p:cNvPr id="24" name="그림 23" descr="telescop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278112" y="4544568"/>
            <a:ext cx="2429894" cy="2429894"/>
          </a:xfrm>
          <a:prstGeom prst="rect">
            <a:avLst/>
          </a:prstGeom>
        </p:spPr>
      </p:pic>
      <p:pic>
        <p:nvPicPr>
          <p:cNvPr id="25" name="그림 24" descr="solar-syste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852" y="4284981"/>
            <a:ext cx="2079243" cy="2079243"/>
          </a:xfrm>
          <a:prstGeom prst="rect">
            <a:avLst/>
          </a:prstGeom>
        </p:spPr>
      </p:pic>
      <p:pic>
        <p:nvPicPr>
          <p:cNvPr id="26" name="그림 25" descr="plane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07208" y="3494813"/>
            <a:ext cx="2871217" cy="2871217"/>
          </a:xfrm>
          <a:prstGeom prst="rect">
            <a:avLst/>
          </a:prstGeom>
        </p:spPr>
      </p:pic>
      <p:pic>
        <p:nvPicPr>
          <p:cNvPr id="27" name="그림 26" descr="satur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9529855" y="493775"/>
            <a:ext cx="1726410" cy="1726410"/>
          </a:xfrm>
          <a:prstGeom prst="rect">
            <a:avLst/>
          </a:prstGeom>
        </p:spPr>
      </p:pic>
      <p:pic>
        <p:nvPicPr>
          <p:cNvPr id="29" name="그림 28" descr="solar-syste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7988" y="185421"/>
            <a:ext cx="2079243" cy="2079243"/>
          </a:xfrm>
          <a:prstGeom prst="rect">
            <a:avLst/>
          </a:prstGeom>
        </p:spPr>
      </p:pic>
      <p:pic>
        <p:nvPicPr>
          <p:cNvPr id="31" name="그림 30" descr="solar-syste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50684" y="3943605"/>
            <a:ext cx="2079243" cy="207924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189487" y="5274108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>
                <a:latin typeface="tvN 즐거운이야기 Bold" pitchFamily="18" charset="-127"/>
                <a:ea typeface="tvN 즐거운이야기 Bold" pitchFamily="18" charset="-127"/>
              </a:rPr>
              <a:t>대구대학교 사회복지학과</a:t>
            </a:r>
            <a:endParaRPr lang="en-US" altLang="ko-KR" sz="4000" dirty="0">
              <a:latin typeface="tvN 즐거운이야기 Bold" pitchFamily="18" charset="-127"/>
              <a:ea typeface="tvN 즐거운이야기 Bold" pitchFamily="18" charset="-127"/>
            </a:endParaRPr>
          </a:p>
          <a:p>
            <a:pPr algn="ctr"/>
            <a:r>
              <a:rPr lang="ko-KR" altLang="en-US" sz="4000" dirty="0" err="1" smtClean="0">
                <a:latin typeface="tvN 즐거운이야기 Bold" pitchFamily="18" charset="-127"/>
                <a:ea typeface="tvN 즐거운이야기 Bold" pitchFamily="18" charset="-127"/>
              </a:rPr>
              <a:t>김민효</a:t>
            </a:r>
            <a:r>
              <a:rPr lang="en-US" altLang="ko-KR" sz="4000" dirty="0" smtClean="0">
                <a:latin typeface="tvN 즐거운이야기 Bold" pitchFamily="18" charset="-127"/>
                <a:ea typeface="tvN 즐거운이야기 Bold" pitchFamily="18" charset="-127"/>
              </a:rPr>
              <a:t>, </a:t>
            </a:r>
            <a:r>
              <a:rPr lang="ko-KR" altLang="en-US" sz="4000" dirty="0" smtClean="0">
                <a:latin typeface="tvN 즐거운이야기 Bold" pitchFamily="18" charset="-127"/>
                <a:ea typeface="tvN 즐거운이야기 Bold" pitchFamily="18" charset="-127"/>
              </a:rPr>
              <a:t>김보경</a:t>
            </a:r>
            <a:r>
              <a:rPr lang="en-US" altLang="ko-KR" sz="4000" dirty="0" smtClean="0">
                <a:latin typeface="tvN 즐거운이야기 Bold" pitchFamily="18" charset="-127"/>
                <a:ea typeface="tvN 즐거운이야기 Bold" pitchFamily="18" charset="-127"/>
              </a:rPr>
              <a:t>, </a:t>
            </a:r>
            <a:r>
              <a:rPr lang="ko-KR" altLang="en-US" sz="4000" dirty="0" err="1" smtClean="0">
                <a:latin typeface="tvN 즐거운이야기 Bold" pitchFamily="18" charset="-127"/>
                <a:ea typeface="tvN 즐거운이야기 Bold" pitchFamily="18" charset="-127"/>
              </a:rPr>
              <a:t>라윤정</a:t>
            </a:r>
            <a:endParaRPr lang="ko-KR" altLang="en-US" sz="4000" dirty="0">
              <a:latin typeface="tvN 즐거운이야기 Bold" pitchFamily="18" charset="-127"/>
              <a:ea typeface="tvN 즐거운이야기 Bold" pitchFamily="18" charset="-127"/>
            </a:endParaRPr>
          </a:p>
        </p:txBody>
      </p:sp>
      <p:grpSp>
        <p:nvGrpSpPr>
          <p:cNvPr id="32" name="그룹 16">
            <a:extLst>
              <a:ext uri="{FF2B5EF4-FFF2-40B4-BE49-F238E27FC236}">
                <a16:creationId xmlns:a16="http://schemas.microsoft.com/office/drawing/2014/main" xmlns="" id="{C8E7E7E5-9BB9-4167-949F-5F8E07C20170}"/>
              </a:ext>
            </a:extLst>
          </p:cNvPr>
          <p:cNvGrpSpPr/>
          <p:nvPr/>
        </p:nvGrpSpPr>
        <p:grpSpPr>
          <a:xfrm>
            <a:off x="1308420" y="736421"/>
            <a:ext cx="9700706" cy="4562856"/>
            <a:chOff x="1390716" y="452957"/>
            <a:chExt cx="9700706" cy="4562856"/>
          </a:xfrm>
          <a:noFill/>
        </p:grpSpPr>
        <p:pic>
          <p:nvPicPr>
            <p:cNvPr id="34" name="그림 33" descr="무제-1.png">
              <a:extLst>
                <a:ext uri="{FF2B5EF4-FFF2-40B4-BE49-F238E27FC236}">
                  <a16:creationId xmlns:a16="http://schemas.microsoft.com/office/drawing/2014/main" xmlns="" id="{088E45D7-EB82-46F4-8DE3-C0EEE1FB0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 l="27007" t="32400" r="26504" b="34800"/>
            <a:stretch>
              <a:fillRect/>
            </a:stretch>
          </p:blipFill>
          <p:spPr>
            <a:xfrm>
              <a:off x="1390716" y="452957"/>
              <a:ext cx="9700706" cy="456285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D4E2A951-FF51-4AB4-A664-BA8091AFF8E2}"/>
                </a:ext>
              </a:extLst>
            </p:cNvPr>
            <p:cNvSpPr txBox="1"/>
            <p:nvPr/>
          </p:nvSpPr>
          <p:spPr>
            <a:xfrm>
              <a:off x="3461994" y="2770635"/>
              <a:ext cx="5636479" cy="11079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6600" b="1" dirty="0">
                  <a:solidFill>
                    <a:srgbClr val="FCFF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빙그레체Ⅱ" pitchFamily="18" charset="-127"/>
                  <a:ea typeface="빙그레체Ⅱ" pitchFamily="18" charset="-127"/>
                </a:rPr>
                <a:t>신</a:t>
              </a:r>
              <a:r>
                <a:rPr lang="ko-KR" altLang="en-US" sz="6000" b="1" dirty="0">
                  <a:solidFill>
                    <a:srgbClr val="FCFF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빙그레체Ⅱ" pitchFamily="18" charset="-127"/>
                  <a:ea typeface="빙그레체Ⅱ" pitchFamily="18" charset="-127"/>
                </a:rPr>
                <a:t>비한 </a:t>
              </a:r>
              <a:r>
                <a:rPr lang="ko-KR" altLang="en-US" sz="6600" b="1" dirty="0">
                  <a:solidFill>
                    <a:srgbClr val="FCFF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빙그레체Ⅱ" pitchFamily="18" charset="-127"/>
                  <a:ea typeface="빙그레체Ⅱ" pitchFamily="18" charset="-127"/>
                </a:rPr>
                <a:t>종</a:t>
              </a:r>
              <a:r>
                <a:rPr lang="ko-KR" altLang="en-US" sz="6000" b="1" dirty="0">
                  <a:solidFill>
                    <a:srgbClr val="FCFF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빙그레체Ⅱ" pitchFamily="18" charset="-127"/>
                  <a:ea typeface="빙그레체Ⅱ" pitchFamily="18" charset="-127"/>
                </a:rPr>
                <a:t>복사전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F58DA788-9AA5-4716-B7BC-1E1AE9F5FB56}"/>
                </a:ext>
              </a:extLst>
            </p:cNvPr>
            <p:cNvSpPr txBox="1"/>
            <p:nvPr/>
          </p:nvSpPr>
          <p:spPr>
            <a:xfrm>
              <a:off x="4011045" y="1686546"/>
              <a:ext cx="802162" cy="120032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7200" dirty="0">
                  <a:solidFill>
                    <a:srgbClr val="5DFF5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vN 즐거운이야기 Bold" pitchFamily="18" charset="-127"/>
                  <a:ea typeface="tvN 즐거운이야기 Bold" pitchFamily="18" charset="-127"/>
                </a:rPr>
                <a:t>알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CAABF0B-F4D4-4DB1-971D-F79F3DC30E32}"/>
                </a:ext>
              </a:extLst>
            </p:cNvPr>
            <p:cNvSpPr txBox="1"/>
            <p:nvPr/>
          </p:nvSpPr>
          <p:spPr>
            <a:xfrm rot="21205334">
              <a:off x="4506201" y="1670110"/>
              <a:ext cx="782281" cy="120032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7200" dirty="0">
                  <a:solidFill>
                    <a:srgbClr val="5DFF5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vN 즐거운이야기 Bold" pitchFamily="18" charset="-127"/>
                  <a:ea typeface="tvN 즐거운이야기 Bold" pitchFamily="18" charset="-127"/>
                </a:rPr>
                <a:t>아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EA220ADB-3E54-4FBF-9D9F-6CD2F8A5B11C}"/>
                </a:ext>
              </a:extLst>
            </p:cNvPr>
            <p:cNvSpPr txBox="1"/>
            <p:nvPr/>
          </p:nvSpPr>
          <p:spPr>
            <a:xfrm>
              <a:off x="5007993" y="1488582"/>
              <a:ext cx="619080" cy="120032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7200" dirty="0">
                  <a:solidFill>
                    <a:srgbClr val="5DFF5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vN 즐거운이야기 Bold" pitchFamily="18" charset="-127"/>
                  <a:ea typeface="tvN 즐거운이야기 Bold" pitchFamily="18" charset="-127"/>
                </a:rPr>
                <a:t>두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C672020C-D781-428E-A71C-55B15A84DBC5}"/>
                </a:ext>
              </a:extLst>
            </p:cNvPr>
            <p:cNvSpPr txBox="1"/>
            <p:nvPr/>
          </p:nvSpPr>
          <p:spPr>
            <a:xfrm>
              <a:off x="5358490" y="1526290"/>
              <a:ext cx="820384" cy="120032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7200" dirty="0">
                  <a:solidFill>
                    <a:srgbClr val="5DFF5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vN 즐거운이야기 Bold" pitchFamily="18" charset="-127"/>
                  <a:ea typeface="tvN 즐거운이야기 Bold" pitchFamily="18" charset="-127"/>
                </a:rPr>
                <a:t>면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38A96FA3-9E49-418C-9A26-00B5DB889102}"/>
                </a:ext>
              </a:extLst>
            </p:cNvPr>
            <p:cNvSpPr txBox="1"/>
            <p:nvPr/>
          </p:nvSpPr>
          <p:spPr>
            <a:xfrm>
              <a:off x="6195766" y="1545152"/>
              <a:ext cx="599844" cy="120032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7200" dirty="0">
                  <a:solidFill>
                    <a:srgbClr val="5DFF5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vN 즐거운이야기 Bold" pitchFamily="18" charset="-127"/>
                  <a:ea typeface="tvN 즐거운이야기 Bold" pitchFamily="18" charset="-127"/>
                </a:rPr>
                <a:t>쓸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4B8A1F7A-75C3-48E7-9312-3C2D1963F7D7}"/>
                </a:ext>
              </a:extLst>
            </p:cNvPr>
            <p:cNvSpPr txBox="1"/>
            <p:nvPr/>
          </p:nvSpPr>
          <p:spPr>
            <a:xfrm rot="309202">
              <a:off x="6573064" y="1630960"/>
              <a:ext cx="849913" cy="120032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7200" dirty="0">
                  <a:solidFill>
                    <a:srgbClr val="5DFF5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vN 즐거운이야기 Bold" pitchFamily="18" charset="-127"/>
                  <a:ea typeface="tvN 즐거운이야기 Bold" pitchFamily="18" charset="-127"/>
                </a:rPr>
                <a:t>데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35B6EF29-F6BB-429A-A3BD-99E6CCC5856E}"/>
                </a:ext>
              </a:extLst>
            </p:cNvPr>
            <p:cNvSpPr txBox="1"/>
            <p:nvPr/>
          </p:nvSpPr>
          <p:spPr>
            <a:xfrm rot="392466">
              <a:off x="7223285" y="1554573"/>
              <a:ext cx="702436" cy="120032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7200" dirty="0" err="1">
                  <a:solidFill>
                    <a:srgbClr val="5DFF5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vN 즐거운이야기 Bold" pitchFamily="18" charset="-127"/>
                  <a:ea typeface="tvN 즐거운이야기 Bold" pitchFamily="18" charset="-127"/>
                </a:rPr>
                <a:t>있</a:t>
              </a:r>
              <a:endParaRPr lang="ko-KR" altLang="en-US" sz="7200" dirty="0">
                <a:solidFill>
                  <a:srgbClr val="5DFF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vN 즐거운이야기 Bold" pitchFamily="18" charset="-127"/>
                <a:ea typeface="tvN 즐거운이야기 Bold" pitchFamily="18" charset="-127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5869F495-91D4-4AE9-A9DB-FCF0556891A8}"/>
                </a:ext>
              </a:extLst>
            </p:cNvPr>
            <p:cNvSpPr txBox="1"/>
            <p:nvPr/>
          </p:nvSpPr>
          <p:spPr>
            <a:xfrm>
              <a:off x="7704052" y="1771391"/>
              <a:ext cx="590226" cy="120032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7200" dirty="0">
                  <a:solidFill>
                    <a:srgbClr val="5DFF5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vN 즐거운이야기 Bold" pitchFamily="18" charset="-127"/>
                  <a:ea typeface="tvN 즐거운이야기 Bold" pitchFamily="18" charset="-127"/>
                </a:rPr>
                <a:t>는</a:t>
              </a:r>
            </a:p>
          </p:txBody>
        </p:sp>
        <p:pic>
          <p:nvPicPr>
            <p:cNvPr id="44" name="그림 43" descr="dfdsfdsfsdfdsf.png">
              <a:extLst>
                <a:ext uri="{FF2B5EF4-FFF2-40B4-BE49-F238E27FC236}">
                  <a16:creationId xmlns:a16="http://schemas.microsoft.com/office/drawing/2014/main" xmlns="" id="{E55389CF-D3B4-43C5-A882-EEB62556C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rcRect l="22685" t="27100" r="67666" b="62242"/>
            <a:stretch>
              <a:fillRect/>
            </a:stretch>
          </p:blipFill>
          <p:spPr>
            <a:xfrm>
              <a:off x="6547104" y="2523744"/>
              <a:ext cx="612648" cy="676656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45" name="그림 44" descr="dfdsfdsfsdfdsf.png">
              <a:extLst>
                <a:ext uri="{FF2B5EF4-FFF2-40B4-BE49-F238E27FC236}">
                  <a16:creationId xmlns:a16="http://schemas.microsoft.com/office/drawing/2014/main" xmlns="" id="{8CA1F98F-F821-49ED-92E6-0CD76A2C2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rcRect l="41871" t="43689" r="47553" b="46518"/>
            <a:stretch>
              <a:fillRect/>
            </a:stretch>
          </p:blipFill>
          <p:spPr>
            <a:xfrm>
              <a:off x="5656554" y="1152144"/>
              <a:ext cx="671471" cy="621792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7443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 descr="ddddddfdsfdsfdsfdsf.png">
            <a:extLst>
              <a:ext uri="{FF2B5EF4-FFF2-40B4-BE49-F238E27FC236}">
                <a16:creationId xmlns:a16="http://schemas.microsoft.com/office/drawing/2014/main" xmlns="" id="{EDEEBC76-181E-48FA-B915-42AA47BAE6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8641"/>
            <a:ext cx="12203298" cy="6858000"/>
          </a:xfrm>
          <a:prstGeom prst="rect">
            <a:avLst/>
          </a:prstGeom>
        </p:spPr>
      </p:pic>
      <p:pic>
        <p:nvPicPr>
          <p:cNvPr id="25" name="그림 24" descr="mo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269" y="939024"/>
            <a:ext cx="1094739" cy="1094739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FAE8357C-AEFF-46B3-8680-9CC29D77E0BA}"/>
              </a:ext>
            </a:extLst>
          </p:cNvPr>
          <p:cNvGrpSpPr/>
          <p:nvPr/>
        </p:nvGrpSpPr>
        <p:grpSpPr>
          <a:xfrm>
            <a:off x="2926853" y="2950715"/>
            <a:ext cx="8722366" cy="1159303"/>
            <a:chOff x="2258257" y="2626254"/>
            <a:chExt cx="8722366" cy="1159303"/>
          </a:xfrm>
        </p:grpSpPr>
        <p:cxnSp>
          <p:nvCxnSpPr>
            <p:cNvPr id="28" name="직선 연결선 27"/>
            <p:cNvCxnSpPr>
              <a:cxnSpLocks/>
            </p:cNvCxnSpPr>
            <p:nvPr/>
          </p:nvCxnSpPr>
          <p:spPr>
            <a:xfrm>
              <a:off x="2791980" y="3155340"/>
              <a:ext cx="1877083" cy="428387"/>
            </a:xfrm>
            <a:prstGeom prst="line">
              <a:avLst/>
            </a:prstGeom>
            <a:ln w="25400" cmpd="sng">
              <a:solidFill>
                <a:schemeClr val="tx1">
                  <a:lumMod val="9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>
              <a:cxnSpLocks/>
            </p:cNvCxnSpPr>
            <p:nvPr/>
          </p:nvCxnSpPr>
          <p:spPr>
            <a:xfrm flipV="1">
              <a:off x="5245390" y="3008538"/>
              <a:ext cx="2278201" cy="575191"/>
            </a:xfrm>
            <a:prstGeom prst="line">
              <a:avLst/>
            </a:prstGeom>
            <a:ln w="25400" cmpd="sng">
              <a:solidFill>
                <a:schemeClr val="tx1">
                  <a:lumMod val="9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>
              <a:cxnSpLocks/>
            </p:cNvCxnSpPr>
            <p:nvPr/>
          </p:nvCxnSpPr>
          <p:spPr>
            <a:xfrm flipH="1" flipV="1">
              <a:off x="7990180" y="3021213"/>
              <a:ext cx="2406488" cy="403482"/>
            </a:xfrm>
            <a:prstGeom prst="line">
              <a:avLst/>
            </a:prstGeom>
            <a:ln w="25400" cmpd="sng">
              <a:solidFill>
                <a:schemeClr val="tx1">
                  <a:lumMod val="9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그림 50" descr="sta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1833" y="2626254"/>
              <a:ext cx="533723" cy="564657"/>
            </a:xfrm>
            <a:prstGeom prst="rect">
              <a:avLst/>
            </a:prstGeom>
          </p:spPr>
        </p:pic>
        <p:pic>
          <p:nvPicPr>
            <p:cNvPr id="54" name="그림 53" descr="sta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1667" y="3220900"/>
              <a:ext cx="533723" cy="564657"/>
            </a:xfrm>
            <a:prstGeom prst="rect">
              <a:avLst/>
            </a:prstGeom>
          </p:spPr>
        </p:pic>
        <p:pic>
          <p:nvPicPr>
            <p:cNvPr id="55" name="그림 54" descr="sta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8257" y="2744028"/>
              <a:ext cx="533723" cy="564657"/>
            </a:xfrm>
            <a:prstGeom prst="rect">
              <a:avLst/>
            </a:prstGeom>
          </p:spPr>
        </p:pic>
        <p:pic>
          <p:nvPicPr>
            <p:cNvPr id="56" name="그림 55" descr="sta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46900" y="3110428"/>
              <a:ext cx="533723" cy="564657"/>
            </a:xfrm>
            <a:prstGeom prst="rect">
              <a:avLst/>
            </a:prstGeom>
          </p:spPr>
        </p:pic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E052ACCC-FFF1-498E-A10F-C32912C10E08}"/>
              </a:ext>
            </a:extLst>
          </p:cNvPr>
          <p:cNvGrpSpPr/>
          <p:nvPr/>
        </p:nvGrpSpPr>
        <p:grpSpPr>
          <a:xfrm>
            <a:off x="2080959" y="2448015"/>
            <a:ext cx="2291391" cy="498848"/>
            <a:chOff x="1221385" y="3437048"/>
            <a:chExt cx="2364456" cy="498848"/>
          </a:xfrm>
        </p:grpSpPr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xmlns="" id="{BC417358-0064-4328-BE1C-07188A3B0793}"/>
                </a:ext>
              </a:extLst>
            </p:cNvPr>
            <p:cNvSpPr/>
            <p:nvPr/>
          </p:nvSpPr>
          <p:spPr>
            <a:xfrm>
              <a:off x="1221385" y="3437048"/>
              <a:ext cx="2201391" cy="498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37200" y="3501736"/>
              <a:ext cx="2348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latin typeface="Tmon몬소리 Black" pitchFamily="2" charset="-127"/>
                  <a:ea typeface="Tmon몬소리 Black" pitchFamily="2" charset="-127"/>
                </a:rPr>
                <a:t>지역사회보호사업</a:t>
              </a:r>
              <a:endParaRPr lang="en-US" altLang="ko-KR" sz="2000" dirty="0">
                <a:latin typeface="Tmon몬소리 Black" pitchFamily="2" charset="-127"/>
                <a:ea typeface="Tmon몬소리 Black" pitchFamily="2" charset="-127"/>
              </a:endParaRPr>
            </a:p>
          </p:txBody>
        </p:sp>
      </p:grpSp>
      <p:pic>
        <p:nvPicPr>
          <p:cNvPr id="41" name="그림 40" descr="telescope.png">
            <a:extLst>
              <a:ext uri="{FF2B5EF4-FFF2-40B4-BE49-F238E27FC236}">
                <a16:creationId xmlns:a16="http://schemas.microsoft.com/office/drawing/2014/main" xmlns="" id="{22DE3D0F-859A-409F-969B-F2FBF4C30F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246020" y="4733823"/>
            <a:ext cx="2429894" cy="2429894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58C6ABAA-25DC-4667-9CDB-F401F4736667}"/>
              </a:ext>
            </a:extLst>
          </p:cNvPr>
          <p:cNvGrpSpPr/>
          <p:nvPr/>
        </p:nvGrpSpPr>
        <p:grpSpPr>
          <a:xfrm>
            <a:off x="7421042" y="1285846"/>
            <a:ext cx="2367440" cy="471519"/>
            <a:chOff x="6992033" y="1025695"/>
            <a:chExt cx="2367440" cy="471519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xmlns="" id="{E3842BFE-0FF1-47C3-B606-5E68E310DB96}"/>
                </a:ext>
              </a:extLst>
            </p:cNvPr>
            <p:cNvSpPr/>
            <p:nvPr/>
          </p:nvSpPr>
          <p:spPr>
            <a:xfrm>
              <a:off x="6992033" y="1025695"/>
              <a:ext cx="2201391" cy="4715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AAC15EFA-D7C0-4A93-9EE7-999327C6FD3E}"/>
                </a:ext>
              </a:extLst>
            </p:cNvPr>
            <p:cNvSpPr txBox="1"/>
            <p:nvPr/>
          </p:nvSpPr>
          <p:spPr>
            <a:xfrm>
              <a:off x="7046655" y="1087057"/>
              <a:ext cx="2312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latin typeface="Tmon몬소리 Black" pitchFamily="2" charset="-127"/>
                  <a:ea typeface="Tmon몬소리 Black" pitchFamily="2" charset="-127"/>
                </a:rPr>
                <a:t>지역사회조직사업</a:t>
              </a:r>
              <a:endParaRPr lang="en-US" altLang="ko-KR" sz="2000" dirty="0">
                <a:latin typeface="Tmon몬소리 Black" pitchFamily="2" charset="-127"/>
                <a:ea typeface="Tmon몬소리 Black" pitchFamily="2" charset="-127"/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xmlns="" id="{EF7428FE-A223-44FD-A620-ACBB97CAABA8}"/>
              </a:ext>
            </a:extLst>
          </p:cNvPr>
          <p:cNvGrpSpPr/>
          <p:nvPr/>
        </p:nvGrpSpPr>
        <p:grpSpPr>
          <a:xfrm>
            <a:off x="7485920" y="1885057"/>
            <a:ext cx="2234386" cy="1065658"/>
            <a:chOff x="1367101" y="3392935"/>
            <a:chExt cx="2234386" cy="1065658"/>
          </a:xfrm>
        </p:grpSpPr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xmlns="" id="{1432F670-BA25-476A-85A8-37BAF6045CE0}"/>
                </a:ext>
              </a:extLst>
            </p:cNvPr>
            <p:cNvGrpSpPr/>
            <p:nvPr/>
          </p:nvGrpSpPr>
          <p:grpSpPr>
            <a:xfrm>
              <a:off x="1367101" y="3392935"/>
              <a:ext cx="2234386" cy="881377"/>
              <a:chOff x="1034301" y="4318857"/>
              <a:chExt cx="4334082" cy="1554204"/>
            </a:xfrm>
          </p:grpSpPr>
          <p:pic>
            <p:nvPicPr>
              <p:cNvPr id="60" name="그림 59">
                <a:extLst>
                  <a:ext uri="{FF2B5EF4-FFF2-40B4-BE49-F238E27FC236}">
                    <a16:creationId xmlns:a16="http://schemas.microsoft.com/office/drawing/2014/main" xmlns="" id="{57D82EEB-DBEA-4628-B43B-0DBC8EBB50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4301" y="4572532"/>
                <a:ext cx="2972635" cy="1300529"/>
              </a:xfrm>
              <a:prstGeom prst="rect">
                <a:avLst/>
              </a:prstGeom>
            </p:spPr>
          </p:pic>
          <p:pic>
            <p:nvPicPr>
              <p:cNvPr id="61" name="그림 60">
                <a:extLst>
                  <a:ext uri="{FF2B5EF4-FFF2-40B4-BE49-F238E27FC236}">
                    <a16:creationId xmlns:a16="http://schemas.microsoft.com/office/drawing/2014/main" xmlns="" id="{8A6CFEF3-5210-4589-97E5-CC339BAF5C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0858" y="4318857"/>
                <a:ext cx="3527525" cy="1543292"/>
              </a:xfrm>
              <a:prstGeom prst="rect">
                <a:avLst/>
              </a:prstGeom>
            </p:spPr>
          </p:pic>
        </p:grpSp>
        <p:pic>
          <p:nvPicPr>
            <p:cNvPr id="57" name="그림 56" descr="alien.png">
              <a:extLst>
                <a:ext uri="{FF2B5EF4-FFF2-40B4-BE49-F238E27FC236}">
                  <a16:creationId xmlns:a16="http://schemas.microsoft.com/office/drawing/2014/main" xmlns="" id="{860B4F02-EEBD-46C5-B791-2E1087C01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73591" y="3830529"/>
              <a:ext cx="603676" cy="603676"/>
            </a:xfrm>
            <a:prstGeom prst="rect">
              <a:avLst/>
            </a:prstGeom>
          </p:spPr>
        </p:pic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xmlns="" id="{8EC8D9AC-FBC0-4302-B5F1-194B2DF45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797" y="3862902"/>
              <a:ext cx="1361581" cy="595691"/>
            </a:xfrm>
            <a:prstGeom prst="rect">
              <a:avLst/>
            </a:prstGeom>
          </p:spPr>
        </p:pic>
        <p:pic>
          <p:nvPicPr>
            <p:cNvPr id="59" name="그림 58">
              <a:extLst>
                <a:ext uri="{FF2B5EF4-FFF2-40B4-BE49-F238E27FC236}">
                  <a16:creationId xmlns:a16="http://schemas.microsoft.com/office/drawing/2014/main" xmlns="" id="{0FDFBD38-CDDC-438D-A24E-ED821740E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818" y="3862902"/>
              <a:ext cx="1361581" cy="595691"/>
            </a:xfrm>
            <a:prstGeom prst="rect">
              <a:avLst/>
            </a:prstGeom>
          </p:spPr>
        </p:pic>
      </p:grpSp>
      <p:sp>
        <p:nvSpPr>
          <p:cNvPr id="69" name="직사각형 68">
            <a:extLst>
              <a:ext uri="{FF2B5EF4-FFF2-40B4-BE49-F238E27FC236}">
                <a16:creationId xmlns:a16="http://schemas.microsoft.com/office/drawing/2014/main" xmlns="" id="{FC45DB6D-05A4-4C52-9B13-3770B47A4966}"/>
              </a:ext>
            </a:extLst>
          </p:cNvPr>
          <p:cNvSpPr/>
          <p:nvPr/>
        </p:nvSpPr>
        <p:spPr>
          <a:xfrm>
            <a:off x="7039839" y="3783787"/>
            <a:ext cx="29288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 err="1">
                <a:latin typeface="Tmon몬소리 Black" pitchFamily="2" charset="-127"/>
                <a:ea typeface="Tmon몬소리 Black" pitchFamily="2" charset="-127"/>
              </a:rPr>
              <a:t>주민자조모임</a:t>
            </a:r>
            <a:r>
              <a:rPr lang="ko-KR" altLang="en-US" dirty="0">
                <a:latin typeface="Tmon몬소리 Black" pitchFamily="2" charset="-127"/>
                <a:ea typeface="Tmon몬소리 Black" pitchFamily="2" charset="-127"/>
              </a:rPr>
              <a:t> 송사리</a:t>
            </a:r>
            <a:endParaRPr lang="en-US" altLang="ko-KR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endParaRPr lang="en-US" altLang="ko-KR" sz="8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dirty="0">
                <a:latin typeface="Tmon몬소리 Black" pitchFamily="2" charset="-127"/>
                <a:ea typeface="Tmon몬소리 Black" pitchFamily="2" charset="-127"/>
              </a:rPr>
              <a:t>복지네트워크 도래샘</a:t>
            </a:r>
            <a:endParaRPr lang="en-US" altLang="ko-KR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endParaRPr lang="en-US" altLang="ko-KR" sz="8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dirty="0" err="1">
                <a:latin typeface="Tmon몬소리 Black" pitchFamily="2" charset="-127"/>
                <a:ea typeface="Tmon몬소리 Black" pitchFamily="2" charset="-127"/>
              </a:rPr>
              <a:t>육아멘토조직사업</a:t>
            </a:r>
            <a:endParaRPr lang="en-US" altLang="ko-KR" dirty="0">
              <a:latin typeface="Tmon몬소리 Black" pitchFamily="2" charset="-127"/>
              <a:ea typeface="Tmon몬소리 Black" pitchFamily="2" charset="-127"/>
            </a:endParaRP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xmlns="" id="{4843D043-A493-4AF8-8D82-EEF74A5C46BB}"/>
              </a:ext>
            </a:extLst>
          </p:cNvPr>
          <p:cNvGrpSpPr/>
          <p:nvPr/>
        </p:nvGrpSpPr>
        <p:grpSpPr>
          <a:xfrm>
            <a:off x="-96803" y="-257447"/>
            <a:ext cx="4200174" cy="808038"/>
            <a:chOff x="-96803" y="-257447"/>
            <a:chExt cx="4200174" cy="808038"/>
          </a:xfrm>
        </p:grpSpPr>
        <p:sp>
          <p:nvSpPr>
            <p:cNvPr id="52" name="Rectangle 26">
              <a:extLst>
                <a:ext uri="{FF2B5EF4-FFF2-40B4-BE49-F238E27FC236}">
                  <a16:creationId xmlns:a16="http://schemas.microsoft.com/office/drawing/2014/main" xmlns="" id="{665A0A71-99E7-4C4A-A44D-3811EDDB0A40}"/>
                </a:ext>
              </a:extLst>
            </p:cNvPr>
            <p:cNvSpPr/>
            <p:nvPr/>
          </p:nvSpPr>
          <p:spPr>
            <a:xfrm>
              <a:off x="-6070" y="0"/>
              <a:ext cx="3598966" cy="409339"/>
            </a:xfrm>
            <a:prstGeom prst="rect">
              <a:avLst/>
            </a:prstGeom>
            <a:solidFill>
              <a:srgbClr val="FAC9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배달의민족 한나는 열한살" pitchFamily="50" charset="-127"/>
                <a:ea typeface="배달의민족 한나는 열한살" pitchFamily="50" charset="-127"/>
              </a:endParaRPr>
            </a:p>
            <a:p>
              <a:pPr algn="ctr"/>
              <a:endParaRPr lang="ko-KR" altLang="en-US" dirty="0">
                <a:solidFill>
                  <a:prstClr val="white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xmlns="" id="{9DB63A52-91BC-4DA2-9636-118494A242B9}"/>
                </a:ext>
              </a:extLst>
            </p:cNvPr>
            <p:cNvGrpSpPr/>
            <p:nvPr/>
          </p:nvGrpSpPr>
          <p:grpSpPr>
            <a:xfrm>
              <a:off x="-96803" y="-257447"/>
              <a:ext cx="4200174" cy="808038"/>
              <a:chOff x="-96803" y="-257447"/>
              <a:chExt cx="4200174" cy="808038"/>
            </a:xfrm>
          </p:grpSpPr>
          <p:pic>
            <p:nvPicPr>
              <p:cNvPr id="62" name="그림 61" descr="star.png">
                <a:extLst>
                  <a:ext uri="{FF2B5EF4-FFF2-40B4-BE49-F238E27FC236}">
                    <a16:creationId xmlns:a16="http://schemas.microsoft.com/office/drawing/2014/main" xmlns="" id="{5628EF32-9A23-4FB6-A247-7321BAAABE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 rot="20970789">
                <a:off x="3337728" y="-257447"/>
                <a:ext cx="765643" cy="808038"/>
              </a:xfrm>
              <a:prstGeom prst="rect">
                <a:avLst/>
              </a:prstGeom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7EA70501-6A41-4EBB-8358-71AC991E9779}"/>
                  </a:ext>
                </a:extLst>
              </p:cNvPr>
              <p:cNvSpPr txBox="1"/>
              <p:nvPr/>
            </p:nvSpPr>
            <p:spPr>
              <a:xfrm>
                <a:off x="-96803" y="39756"/>
                <a:ext cx="37643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 err="1">
                    <a:latin typeface="Tmon몬소리 Black" pitchFamily="2" charset="-127"/>
                    <a:ea typeface="Tmon몬소리 Black" pitchFamily="2" charset="-127"/>
                  </a:rPr>
                  <a:t>울산북구종합사회복지관</a:t>
                </a:r>
                <a:r>
                  <a:rPr lang="ko-KR" altLang="en-US" sz="2000" dirty="0">
                    <a:latin typeface="Tmon몬소리 Black" pitchFamily="2" charset="-127"/>
                    <a:ea typeface="Tmon몬소리 Black" pitchFamily="2" charset="-127"/>
                  </a:rPr>
                  <a:t> 기관활동</a:t>
                </a:r>
              </a:p>
            </p:txBody>
          </p:sp>
        </p:grpSp>
      </p:grp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304CBA05-3F23-4D22-83F4-6EAFD2650163}"/>
              </a:ext>
            </a:extLst>
          </p:cNvPr>
          <p:cNvSpPr/>
          <p:nvPr/>
        </p:nvSpPr>
        <p:spPr>
          <a:xfrm>
            <a:off x="-224537" y="5017914"/>
            <a:ext cx="403344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latin typeface="Tmon몬소리 Black" pitchFamily="2" charset="-127"/>
                <a:ea typeface="Tmon몬소리 Black" pitchFamily="2" charset="-127"/>
              </a:rPr>
              <a:t>경제적 지원사업</a:t>
            </a:r>
            <a:endParaRPr lang="en-US" altLang="ko-KR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endParaRPr lang="en-US" altLang="ko-KR" sz="8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endParaRPr lang="en-US" altLang="ko-KR" sz="4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en-US" altLang="ko-KR" sz="1600" dirty="0">
                <a:latin typeface="Tmon몬소리 Black" pitchFamily="2" charset="-127"/>
                <a:ea typeface="Tmon몬소리 Black" pitchFamily="2" charset="-127"/>
              </a:rPr>
              <a:t>ex </a:t>
            </a:r>
            <a:r>
              <a:rPr lang="ko-KR" altLang="en-US" sz="1600" dirty="0">
                <a:latin typeface="Tmon몬소리 Black" pitchFamily="2" charset="-127"/>
                <a:ea typeface="Tmon몬소리 Black" pitchFamily="2" charset="-127"/>
              </a:rPr>
              <a:t>결원 후원</a:t>
            </a:r>
            <a:endParaRPr lang="en-US" altLang="ko-KR" sz="16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endParaRPr lang="en-US" altLang="ko-KR" sz="8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sz="1600" dirty="0">
                <a:latin typeface="Tmon몬소리 Black" pitchFamily="2" charset="-127"/>
                <a:ea typeface="Tmon몬소리 Black" pitchFamily="2" charset="-127"/>
              </a:rPr>
              <a:t>      자원 연계</a:t>
            </a:r>
            <a:endParaRPr lang="en-US" altLang="ko-KR" sz="16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endParaRPr lang="en-US" altLang="ko-KR" sz="800" dirty="0"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xmlns="" id="{C81736BA-CC39-4933-978E-974335220272}"/>
              </a:ext>
            </a:extLst>
          </p:cNvPr>
          <p:cNvSpPr/>
          <p:nvPr/>
        </p:nvSpPr>
        <p:spPr>
          <a:xfrm>
            <a:off x="1126405" y="4173773"/>
            <a:ext cx="6096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dirty="0">
                <a:latin typeface="Tmon몬소리 Black" pitchFamily="2" charset="-127"/>
                <a:ea typeface="Tmon몬소리 Black" pitchFamily="2" charset="-127"/>
              </a:rPr>
              <a:t>일상지원사업</a:t>
            </a:r>
            <a:endParaRPr lang="en-US" altLang="ko-KR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endParaRPr lang="en-US" altLang="ko-KR" sz="10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endParaRPr lang="en-US" altLang="ko-KR" sz="8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en-US" altLang="ko-KR" dirty="0">
                <a:latin typeface="Tmon몬소리 Black" pitchFamily="2" charset="-127"/>
                <a:ea typeface="Tmon몬소리 Black" pitchFamily="2" charset="-127"/>
              </a:rPr>
              <a:t>ex </a:t>
            </a:r>
            <a:r>
              <a:rPr lang="ko-KR" altLang="en-US" sz="1700" dirty="0">
                <a:latin typeface="Tmon몬소리 Black" pitchFamily="2" charset="-127"/>
                <a:ea typeface="Tmon몬소리 Black" pitchFamily="2" charset="-127"/>
              </a:rPr>
              <a:t>주거환경개선서비스</a:t>
            </a:r>
            <a:endParaRPr lang="en-US" altLang="ko-KR" sz="17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endParaRPr lang="ko-KR" altLang="en-US" sz="8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sz="1700" dirty="0">
                <a:latin typeface="Tmon몬소리 Black" pitchFamily="2" charset="-127"/>
                <a:ea typeface="Tmon몬소리 Black" pitchFamily="2" charset="-127"/>
              </a:rPr>
              <a:t>행복 </a:t>
            </a:r>
            <a:r>
              <a:rPr lang="ko-KR" altLang="en-US" sz="1700" dirty="0" err="1">
                <a:latin typeface="Tmon몬소리 Black" pitchFamily="2" charset="-127"/>
                <a:ea typeface="Tmon몬소리 Black" pitchFamily="2" charset="-127"/>
              </a:rPr>
              <a:t>나눔가게</a:t>
            </a:r>
            <a:endParaRPr lang="en-US" altLang="ko-KR" sz="17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endParaRPr lang="en-US" altLang="ko-KR" sz="8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sz="1700" dirty="0">
                <a:latin typeface="Tmon몬소리 Black" pitchFamily="2" charset="-127"/>
                <a:ea typeface="Tmon몬소리 Black" pitchFamily="2" charset="-127"/>
              </a:rPr>
              <a:t>행복 세탁소 </a:t>
            </a:r>
            <a:r>
              <a:rPr lang="en-US" altLang="ko-KR" sz="1700" dirty="0">
                <a:latin typeface="Tmon몬소리 Black" pitchFamily="2" charset="-127"/>
                <a:ea typeface="Tmon몬소리 Black" pitchFamily="2" charset="-127"/>
              </a:rPr>
              <a:t>(</a:t>
            </a:r>
            <a:r>
              <a:rPr lang="ko-KR" altLang="en-US" sz="1700" dirty="0">
                <a:latin typeface="Tmon몬소리 Black" pitchFamily="2" charset="-127"/>
                <a:ea typeface="Tmon몬소리 Black" pitchFamily="2" charset="-127"/>
              </a:rPr>
              <a:t>세탁지원</a:t>
            </a:r>
            <a:r>
              <a:rPr lang="en-US" altLang="ko-KR" sz="1700" dirty="0">
                <a:latin typeface="Tmon몬소리 Black" pitchFamily="2" charset="-127"/>
                <a:ea typeface="Tmon몬소리 Black" pitchFamily="2" charset="-127"/>
              </a:rPr>
              <a:t>)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xmlns="" id="{70D2FFE6-EC1B-4792-B344-CB06BD2537A1}"/>
              </a:ext>
            </a:extLst>
          </p:cNvPr>
          <p:cNvSpPr/>
          <p:nvPr/>
        </p:nvSpPr>
        <p:spPr>
          <a:xfrm>
            <a:off x="-1127513" y="3402923"/>
            <a:ext cx="6096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latin typeface="Tmon몬소리 Black" pitchFamily="2" charset="-127"/>
                <a:ea typeface="Tmon몬소리 Black" pitchFamily="2" charset="-127"/>
              </a:rPr>
              <a:t>정서지원사업</a:t>
            </a:r>
            <a:endParaRPr lang="en-US" altLang="ko-KR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endParaRPr lang="en-US" altLang="ko-KR" sz="8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endParaRPr lang="en-US" altLang="ko-KR" sz="5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en-US" altLang="ko-KR" dirty="0">
                <a:latin typeface="Tmon몬소리 Black" pitchFamily="2" charset="-127"/>
                <a:ea typeface="Tmon몬소리 Black" pitchFamily="2" charset="-127"/>
              </a:rPr>
              <a:t> ex </a:t>
            </a:r>
            <a:r>
              <a:rPr lang="ko-KR" altLang="en-US" sz="1700" dirty="0">
                <a:latin typeface="Tmon몬소리 Black" pitchFamily="2" charset="-127"/>
                <a:ea typeface="Tmon몬소리 Black" pitchFamily="2" charset="-127"/>
              </a:rPr>
              <a:t>멘토링 서비스</a:t>
            </a:r>
            <a:endParaRPr lang="en-US" altLang="ko-KR" sz="17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endParaRPr lang="en-US" altLang="ko-KR" sz="4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sz="1700" dirty="0">
                <a:latin typeface="Tmon몬소리 Black" pitchFamily="2" charset="-127"/>
                <a:ea typeface="Tmon몬소리 Black" pitchFamily="2" charset="-127"/>
              </a:rPr>
              <a:t>제가세대 나들이</a:t>
            </a:r>
            <a:endParaRPr lang="en-US" altLang="ko-KR" sz="1700" dirty="0">
              <a:latin typeface="Tmon몬소리 Black" pitchFamily="2" charset="-127"/>
              <a:ea typeface="Tmon몬소리 Black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9382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도넛 13"/>
          <p:cNvSpPr/>
          <p:nvPr/>
        </p:nvSpPr>
        <p:spPr>
          <a:xfrm>
            <a:off x="3355848" y="1417320"/>
            <a:ext cx="5440680" cy="4782312"/>
          </a:xfrm>
          <a:prstGeom prst="donut">
            <a:avLst>
              <a:gd name="adj" fmla="val 17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3" name="그림 12" descr="ddddddfdsfdsfdsfds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48" y="-10510"/>
            <a:ext cx="12203298" cy="6858000"/>
          </a:xfrm>
          <a:prstGeom prst="rect">
            <a:avLst/>
          </a:prstGeom>
        </p:spPr>
      </p:pic>
      <p:pic>
        <p:nvPicPr>
          <p:cNvPr id="10" name="그림 9" descr="ali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3494" y="2093976"/>
            <a:ext cx="1487932" cy="1487932"/>
          </a:xfrm>
          <a:prstGeom prst="rect">
            <a:avLst/>
          </a:prstGeom>
        </p:spPr>
      </p:pic>
      <p:pic>
        <p:nvPicPr>
          <p:cNvPr id="11" name="그림 10" descr="faq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12656">
            <a:off x="6168782" y="511693"/>
            <a:ext cx="2350380" cy="23503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69158" y="3574472"/>
            <a:ext cx="39453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몬소리 Black" pitchFamily="2" charset="-127"/>
                <a:ea typeface="Tmon몬소리 Black" pitchFamily="2" charset="-127"/>
              </a:rPr>
              <a:t>울산</a:t>
            </a:r>
            <a:r>
              <a:rPr lang="en-US" altLang="ko-K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몬소리 Black" pitchFamily="2" charset="-127"/>
                <a:ea typeface="Tmon몬소리 Black" pitchFamily="2" charset="-127"/>
              </a:rPr>
              <a:t>, </a:t>
            </a: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몬소리 Black" pitchFamily="2" charset="-127"/>
                <a:ea typeface="Tmon몬소리 Black" pitchFamily="2" charset="-127"/>
              </a:rPr>
              <a:t>문경</a:t>
            </a:r>
            <a:endParaRPr lang="en-US" altLang="ko-K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몬소리 Black" pitchFamily="2" charset="-127"/>
                <a:ea typeface="Tmon몬소리 Black" pitchFamily="2" charset="-127"/>
              </a:rPr>
              <a:t>주민조직사업</a:t>
            </a:r>
            <a:endParaRPr lang="en-US" altLang="ko-K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4233672" y="5449824"/>
            <a:ext cx="621792" cy="621792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3846576" y="5273040"/>
            <a:ext cx="377952" cy="377952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794504" y="5315712"/>
            <a:ext cx="170688" cy="17068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 descr="ggsw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2695" y="2896503"/>
            <a:ext cx="1011033" cy="1011033"/>
          </a:xfrm>
          <a:prstGeom prst="rect">
            <a:avLst/>
          </a:prstGeom>
          <a:noFill/>
        </p:spPr>
      </p:pic>
      <p:sp>
        <p:nvSpPr>
          <p:cNvPr id="20" name="Rectangle 26"/>
          <p:cNvSpPr/>
          <p:nvPr/>
        </p:nvSpPr>
        <p:spPr>
          <a:xfrm>
            <a:off x="1" y="0"/>
            <a:ext cx="2703956" cy="409339"/>
          </a:xfrm>
          <a:prstGeom prst="rect">
            <a:avLst/>
          </a:prstGeom>
          <a:solidFill>
            <a:srgbClr val="FAC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배달의민족 한나는 열한살" pitchFamily="50" charset="-127"/>
              <a:ea typeface="배달의민족 한나는 열한살" pitchFamily="50" charset="-127"/>
            </a:endParaRPr>
          </a:p>
          <a:p>
            <a:pPr algn="ctr"/>
            <a:endParaRPr lang="ko-KR" altLang="en-US" dirty="0">
              <a:solidFill>
                <a:prstClr val="white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2" name="그룹 23"/>
          <p:cNvGrpSpPr/>
          <p:nvPr/>
        </p:nvGrpSpPr>
        <p:grpSpPr>
          <a:xfrm>
            <a:off x="146304" y="-257447"/>
            <a:ext cx="3056436" cy="808038"/>
            <a:chOff x="146304" y="-257447"/>
            <a:chExt cx="3056436" cy="808038"/>
          </a:xfrm>
        </p:grpSpPr>
        <p:pic>
          <p:nvPicPr>
            <p:cNvPr id="23" name="그림 22" descr="star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0970789">
              <a:off x="2437097" y="-257447"/>
              <a:ext cx="765643" cy="80803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46304" y="0"/>
              <a:ext cx="2662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Tmon몬소리 Black" pitchFamily="2" charset="-127"/>
                  <a:ea typeface="Tmon몬소리 Black" pitchFamily="2" charset="-127"/>
                </a:rPr>
                <a:t>울산</a:t>
              </a:r>
              <a:r>
                <a:rPr lang="en-US" altLang="ko-KR" sz="2000" dirty="0">
                  <a:latin typeface="Tmon몬소리 Black" pitchFamily="2" charset="-127"/>
                  <a:ea typeface="Tmon몬소리 Black" pitchFamily="2" charset="-127"/>
                </a:rPr>
                <a:t>,</a:t>
              </a:r>
              <a:r>
                <a:rPr lang="ko-KR" altLang="en-US" sz="2000" dirty="0">
                  <a:latin typeface="Tmon몬소리 Black" pitchFamily="2" charset="-127"/>
                  <a:ea typeface="Tmon몬소리 Black" pitchFamily="2" charset="-127"/>
                </a:rPr>
                <a:t>문경 주민조직사업</a:t>
              </a:r>
            </a:p>
          </p:txBody>
        </p:sp>
      </p:grpSp>
      <p:pic>
        <p:nvPicPr>
          <p:cNvPr id="25" name="그림 24" descr="bol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14979">
            <a:off x="10472421" y="2099564"/>
            <a:ext cx="1082548" cy="1082548"/>
          </a:xfrm>
          <a:prstGeom prst="rect">
            <a:avLst/>
          </a:prstGeom>
        </p:spPr>
      </p:pic>
      <p:pic>
        <p:nvPicPr>
          <p:cNvPr id="26" name="그림 25" descr="bol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138260">
            <a:off x="359523" y="3596133"/>
            <a:ext cx="1082548" cy="1082548"/>
          </a:xfrm>
          <a:prstGeom prst="rect">
            <a:avLst/>
          </a:prstGeom>
        </p:spPr>
      </p:pic>
      <p:pic>
        <p:nvPicPr>
          <p:cNvPr id="27" name="그림 26" descr="satur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90727" y="873535"/>
            <a:ext cx="876018" cy="876018"/>
          </a:xfrm>
          <a:prstGeom prst="rect">
            <a:avLst/>
          </a:prstGeom>
        </p:spPr>
      </p:pic>
      <p:pic>
        <p:nvPicPr>
          <p:cNvPr id="28" name="그림 27" descr="mo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05493" y="5226813"/>
            <a:ext cx="890524" cy="890524"/>
          </a:xfrm>
          <a:prstGeom prst="rect">
            <a:avLst/>
          </a:prstGeom>
        </p:spPr>
      </p:pic>
      <p:pic>
        <p:nvPicPr>
          <p:cNvPr id="29" name="그림 28" descr="sta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34573" y="2779453"/>
            <a:ext cx="533723" cy="533723"/>
          </a:xfrm>
          <a:prstGeom prst="rect">
            <a:avLst/>
          </a:prstGeom>
        </p:spPr>
      </p:pic>
      <p:pic>
        <p:nvPicPr>
          <p:cNvPr id="30" name="그림 29" descr="sta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80965" y="289237"/>
            <a:ext cx="533723" cy="533723"/>
          </a:xfrm>
          <a:prstGeom prst="rect">
            <a:avLst/>
          </a:prstGeom>
        </p:spPr>
      </p:pic>
      <p:pic>
        <p:nvPicPr>
          <p:cNvPr id="31" name="그림 30" descr="sta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783501" y="5446453"/>
            <a:ext cx="533723" cy="533723"/>
          </a:xfrm>
          <a:prstGeom prst="rect">
            <a:avLst/>
          </a:prstGeom>
        </p:spPr>
      </p:pic>
      <p:pic>
        <p:nvPicPr>
          <p:cNvPr id="32" name="그림 31" descr="plane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66599" y="5509543"/>
            <a:ext cx="940026" cy="94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94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 descr="bol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138260">
            <a:off x="4052286" y="4097522"/>
            <a:ext cx="585419" cy="585419"/>
          </a:xfrm>
          <a:prstGeom prst="rect">
            <a:avLst/>
          </a:prstGeom>
        </p:spPr>
      </p:pic>
      <p:pic>
        <p:nvPicPr>
          <p:cNvPr id="2" name="그림 1" descr="ddddddfdsfdsfdsfds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648" y="0"/>
            <a:ext cx="12203298" cy="6858000"/>
          </a:xfrm>
          <a:prstGeom prst="rect">
            <a:avLst/>
          </a:prstGeom>
        </p:spPr>
      </p:pic>
      <p:pic>
        <p:nvPicPr>
          <p:cNvPr id="19" name="그림 18" descr="5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48529" y="858452"/>
            <a:ext cx="5420586" cy="5420586"/>
          </a:xfrm>
          <a:prstGeom prst="rect">
            <a:avLst/>
          </a:prstGeom>
        </p:spPr>
      </p:pic>
      <p:pic>
        <p:nvPicPr>
          <p:cNvPr id="7" name="그림 6" descr="ali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7462" y="1865376"/>
            <a:ext cx="2121408" cy="212140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4980347" y="3986784"/>
            <a:ext cx="2298277" cy="704088"/>
          </a:xfrm>
          <a:prstGeom prst="rect">
            <a:avLst/>
          </a:prstGeom>
          <a:solidFill>
            <a:srgbClr val="092495">
              <a:alpha val="91000"/>
            </a:srgb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>
                <a:solidFill>
                  <a:srgbClr val="E96852"/>
                </a:solidFill>
                <a:latin typeface="Tmon몬소리 Black" pitchFamily="2" charset="-127"/>
                <a:ea typeface="Tmon몬소리 Black" pitchFamily="2" charset="-127"/>
                <a:cs typeface="Arial Unicode MS" pitchFamily="50" charset="-127"/>
              </a:rPr>
              <a:t>오비비</a:t>
            </a:r>
            <a:r>
              <a:rPr lang="ko-KR" altLang="en-US" sz="2400" dirty="0">
                <a:solidFill>
                  <a:srgbClr val="E96852"/>
                </a:solidFill>
                <a:latin typeface="Tmon몬소리 Black" pitchFamily="2" charset="-127"/>
                <a:ea typeface="Tmon몬소리 Black" pitchFamily="2" charset="-127"/>
                <a:cs typeface="Arial Unicode MS" pitchFamily="50" charset="-127"/>
              </a:rPr>
              <a:t> </a:t>
            </a:r>
            <a:r>
              <a:rPr lang="en-US" altLang="ko-KR" sz="2400" dirty="0">
                <a:solidFill>
                  <a:srgbClr val="E96852"/>
                </a:solidFill>
                <a:latin typeface="Tmon몬소리 Black" pitchFamily="2" charset="-127"/>
                <a:ea typeface="Tmon몬소리 Black" pitchFamily="2" charset="-127"/>
                <a:cs typeface="Arial Unicode MS" pitchFamily="50" charset="-127"/>
              </a:rPr>
              <a:t>(</a:t>
            </a:r>
            <a:r>
              <a:rPr lang="ko-KR" altLang="en-US" sz="2400" dirty="0">
                <a:solidFill>
                  <a:srgbClr val="E96852"/>
                </a:solidFill>
                <a:latin typeface="Tmon몬소리 Black" pitchFamily="2" charset="-127"/>
                <a:ea typeface="Tmon몬소리 Black" pitchFamily="2" charset="-127"/>
                <a:cs typeface="Arial Unicode MS" pitchFamily="50" charset="-127"/>
              </a:rPr>
              <a:t>나</a:t>
            </a:r>
            <a:r>
              <a:rPr lang="en-US" altLang="ko-KR" sz="2400" dirty="0">
                <a:solidFill>
                  <a:srgbClr val="E96852"/>
                </a:solidFill>
                <a:latin typeface="Tmon몬소리 Black" pitchFamily="2" charset="-127"/>
                <a:ea typeface="Tmon몬소리 Black" pitchFamily="2" charset="-127"/>
                <a:cs typeface="Arial Unicode MS" pitchFamily="50" charset="-127"/>
              </a:rPr>
              <a:t>)</a:t>
            </a:r>
            <a:endParaRPr lang="ko-KR" altLang="en-US" sz="2400" dirty="0">
              <a:solidFill>
                <a:srgbClr val="E96852"/>
              </a:solidFill>
              <a:latin typeface="Tmon몬소리 Black" pitchFamily="2" charset="-127"/>
              <a:ea typeface="Tmon몬소리 Black" pitchFamily="2" charset="-127"/>
              <a:cs typeface="Arial Unicode MS" pitchFamily="50" charset="-127"/>
            </a:endParaRPr>
          </a:p>
        </p:txBody>
      </p:sp>
      <p:pic>
        <p:nvPicPr>
          <p:cNvPr id="8" name="그림 7" descr="ggsw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72831" y="1195719"/>
            <a:ext cx="1303641" cy="1303641"/>
          </a:xfrm>
          <a:prstGeom prst="rect">
            <a:avLst/>
          </a:prstGeom>
        </p:spPr>
      </p:pic>
      <p:pic>
        <p:nvPicPr>
          <p:cNvPr id="9" name="그림 8" descr="ggsw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555127" y="4652151"/>
            <a:ext cx="1303641" cy="1303641"/>
          </a:xfrm>
          <a:prstGeom prst="rect">
            <a:avLst/>
          </a:prstGeom>
        </p:spPr>
      </p:pic>
      <p:pic>
        <p:nvPicPr>
          <p:cNvPr id="10" name="그림 9" descr="ggsw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 flipH="1">
            <a:off x="9012540" y="2959996"/>
            <a:ext cx="1303641" cy="13036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9227" y="954808"/>
            <a:ext cx="145103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300" dirty="0">
                <a:latin typeface="Tmon몬소리 Black" pitchFamily="2" charset="-127"/>
                <a:ea typeface="Tmon몬소리 Black" pitchFamily="2" charset="-127"/>
              </a:rPr>
              <a:t>조직화</a:t>
            </a:r>
            <a:endParaRPr lang="en-US" altLang="ko-KR" sz="33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sz="3300" dirty="0">
                <a:latin typeface="Tmon몬소리 Black" pitchFamily="2" charset="-127"/>
                <a:ea typeface="Tmon몬소리 Black" pitchFamily="2" charset="-127"/>
              </a:rPr>
              <a:t>배경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942" y="3774086"/>
            <a:ext cx="195758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300" dirty="0">
                <a:latin typeface="Tmon몬소리 Black" pitchFamily="2" charset="-127"/>
                <a:ea typeface="Tmon몬소리 Black" pitchFamily="2" charset="-127"/>
              </a:rPr>
              <a:t>사업내용 </a:t>
            </a:r>
            <a:endParaRPr lang="en-US" altLang="ko-KR" sz="33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sz="3300" dirty="0">
                <a:latin typeface="Tmon몬소리 Black" pitchFamily="2" charset="-127"/>
                <a:ea typeface="Tmon몬소리 Black" pitchFamily="2" charset="-127"/>
              </a:rPr>
              <a:t>및</a:t>
            </a:r>
            <a:endParaRPr lang="en-US" altLang="ko-KR" sz="33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sz="3300" dirty="0">
                <a:latin typeface="Tmon몬소리 Black" pitchFamily="2" charset="-127"/>
                <a:ea typeface="Tmon몬소리 Black" pitchFamily="2" charset="-127"/>
              </a:rPr>
              <a:t>특징</a:t>
            </a:r>
            <a:endParaRPr lang="en-US" altLang="ko-KR" sz="3300" dirty="0"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88871" y="814252"/>
            <a:ext cx="145103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300" dirty="0">
                <a:latin typeface="Tmon몬소리 Black" pitchFamily="2" charset="-127"/>
                <a:ea typeface="Tmon몬소리 Black" pitchFamily="2" charset="-127"/>
              </a:rPr>
              <a:t>조직화</a:t>
            </a:r>
            <a:endParaRPr lang="en-US" altLang="ko-KR" sz="33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sz="3300" dirty="0">
                <a:latin typeface="Tmon몬소리 Black" pitchFamily="2" charset="-127"/>
                <a:ea typeface="Tmon몬소리 Black" pitchFamily="2" charset="-127"/>
              </a:rPr>
              <a:t>방법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12000" y="3407964"/>
            <a:ext cx="145103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300" dirty="0">
                <a:latin typeface="Tmon몬소리 Black" pitchFamily="2" charset="-127"/>
                <a:ea typeface="Tmon몬소리 Black" pitchFamily="2" charset="-127"/>
              </a:rPr>
              <a:t>사업의</a:t>
            </a:r>
            <a:endParaRPr lang="en-US" altLang="ko-KR" sz="33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sz="3300" dirty="0">
                <a:latin typeface="Tmon몬소리 Black" pitchFamily="2" charset="-127"/>
                <a:ea typeface="Tmon몬소리 Black" pitchFamily="2" charset="-127"/>
              </a:rPr>
              <a:t>결과</a:t>
            </a:r>
          </a:p>
        </p:txBody>
      </p:sp>
      <p:pic>
        <p:nvPicPr>
          <p:cNvPr id="11" name="그림 10" descr="ggsw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217294" y="931089"/>
            <a:ext cx="1303641" cy="1303641"/>
          </a:xfrm>
          <a:prstGeom prst="rect">
            <a:avLst/>
          </a:prstGeom>
        </p:spPr>
      </p:pic>
      <p:pic>
        <p:nvPicPr>
          <p:cNvPr id="20" name="그림 19" descr="sta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6061" y="1773613"/>
            <a:ext cx="350843" cy="350843"/>
          </a:xfrm>
          <a:prstGeom prst="rect">
            <a:avLst/>
          </a:prstGeom>
        </p:spPr>
      </p:pic>
      <p:pic>
        <p:nvPicPr>
          <p:cNvPr id="21" name="그림 20" descr="sta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63773" y="5211757"/>
            <a:ext cx="250259" cy="250259"/>
          </a:xfrm>
          <a:prstGeom prst="rect">
            <a:avLst/>
          </a:prstGeom>
        </p:spPr>
      </p:pic>
      <p:pic>
        <p:nvPicPr>
          <p:cNvPr id="22" name="그림 21" descr="sta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75837" y="1828477"/>
            <a:ext cx="292931" cy="292931"/>
          </a:xfrm>
          <a:prstGeom prst="rect">
            <a:avLst/>
          </a:prstGeom>
        </p:spPr>
      </p:pic>
      <p:pic>
        <p:nvPicPr>
          <p:cNvPr id="24" name="그림 23" descr="bol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9275" y="3074925"/>
            <a:ext cx="490869" cy="490869"/>
          </a:xfrm>
          <a:prstGeom prst="rect">
            <a:avLst/>
          </a:prstGeom>
        </p:spPr>
      </p:pic>
      <p:pic>
        <p:nvPicPr>
          <p:cNvPr id="25" name="그림 24" descr="satur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64663" y="5143783"/>
            <a:ext cx="278609" cy="278609"/>
          </a:xfrm>
          <a:prstGeom prst="rect">
            <a:avLst/>
          </a:prstGeom>
        </p:spPr>
      </p:pic>
      <p:pic>
        <p:nvPicPr>
          <p:cNvPr id="26" name="그림 25" descr="satur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6960391" y="2720623"/>
            <a:ext cx="373097" cy="373097"/>
          </a:xfrm>
          <a:prstGeom prst="rect">
            <a:avLst/>
          </a:prstGeom>
        </p:spPr>
      </p:pic>
      <p:grpSp>
        <p:nvGrpSpPr>
          <p:cNvPr id="30" name="그룹 29">
            <a:extLst>
              <a:ext uri="{FF2B5EF4-FFF2-40B4-BE49-F238E27FC236}">
                <a16:creationId xmlns:a16="http://schemas.microsoft.com/office/drawing/2014/main" xmlns="" id="{90189D05-8503-410C-92FD-2706CFB3C4EF}"/>
              </a:ext>
            </a:extLst>
          </p:cNvPr>
          <p:cNvGrpSpPr/>
          <p:nvPr/>
        </p:nvGrpSpPr>
        <p:grpSpPr>
          <a:xfrm>
            <a:off x="-6070" y="-257447"/>
            <a:ext cx="4109441" cy="808038"/>
            <a:chOff x="-6070" y="-257447"/>
            <a:chExt cx="4109441" cy="808038"/>
          </a:xfrm>
        </p:grpSpPr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xmlns="" id="{E1996620-23E9-4AF6-B872-7AC5F78A7644}"/>
                </a:ext>
              </a:extLst>
            </p:cNvPr>
            <p:cNvSpPr/>
            <p:nvPr/>
          </p:nvSpPr>
          <p:spPr>
            <a:xfrm>
              <a:off x="-6070" y="0"/>
              <a:ext cx="3598966" cy="409339"/>
            </a:xfrm>
            <a:prstGeom prst="rect">
              <a:avLst/>
            </a:prstGeom>
            <a:solidFill>
              <a:srgbClr val="FAC9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배달의민족 한나는 열한살" pitchFamily="50" charset="-127"/>
                <a:ea typeface="배달의민족 한나는 열한살" pitchFamily="50" charset="-127"/>
              </a:endParaRPr>
            </a:p>
            <a:p>
              <a:pPr algn="ctr"/>
              <a:endParaRPr lang="ko-KR" altLang="en-US" dirty="0">
                <a:solidFill>
                  <a:prstClr val="white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xmlns="" id="{A59C3768-B928-4EBD-9F2D-7443ADF9F8DB}"/>
                </a:ext>
              </a:extLst>
            </p:cNvPr>
            <p:cNvGrpSpPr/>
            <p:nvPr/>
          </p:nvGrpSpPr>
          <p:grpSpPr>
            <a:xfrm>
              <a:off x="62221" y="-257447"/>
              <a:ext cx="4041150" cy="808038"/>
              <a:chOff x="62221" y="-257447"/>
              <a:chExt cx="4041150" cy="808038"/>
            </a:xfrm>
          </p:grpSpPr>
          <p:pic>
            <p:nvPicPr>
              <p:cNvPr id="33" name="그림 32" descr="star.png">
                <a:extLst>
                  <a:ext uri="{FF2B5EF4-FFF2-40B4-BE49-F238E27FC236}">
                    <a16:creationId xmlns:a16="http://schemas.microsoft.com/office/drawing/2014/main" xmlns="" id="{8E3521BF-548E-4952-BCD6-DA19221F5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20970789">
                <a:off x="3337728" y="-257447"/>
                <a:ext cx="765643" cy="808038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665F73BA-E593-4503-B03C-0B9883EF3F9E}"/>
                  </a:ext>
                </a:extLst>
              </p:cNvPr>
              <p:cNvSpPr txBox="1"/>
              <p:nvPr/>
            </p:nvSpPr>
            <p:spPr>
              <a:xfrm>
                <a:off x="62221" y="0"/>
                <a:ext cx="33863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Tmon몬소리 Black" pitchFamily="2" charset="-127"/>
                    <a:ea typeface="Tmon몬소리 Black" pitchFamily="2" charset="-127"/>
                  </a:rPr>
                  <a:t>궁금해</a:t>
                </a:r>
                <a:r>
                  <a:rPr lang="en-US" altLang="ko-KR" sz="2000" dirty="0" smtClean="0">
                    <a:latin typeface="Tmon몬소리 Black" pitchFamily="2" charset="-127"/>
                    <a:ea typeface="Tmon몬소리 Black" pitchFamily="2" charset="-127"/>
                  </a:rPr>
                  <a:t>!!</a:t>
                </a:r>
                <a:r>
                  <a:rPr lang="ko-KR" altLang="en-US" sz="2000" dirty="0" err="1" smtClean="0">
                    <a:latin typeface="Tmon몬소리 Black" pitchFamily="2" charset="-127"/>
                    <a:ea typeface="Tmon몬소리 Black" pitchFamily="2" charset="-127"/>
                  </a:rPr>
                  <a:t>주민조직화사업</a:t>
                </a:r>
                <a:endParaRPr lang="ko-KR" altLang="en-US" sz="2000" dirty="0">
                  <a:latin typeface="Tmon몬소리 Black" pitchFamily="2" charset="-127"/>
                  <a:ea typeface="Tmon몬소리 Black" pitchFamily="2" charset="-127"/>
                </a:endParaRPr>
              </a:p>
            </p:txBody>
          </p:sp>
        </p:grpSp>
      </p:grpSp>
      <p:pic>
        <p:nvPicPr>
          <p:cNvPr id="35" name="그림 34" descr="ggsww.png">
            <a:extLst>
              <a:ext uri="{FF2B5EF4-FFF2-40B4-BE49-F238E27FC236}">
                <a16:creationId xmlns:a16="http://schemas.microsoft.com/office/drawing/2014/main" xmlns="" id="{D5F9A950-8763-4229-8BAE-461D3A6D915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7788812" flipH="1">
            <a:off x="8193811" y="5066606"/>
            <a:ext cx="1303641" cy="130364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1F81E0F-E878-4045-BB36-5091B7990612}"/>
              </a:ext>
            </a:extLst>
          </p:cNvPr>
          <p:cNvSpPr txBox="1"/>
          <p:nvPr/>
        </p:nvSpPr>
        <p:spPr>
          <a:xfrm>
            <a:off x="9443439" y="5647448"/>
            <a:ext cx="149271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300" dirty="0">
                <a:latin typeface="Tmon몬소리 Black" pitchFamily="2" charset="-127"/>
                <a:ea typeface="Tmon몬소리 Black" pitchFamily="2" charset="-127"/>
              </a:rPr>
              <a:t>사업의</a:t>
            </a:r>
            <a:endParaRPr lang="en-US" altLang="ko-KR" sz="33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sz="3300" dirty="0">
                <a:latin typeface="Tmon몬소리 Black" pitchFamily="2" charset="-127"/>
                <a:ea typeface="Tmon몬소리 Black" pitchFamily="2" charset="-127"/>
              </a:rPr>
              <a:t>공통점</a:t>
            </a:r>
          </a:p>
        </p:txBody>
      </p:sp>
    </p:spTree>
    <p:extLst>
      <p:ext uri="{BB962C8B-B14F-4D97-AF65-F5344CB8AC3E}">
        <p14:creationId xmlns:p14="http://schemas.microsoft.com/office/powerpoint/2010/main" val="1280594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ddddddfdsfdsfdsfds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144"/>
            <a:ext cx="12203298" cy="6858000"/>
          </a:xfrm>
          <a:prstGeom prst="rect">
            <a:avLst/>
          </a:prstGeom>
        </p:spPr>
      </p:pic>
      <p:sp>
        <p:nvSpPr>
          <p:cNvPr id="20" name="Rectangle 26"/>
          <p:cNvSpPr/>
          <p:nvPr/>
        </p:nvSpPr>
        <p:spPr>
          <a:xfrm>
            <a:off x="1" y="0"/>
            <a:ext cx="1975103" cy="409339"/>
          </a:xfrm>
          <a:prstGeom prst="rect">
            <a:avLst/>
          </a:prstGeom>
          <a:solidFill>
            <a:srgbClr val="FAC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배달의민족 한나는 열한살" pitchFamily="50" charset="-127"/>
              <a:ea typeface="배달의민족 한나는 열한살" pitchFamily="50" charset="-127"/>
            </a:endParaRPr>
          </a:p>
          <a:p>
            <a:pPr algn="ctr"/>
            <a:endParaRPr lang="ko-KR" altLang="en-US" dirty="0">
              <a:solidFill>
                <a:prstClr val="white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2" name="그룹 23"/>
          <p:cNvGrpSpPr/>
          <p:nvPr/>
        </p:nvGrpSpPr>
        <p:grpSpPr>
          <a:xfrm>
            <a:off x="146304" y="-257447"/>
            <a:ext cx="2288340" cy="808038"/>
            <a:chOff x="146304" y="-257447"/>
            <a:chExt cx="2288340" cy="808038"/>
          </a:xfrm>
        </p:grpSpPr>
        <p:pic>
          <p:nvPicPr>
            <p:cNvPr id="23" name="그림 22" descr="sta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970789">
              <a:off x="1669001" y="-257447"/>
              <a:ext cx="765643" cy="80803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46304" y="0"/>
              <a:ext cx="18774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Tmon몬소리 Black" pitchFamily="2" charset="-127"/>
                  <a:ea typeface="Tmon몬소리 Black" pitchFamily="2" charset="-127"/>
                </a:rPr>
                <a:t>주민조직화 </a:t>
              </a:r>
              <a:r>
                <a:rPr lang="ko-KR" altLang="en-US" sz="2000" dirty="0">
                  <a:latin typeface="Tmon몬소리 Black" pitchFamily="2" charset="-127"/>
                  <a:ea typeface="Tmon몬소리 Black" pitchFamily="2" charset="-127"/>
                </a:rPr>
                <a:t>배경</a:t>
              </a: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6541315" y="704088"/>
            <a:ext cx="5248172" cy="1910060"/>
            <a:chOff x="6175555" y="932688"/>
            <a:chExt cx="5248172" cy="1910060"/>
          </a:xfrm>
        </p:grpSpPr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xmlns="" id="{0D923909-E07D-40D4-B8D4-FBB2D6426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555" y="932688"/>
              <a:ext cx="2282645" cy="161245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568184" y="2319528"/>
              <a:ext cx="3855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Tmon몬소리 Black" pitchFamily="2" charset="-127"/>
                  <a:ea typeface="Tmon몬소리 Black" pitchFamily="2" charset="-127"/>
                </a:rPr>
                <a:t>울산 북구종합사회복지관</a:t>
              </a: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91583" y="804672"/>
            <a:ext cx="4829091" cy="2117693"/>
            <a:chOff x="840807" y="991266"/>
            <a:chExt cx="4829091" cy="2117693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xmlns="" id="{0D923909-E07D-40D4-B8D4-FBB2D6426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807" y="991266"/>
              <a:ext cx="2547480" cy="211769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231136" y="2276856"/>
              <a:ext cx="34387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Tmon몬소리 Black" pitchFamily="2" charset="-127"/>
                  <a:ea typeface="Tmon몬소리 Black" pitchFamily="2" charset="-127"/>
                </a:rPr>
                <a:t>문경시종합사회복지관</a:t>
              </a:r>
            </a:p>
          </p:txBody>
        </p:sp>
      </p:grpSp>
      <p:pic>
        <p:nvPicPr>
          <p:cNvPr id="61" name="그림 60" descr="ddf.png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14000"/>
          </a:blip>
          <a:stretch>
            <a:fillRect/>
          </a:stretch>
        </p:blipFill>
        <p:spPr>
          <a:xfrm rot="15492000">
            <a:off x="1075377" y="2793514"/>
            <a:ext cx="3832031" cy="3832031"/>
          </a:xfrm>
          <a:prstGeom prst="rect">
            <a:avLst/>
          </a:prstGeom>
          <a:effectLst/>
        </p:spPr>
      </p:pic>
      <p:pic>
        <p:nvPicPr>
          <p:cNvPr id="63" name="그림 62" descr="ddf.png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14000"/>
          </a:blip>
          <a:stretch>
            <a:fillRect/>
          </a:stretch>
        </p:blipFill>
        <p:spPr>
          <a:xfrm rot="15492000">
            <a:off x="7912040" y="2817899"/>
            <a:ext cx="3832031" cy="3832031"/>
          </a:xfrm>
          <a:prstGeom prst="rect">
            <a:avLst/>
          </a:prstGeom>
          <a:effectLst/>
        </p:spPr>
      </p:pic>
      <p:grpSp>
        <p:nvGrpSpPr>
          <p:cNvPr id="21" name="그룹 20"/>
          <p:cNvGrpSpPr/>
          <p:nvPr/>
        </p:nvGrpSpPr>
        <p:grpSpPr>
          <a:xfrm>
            <a:off x="5068318" y="4242816"/>
            <a:ext cx="2615184" cy="2615184"/>
            <a:chOff x="5068318" y="4242816"/>
            <a:chExt cx="2615184" cy="2615184"/>
          </a:xfrm>
        </p:grpSpPr>
        <p:pic>
          <p:nvPicPr>
            <p:cNvPr id="67" name="그림 66" descr="alien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68318" y="4242816"/>
              <a:ext cx="2615184" cy="2615184"/>
            </a:xfrm>
            <a:prstGeom prst="rect">
              <a:avLst/>
            </a:prstGeom>
          </p:spPr>
        </p:pic>
        <p:pic>
          <p:nvPicPr>
            <p:cNvPr id="66" name="그림 65" descr="loupe.png"/>
            <p:cNvPicPr>
              <a:picLocks noChangeAspect="1"/>
            </p:cNvPicPr>
            <p:nvPr/>
          </p:nvPicPr>
          <p:blipFill>
            <a:blip r:embed="rId8" cstate="print">
              <a:lum bright="100000" contrast="-70000"/>
            </a:blip>
            <a:stretch>
              <a:fillRect/>
            </a:stretch>
          </p:blipFill>
          <p:spPr>
            <a:xfrm rot="1104693">
              <a:off x="5306619" y="4688198"/>
              <a:ext cx="1578324" cy="1578324"/>
            </a:xfrm>
            <a:prstGeom prst="rect">
              <a:avLst/>
            </a:prstGeom>
          </p:spPr>
        </p:pic>
      </p:grpSp>
      <p:sp>
        <p:nvSpPr>
          <p:cNvPr id="71" name="TextBox 70"/>
          <p:cNvSpPr txBox="1"/>
          <p:nvPr/>
        </p:nvSpPr>
        <p:spPr>
          <a:xfrm>
            <a:off x="1563624" y="4197096"/>
            <a:ext cx="3062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rgbClr val="5C84CC"/>
                </a:solidFill>
                <a:latin typeface="Tmon몬소리 Black" pitchFamily="2" charset="-127"/>
                <a:ea typeface="Tmon몬소리 Black" pitchFamily="2" charset="-127"/>
              </a:rPr>
              <a:t>행복한 마을 만들기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316204" y="3727704"/>
            <a:ext cx="30412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5C84CC"/>
                </a:solidFill>
                <a:latin typeface="Tmon몬소리 Black" pitchFamily="2" charset="-127"/>
                <a:ea typeface="Tmon몬소리 Black" pitchFamily="2" charset="-127"/>
              </a:rPr>
              <a:t>송사리</a:t>
            </a:r>
            <a:endParaRPr lang="en-US" altLang="ko-KR" sz="2800" dirty="0">
              <a:solidFill>
                <a:srgbClr val="5C84CC"/>
              </a:solidFill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en-US" altLang="ko-KR" sz="2800" dirty="0">
                <a:solidFill>
                  <a:srgbClr val="5C84CC"/>
                </a:solidFill>
                <a:latin typeface="Tmon몬소리 Black" pitchFamily="2" charset="-127"/>
                <a:ea typeface="Tmon몬소리 Black" pitchFamily="2" charset="-127"/>
              </a:rPr>
              <a:t>&lt;</a:t>
            </a:r>
            <a:r>
              <a:rPr lang="ko-KR" altLang="en-US" sz="2800" dirty="0">
                <a:solidFill>
                  <a:srgbClr val="5C84CC"/>
                </a:solidFill>
                <a:latin typeface="Tmon몬소리 Black" pitchFamily="2" charset="-127"/>
                <a:ea typeface="Tmon몬소리 Black" pitchFamily="2" charset="-127"/>
              </a:rPr>
              <a:t>송정동을 사랑하는</a:t>
            </a:r>
            <a:endParaRPr lang="en-US" altLang="ko-KR" sz="2800" dirty="0">
              <a:solidFill>
                <a:srgbClr val="5C84CC"/>
              </a:solidFill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sz="2800" dirty="0">
                <a:solidFill>
                  <a:srgbClr val="5C84CC"/>
                </a:solidFill>
                <a:latin typeface="Tmon몬소리 Black" pitchFamily="2" charset="-127"/>
                <a:ea typeface="Tmon몬소리 Black" pitchFamily="2" charset="-127"/>
              </a:rPr>
              <a:t> </a:t>
            </a:r>
            <a:r>
              <a:rPr lang="ko-KR" altLang="en-US" sz="2800" dirty="0" err="1">
                <a:solidFill>
                  <a:srgbClr val="5C84CC"/>
                </a:solidFill>
                <a:latin typeface="Tmon몬소리 Black" pitchFamily="2" charset="-127"/>
                <a:ea typeface="Tmon몬소리 Black" pitchFamily="2" charset="-127"/>
              </a:rPr>
              <a:t>리쁜이들</a:t>
            </a:r>
            <a:r>
              <a:rPr lang="en-US" altLang="ko-KR" sz="2800" dirty="0">
                <a:solidFill>
                  <a:srgbClr val="5C84CC"/>
                </a:solidFill>
                <a:latin typeface="Tmon몬소리 Black" pitchFamily="2" charset="-127"/>
                <a:ea typeface="Tmon몬소리 Black" pitchFamily="2" charset="-127"/>
              </a:rPr>
              <a:t>&gt;</a:t>
            </a:r>
            <a:endParaRPr lang="ko-KR" altLang="en-US" sz="2800" dirty="0">
              <a:solidFill>
                <a:srgbClr val="5C84CC"/>
              </a:solidFill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221992" y="6190488"/>
            <a:ext cx="1435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더페이스샵 잉크립퀴드체" pitchFamily="66" charset="-127"/>
                <a:ea typeface="더페이스샵 잉크립퀴드체" pitchFamily="66" charset="-127"/>
              </a:rPr>
              <a:t>Since 2012</a:t>
            </a:r>
            <a:endParaRPr lang="ko-KR" altLang="en-US" sz="2800" dirty="0">
              <a:latin typeface="더페이스샵 잉크립퀴드체" pitchFamily="66" charset="-127"/>
              <a:ea typeface="더페이스샵 잉크립퀴드체" pitchFamily="66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278112" y="6178296"/>
            <a:ext cx="1385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더페이스샵 잉크립퀴드체" pitchFamily="66" charset="-127"/>
                <a:ea typeface="더페이스샵 잉크립퀴드체" pitchFamily="66" charset="-127"/>
              </a:rPr>
              <a:t>Since 2015</a:t>
            </a:r>
            <a:endParaRPr lang="ko-KR" altLang="en-US" sz="2800" dirty="0">
              <a:latin typeface="더페이스샵 잉크립퀴드체" pitchFamily="66" charset="-127"/>
              <a:ea typeface="더페이스샵 잉크립퀴드체" pitchFamily="66" charset="-127"/>
            </a:endParaRPr>
          </a:p>
        </p:txBody>
      </p:sp>
      <p:pic>
        <p:nvPicPr>
          <p:cNvPr id="25" name="그림 24" descr="star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16471" y="0"/>
            <a:ext cx="1875529" cy="18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94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ddddddfdsfdsfdsfds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298" y="0"/>
            <a:ext cx="12203298" cy="6858000"/>
          </a:xfrm>
          <a:prstGeom prst="rect">
            <a:avLst/>
          </a:prstGeom>
        </p:spPr>
      </p:pic>
      <p:grpSp>
        <p:nvGrpSpPr>
          <p:cNvPr id="97" name="그룹 96"/>
          <p:cNvGrpSpPr/>
          <p:nvPr/>
        </p:nvGrpSpPr>
        <p:grpSpPr>
          <a:xfrm>
            <a:off x="3352800" y="3995928"/>
            <a:ext cx="3304032" cy="877824"/>
            <a:chOff x="6364224" y="4215384"/>
            <a:chExt cx="3054096" cy="832104"/>
          </a:xfrm>
        </p:grpSpPr>
        <p:sp>
          <p:nvSpPr>
            <p:cNvPr id="98" name="모서리가 둥근 직사각형 97"/>
            <p:cNvSpPr/>
            <p:nvPr/>
          </p:nvSpPr>
          <p:spPr>
            <a:xfrm>
              <a:off x="6378464" y="4231112"/>
              <a:ext cx="3028165" cy="805038"/>
            </a:xfrm>
            <a:prstGeom prst="roundRect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모서리가 둥근 직사각형 98"/>
            <p:cNvSpPr/>
            <p:nvPr/>
          </p:nvSpPr>
          <p:spPr>
            <a:xfrm>
              <a:off x="6364224" y="4215384"/>
              <a:ext cx="3054096" cy="832104"/>
            </a:xfrm>
            <a:prstGeom prst="round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5" name="그룹 94"/>
          <p:cNvGrpSpPr/>
          <p:nvPr/>
        </p:nvGrpSpPr>
        <p:grpSpPr>
          <a:xfrm>
            <a:off x="6245352" y="5330952"/>
            <a:ext cx="3054096" cy="832104"/>
            <a:chOff x="6364224" y="4215384"/>
            <a:chExt cx="3054096" cy="832104"/>
          </a:xfrm>
        </p:grpSpPr>
        <p:sp>
          <p:nvSpPr>
            <p:cNvPr id="92" name="모서리가 둥근 직사각형 91"/>
            <p:cNvSpPr/>
            <p:nvPr/>
          </p:nvSpPr>
          <p:spPr>
            <a:xfrm>
              <a:off x="6378464" y="4231112"/>
              <a:ext cx="3028165" cy="805038"/>
            </a:xfrm>
            <a:prstGeom prst="roundRect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모서리가 둥근 직사각형 92"/>
            <p:cNvSpPr/>
            <p:nvPr/>
          </p:nvSpPr>
          <p:spPr>
            <a:xfrm>
              <a:off x="6364224" y="4215384"/>
              <a:ext cx="3054096" cy="832104"/>
            </a:xfrm>
            <a:prstGeom prst="round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Rectangle 26"/>
          <p:cNvSpPr/>
          <p:nvPr/>
        </p:nvSpPr>
        <p:spPr>
          <a:xfrm>
            <a:off x="1" y="0"/>
            <a:ext cx="1828799" cy="409339"/>
          </a:xfrm>
          <a:prstGeom prst="rect">
            <a:avLst/>
          </a:prstGeom>
          <a:solidFill>
            <a:srgbClr val="FAC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배달의민족 한나는 열한살" pitchFamily="50" charset="-127"/>
              <a:ea typeface="배달의민족 한나는 열한살" pitchFamily="50" charset="-127"/>
            </a:endParaRPr>
          </a:p>
          <a:p>
            <a:pPr algn="ctr"/>
            <a:endParaRPr lang="ko-KR" altLang="en-US" dirty="0">
              <a:solidFill>
                <a:prstClr val="white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2" name="그룹 23"/>
          <p:cNvGrpSpPr/>
          <p:nvPr/>
        </p:nvGrpSpPr>
        <p:grpSpPr>
          <a:xfrm>
            <a:off x="146304" y="-257447"/>
            <a:ext cx="2160324" cy="808038"/>
            <a:chOff x="146304" y="-257447"/>
            <a:chExt cx="2160324" cy="808038"/>
          </a:xfrm>
        </p:grpSpPr>
        <p:pic>
          <p:nvPicPr>
            <p:cNvPr id="23" name="그림 22" descr="sta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970789">
              <a:off x="1540985" y="-257447"/>
              <a:ext cx="765643" cy="80803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46304" y="0"/>
              <a:ext cx="18774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Tmon몬소리 Black" pitchFamily="2" charset="-127"/>
                  <a:ea typeface="Tmon몬소리 Black" pitchFamily="2" charset="-127"/>
                </a:rPr>
                <a:t>주민조직화 방법</a:t>
              </a:r>
              <a:endParaRPr lang="ko-KR" altLang="en-US" sz="2000" dirty="0">
                <a:latin typeface="Tmon몬소리 Black" pitchFamily="2" charset="-127"/>
                <a:ea typeface="Tmon몬소리 Black" pitchFamily="2" charset="-127"/>
              </a:endParaRPr>
            </a:p>
          </p:txBody>
        </p:sp>
      </p:grpSp>
      <p:grpSp>
        <p:nvGrpSpPr>
          <p:cNvPr id="3" name="그룹 25"/>
          <p:cNvGrpSpPr/>
          <p:nvPr/>
        </p:nvGrpSpPr>
        <p:grpSpPr>
          <a:xfrm>
            <a:off x="3570225" y="592329"/>
            <a:ext cx="5045230" cy="2826420"/>
            <a:chOff x="378969" y="1406145"/>
            <a:chExt cx="5045230" cy="2826420"/>
          </a:xfrm>
        </p:grpSpPr>
        <p:pic>
          <p:nvPicPr>
            <p:cNvPr id="21" name="그림 20" descr="resum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969" y="1406145"/>
              <a:ext cx="1273047" cy="1273047"/>
            </a:xfrm>
            <a:prstGeom prst="rect">
              <a:avLst/>
            </a:prstGeom>
          </p:spPr>
        </p:pic>
        <p:grpSp>
          <p:nvGrpSpPr>
            <p:cNvPr id="4" name="그룹 17"/>
            <p:cNvGrpSpPr/>
            <p:nvPr/>
          </p:nvGrpSpPr>
          <p:grpSpPr>
            <a:xfrm>
              <a:off x="2858660" y="1453896"/>
              <a:ext cx="2565539" cy="1742036"/>
              <a:chOff x="2392316" y="1389888"/>
              <a:chExt cx="2565539" cy="1742036"/>
            </a:xfrm>
          </p:grpSpPr>
          <p:pic>
            <p:nvPicPr>
              <p:cNvPr id="17" name="그림 16" descr="building-with-big-windows.png"/>
              <p:cNvPicPr>
                <a:picLocks noChangeAspect="1"/>
              </p:cNvPicPr>
              <p:nvPr/>
            </p:nvPicPr>
            <p:blipFill>
              <a:blip r:embed="rId5" cstate="print">
                <a:lum bright="100000" contrast="-70000"/>
              </a:blip>
              <a:stretch>
                <a:fillRect/>
              </a:stretch>
            </p:blipFill>
            <p:spPr>
              <a:xfrm>
                <a:off x="3668550" y="1389888"/>
                <a:ext cx="1289305" cy="1289305"/>
              </a:xfrm>
              <a:prstGeom prst="rect">
                <a:avLst/>
              </a:prstGeom>
            </p:spPr>
          </p:pic>
          <p:grpSp>
            <p:nvGrpSpPr>
              <p:cNvPr id="5" name="그룹 8">
                <a:extLst>
                  <a:ext uri="{FF2B5EF4-FFF2-40B4-BE49-F238E27FC236}">
                    <a16:creationId xmlns="" xmlns:a16="http://schemas.microsoft.com/office/drawing/2014/main" id="{A40B1363-64A1-4AA0-A91C-2C4F45FC4340}"/>
                  </a:ext>
                </a:extLst>
              </p:cNvPr>
              <p:cNvGrpSpPr/>
              <p:nvPr/>
            </p:nvGrpSpPr>
            <p:grpSpPr>
              <a:xfrm>
                <a:off x="2392316" y="1850489"/>
                <a:ext cx="2503305" cy="1281435"/>
                <a:chOff x="1367101" y="3416280"/>
                <a:chExt cx="2213298" cy="1084985"/>
              </a:xfrm>
            </p:grpSpPr>
            <p:grpSp>
              <p:nvGrpSpPr>
                <p:cNvPr id="6" name="그룹 108">
                  <a:extLst>
                    <a:ext uri="{FF2B5EF4-FFF2-40B4-BE49-F238E27FC236}">
                      <a16:creationId xmlns="" xmlns:a16="http://schemas.microsoft.com/office/drawing/2014/main" id="{2C936F28-9B04-47D0-AEA7-2D943646DB5A}"/>
                    </a:ext>
                  </a:extLst>
                </p:cNvPr>
                <p:cNvGrpSpPr/>
                <p:nvPr/>
              </p:nvGrpSpPr>
              <p:grpSpPr>
                <a:xfrm>
                  <a:off x="1367101" y="3416280"/>
                  <a:ext cx="2185878" cy="858032"/>
                  <a:chOff x="1034301" y="4360023"/>
                  <a:chExt cx="4239990" cy="1513038"/>
                </a:xfrm>
              </p:grpSpPr>
              <p:pic>
                <p:nvPicPr>
                  <p:cNvPr id="15" name="그림 14">
                    <a:extLst>
                      <a:ext uri="{FF2B5EF4-FFF2-40B4-BE49-F238E27FC236}">
                        <a16:creationId xmlns="" xmlns:a16="http://schemas.microsoft.com/office/drawing/2014/main" id="{508A4A63-DC16-4E18-86F1-8CD53E1C0F9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34301" y="4572532"/>
                    <a:ext cx="2972635" cy="1300529"/>
                  </a:xfrm>
                  <a:prstGeom prst="rect">
                    <a:avLst/>
                  </a:prstGeom>
                </p:spPr>
              </p:pic>
              <p:pic>
                <p:nvPicPr>
                  <p:cNvPr id="16" name="그림 15">
                    <a:extLst>
                      <a:ext uri="{FF2B5EF4-FFF2-40B4-BE49-F238E27FC236}">
                        <a16:creationId xmlns="" xmlns:a16="http://schemas.microsoft.com/office/drawing/2014/main" id="{9E7CD906-C5C7-4BA4-A7FB-2DA929B0DF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40859" y="4360023"/>
                    <a:ext cx="3433432" cy="150212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1" name="그림 10" descr="alien.png">
                  <a:extLst>
                    <a:ext uri="{FF2B5EF4-FFF2-40B4-BE49-F238E27FC236}">
                      <a16:creationId xmlns="" xmlns:a16="http://schemas.microsoft.com/office/drawing/2014/main" id="{0DC83318-4B56-413F-90D6-66A16B91CD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573591" y="3830529"/>
                  <a:ext cx="603676" cy="603676"/>
                </a:xfrm>
                <a:prstGeom prst="rect">
                  <a:avLst/>
                </a:prstGeom>
              </p:spPr>
            </p:pic>
            <p:pic>
              <p:nvPicPr>
                <p:cNvPr id="14" name="그림 13">
                  <a:extLst>
                    <a:ext uri="{FF2B5EF4-FFF2-40B4-BE49-F238E27FC236}">
                      <a16:creationId xmlns="" xmlns:a16="http://schemas.microsoft.com/office/drawing/2014/main" id="{50990C55-3AA0-49A4-94CA-F9EE75FCAD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18818" y="3862902"/>
                  <a:ext cx="1361581" cy="595691"/>
                </a:xfrm>
                <a:prstGeom prst="rect">
                  <a:avLst/>
                </a:prstGeom>
              </p:spPr>
            </p:pic>
            <p:pic>
              <p:nvPicPr>
                <p:cNvPr id="12" name="그림 11">
                  <a:extLst>
                    <a:ext uri="{FF2B5EF4-FFF2-40B4-BE49-F238E27FC236}">
                      <a16:creationId xmlns="" xmlns:a16="http://schemas.microsoft.com/office/drawing/2014/main" id="{9D21C58D-8D42-4103-8CB5-1D71964AAE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05796" y="3862902"/>
                  <a:ext cx="1459118" cy="638363"/>
                </a:xfrm>
                <a:prstGeom prst="rect">
                  <a:avLst/>
                </a:prstGeom>
              </p:spPr>
            </p:pic>
          </p:grpSp>
        </p:grpSp>
        <p:pic>
          <p:nvPicPr>
            <p:cNvPr id="19" name="그림 18" descr="alien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6358" y="1938528"/>
              <a:ext cx="1231898" cy="1231898"/>
            </a:xfrm>
            <a:prstGeom prst="rect">
              <a:avLst/>
            </a:prstGeom>
          </p:spPr>
        </p:pic>
        <p:pic>
          <p:nvPicPr>
            <p:cNvPr id="24" name="그림 23" descr="%BB%A1%B0%A3%BB%F6%BF%AC%C7%CA.png"/>
            <p:cNvPicPr>
              <a:picLocks noChangeAspect="1"/>
            </p:cNvPicPr>
            <p:nvPr/>
          </p:nvPicPr>
          <p:blipFill>
            <a:blip r:embed="rId11" cstate="print"/>
            <a:srcRect l="75278" t="41120" b="18726"/>
            <a:stretch>
              <a:fillRect/>
            </a:stretch>
          </p:blipFill>
          <p:spPr>
            <a:xfrm>
              <a:off x="2002535" y="1874520"/>
              <a:ext cx="1116393" cy="97840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59117" y="3401568"/>
              <a:ext cx="46041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dirty="0" err="1" smtClean="0">
                  <a:latin typeface="Tmon몬소리 Black" pitchFamily="2" charset="-127"/>
                  <a:ea typeface="Tmon몬소리 Black" pitchFamily="2" charset="-127"/>
                </a:rPr>
                <a:t>최옥채의</a:t>
              </a:r>
              <a:r>
                <a:rPr lang="ko-KR" altLang="en-US" sz="2400" dirty="0" smtClean="0">
                  <a:latin typeface="Tmon몬소리 Black" pitchFamily="2" charset="-127"/>
                  <a:ea typeface="Tmon몬소리 Black" pitchFamily="2" charset="-127"/>
                </a:rPr>
                <a:t> 지역사회 주민조직화 모형</a:t>
              </a:r>
              <a:endParaRPr lang="en-US" altLang="ko-KR" sz="2400" dirty="0" smtClean="0">
                <a:latin typeface="Tmon몬소리 Black" pitchFamily="2" charset="-127"/>
                <a:ea typeface="Tmon몬소리 Black" pitchFamily="2" charset="-127"/>
              </a:endParaRPr>
            </a:p>
            <a:p>
              <a:pPr algn="ctr"/>
              <a:r>
                <a:rPr lang="en-US" altLang="ko-KR" sz="2400" dirty="0" smtClean="0">
                  <a:latin typeface="Tmon몬소리 Black" pitchFamily="2" charset="-127"/>
                  <a:ea typeface="Tmon몬소리 Black" pitchFamily="2" charset="-127"/>
                </a:rPr>
                <a:t>-</a:t>
              </a:r>
              <a:r>
                <a:rPr lang="ko-KR" altLang="en-US" sz="2400" dirty="0" smtClean="0">
                  <a:latin typeface="Tmon몬소리 Black" pitchFamily="2" charset="-127"/>
                  <a:ea typeface="Tmon몬소리 Black" pitchFamily="2" charset="-127"/>
                </a:rPr>
                <a:t>개별 접촉 모형</a:t>
              </a:r>
              <a:endParaRPr lang="ko-KR" altLang="en-US" sz="2400" dirty="0">
                <a:latin typeface="Tmon몬소리 Black" pitchFamily="2" charset="-127"/>
                <a:ea typeface="Tmon몬소리 Black" pitchFamily="2" charset="-127"/>
              </a:endParaRPr>
            </a:p>
          </p:txBody>
        </p:sp>
      </p:grpSp>
      <p:grpSp>
        <p:nvGrpSpPr>
          <p:cNvPr id="7" name="Group 13"/>
          <p:cNvGrpSpPr/>
          <p:nvPr/>
        </p:nvGrpSpPr>
        <p:grpSpPr>
          <a:xfrm rot="10800000">
            <a:off x="3093308" y="2442656"/>
            <a:ext cx="624161" cy="333857"/>
            <a:chOff x="3209925" y="2511127"/>
            <a:chExt cx="1362075" cy="918180"/>
          </a:xfrm>
          <a:solidFill>
            <a:srgbClr val="FFD757"/>
          </a:solidFill>
        </p:grpSpPr>
        <p:grpSp>
          <p:nvGrpSpPr>
            <p:cNvPr id="8" name="Group 14"/>
            <p:cNvGrpSpPr/>
            <p:nvPr/>
          </p:nvGrpSpPr>
          <p:grpSpPr>
            <a:xfrm>
              <a:off x="3209925" y="2511127"/>
              <a:ext cx="619125" cy="917873"/>
              <a:chOff x="5610225" y="1028700"/>
              <a:chExt cx="904875" cy="1341507"/>
            </a:xfrm>
            <a:grpFill/>
          </p:grpSpPr>
          <p:sp>
            <p:nvSpPr>
              <p:cNvPr id="34" name="Rectangle 18"/>
              <p:cNvSpPr/>
              <p:nvPr/>
            </p:nvSpPr>
            <p:spPr>
              <a:xfrm>
                <a:off x="5610225" y="1028700"/>
                <a:ext cx="904875" cy="9048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Rectangle 19"/>
              <p:cNvSpPr/>
              <p:nvPr/>
            </p:nvSpPr>
            <p:spPr>
              <a:xfrm>
                <a:off x="6076950" y="1514475"/>
                <a:ext cx="438150" cy="8557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Group 15"/>
            <p:cNvGrpSpPr/>
            <p:nvPr/>
          </p:nvGrpSpPr>
          <p:grpSpPr>
            <a:xfrm>
              <a:off x="3952875" y="2511434"/>
              <a:ext cx="619125" cy="917873"/>
              <a:chOff x="5610225" y="1028700"/>
              <a:chExt cx="904875" cy="1341507"/>
            </a:xfrm>
            <a:grpFill/>
          </p:grpSpPr>
          <p:sp>
            <p:nvSpPr>
              <p:cNvPr id="32" name="Rectangle 16"/>
              <p:cNvSpPr/>
              <p:nvPr/>
            </p:nvSpPr>
            <p:spPr>
              <a:xfrm>
                <a:off x="5610225" y="1028700"/>
                <a:ext cx="904875" cy="9048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Rectangle 17"/>
              <p:cNvSpPr/>
              <p:nvPr/>
            </p:nvSpPr>
            <p:spPr>
              <a:xfrm>
                <a:off x="6076950" y="1514475"/>
                <a:ext cx="438150" cy="8557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0" name="Group 40"/>
          <p:cNvGrpSpPr/>
          <p:nvPr/>
        </p:nvGrpSpPr>
        <p:grpSpPr>
          <a:xfrm>
            <a:off x="8419255" y="3003703"/>
            <a:ext cx="624161" cy="333857"/>
            <a:chOff x="3209925" y="2511127"/>
            <a:chExt cx="1362075" cy="918180"/>
          </a:xfrm>
          <a:solidFill>
            <a:srgbClr val="FFD757"/>
          </a:solidFill>
        </p:grpSpPr>
        <p:grpSp>
          <p:nvGrpSpPr>
            <p:cNvPr id="18" name="Group 41"/>
            <p:cNvGrpSpPr/>
            <p:nvPr/>
          </p:nvGrpSpPr>
          <p:grpSpPr>
            <a:xfrm>
              <a:off x="3209925" y="2511127"/>
              <a:ext cx="619125" cy="917873"/>
              <a:chOff x="5610225" y="1028700"/>
              <a:chExt cx="904875" cy="1341507"/>
            </a:xfrm>
            <a:grpFill/>
          </p:grpSpPr>
          <p:sp>
            <p:nvSpPr>
              <p:cNvPr id="41" name="Rectangle 45"/>
              <p:cNvSpPr/>
              <p:nvPr/>
            </p:nvSpPr>
            <p:spPr>
              <a:xfrm>
                <a:off x="5610225" y="1028700"/>
                <a:ext cx="904875" cy="9048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Rectangle 46"/>
              <p:cNvSpPr/>
              <p:nvPr/>
            </p:nvSpPr>
            <p:spPr>
              <a:xfrm>
                <a:off x="6076950" y="1514475"/>
                <a:ext cx="438150" cy="8557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6" name="Group 42"/>
            <p:cNvGrpSpPr/>
            <p:nvPr/>
          </p:nvGrpSpPr>
          <p:grpSpPr>
            <a:xfrm>
              <a:off x="3952875" y="2511434"/>
              <a:ext cx="619125" cy="917873"/>
              <a:chOff x="5610225" y="1028700"/>
              <a:chExt cx="904875" cy="1341507"/>
            </a:xfrm>
            <a:grpFill/>
          </p:grpSpPr>
          <p:sp>
            <p:nvSpPr>
              <p:cNvPr id="39" name="Rectangle 43"/>
              <p:cNvSpPr/>
              <p:nvPr/>
            </p:nvSpPr>
            <p:spPr>
              <a:xfrm>
                <a:off x="5610225" y="1028700"/>
                <a:ext cx="904875" cy="9048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Rectangle 44"/>
              <p:cNvSpPr/>
              <p:nvPr/>
            </p:nvSpPr>
            <p:spPr>
              <a:xfrm>
                <a:off x="6076950" y="1514475"/>
                <a:ext cx="438150" cy="8557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3" name="그룹 52"/>
          <p:cNvGrpSpPr/>
          <p:nvPr/>
        </p:nvGrpSpPr>
        <p:grpSpPr>
          <a:xfrm>
            <a:off x="546396" y="3594262"/>
            <a:ext cx="2847249" cy="2847249"/>
            <a:chOff x="1058460" y="3749710"/>
            <a:chExt cx="2847249" cy="2847249"/>
          </a:xfrm>
        </p:grpSpPr>
        <p:pic>
          <p:nvPicPr>
            <p:cNvPr id="47" name="그림 46" descr="ddf.png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contrast="14000"/>
            </a:blip>
            <a:stretch>
              <a:fillRect/>
            </a:stretch>
          </p:blipFill>
          <p:spPr>
            <a:xfrm rot="15492000">
              <a:off x="1058460" y="3749710"/>
              <a:ext cx="2847249" cy="2847249"/>
            </a:xfrm>
            <a:prstGeom prst="rect">
              <a:avLst/>
            </a:prstGeom>
            <a:effectLst/>
          </p:spPr>
        </p:pic>
        <p:sp>
          <p:nvSpPr>
            <p:cNvPr id="49" name="TextBox 48"/>
            <p:cNvSpPr txBox="1"/>
            <p:nvPr/>
          </p:nvSpPr>
          <p:spPr>
            <a:xfrm>
              <a:off x="1453897" y="4523581"/>
              <a:ext cx="19659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rgbClr val="5C84CC"/>
                  </a:solidFill>
                  <a:latin typeface="Tmon몬소리 Black" pitchFamily="2" charset="-127"/>
                  <a:ea typeface="Tmon몬소리 Black" pitchFamily="2" charset="-127"/>
                </a:rPr>
                <a:t>행복한</a:t>
              </a:r>
              <a:endParaRPr lang="en-US" altLang="ko-KR" sz="2400" dirty="0" smtClean="0">
                <a:solidFill>
                  <a:srgbClr val="5C84CC"/>
                </a:solidFill>
                <a:latin typeface="Tmon몬소리 Black" pitchFamily="2" charset="-127"/>
                <a:ea typeface="Tmon몬소리 Black" pitchFamily="2" charset="-127"/>
              </a:endParaRPr>
            </a:p>
            <a:p>
              <a:pPr algn="ctr"/>
              <a:r>
                <a:rPr lang="ko-KR" altLang="en-US" sz="2400" dirty="0" smtClean="0">
                  <a:solidFill>
                    <a:srgbClr val="5C84CC"/>
                  </a:solidFill>
                  <a:latin typeface="Tmon몬소리 Black" pitchFamily="2" charset="-127"/>
                  <a:ea typeface="Tmon몬소리 Black" pitchFamily="2" charset="-127"/>
                </a:rPr>
                <a:t> </a:t>
              </a:r>
              <a:r>
                <a:rPr lang="ko-KR" altLang="en-US" sz="2400" dirty="0">
                  <a:solidFill>
                    <a:srgbClr val="5C84CC"/>
                  </a:solidFill>
                  <a:latin typeface="Tmon몬소리 Black" pitchFamily="2" charset="-127"/>
                  <a:ea typeface="Tmon몬소리 Black" pitchFamily="2" charset="-127"/>
                </a:rPr>
                <a:t>마을 만들기 </a:t>
              </a: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9056410" y="3609502"/>
            <a:ext cx="2847249" cy="2847249"/>
            <a:chOff x="8023138" y="3892966"/>
            <a:chExt cx="2847249" cy="2847249"/>
          </a:xfrm>
        </p:grpSpPr>
        <p:pic>
          <p:nvPicPr>
            <p:cNvPr id="48" name="그림 47" descr="ddf.png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contrast="14000"/>
            </a:blip>
            <a:stretch>
              <a:fillRect/>
            </a:stretch>
          </p:blipFill>
          <p:spPr>
            <a:xfrm rot="15492000">
              <a:off x="8023138" y="3892966"/>
              <a:ext cx="2847249" cy="2847249"/>
            </a:xfrm>
            <a:prstGeom prst="rect">
              <a:avLst/>
            </a:prstGeom>
            <a:effectLst/>
          </p:spPr>
        </p:pic>
        <p:sp>
          <p:nvSpPr>
            <p:cNvPr id="50" name="TextBox 49"/>
            <p:cNvSpPr txBox="1"/>
            <p:nvPr/>
          </p:nvSpPr>
          <p:spPr>
            <a:xfrm>
              <a:off x="8311896" y="4522542"/>
              <a:ext cx="22951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solidFill>
                    <a:srgbClr val="5C84CC"/>
                  </a:solidFill>
                  <a:latin typeface="Tmon몬소리 Black" pitchFamily="2" charset="-127"/>
                  <a:ea typeface="Tmon몬소리 Black" pitchFamily="2" charset="-127"/>
                </a:rPr>
                <a:t>송사리</a:t>
              </a:r>
              <a:endParaRPr lang="en-US" altLang="ko-KR" sz="2000" dirty="0">
                <a:solidFill>
                  <a:srgbClr val="5C84CC"/>
                </a:solidFill>
                <a:latin typeface="Tmon몬소리 Black" pitchFamily="2" charset="-127"/>
                <a:ea typeface="Tmon몬소리 Black" pitchFamily="2" charset="-127"/>
              </a:endParaRPr>
            </a:p>
            <a:p>
              <a:pPr algn="ctr"/>
              <a:r>
                <a:rPr lang="en-US" altLang="ko-KR" sz="2000" dirty="0">
                  <a:solidFill>
                    <a:srgbClr val="5C84CC"/>
                  </a:solidFill>
                  <a:latin typeface="Tmon몬소리 Black" pitchFamily="2" charset="-127"/>
                  <a:ea typeface="Tmon몬소리 Black" pitchFamily="2" charset="-127"/>
                </a:rPr>
                <a:t>&lt;</a:t>
              </a:r>
              <a:r>
                <a:rPr lang="ko-KR" altLang="en-US" sz="2000" dirty="0" smtClean="0">
                  <a:solidFill>
                    <a:srgbClr val="5C84CC"/>
                  </a:solidFill>
                  <a:latin typeface="Tmon몬소리 Black" pitchFamily="2" charset="-127"/>
                  <a:ea typeface="Tmon몬소리 Black" pitchFamily="2" charset="-127"/>
                </a:rPr>
                <a:t>송정동을 </a:t>
              </a:r>
              <a:r>
                <a:rPr lang="ko-KR" altLang="en-US" sz="2000" dirty="0">
                  <a:solidFill>
                    <a:srgbClr val="5C84CC"/>
                  </a:solidFill>
                  <a:latin typeface="Tmon몬소리 Black" pitchFamily="2" charset="-127"/>
                  <a:ea typeface="Tmon몬소리 Black" pitchFamily="2" charset="-127"/>
                </a:rPr>
                <a:t>사랑하는</a:t>
              </a:r>
              <a:endParaRPr lang="en-US" altLang="ko-KR" sz="2000" dirty="0">
                <a:solidFill>
                  <a:srgbClr val="5C84CC"/>
                </a:solidFill>
                <a:latin typeface="Tmon몬소리 Black" pitchFamily="2" charset="-127"/>
                <a:ea typeface="Tmon몬소리 Black" pitchFamily="2" charset="-127"/>
              </a:endParaRPr>
            </a:p>
            <a:p>
              <a:pPr algn="ctr"/>
              <a:r>
                <a:rPr lang="ko-KR" altLang="en-US" sz="2000" dirty="0">
                  <a:solidFill>
                    <a:srgbClr val="5C84CC"/>
                  </a:solidFill>
                  <a:latin typeface="Tmon몬소리 Black" pitchFamily="2" charset="-127"/>
                  <a:ea typeface="Tmon몬소리 Black" pitchFamily="2" charset="-127"/>
                </a:rPr>
                <a:t> </a:t>
              </a:r>
              <a:r>
                <a:rPr lang="ko-KR" altLang="en-US" sz="2000" dirty="0" err="1">
                  <a:solidFill>
                    <a:srgbClr val="5C84CC"/>
                  </a:solidFill>
                  <a:latin typeface="Tmon몬소리 Black" pitchFamily="2" charset="-127"/>
                  <a:ea typeface="Tmon몬소리 Black" pitchFamily="2" charset="-127"/>
                </a:rPr>
                <a:t>리쁜이들</a:t>
              </a:r>
              <a:r>
                <a:rPr lang="en-US" altLang="ko-KR" sz="2000" dirty="0">
                  <a:solidFill>
                    <a:srgbClr val="5C84CC"/>
                  </a:solidFill>
                  <a:latin typeface="Tmon몬소리 Black" pitchFamily="2" charset="-127"/>
                  <a:ea typeface="Tmon몬소리 Black" pitchFamily="2" charset="-127"/>
                </a:rPr>
                <a:t>&gt;</a:t>
              </a:r>
              <a:endParaRPr lang="ko-KR" altLang="en-US" sz="2000" dirty="0">
                <a:solidFill>
                  <a:srgbClr val="5C84CC"/>
                </a:solidFill>
                <a:latin typeface="Tmon몬소리 Black" pitchFamily="2" charset="-127"/>
                <a:ea typeface="Tmon몬소리 Black" pitchFamily="2" charset="-127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300984" y="4133088"/>
            <a:ext cx="34307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부녀회</a:t>
            </a:r>
            <a:r>
              <a:rPr lang="en-US" altLang="ko-KR" dirty="0" smtClean="0">
                <a:latin typeface="Tmon몬소리 Black" pitchFamily="2" charset="-127"/>
                <a:ea typeface="Tmon몬소리 Black" pitchFamily="2" charset="-127"/>
              </a:rPr>
              <a:t>, </a:t>
            </a:r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관리소</a:t>
            </a:r>
            <a:r>
              <a:rPr lang="en-US" altLang="ko-KR" dirty="0" smtClean="0">
                <a:latin typeface="Tmon몬소리 Black" pitchFamily="2" charset="-127"/>
                <a:ea typeface="Tmon몬소리 Black" pitchFamily="2" charset="-127"/>
              </a:rPr>
              <a:t>, </a:t>
            </a:r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복지관</a:t>
            </a:r>
            <a:r>
              <a:rPr lang="en-US" altLang="ko-KR" dirty="0" smtClean="0">
                <a:latin typeface="Tmon몬소리 Black" pitchFamily="2" charset="-127"/>
                <a:ea typeface="Tmon몬소리 Black" pitchFamily="2" charset="-127"/>
              </a:rPr>
              <a:t>, </a:t>
            </a:r>
            <a:r>
              <a:rPr lang="ko-KR" altLang="en-US" dirty="0" err="1" smtClean="0">
                <a:latin typeface="Tmon몬소리 Black" pitchFamily="2" charset="-127"/>
                <a:ea typeface="Tmon몬소리 Black" pitchFamily="2" charset="-127"/>
              </a:rPr>
              <a:t>삼미회</a:t>
            </a:r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 등 </a:t>
            </a:r>
            <a:endParaRPr lang="en-US" altLang="ko-KR" dirty="0" smtClean="0">
              <a:latin typeface="Tmon몬소리 Black" pitchFamily="2" charset="-127"/>
              <a:ea typeface="Tmon몬소리 Black" pitchFamily="2" charset="-127"/>
            </a:endParaRPr>
          </a:p>
          <a:p>
            <a:r>
              <a:rPr lang="en-US" altLang="ko-KR" sz="2400" dirty="0" smtClean="0">
                <a:solidFill>
                  <a:srgbClr val="C00000"/>
                </a:solidFill>
                <a:latin typeface="Tmon몬소리 Black" pitchFamily="2" charset="-127"/>
                <a:ea typeface="Tmon몬소리 Black" pitchFamily="2" charset="-127"/>
              </a:rPr>
              <a:t>7</a:t>
            </a:r>
            <a:r>
              <a:rPr lang="ko-KR" altLang="en-US" sz="2400" dirty="0" smtClean="0">
                <a:solidFill>
                  <a:srgbClr val="C00000"/>
                </a:solidFill>
                <a:latin typeface="Tmon몬소리 Black" pitchFamily="2" charset="-127"/>
                <a:ea typeface="Tmon몬소리 Black" pitchFamily="2" charset="-127"/>
              </a:rPr>
              <a:t>개 위원회와 </a:t>
            </a:r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주민들</a:t>
            </a:r>
          </a:p>
          <a:p>
            <a:endParaRPr lang="ko-KR" alt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250239" y="5404104"/>
            <a:ext cx="30796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주민활동가 </a:t>
            </a:r>
            <a:r>
              <a:rPr lang="en-US" altLang="ko-KR" dirty="0" smtClean="0">
                <a:latin typeface="Tmon몬소리 Black" pitchFamily="2" charset="-127"/>
                <a:ea typeface="Tmon몬소리 Black" pitchFamily="2" charset="-127"/>
              </a:rPr>
              <a:t>12</a:t>
            </a:r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명으로 이루어진</a:t>
            </a:r>
            <a:endParaRPr lang="en-US" altLang="ko-KR" dirty="0" smtClean="0">
              <a:latin typeface="Tmon몬소리 Black" pitchFamily="2" charset="-127"/>
              <a:ea typeface="Tmon몬소리 Black" pitchFamily="2" charset="-127"/>
            </a:endParaRPr>
          </a:p>
          <a:p>
            <a:pPr algn="r"/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주민단체 </a:t>
            </a:r>
            <a:r>
              <a:rPr lang="ko-KR" altLang="en-US" sz="2400" dirty="0" smtClean="0">
                <a:solidFill>
                  <a:srgbClr val="C00000"/>
                </a:solidFill>
                <a:latin typeface="Tmon몬소리 Black" pitchFamily="2" charset="-127"/>
                <a:ea typeface="Tmon몬소리 Black" pitchFamily="2" charset="-127"/>
              </a:rPr>
              <a:t>송사리</a:t>
            </a:r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와 주민들</a:t>
            </a:r>
            <a:endParaRPr lang="ko-KR" altLang="en-US" dirty="0">
              <a:latin typeface="Tmon몬소리 Black" pitchFamily="2" charset="-127"/>
              <a:ea typeface="Tmon몬소리 Black" pitchFamily="2" charset="-127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2480566" y="3886200"/>
            <a:ext cx="893570" cy="905256"/>
            <a:chOff x="5068318" y="4242816"/>
            <a:chExt cx="2615184" cy="2615184"/>
          </a:xfrm>
        </p:grpSpPr>
        <p:pic>
          <p:nvPicPr>
            <p:cNvPr id="60" name="그림 59" descr="alien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68318" y="4242816"/>
              <a:ext cx="2615184" cy="2615184"/>
            </a:xfrm>
            <a:prstGeom prst="rect">
              <a:avLst/>
            </a:prstGeom>
          </p:spPr>
        </p:pic>
        <p:pic>
          <p:nvPicPr>
            <p:cNvPr id="61" name="그림 60" descr="loupe.png"/>
            <p:cNvPicPr>
              <a:picLocks noChangeAspect="1"/>
            </p:cNvPicPr>
            <p:nvPr/>
          </p:nvPicPr>
          <p:blipFill>
            <a:blip r:embed="rId13" cstate="print">
              <a:lum bright="100000" contrast="-70000"/>
            </a:blip>
            <a:stretch>
              <a:fillRect/>
            </a:stretch>
          </p:blipFill>
          <p:spPr>
            <a:xfrm rot="1104693">
              <a:off x="5306619" y="4688198"/>
              <a:ext cx="1578324" cy="1578324"/>
            </a:xfrm>
            <a:prstGeom prst="rect">
              <a:avLst/>
            </a:prstGeom>
          </p:spPr>
        </p:pic>
      </p:grpSp>
      <p:pic>
        <p:nvPicPr>
          <p:cNvPr id="68" name="그림 67" descr="stars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316471" y="0"/>
            <a:ext cx="1875529" cy="1875529"/>
          </a:xfrm>
          <a:prstGeom prst="rect">
            <a:avLst/>
          </a:prstGeom>
        </p:spPr>
      </p:pic>
      <p:pic>
        <p:nvPicPr>
          <p:cNvPr id="88" name="그림 87" descr="%BB%A1%B0%A3%BB%F6%BF%AC%C7%CA.png"/>
          <p:cNvPicPr>
            <a:picLocks noChangeAspect="1"/>
          </p:cNvPicPr>
          <p:nvPr/>
        </p:nvPicPr>
        <p:blipFill>
          <a:blip r:embed="rId11" cstate="print"/>
          <a:srcRect l="61111" r="8889" b="62355"/>
          <a:stretch>
            <a:fillRect/>
          </a:stretch>
        </p:blipFill>
        <p:spPr>
          <a:xfrm>
            <a:off x="5413248" y="3881626"/>
            <a:ext cx="1078992" cy="730570"/>
          </a:xfrm>
          <a:prstGeom prst="rect">
            <a:avLst/>
          </a:prstGeom>
        </p:spPr>
      </p:pic>
      <p:pic>
        <p:nvPicPr>
          <p:cNvPr id="89" name="그림 88" descr="curved-arrow-with-broken-line3.png"/>
          <p:cNvPicPr>
            <a:picLocks noChangeAspect="1"/>
          </p:cNvPicPr>
          <p:nvPr/>
        </p:nvPicPr>
        <p:blipFill>
          <a:blip r:embed="rId15" cstate="print"/>
          <a:srcRect l="5964" t="5946"/>
          <a:stretch>
            <a:fillRect/>
          </a:stretch>
        </p:blipFill>
        <p:spPr>
          <a:xfrm rot="5901121">
            <a:off x="4858298" y="4490227"/>
            <a:ext cx="1361244" cy="1361506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3580363" y="5779008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 smtClean="0">
                <a:latin typeface="더페이스샵 잉크립퀴드체" pitchFamily="66" charset="-127"/>
                <a:ea typeface="더페이스샵 잉크립퀴드체" pitchFamily="66" charset="-127"/>
              </a:rPr>
              <a:t>특히 문제</a:t>
            </a:r>
            <a:r>
              <a:rPr lang="en-US" altLang="ko-KR" sz="2000" dirty="0" smtClean="0">
                <a:latin typeface="더페이스샵 잉크립퀴드체" pitchFamily="66" charset="-127"/>
                <a:ea typeface="더페이스샵 잉크립퀴드체" pitchFamily="66" charset="-127"/>
              </a:rPr>
              <a:t>,</a:t>
            </a:r>
            <a:r>
              <a:rPr lang="ko-KR" altLang="en-US" sz="2000" dirty="0" smtClean="0">
                <a:latin typeface="더페이스샵 잉크립퀴드체" pitchFamily="66" charset="-127"/>
                <a:ea typeface="더페이스샵 잉크립퀴드체" pitchFamily="66" charset="-127"/>
              </a:rPr>
              <a:t>갈등이 잦던 주민들로 </a:t>
            </a:r>
            <a:endParaRPr lang="en-US" altLang="ko-KR" sz="2000" dirty="0" smtClean="0">
              <a:latin typeface="더페이스샵 잉크립퀴드체" pitchFamily="66" charset="-127"/>
              <a:ea typeface="더페이스샵 잉크립퀴드체" pitchFamily="66" charset="-127"/>
            </a:endParaRPr>
          </a:p>
          <a:p>
            <a:pPr algn="ctr"/>
            <a:r>
              <a:rPr lang="ko-KR" altLang="en-US" sz="2000" dirty="0" smtClean="0">
                <a:latin typeface="더페이스샵 잉크립퀴드체" pitchFamily="66" charset="-127"/>
                <a:ea typeface="더페이스샵 잉크립퀴드체" pitchFamily="66" charset="-127"/>
              </a:rPr>
              <a:t>구성 된 봉사단체</a:t>
            </a:r>
            <a:endParaRPr lang="ko-KR" altLang="en-US" sz="2000" dirty="0">
              <a:latin typeface="더페이스샵 잉크립퀴드체" pitchFamily="66" charset="-127"/>
              <a:ea typeface="더페이스샵 잉크립퀴드체" pitchFamily="66" charset="-127"/>
            </a:endParaRPr>
          </a:p>
        </p:txBody>
      </p:sp>
      <p:grpSp>
        <p:nvGrpSpPr>
          <p:cNvPr id="101" name="그룹 100"/>
          <p:cNvGrpSpPr/>
          <p:nvPr/>
        </p:nvGrpSpPr>
        <p:grpSpPr>
          <a:xfrm>
            <a:off x="9275731" y="5248625"/>
            <a:ext cx="980788" cy="914431"/>
            <a:chOff x="8818531" y="3794729"/>
            <a:chExt cx="980788" cy="914431"/>
          </a:xfrm>
        </p:grpSpPr>
        <p:pic>
          <p:nvPicPr>
            <p:cNvPr id="67" name="그림 66" descr="loupe.png"/>
            <p:cNvPicPr>
              <a:picLocks noChangeAspect="1"/>
            </p:cNvPicPr>
            <p:nvPr/>
          </p:nvPicPr>
          <p:blipFill>
            <a:blip r:embed="rId13" cstate="print">
              <a:lum bright="100000" contrast="-70000"/>
            </a:blip>
            <a:stretch>
              <a:fillRect/>
            </a:stretch>
          </p:blipFill>
          <p:spPr>
            <a:xfrm rot="20988976">
              <a:off x="8818531" y="3794729"/>
              <a:ext cx="615407" cy="623455"/>
            </a:xfrm>
            <a:prstGeom prst="rect">
              <a:avLst/>
            </a:prstGeom>
          </p:spPr>
        </p:pic>
        <p:pic>
          <p:nvPicPr>
            <p:cNvPr id="100" name="그림 99" descr="alien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53783" y="3863624"/>
              <a:ext cx="845536" cy="845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0594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그룹 63"/>
          <p:cNvGrpSpPr/>
          <p:nvPr/>
        </p:nvGrpSpPr>
        <p:grpSpPr>
          <a:xfrm>
            <a:off x="8564885" y="640080"/>
            <a:ext cx="1740404" cy="2072635"/>
            <a:chOff x="7159752" y="765048"/>
            <a:chExt cx="1898904" cy="1895855"/>
          </a:xfrm>
        </p:grpSpPr>
        <p:sp>
          <p:nvSpPr>
            <p:cNvPr id="65" name="모서리가 둥근 사각형 설명선 64"/>
            <p:cNvSpPr/>
            <p:nvPr/>
          </p:nvSpPr>
          <p:spPr>
            <a:xfrm flipH="1">
              <a:off x="7159752" y="765048"/>
              <a:ext cx="1898904" cy="1895855"/>
            </a:xfrm>
            <a:prstGeom prst="wedgeRoundRectCallout">
              <a:avLst>
                <a:gd name="adj1" fmla="val 18866"/>
                <a:gd name="adj2" fmla="val 66425"/>
                <a:gd name="adj3" fmla="val 16667"/>
              </a:avLst>
            </a:prstGeom>
            <a:solidFill>
              <a:srgbClr val="2C4D88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모서리가 둥근 사각형 설명선 65"/>
            <p:cNvSpPr/>
            <p:nvPr/>
          </p:nvSpPr>
          <p:spPr>
            <a:xfrm flipH="1">
              <a:off x="7201717" y="816089"/>
              <a:ext cx="1814975" cy="1787621"/>
            </a:xfrm>
            <a:prstGeom prst="wedgeRoundRectCallout">
              <a:avLst>
                <a:gd name="adj1" fmla="val 20734"/>
                <a:gd name="adj2" fmla="val 64241"/>
                <a:gd name="adj3" fmla="val 16667"/>
              </a:avLst>
            </a:prstGeom>
            <a:noFill/>
            <a:ln w="34925">
              <a:solidFill>
                <a:srgbClr val="74B1DA">
                  <a:alpha val="7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/>
          <p:cNvGrpSpPr/>
          <p:nvPr/>
        </p:nvGrpSpPr>
        <p:grpSpPr>
          <a:xfrm rot="18793978">
            <a:off x="6382516" y="2048252"/>
            <a:ext cx="1709928" cy="1737359"/>
            <a:chOff x="7159752" y="765048"/>
            <a:chExt cx="1898904" cy="1895855"/>
          </a:xfrm>
        </p:grpSpPr>
        <p:sp>
          <p:nvSpPr>
            <p:cNvPr id="60" name="모서리가 둥근 사각형 설명선 59"/>
            <p:cNvSpPr/>
            <p:nvPr/>
          </p:nvSpPr>
          <p:spPr>
            <a:xfrm flipH="1">
              <a:off x="7159752" y="765048"/>
              <a:ext cx="1898904" cy="1895855"/>
            </a:xfrm>
            <a:prstGeom prst="wedgeRoundRectCallout">
              <a:avLst>
                <a:gd name="adj1" fmla="val 18866"/>
                <a:gd name="adj2" fmla="val 66425"/>
                <a:gd name="adj3" fmla="val 16667"/>
              </a:avLst>
            </a:prstGeom>
            <a:solidFill>
              <a:srgbClr val="2C4D88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모서리가 둥근 사각형 설명선 60"/>
            <p:cNvSpPr/>
            <p:nvPr/>
          </p:nvSpPr>
          <p:spPr>
            <a:xfrm flipH="1">
              <a:off x="7201717" y="816089"/>
              <a:ext cx="1814975" cy="1787621"/>
            </a:xfrm>
            <a:prstGeom prst="wedgeRoundRectCallout">
              <a:avLst>
                <a:gd name="adj1" fmla="val 20734"/>
                <a:gd name="adj2" fmla="val 64241"/>
                <a:gd name="adj3" fmla="val 16667"/>
              </a:avLst>
            </a:prstGeom>
            <a:noFill/>
            <a:ln w="34925">
              <a:solidFill>
                <a:srgbClr val="74B1DA">
                  <a:alpha val="7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그룹 50"/>
          <p:cNvGrpSpPr/>
          <p:nvPr/>
        </p:nvGrpSpPr>
        <p:grpSpPr>
          <a:xfrm flipH="1">
            <a:off x="2325624" y="1078992"/>
            <a:ext cx="1898904" cy="1895855"/>
            <a:chOff x="338328" y="2386584"/>
            <a:chExt cx="1655064" cy="1655064"/>
          </a:xfrm>
        </p:grpSpPr>
        <p:sp>
          <p:nvSpPr>
            <p:cNvPr id="52" name="모서리가 둥근 사각형 설명선 51"/>
            <p:cNvSpPr/>
            <p:nvPr/>
          </p:nvSpPr>
          <p:spPr>
            <a:xfrm>
              <a:off x="338328" y="2386584"/>
              <a:ext cx="1655064" cy="1655064"/>
            </a:xfrm>
            <a:prstGeom prst="wedgeRoundRectCallout">
              <a:avLst>
                <a:gd name="adj1" fmla="val 18866"/>
                <a:gd name="adj2" fmla="val 66425"/>
                <a:gd name="adj3" fmla="val 16667"/>
              </a:avLst>
            </a:prstGeom>
            <a:solidFill>
              <a:srgbClr val="74B1DA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모서리가 둥근 사각형 설명선 52"/>
            <p:cNvSpPr/>
            <p:nvPr/>
          </p:nvSpPr>
          <p:spPr>
            <a:xfrm>
              <a:off x="374904" y="2423160"/>
              <a:ext cx="1581912" cy="1560577"/>
            </a:xfrm>
            <a:prstGeom prst="wedgeRoundRectCallout">
              <a:avLst>
                <a:gd name="adj1" fmla="val 20734"/>
                <a:gd name="adj2" fmla="val 64241"/>
                <a:gd name="adj3" fmla="val 16667"/>
              </a:avLst>
            </a:prstGeom>
            <a:noFill/>
            <a:ln w="34925">
              <a:solidFill>
                <a:srgbClr val="2C4D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그룹 47"/>
          <p:cNvGrpSpPr/>
          <p:nvPr/>
        </p:nvGrpSpPr>
        <p:grpSpPr>
          <a:xfrm rot="1005781" flipH="1">
            <a:off x="4166616" y="3371087"/>
            <a:ext cx="1655064" cy="1655064"/>
            <a:chOff x="338328" y="2386584"/>
            <a:chExt cx="1655064" cy="1655064"/>
          </a:xfrm>
        </p:grpSpPr>
        <p:sp>
          <p:nvSpPr>
            <p:cNvPr id="49" name="모서리가 둥근 사각형 설명선 48"/>
            <p:cNvSpPr/>
            <p:nvPr/>
          </p:nvSpPr>
          <p:spPr>
            <a:xfrm>
              <a:off x="338328" y="2386584"/>
              <a:ext cx="1655064" cy="1655064"/>
            </a:xfrm>
            <a:prstGeom prst="wedgeRoundRectCallout">
              <a:avLst>
                <a:gd name="adj1" fmla="val 40965"/>
                <a:gd name="adj2" fmla="val 63663"/>
                <a:gd name="adj3" fmla="val 16667"/>
              </a:avLst>
            </a:prstGeom>
            <a:solidFill>
              <a:srgbClr val="74B1DA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모서리가 둥근 사각형 설명선 49"/>
            <p:cNvSpPr/>
            <p:nvPr/>
          </p:nvSpPr>
          <p:spPr>
            <a:xfrm>
              <a:off x="374904" y="2423160"/>
              <a:ext cx="1581912" cy="1581912"/>
            </a:xfrm>
            <a:prstGeom prst="wedgeRoundRectCallout">
              <a:avLst>
                <a:gd name="adj1" fmla="val 37497"/>
                <a:gd name="adj2" fmla="val 61929"/>
                <a:gd name="adj3" fmla="val 16667"/>
              </a:avLst>
            </a:prstGeom>
            <a:noFill/>
            <a:ln w="34925">
              <a:solidFill>
                <a:srgbClr val="2C4D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283464" y="2523744"/>
            <a:ext cx="1655064" cy="1655064"/>
            <a:chOff x="338328" y="2386584"/>
            <a:chExt cx="1655064" cy="1655064"/>
          </a:xfrm>
        </p:grpSpPr>
        <p:sp>
          <p:nvSpPr>
            <p:cNvPr id="43" name="모서리가 둥근 사각형 설명선 42"/>
            <p:cNvSpPr/>
            <p:nvPr/>
          </p:nvSpPr>
          <p:spPr>
            <a:xfrm>
              <a:off x="338328" y="2386584"/>
              <a:ext cx="1655064" cy="1655064"/>
            </a:xfrm>
            <a:prstGeom prst="wedgeRoundRectCallout">
              <a:avLst>
                <a:gd name="adj1" fmla="val 40965"/>
                <a:gd name="adj2" fmla="val 63663"/>
                <a:gd name="adj3" fmla="val 16667"/>
              </a:avLst>
            </a:prstGeom>
            <a:solidFill>
              <a:srgbClr val="74B1DA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dirty="0" smtClean="0"/>
            </a:p>
            <a:p>
              <a:pPr algn="ctr"/>
              <a:endParaRPr lang="en-US" altLang="ko-KR" dirty="0" smtClean="0"/>
            </a:p>
            <a:p>
              <a:pPr algn="ctr"/>
              <a:endParaRPr lang="en-US" altLang="ko-KR" dirty="0" smtClean="0">
                <a:latin typeface="Tmon몬소리 Black" pitchFamily="2" charset="-127"/>
                <a:ea typeface="Tmon몬소리 Black" pitchFamily="2" charset="-127"/>
              </a:endParaRPr>
            </a:p>
          </p:txBody>
        </p:sp>
        <p:sp>
          <p:nvSpPr>
            <p:cNvPr id="46" name="모서리가 둥근 사각형 설명선 45"/>
            <p:cNvSpPr/>
            <p:nvPr/>
          </p:nvSpPr>
          <p:spPr>
            <a:xfrm>
              <a:off x="374904" y="2423160"/>
              <a:ext cx="1581912" cy="1581912"/>
            </a:xfrm>
            <a:prstGeom prst="wedgeRoundRectCallout">
              <a:avLst>
                <a:gd name="adj1" fmla="val 37497"/>
                <a:gd name="adj2" fmla="val 61929"/>
                <a:gd name="adj3" fmla="val 16667"/>
              </a:avLst>
            </a:prstGeom>
            <a:noFill/>
            <a:ln w="34925">
              <a:solidFill>
                <a:srgbClr val="2C4D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/>
          <p:cNvGrpSpPr/>
          <p:nvPr/>
        </p:nvGrpSpPr>
        <p:grpSpPr>
          <a:xfrm rot="19899503">
            <a:off x="10494916" y="1831980"/>
            <a:ext cx="1521515" cy="1873894"/>
            <a:chOff x="10184020" y="1777114"/>
            <a:chExt cx="1521515" cy="1873894"/>
          </a:xfrm>
        </p:grpSpPr>
        <p:grpSp>
          <p:nvGrpSpPr>
            <p:cNvPr id="70" name="그룹 69"/>
            <p:cNvGrpSpPr/>
            <p:nvPr/>
          </p:nvGrpSpPr>
          <p:grpSpPr>
            <a:xfrm rot="1749400" flipH="1">
              <a:off x="10184020" y="2023761"/>
              <a:ext cx="1486292" cy="1627247"/>
              <a:chOff x="7159752" y="765048"/>
              <a:chExt cx="1898904" cy="1895855"/>
            </a:xfrm>
          </p:grpSpPr>
          <p:sp>
            <p:nvSpPr>
              <p:cNvPr id="71" name="모서리가 둥근 사각형 설명선 70"/>
              <p:cNvSpPr/>
              <p:nvPr/>
            </p:nvSpPr>
            <p:spPr>
              <a:xfrm flipH="1">
                <a:off x="7159752" y="765048"/>
                <a:ext cx="1898904" cy="1895855"/>
              </a:xfrm>
              <a:prstGeom prst="wedgeRoundRectCallout">
                <a:avLst>
                  <a:gd name="adj1" fmla="val -35251"/>
                  <a:gd name="adj2" fmla="val 68252"/>
                  <a:gd name="adj3" fmla="val 16667"/>
                </a:avLst>
              </a:prstGeom>
              <a:solidFill>
                <a:srgbClr val="2C4D88">
                  <a:alpha val="9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모서리가 둥근 사각형 설명선 71"/>
              <p:cNvSpPr/>
              <p:nvPr/>
            </p:nvSpPr>
            <p:spPr>
              <a:xfrm flipH="1">
                <a:off x="7201717" y="816089"/>
                <a:ext cx="1814975" cy="1787621"/>
              </a:xfrm>
              <a:prstGeom prst="wedgeRoundRectCallout">
                <a:avLst>
                  <a:gd name="adj1" fmla="val -33954"/>
                  <a:gd name="adj2" fmla="val 66153"/>
                  <a:gd name="adj3" fmla="val 16667"/>
                </a:avLst>
              </a:prstGeom>
              <a:noFill/>
              <a:ln w="34925">
                <a:solidFill>
                  <a:srgbClr val="74B1DA">
                    <a:alpha val="71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 rot="1734639">
              <a:off x="10497311" y="2359151"/>
              <a:ext cx="11801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latin typeface="Tmon몬소리 Black" pitchFamily="2" charset="-127"/>
                  <a:ea typeface="Tmon몬소리 Black" pitchFamily="2" charset="-127"/>
                </a:rPr>
                <a:t> </a:t>
              </a:r>
              <a:r>
                <a:rPr lang="ko-KR" altLang="en-US" sz="2000" dirty="0" smtClean="0">
                  <a:latin typeface="Tmon몬소리 Black" pitchFamily="2" charset="-127"/>
                  <a:ea typeface="Tmon몬소리 Black" pitchFamily="2" charset="-127"/>
                </a:rPr>
                <a:t>마을장터</a:t>
              </a:r>
              <a:endParaRPr lang="ko-KR" altLang="en-US" sz="2000" dirty="0">
                <a:latin typeface="Tmon몬소리 Black" pitchFamily="2" charset="-127"/>
                <a:ea typeface="Tmon몬소리 Black" pitchFamily="2" charset="-127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 rot="1727519">
              <a:off x="10378440" y="2816352"/>
              <a:ext cx="9476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Tmon몬소리 Black" pitchFamily="2" charset="-127"/>
                  <a:ea typeface="Tmon몬소리 Black" pitchFamily="2" charset="-127"/>
                </a:rPr>
                <a:t>-</a:t>
              </a:r>
              <a:r>
                <a:rPr lang="ko-KR" altLang="en-US" sz="1400" dirty="0" smtClean="0">
                  <a:latin typeface="Tmon몬소리 Black" pitchFamily="2" charset="-127"/>
                  <a:ea typeface="Tmon몬소리 Black" pitchFamily="2" charset="-127"/>
                </a:rPr>
                <a:t>부스사업</a:t>
              </a:r>
              <a:endParaRPr lang="en-US" altLang="ko-KR" sz="1400" dirty="0" smtClean="0">
                <a:latin typeface="Tmon몬소리 Black" pitchFamily="2" charset="-127"/>
                <a:ea typeface="Tmon몬소리 Black" pitchFamily="2" charset="-127"/>
              </a:endParaRPr>
            </a:p>
          </p:txBody>
        </p:sp>
        <p:pic>
          <p:nvPicPr>
            <p:cNvPr id="77" name="그림 76" descr="shines.png"/>
            <p:cNvPicPr>
              <a:picLocks noChangeAspect="1"/>
            </p:cNvPicPr>
            <p:nvPr/>
          </p:nvPicPr>
          <p:blipFill>
            <a:blip r:embed="rId2" cstate="print"/>
            <a:srcRect l="13909" t="63358" r="37931"/>
            <a:stretch>
              <a:fillRect/>
            </a:stretch>
          </p:blipFill>
          <p:spPr>
            <a:xfrm rot="1753539">
              <a:off x="11005651" y="1777114"/>
              <a:ext cx="699884" cy="532497"/>
            </a:xfrm>
            <a:prstGeom prst="rect">
              <a:avLst/>
            </a:prstGeom>
          </p:spPr>
        </p:pic>
      </p:grpSp>
      <p:pic>
        <p:nvPicPr>
          <p:cNvPr id="13" name="그림 12" descr="ddddddfdsfdsfdsfds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648" y="-10510"/>
            <a:ext cx="12203298" cy="6858000"/>
          </a:xfrm>
          <a:prstGeom prst="rect">
            <a:avLst/>
          </a:prstGeom>
        </p:spPr>
      </p:pic>
      <p:sp>
        <p:nvSpPr>
          <p:cNvPr id="20" name="Rectangle 26"/>
          <p:cNvSpPr/>
          <p:nvPr/>
        </p:nvSpPr>
        <p:spPr>
          <a:xfrm>
            <a:off x="0" y="0"/>
            <a:ext cx="2953511" cy="409339"/>
          </a:xfrm>
          <a:prstGeom prst="rect">
            <a:avLst/>
          </a:prstGeom>
          <a:solidFill>
            <a:srgbClr val="FAC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배달의민족 한나는 열한살" pitchFamily="50" charset="-127"/>
              <a:ea typeface="배달의민족 한나는 열한살" pitchFamily="50" charset="-127"/>
            </a:endParaRPr>
          </a:p>
          <a:p>
            <a:pPr algn="ctr"/>
            <a:endParaRPr lang="ko-KR" altLang="en-US" dirty="0">
              <a:solidFill>
                <a:prstClr val="white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2" name="그룹 23"/>
          <p:cNvGrpSpPr/>
          <p:nvPr/>
        </p:nvGrpSpPr>
        <p:grpSpPr>
          <a:xfrm>
            <a:off x="146304" y="-257447"/>
            <a:ext cx="3312468" cy="808038"/>
            <a:chOff x="146304" y="-257447"/>
            <a:chExt cx="3312468" cy="808038"/>
          </a:xfrm>
        </p:grpSpPr>
        <p:pic>
          <p:nvPicPr>
            <p:cNvPr id="23" name="그림 22" descr="sta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970789">
              <a:off x="2693129" y="-257447"/>
              <a:ext cx="765643" cy="80803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46304" y="0"/>
              <a:ext cx="28729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Tmon몬소리 Black" pitchFamily="2" charset="-127"/>
                  <a:ea typeface="Tmon몬소리 Black" pitchFamily="2" charset="-127"/>
                </a:rPr>
                <a:t>주민조직사업 내용과 특징</a:t>
              </a:r>
              <a:endParaRPr lang="ko-KR" altLang="en-US" sz="2000" dirty="0">
                <a:latin typeface="Tmon몬소리 Black" pitchFamily="2" charset="-127"/>
                <a:ea typeface="Tmon몬소리 Black" pitchFamily="2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38328" y="2770632"/>
            <a:ext cx="1579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Tmon몬소리 Black" pitchFamily="2" charset="-127"/>
                <a:ea typeface="Tmon몬소리 Black" pitchFamily="2" charset="-127"/>
              </a:rPr>
              <a:t>주민조직운영</a:t>
            </a:r>
            <a:endParaRPr lang="ko-KR" altLang="en-US" sz="2000" dirty="0"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1030438">
            <a:off x="4414184" y="3846280"/>
            <a:ext cx="1173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atin typeface="Tmon몬소리 Black" pitchFamily="2" charset="-127"/>
                <a:ea typeface="Tmon몬소리 Black" pitchFamily="2" charset="-127"/>
              </a:rPr>
              <a:t> </a:t>
            </a:r>
            <a:r>
              <a:rPr lang="ko-KR" altLang="en-US" sz="2000" dirty="0" smtClean="0">
                <a:latin typeface="Tmon몬소리 Black" pitchFamily="2" charset="-127"/>
                <a:ea typeface="Tmon몬소리 Black" pitchFamily="2" charset="-127"/>
              </a:rPr>
              <a:t>마을환경</a:t>
            </a:r>
            <a:endParaRPr lang="en-US" altLang="ko-KR" sz="2000" dirty="0" smtClean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sz="2000" dirty="0" smtClean="0">
                <a:latin typeface="Tmon몬소리 Black" pitchFamily="2" charset="-127"/>
                <a:ea typeface="Tmon몬소리 Black" pitchFamily="2" charset="-127"/>
              </a:rPr>
              <a:t>개선활동</a:t>
            </a:r>
            <a:endParaRPr lang="ko-KR" altLang="en-US" sz="2000" dirty="0"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41448" y="1298448"/>
            <a:ext cx="1702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주민화합과 </a:t>
            </a:r>
            <a:endParaRPr lang="en-US" altLang="ko-KR" dirty="0" smtClean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dirty="0" err="1" smtClean="0">
                <a:latin typeface="Tmon몬소리 Black" pitchFamily="2" charset="-127"/>
                <a:ea typeface="Tmon몬소리 Black" pitchFamily="2" charset="-127"/>
              </a:rPr>
              <a:t>나눔공동체</a:t>
            </a:r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 사업</a:t>
            </a:r>
            <a:endParaRPr lang="ko-KR" altLang="en-US" dirty="0"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 rot="18731170">
            <a:off x="6483096" y="2386584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 </a:t>
            </a:r>
            <a:r>
              <a:rPr lang="ko-KR" altLang="en-US" sz="2000" dirty="0" smtClean="0">
                <a:latin typeface="Tmon몬소리 Black" pitchFamily="2" charset="-127"/>
                <a:ea typeface="Tmon몬소리 Black" pitchFamily="2" charset="-127"/>
              </a:rPr>
              <a:t>송사리</a:t>
            </a:r>
            <a:endParaRPr lang="ko-KR" altLang="en-US" sz="2000" dirty="0"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05088" y="987552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여럿이 즐기는</a:t>
            </a:r>
            <a:endParaRPr lang="en-US" altLang="ko-KR" dirty="0" smtClean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 </a:t>
            </a:r>
            <a:r>
              <a:rPr lang="ko-KR" altLang="en-US" dirty="0" err="1" smtClean="0">
                <a:latin typeface="Tmon몬소리 Black" pitchFamily="2" charset="-127"/>
                <a:ea typeface="Tmon몬소리 Black" pitchFamily="2" charset="-127"/>
              </a:rPr>
              <a:t>다함께</a:t>
            </a:r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 학교</a:t>
            </a:r>
            <a:endParaRPr lang="ko-KR" altLang="en-US" dirty="0">
              <a:latin typeface="Tmon몬소리 Black" pitchFamily="2" charset="-127"/>
              <a:ea typeface="Tmon몬소리 Black" pitchFamily="2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1145542" y="3227832"/>
            <a:ext cx="3618482" cy="3630168"/>
            <a:chOff x="1008382" y="3635640"/>
            <a:chExt cx="3271010" cy="3222360"/>
          </a:xfrm>
        </p:grpSpPr>
        <p:pic>
          <p:nvPicPr>
            <p:cNvPr id="34" name="그림 33" descr="alie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8382" y="3635640"/>
              <a:ext cx="3271010" cy="3222360"/>
            </a:xfrm>
            <a:prstGeom prst="rect">
              <a:avLst/>
            </a:prstGeom>
          </p:spPr>
        </p:pic>
        <p:pic>
          <p:nvPicPr>
            <p:cNvPr id="35" name="그림 34" descr="loupe.png"/>
            <p:cNvPicPr>
              <a:picLocks noChangeAspect="1"/>
            </p:cNvPicPr>
            <p:nvPr/>
          </p:nvPicPr>
          <p:blipFill>
            <a:blip r:embed="rId6" cstate="print">
              <a:lum bright="100000" contrast="-70000"/>
            </a:blip>
            <a:stretch>
              <a:fillRect/>
            </a:stretch>
          </p:blipFill>
          <p:spPr>
            <a:xfrm rot="1158445">
              <a:off x="1567566" y="4264626"/>
              <a:ext cx="1559903" cy="1559903"/>
            </a:xfrm>
            <a:prstGeom prst="rect">
              <a:avLst/>
            </a:prstGeom>
            <a:noFill/>
          </p:spPr>
        </p:pic>
      </p:grpSp>
      <p:grpSp>
        <p:nvGrpSpPr>
          <p:cNvPr id="42" name="그룹 41"/>
          <p:cNvGrpSpPr/>
          <p:nvPr/>
        </p:nvGrpSpPr>
        <p:grpSpPr>
          <a:xfrm>
            <a:off x="7781670" y="3273552"/>
            <a:ext cx="3291713" cy="3584448"/>
            <a:chOff x="7781671" y="3632548"/>
            <a:chExt cx="3165504" cy="3225452"/>
          </a:xfrm>
        </p:grpSpPr>
        <p:pic>
          <p:nvPicPr>
            <p:cNvPr id="33" name="그림 32" descr="alien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02223" y="3813048"/>
              <a:ext cx="3044952" cy="3044952"/>
            </a:xfrm>
            <a:prstGeom prst="rect">
              <a:avLst/>
            </a:prstGeom>
          </p:spPr>
        </p:pic>
        <p:pic>
          <p:nvPicPr>
            <p:cNvPr id="36" name="그림 35" descr="loupe.png"/>
            <p:cNvPicPr>
              <a:picLocks noChangeAspect="1"/>
            </p:cNvPicPr>
            <p:nvPr/>
          </p:nvPicPr>
          <p:blipFill>
            <a:blip r:embed="rId6" cstate="print">
              <a:lum bright="100000" contrast="-70000"/>
            </a:blip>
            <a:stretch>
              <a:fillRect/>
            </a:stretch>
          </p:blipFill>
          <p:spPr>
            <a:xfrm rot="20171799">
              <a:off x="7781671" y="3632548"/>
              <a:ext cx="1663224" cy="1663224"/>
            </a:xfrm>
            <a:prstGeom prst="rect">
              <a:avLst/>
            </a:prstGeom>
            <a:noFill/>
          </p:spPr>
        </p:pic>
      </p:grpSp>
      <p:sp>
        <p:nvSpPr>
          <p:cNvPr id="37" name="직사각형 36"/>
          <p:cNvSpPr/>
          <p:nvPr/>
        </p:nvSpPr>
        <p:spPr>
          <a:xfrm>
            <a:off x="1798235" y="6153912"/>
            <a:ext cx="2298277" cy="704088"/>
          </a:xfrm>
          <a:prstGeom prst="rect">
            <a:avLst/>
          </a:prstGeom>
          <a:solidFill>
            <a:srgbClr val="092495">
              <a:alpha val="91000"/>
            </a:srgb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smtClean="0">
                <a:solidFill>
                  <a:srgbClr val="E96852"/>
                </a:solidFill>
                <a:latin typeface="Tmon몬소리 Black" pitchFamily="2" charset="-127"/>
                <a:ea typeface="Tmon몬소리 Black" pitchFamily="2" charset="-127"/>
                <a:cs typeface="Arial Unicode MS" pitchFamily="50" charset="-127"/>
              </a:rPr>
              <a:t>행복한 </a:t>
            </a:r>
            <a:endParaRPr lang="en-US" altLang="ko-KR" sz="2200" dirty="0" smtClean="0">
              <a:solidFill>
                <a:srgbClr val="E96852"/>
              </a:solidFill>
              <a:latin typeface="Tmon몬소리 Black" pitchFamily="2" charset="-127"/>
              <a:ea typeface="Tmon몬소리 Black" pitchFamily="2" charset="-127"/>
              <a:cs typeface="Arial Unicode MS" pitchFamily="50" charset="-127"/>
            </a:endParaRPr>
          </a:p>
          <a:p>
            <a:pPr algn="ctr"/>
            <a:r>
              <a:rPr lang="ko-KR" altLang="en-US" sz="2200" dirty="0" smtClean="0">
                <a:solidFill>
                  <a:srgbClr val="E96852"/>
                </a:solidFill>
                <a:latin typeface="Tmon몬소리 Black" pitchFamily="2" charset="-127"/>
                <a:ea typeface="Tmon몬소리 Black" pitchFamily="2" charset="-127"/>
                <a:cs typeface="Arial Unicode MS" pitchFamily="50" charset="-127"/>
              </a:rPr>
              <a:t>마을 만들기</a:t>
            </a:r>
            <a:endParaRPr lang="ko-KR" altLang="en-US" sz="2200" dirty="0">
              <a:solidFill>
                <a:srgbClr val="E96852"/>
              </a:solidFill>
              <a:latin typeface="Tmon몬소리 Black" pitchFamily="2" charset="-127"/>
              <a:ea typeface="Tmon몬소리 Black" pitchFamily="2" charset="-127"/>
              <a:cs typeface="Arial Unicode MS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8381915" y="6153912"/>
            <a:ext cx="2298277" cy="704088"/>
          </a:xfrm>
          <a:prstGeom prst="rect">
            <a:avLst/>
          </a:prstGeom>
          <a:solidFill>
            <a:srgbClr val="092495">
              <a:alpha val="91000"/>
            </a:srgb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rgbClr val="E96852"/>
                </a:solidFill>
                <a:latin typeface="Tmon몬소리 Black" pitchFamily="2" charset="-127"/>
                <a:ea typeface="Tmon몬소리 Black" pitchFamily="2" charset="-127"/>
                <a:cs typeface="Arial Unicode MS" pitchFamily="50" charset="-127"/>
              </a:rPr>
              <a:t>송사리</a:t>
            </a:r>
            <a:endParaRPr lang="ko-KR" altLang="en-US" sz="2400" dirty="0">
              <a:solidFill>
                <a:srgbClr val="E96852"/>
              </a:solidFill>
              <a:latin typeface="Tmon몬소리 Black" pitchFamily="2" charset="-127"/>
              <a:ea typeface="Tmon몬소리 Black" pitchFamily="2" charset="-127"/>
              <a:cs typeface="Arial Unicode MS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 rot="19764601">
            <a:off x="1581912" y="607161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문경</a:t>
            </a:r>
            <a:endParaRPr lang="ko-KR" altLang="en-US" dirty="0"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 rot="19279444">
            <a:off x="8174737" y="608076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울산</a:t>
            </a:r>
            <a:endParaRPr lang="ko-KR" altLang="en-US" dirty="0">
              <a:latin typeface="Tmon몬소리 Black" pitchFamily="2" charset="-127"/>
              <a:ea typeface="Tmon몬소리 Black" pitchFamily="2" charset="-127"/>
            </a:endParaRPr>
          </a:p>
        </p:txBody>
      </p:sp>
      <p:pic>
        <p:nvPicPr>
          <p:cNvPr id="45" name="그림 44" descr="shines.png"/>
          <p:cNvPicPr>
            <a:picLocks noChangeAspect="1"/>
          </p:cNvPicPr>
          <p:nvPr/>
        </p:nvPicPr>
        <p:blipFill>
          <a:blip r:embed="rId2" cstate="print"/>
          <a:srcRect l="13909" t="63358" r="37931"/>
          <a:stretch>
            <a:fillRect/>
          </a:stretch>
        </p:blipFill>
        <p:spPr>
          <a:xfrm>
            <a:off x="770467" y="2167260"/>
            <a:ext cx="699884" cy="532497"/>
          </a:xfrm>
          <a:prstGeom prst="rect">
            <a:avLst/>
          </a:prstGeom>
        </p:spPr>
      </p:pic>
      <p:pic>
        <p:nvPicPr>
          <p:cNvPr id="54" name="그림 53" descr="shines.png"/>
          <p:cNvPicPr>
            <a:picLocks noChangeAspect="1"/>
          </p:cNvPicPr>
          <p:nvPr/>
        </p:nvPicPr>
        <p:blipFill>
          <a:blip r:embed="rId2" cstate="print"/>
          <a:srcRect l="13909" t="63358" r="37931"/>
          <a:stretch>
            <a:fillRect/>
          </a:stretch>
        </p:blipFill>
        <p:spPr>
          <a:xfrm>
            <a:off x="2916259" y="737748"/>
            <a:ext cx="699884" cy="532497"/>
          </a:xfrm>
          <a:prstGeom prst="rect">
            <a:avLst/>
          </a:prstGeom>
        </p:spPr>
      </p:pic>
      <p:pic>
        <p:nvPicPr>
          <p:cNvPr id="55" name="그림 54" descr="shines.png"/>
          <p:cNvPicPr>
            <a:picLocks noChangeAspect="1"/>
          </p:cNvPicPr>
          <p:nvPr/>
        </p:nvPicPr>
        <p:blipFill>
          <a:blip r:embed="rId2" cstate="print"/>
          <a:srcRect l="13909" t="63358" r="37931"/>
          <a:stretch>
            <a:fillRect/>
          </a:stretch>
        </p:blipFill>
        <p:spPr>
          <a:xfrm rot="1291584">
            <a:off x="4937083" y="3060323"/>
            <a:ext cx="699884" cy="53249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66344" y="3227832"/>
            <a:ext cx="12715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Tmon몬소리 Black" pitchFamily="2" charset="-127"/>
                <a:ea typeface="Tmon몬소리 Black" pitchFamily="2" charset="-127"/>
              </a:rPr>
              <a:t>-</a:t>
            </a:r>
            <a:r>
              <a:rPr lang="ko-KR" altLang="en-US" sz="1400" dirty="0" smtClean="0">
                <a:latin typeface="Tmon몬소리 Black" pitchFamily="2" charset="-127"/>
                <a:ea typeface="Tmon몬소리 Black" pitchFamily="2" charset="-127"/>
              </a:rPr>
              <a:t>주민리더교육</a:t>
            </a:r>
            <a:endParaRPr lang="en-US" altLang="ko-KR" sz="1400" dirty="0" smtClean="0">
              <a:latin typeface="Tmon몬소리 Black" pitchFamily="2" charset="-127"/>
              <a:ea typeface="Tmon몬소리 Black" pitchFamily="2" charset="-127"/>
            </a:endParaRPr>
          </a:p>
          <a:p>
            <a:r>
              <a:rPr lang="en-US" altLang="ko-KR" sz="1400" dirty="0" smtClean="0">
                <a:latin typeface="Tmon몬소리 Black" pitchFamily="2" charset="-127"/>
                <a:ea typeface="Tmon몬소리 Black" pitchFamily="2" charset="-127"/>
              </a:rPr>
              <a:t>-</a:t>
            </a:r>
            <a:r>
              <a:rPr lang="ko-KR" altLang="en-US" sz="1400" dirty="0" smtClean="0">
                <a:latin typeface="Tmon몬소리 Black" pitchFamily="2" charset="-127"/>
                <a:ea typeface="Tmon몬소리 Black" pitchFamily="2" charset="-127"/>
              </a:rPr>
              <a:t>정기 간담회</a:t>
            </a:r>
            <a:endParaRPr lang="en-US" altLang="ko-KR" sz="1400" dirty="0" smtClean="0">
              <a:latin typeface="Tmon몬소리 Black" pitchFamily="2" charset="-127"/>
              <a:ea typeface="Tmon몬소리 Black" pitchFamily="2" charset="-127"/>
            </a:endParaRPr>
          </a:p>
          <a:p>
            <a:endParaRPr lang="ko-KR" altLang="en-US" sz="1400" dirty="0"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06040" y="2029968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Tmon몬소리 Black" pitchFamily="2" charset="-127"/>
                <a:ea typeface="Tmon몬소리 Black" pitchFamily="2" charset="-127"/>
              </a:rPr>
              <a:t>-</a:t>
            </a:r>
            <a:r>
              <a:rPr lang="ko-KR" altLang="en-US" sz="1400" dirty="0" smtClean="0">
                <a:latin typeface="Tmon몬소리 Black" pitchFamily="2" charset="-127"/>
                <a:ea typeface="Tmon몬소리 Black" pitchFamily="2" charset="-127"/>
              </a:rPr>
              <a:t>주민 농장</a:t>
            </a:r>
            <a:endParaRPr lang="en-US" altLang="ko-KR" sz="1400" dirty="0" smtClean="0">
              <a:latin typeface="Tmon몬소리 Black" pitchFamily="2" charset="-127"/>
              <a:ea typeface="Tmon몬소리 Black" pitchFamily="2" charset="-127"/>
            </a:endParaRPr>
          </a:p>
          <a:p>
            <a:r>
              <a:rPr lang="en-US" altLang="ko-KR" sz="1400" dirty="0" smtClean="0">
                <a:latin typeface="Tmon몬소리 Black" pitchFamily="2" charset="-127"/>
                <a:ea typeface="Tmon몬소리 Black" pitchFamily="2" charset="-127"/>
              </a:rPr>
              <a:t>-</a:t>
            </a:r>
            <a:r>
              <a:rPr lang="ko-KR" altLang="en-US" sz="1400" dirty="0" smtClean="0">
                <a:latin typeface="Tmon몬소리 Black" pitchFamily="2" charset="-127"/>
                <a:ea typeface="Tmon몬소리 Black" pitchFamily="2" charset="-127"/>
              </a:rPr>
              <a:t>주민 단체 행사</a:t>
            </a:r>
            <a:endParaRPr lang="ko-KR" altLang="en-US" sz="1400" dirty="0"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 rot="18722381">
            <a:off x="6745225" y="2731008"/>
            <a:ext cx="1271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Tmon몬소리 Black" pitchFamily="2" charset="-127"/>
                <a:ea typeface="Tmon몬소리 Black" pitchFamily="2" charset="-127"/>
              </a:rPr>
              <a:t>-</a:t>
            </a:r>
            <a:r>
              <a:rPr lang="ko-KR" altLang="en-US" sz="1400" dirty="0" smtClean="0">
                <a:latin typeface="Tmon몬소리 Black" pitchFamily="2" charset="-127"/>
                <a:ea typeface="Tmon몬소리 Black" pitchFamily="2" charset="-127"/>
              </a:rPr>
              <a:t>주민리더교육</a:t>
            </a:r>
            <a:endParaRPr lang="en-US" altLang="ko-KR" sz="1400" dirty="0" smtClean="0">
              <a:latin typeface="Tmon몬소리 Black" pitchFamily="2" charset="-127"/>
              <a:ea typeface="Tmon몬소리 Black" pitchFamily="2" charset="-127"/>
            </a:endParaRPr>
          </a:p>
          <a:p>
            <a:r>
              <a:rPr lang="en-US" altLang="ko-KR" sz="1400" dirty="0" smtClean="0">
                <a:latin typeface="Tmon몬소리 Black" pitchFamily="2" charset="-127"/>
                <a:ea typeface="Tmon몬소리 Black" pitchFamily="2" charset="-127"/>
              </a:rPr>
              <a:t>-</a:t>
            </a:r>
            <a:r>
              <a:rPr lang="ko-KR" altLang="en-US" sz="1400" dirty="0" smtClean="0">
                <a:latin typeface="Tmon몬소리 Black" pitchFamily="2" charset="-127"/>
                <a:ea typeface="Tmon몬소리 Black" pitchFamily="2" charset="-127"/>
              </a:rPr>
              <a:t>정기 간담회</a:t>
            </a:r>
            <a:endParaRPr lang="en-US" altLang="ko-KR" sz="1400" dirty="0" smtClean="0"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769096" y="1746504"/>
            <a:ext cx="143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Tmon몬소리 Black" pitchFamily="2" charset="-127"/>
                <a:ea typeface="Tmon몬소리 Black" pitchFamily="2" charset="-127"/>
              </a:rPr>
              <a:t>-</a:t>
            </a:r>
            <a:r>
              <a:rPr lang="ko-KR" altLang="en-US" sz="1400" dirty="0" smtClean="0">
                <a:latin typeface="Tmon몬소리 Black" pitchFamily="2" charset="-127"/>
                <a:ea typeface="Tmon몬소리 Black" pitchFamily="2" charset="-127"/>
              </a:rPr>
              <a:t>문화활동</a:t>
            </a:r>
            <a:endParaRPr lang="en-US" altLang="ko-KR" sz="1400" dirty="0" smtClean="0">
              <a:latin typeface="Tmon몬소리 Black" pitchFamily="2" charset="-127"/>
              <a:ea typeface="Tmon몬소리 Black" pitchFamily="2" charset="-127"/>
            </a:endParaRPr>
          </a:p>
          <a:p>
            <a:r>
              <a:rPr lang="en-US" altLang="ko-KR" sz="1400" dirty="0" smtClean="0">
                <a:latin typeface="Tmon몬소리 Black" pitchFamily="2" charset="-127"/>
                <a:ea typeface="Tmon몬소리 Black" pitchFamily="2" charset="-127"/>
              </a:rPr>
              <a:t>-</a:t>
            </a:r>
            <a:r>
              <a:rPr lang="ko-KR" altLang="en-US" sz="1400" dirty="0" err="1" smtClean="0">
                <a:latin typeface="Tmon몬소리 Black" pitchFamily="2" charset="-127"/>
                <a:ea typeface="Tmon몬소리 Black" pitchFamily="2" charset="-127"/>
              </a:rPr>
              <a:t>재능나눔배움터</a:t>
            </a:r>
            <a:endParaRPr lang="ko-KR" altLang="en-US" sz="1400" dirty="0">
              <a:latin typeface="Tmon몬소리 Black" pitchFamily="2" charset="-127"/>
              <a:ea typeface="Tmon몬소리 Black" pitchFamily="2" charset="-127"/>
            </a:endParaRPr>
          </a:p>
        </p:txBody>
      </p:sp>
      <p:pic>
        <p:nvPicPr>
          <p:cNvPr id="74" name="그림 73" descr="shines.png"/>
          <p:cNvPicPr>
            <a:picLocks noChangeAspect="1"/>
          </p:cNvPicPr>
          <p:nvPr/>
        </p:nvPicPr>
        <p:blipFill>
          <a:blip r:embed="rId2" cstate="print"/>
          <a:srcRect l="13909" t="63358" r="37931"/>
          <a:stretch>
            <a:fillRect/>
          </a:stretch>
        </p:blipFill>
        <p:spPr>
          <a:xfrm rot="2621658">
            <a:off x="6259915" y="1950851"/>
            <a:ext cx="699884" cy="532497"/>
          </a:xfrm>
          <a:prstGeom prst="rect">
            <a:avLst/>
          </a:prstGeom>
        </p:spPr>
      </p:pic>
      <p:pic>
        <p:nvPicPr>
          <p:cNvPr id="75" name="그림 74" descr="shines.png"/>
          <p:cNvPicPr>
            <a:picLocks noChangeAspect="1"/>
          </p:cNvPicPr>
          <p:nvPr/>
        </p:nvPicPr>
        <p:blipFill>
          <a:blip r:embed="rId2" cstate="print"/>
          <a:srcRect l="13909" t="63358" r="37931"/>
          <a:stretch>
            <a:fillRect/>
          </a:stretch>
        </p:blipFill>
        <p:spPr>
          <a:xfrm>
            <a:off x="9076267" y="323220"/>
            <a:ext cx="699884" cy="53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94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그룹 67"/>
          <p:cNvGrpSpPr/>
          <p:nvPr/>
        </p:nvGrpSpPr>
        <p:grpSpPr>
          <a:xfrm>
            <a:off x="6891528" y="2319528"/>
            <a:ext cx="4629912" cy="3194304"/>
            <a:chOff x="6891528" y="2319528"/>
            <a:chExt cx="4629912" cy="3194304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6913115" y="2379905"/>
              <a:ext cx="4590601" cy="3090402"/>
            </a:xfrm>
            <a:prstGeom prst="round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6891528" y="2319528"/>
              <a:ext cx="4629912" cy="3194304"/>
            </a:xfrm>
            <a:prstGeom prst="round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1115568" y="2295144"/>
            <a:ext cx="4325112" cy="4315968"/>
            <a:chOff x="1115568" y="2295144"/>
            <a:chExt cx="4325112" cy="4315968"/>
          </a:xfrm>
        </p:grpSpPr>
        <p:sp>
          <p:nvSpPr>
            <p:cNvPr id="62" name="모서리가 둥근 직사각형 61"/>
            <p:cNvSpPr/>
            <p:nvPr/>
          </p:nvSpPr>
          <p:spPr>
            <a:xfrm>
              <a:off x="1135734" y="2376722"/>
              <a:ext cx="4288389" cy="4175582"/>
            </a:xfrm>
            <a:prstGeom prst="round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모서리가 둥근 직사각형 62"/>
            <p:cNvSpPr/>
            <p:nvPr/>
          </p:nvSpPr>
          <p:spPr>
            <a:xfrm>
              <a:off x="1115568" y="2295144"/>
              <a:ext cx="4325112" cy="4315968"/>
            </a:xfrm>
            <a:prstGeom prst="round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" y="-257447"/>
            <a:ext cx="2864411" cy="808038"/>
            <a:chOff x="1" y="-257447"/>
            <a:chExt cx="2864411" cy="808038"/>
          </a:xfrm>
        </p:grpSpPr>
        <p:pic>
          <p:nvPicPr>
            <p:cNvPr id="23" name="그림 22" descr="sta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970789">
              <a:off x="2098769" y="-257447"/>
              <a:ext cx="765643" cy="808038"/>
            </a:xfrm>
            <a:prstGeom prst="rect">
              <a:avLst/>
            </a:prstGeom>
          </p:spPr>
        </p:pic>
        <p:grpSp>
          <p:nvGrpSpPr>
            <p:cNvPr id="10" name="그룹 9"/>
            <p:cNvGrpSpPr/>
            <p:nvPr/>
          </p:nvGrpSpPr>
          <p:grpSpPr>
            <a:xfrm>
              <a:off x="1" y="0"/>
              <a:ext cx="2368295" cy="409339"/>
              <a:chOff x="1" y="0"/>
              <a:chExt cx="2368295" cy="409339"/>
            </a:xfrm>
          </p:grpSpPr>
          <p:sp>
            <p:nvSpPr>
              <p:cNvPr id="20" name="Rectangle 26"/>
              <p:cNvSpPr/>
              <p:nvPr/>
            </p:nvSpPr>
            <p:spPr>
              <a:xfrm>
                <a:off x="1" y="0"/>
                <a:ext cx="2368295" cy="409339"/>
              </a:xfrm>
              <a:prstGeom prst="rect">
                <a:avLst/>
              </a:prstGeom>
              <a:solidFill>
                <a:srgbClr val="FAC9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배달의민족 한나는 열한살" pitchFamily="50" charset="-127"/>
                  <a:ea typeface="배달의민족 한나는 열한살" pitchFamily="50" charset="-127"/>
                </a:endParaRPr>
              </a:p>
              <a:p>
                <a:pPr algn="ctr"/>
                <a:endParaRPr lang="ko-KR" altLang="en-US" dirty="0">
                  <a:solidFill>
                    <a:prstClr val="white"/>
                  </a:solidFill>
                  <a:latin typeface="-윤고딕340" pitchFamily="18" charset="-127"/>
                  <a:ea typeface="-윤고딕340" pitchFamily="18" charset="-127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46304" y="0"/>
                <a:ext cx="21098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000" dirty="0" smtClean="0">
                    <a:latin typeface="Tmon몬소리 Black" pitchFamily="2" charset="-127"/>
                    <a:ea typeface="Tmon몬소리 Black" pitchFamily="2" charset="-127"/>
                  </a:rPr>
                  <a:t>주민조직사업 결과</a:t>
                </a:r>
                <a:endParaRPr lang="ko-KR" altLang="en-US" sz="2000" dirty="0">
                  <a:latin typeface="Tmon몬소리 Black" pitchFamily="2" charset="-127"/>
                  <a:ea typeface="Tmon몬소리 Black" pitchFamily="2" charset="-127"/>
                </a:endParaRPr>
              </a:p>
            </p:txBody>
          </p:sp>
        </p:grpSp>
      </p:grpSp>
      <p:grpSp>
        <p:nvGrpSpPr>
          <p:cNvPr id="16" name="그룹 15"/>
          <p:cNvGrpSpPr/>
          <p:nvPr/>
        </p:nvGrpSpPr>
        <p:grpSpPr>
          <a:xfrm>
            <a:off x="6684264" y="621792"/>
            <a:ext cx="3730752" cy="1627632"/>
            <a:chOff x="6175555" y="932688"/>
            <a:chExt cx="4784739" cy="1938405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0D923909-E07D-40D4-B8D4-FBB2D6426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555" y="932688"/>
              <a:ext cx="2282645" cy="161245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568184" y="2319528"/>
              <a:ext cx="3392110" cy="55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Tmon몬소리 Black" pitchFamily="2" charset="-127"/>
                  <a:ea typeface="Tmon몬소리 Black" pitchFamily="2" charset="-127"/>
                </a:rPr>
                <a:t>울산 북구종합사회복지관</a:t>
              </a: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1243584" y="685800"/>
            <a:ext cx="3410712" cy="1773936"/>
            <a:chOff x="840807" y="991266"/>
            <a:chExt cx="4422154" cy="2117693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xmlns="" id="{0D923909-E07D-40D4-B8D4-FBB2D6426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807" y="991266"/>
              <a:ext cx="2547480" cy="211769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231137" y="2276857"/>
              <a:ext cx="3031824" cy="55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Tmon몬소리 Black" pitchFamily="2" charset="-127"/>
                  <a:ea typeface="Tmon몬소리 Black" pitchFamily="2" charset="-127"/>
                </a:rPr>
                <a:t>문경시종합사회복지관</a:t>
              </a: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3664501" y="310896"/>
            <a:ext cx="1575012" cy="1586047"/>
            <a:chOff x="1058460" y="3749710"/>
            <a:chExt cx="2847249" cy="2847249"/>
          </a:xfrm>
        </p:grpSpPr>
        <p:pic>
          <p:nvPicPr>
            <p:cNvPr id="32" name="그림 31" descr="ddf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contrast="14000"/>
            </a:blip>
            <a:stretch>
              <a:fillRect/>
            </a:stretch>
          </p:blipFill>
          <p:spPr>
            <a:xfrm rot="15492000">
              <a:off x="1058460" y="3749710"/>
              <a:ext cx="2847249" cy="2847249"/>
            </a:xfrm>
            <a:prstGeom prst="rect">
              <a:avLst/>
            </a:prstGeom>
            <a:effectLst/>
          </p:spPr>
        </p:pic>
        <p:sp>
          <p:nvSpPr>
            <p:cNvPr id="33" name="TextBox 32"/>
            <p:cNvSpPr txBox="1"/>
            <p:nvPr/>
          </p:nvSpPr>
          <p:spPr>
            <a:xfrm>
              <a:off x="1453897" y="4425089"/>
              <a:ext cx="1965959" cy="1657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rgbClr val="5C84CC"/>
                  </a:solidFill>
                  <a:latin typeface="Tmon몬소리 Black" pitchFamily="2" charset="-127"/>
                  <a:ea typeface="Tmon몬소리 Black" pitchFamily="2" charset="-127"/>
                </a:rPr>
                <a:t>행복한</a:t>
              </a:r>
              <a:endParaRPr lang="en-US" altLang="ko-KR" dirty="0" smtClean="0">
                <a:solidFill>
                  <a:srgbClr val="5C84CC"/>
                </a:solidFill>
                <a:latin typeface="Tmon몬소리 Black" pitchFamily="2" charset="-127"/>
                <a:ea typeface="Tmon몬소리 Black" pitchFamily="2" charset="-127"/>
              </a:endParaRPr>
            </a:p>
            <a:p>
              <a:pPr algn="ctr"/>
              <a:r>
                <a:rPr lang="ko-KR" altLang="en-US" dirty="0" smtClean="0">
                  <a:solidFill>
                    <a:srgbClr val="5C84CC"/>
                  </a:solidFill>
                  <a:latin typeface="Tmon몬소리 Black" pitchFamily="2" charset="-127"/>
                  <a:ea typeface="Tmon몬소리 Black" pitchFamily="2" charset="-127"/>
                </a:rPr>
                <a:t> 마을</a:t>
              </a:r>
              <a:endParaRPr lang="en-US" altLang="ko-KR" dirty="0" smtClean="0">
                <a:solidFill>
                  <a:srgbClr val="5C84CC"/>
                </a:solidFill>
                <a:latin typeface="Tmon몬소리 Black" pitchFamily="2" charset="-127"/>
                <a:ea typeface="Tmon몬소리 Black" pitchFamily="2" charset="-127"/>
              </a:endParaRPr>
            </a:p>
            <a:p>
              <a:pPr algn="ctr"/>
              <a:r>
                <a:rPr lang="ko-KR" altLang="en-US" dirty="0" smtClean="0">
                  <a:solidFill>
                    <a:srgbClr val="5C84CC"/>
                  </a:solidFill>
                  <a:latin typeface="Tmon몬소리 Black" pitchFamily="2" charset="-127"/>
                  <a:ea typeface="Tmon몬소리 Black" pitchFamily="2" charset="-127"/>
                </a:rPr>
                <a:t> </a:t>
              </a:r>
              <a:r>
                <a:rPr lang="ko-KR" altLang="en-US" dirty="0">
                  <a:solidFill>
                    <a:srgbClr val="5C84CC"/>
                  </a:solidFill>
                  <a:latin typeface="Tmon몬소리 Black" pitchFamily="2" charset="-127"/>
                  <a:ea typeface="Tmon몬소리 Black" pitchFamily="2" charset="-127"/>
                </a:rPr>
                <a:t>만들기 </a:t>
              </a: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9321589" y="344424"/>
            <a:ext cx="1575012" cy="1586047"/>
            <a:chOff x="1058460" y="3749710"/>
            <a:chExt cx="2847249" cy="2847249"/>
          </a:xfrm>
        </p:grpSpPr>
        <p:pic>
          <p:nvPicPr>
            <p:cNvPr id="35" name="그림 34" descr="ddf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contrast="14000"/>
            </a:blip>
            <a:stretch>
              <a:fillRect/>
            </a:stretch>
          </p:blipFill>
          <p:spPr>
            <a:xfrm rot="15492000">
              <a:off x="1058460" y="3749710"/>
              <a:ext cx="2847249" cy="2847249"/>
            </a:xfrm>
            <a:prstGeom prst="rect">
              <a:avLst/>
            </a:prstGeom>
            <a:effectLst/>
          </p:spPr>
        </p:pic>
        <p:sp>
          <p:nvSpPr>
            <p:cNvPr id="36" name="TextBox 35"/>
            <p:cNvSpPr txBox="1"/>
            <p:nvPr/>
          </p:nvSpPr>
          <p:spPr>
            <a:xfrm>
              <a:off x="1486958" y="4622072"/>
              <a:ext cx="1965959" cy="663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mtClean="0">
                  <a:solidFill>
                    <a:srgbClr val="5C84CC"/>
                  </a:solidFill>
                  <a:latin typeface="Tmon몬소리 Black" pitchFamily="2" charset="-127"/>
                  <a:ea typeface="Tmon몬소리 Black" pitchFamily="2" charset="-127"/>
                </a:rPr>
                <a:t>송사리 </a:t>
              </a:r>
              <a:endParaRPr lang="ko-KR" altLang="en-US" dirty="0">
                <a:solidFill>
                  <a:srgbClr val="5C84CC"/>
                </a:solidFill>
                <a:latin typeface="Tmon몬소리 Black" pitchFamily="2" charset="-127"/>
                <a:ea typeface="Tmon몬소리 Black" pitchFamily="2" charset="-127"/>
              </a:endParaRPr>
            </a:p>
          </p:txBody>
        </p:sp>
      </p:grpSp>
      <p:sp>
        <p:nvSpPr>
          <p:cNvPr id="37" name="순서도: 연결자 36"/>
          <p:cNvSpPr/>
          <p:nvPr/>
        </p:nvSpPr>
        <p:spPr>
          <a:xfrm>
            <a:off x="1399032" y="2651760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664208" y="2578608"/>
            <a:ext cx="3547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주변 브랜드 아파트 주민의 인식변화</a:t>
            </a:r>
            <a:endParaRPr lang="ko-KR" altLang="en-US" dirty="0"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42" name="순서도: 연결자 41"/>
          <p:cNvSpPr/>
          <p:nvPr/>
        </p:nvSpPr>
        <p:spPr>
          <a:xfrm>
            <a:off x="1405128" y="3233928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43" name="순서도: 연결자 42"/>
          <p:cNvSpPr/>
          <p:nvPr/>
        </p:nvSpPr>
        <p:spPr>
          <a:xfrm>
            <a:off x="1411224" y="4062984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673352" y="3154680"/>
            <a:ext cx="3130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아파트 주민 간 상호관계 형성과</a:t>
            </a:r>
            <a:endParaRPr lang="en-US" altLang="ko-KR" dirty="0" smtClean="0">
              <a:latin typeface="Tmon몬소리 Black" pitchFamily="2" charset="-127"/>
              <a:ea typeface="Tmon몬소리 Black" pitchFamily="2" charset="-127"/>
            </a:endParaRPr>
          </a:p>
          <a:p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문제 및 갈등 감소</a:t>
            </a:r>
            <a:endParaRPr lang="ko-KR" altLang="en-US" dirty="0"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64208" y="400507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단지 내 환경 청결도 상승</a:t>
            </a:r>
            <a:endParaRPr lang="ko-KR" altLang="en-US" dirty="0"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47" name="순서도: 연결자 46"/>
          <p:cNvSpPr/>
          <p:nvPr/>
        </p:nvSpPr>
        <p:spPr>
          <a:xfrm>
            <a:off x="7184136" y="2648712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449312" y="2575560"/>
            <a:ext cx="396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임대아파트와 분양아파트 간의 갈등 완화</a:t>
            </a:r>
            <a:endParaRPr lang="ko-KR" altLang="en-US" dirty="0"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49" name="순서도: 연결자 48"/>
          <p:cNvSpPr/>
          <p:nvPr/>
        </p:nvSpPr>
        <p:spPr>
          <a:xfrm>
            <a:off x="7190232" y="3441192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50" name="순서도: 연결자 49"/>
          <p:cNvSpPr/>
          <p:nvPr/>
        </p:nvSpPr>
        <p:spPr>
          <a:xfrm>
            <a:off x="7196328" y="4187952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458456" y="3361944"/>
            <a:ext cx="286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임대아파트에 대한 인식 변화</a:t>
            </a:r>
            <a:endParaRPr lang="en-US" altLang="ko-KR" dirty="0" smtClean="0"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49312" y="4120896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활동가들의 </a:t>
            </a:r>
            <a:r>
              <a:rPr lang="ko-KR" altLang="en-US" dirty="0" err="1" smtClean="0">
                <a:latin typeface="Tmon몬소리 Black" pitchFamily="2" charset="-127"/>
                <a:ea typeface="Tmon몬소리 Black" pitchFamily="2" charset="-127"/>
              </a:rPr>
              <a:t>내적임파워먼트</a:t>
            </a:r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 상승</a:t>
            </a:r>
            <a:endParaRPr lang="ko-KR" altLang="en-US" dirty="0"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53" name="순서도: 연결자 52"/>
          <p:cNvSpPr/>
          <p:nvPr/>
        </p:nvSpPr>
        <p:spPr>
          <a:xfrm>
            <a:off x="7202424" y="4925568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455408" y="4858512"/>
            <a:ext cx="23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주민의 지역애착도 상승</a:t>
            </a:r>
            <a:endParaRPr lang="ko-KR" altLang="en-US" dirty="0">
              <a:latin typeface="Tmon몬소리 Black" pitchFamily="2" charset="-127"/>
              <a:ea typeface="Tmon몬소리 Black" pitchFamily="2" charset="-127"/>
            </a:endParaRPr>
          </a:p>
        </p:txBody>
      </p:sp>
      <p:graphicFrame>
        <p:nvGraphicFramePr>
          <p:cNvPr id="55" name="차트 54"/>
          <p:cNvGraphicFramePr/>
          <p:nvPr/>
        </p:nvGraphicFramePr>
        <p:xfrm>
          <a:off x="1483361" y="4059936"/>
          <a:ext cx="2789061" cy="247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5674" y="5036368"/>
            <a:ext cx="1613758" cy="302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긍정적 인식 </a:t>
            </a:r>
            <a:r>
              <a:rPr lang="en-US" altLang="ko-KR" sz="2000" dirty="0" smtClean="0">
                <a:solidFill>
                  <a:srgbClr val="C00000"/>
                </a:solidFill>
                <a:latin typeface="Tmon몬소리 Black" pitchFamily="2" charset="-127"/>
                <a:ea typeface="Tmon몬소리 Black" pitchFamily="2" charset="-127"/>
              </a:rPr>
              <a:t>11% </a:t>
            </a:r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증가</a:t>
            </a:r>
            <a:endParaRPr lang="ko-KR" altLang="en-US" dirty="0"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57" name="순서도: 연결자 56"/>
          <p:cNvSpPr/>
          <p:nvPr/>
        </p:nvSpPr>
        <p:spPr>
          <a:xfrm>
            <a:off x="1408176" y="5129784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pic>
        <p:nvPicPr>
          <p:cNvPr id="13" name="그림 12" descr="ddddddfdsfdsfdsfdsf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1298" y="-18288"/>
            <a:ext cx="12203298" cy="6858000"/>
          </a:xfrm>
          <a:prstGeom prst="rect">
            <a:avLst/>
          </a:prstGeom>
        </p:spPr>
      </p:pic>
      <p:grpSp>
        <p:nvGrpSpPr>
          <p:cNvPr id="69" name="그룹 68"/>
          <p:cNvGrpSpPr/>
          <p:nvPr/>
        </p:nvGrpSpPr>
        <p:grpSpPr>
          <a:xfrm>
            <a:off x="4702558" y="5157216"/>
            <a:ext cx="1423922" cy="1463040"/>
            <a:chOff x="1008382" y="3635640"/>
            <a:chExt cx="3271010" cy="3222360"/>
          </a:xfrm>
        </p:grpSpPr>
        <p:pic>
          <p:nvPicPr>
            <p:cNvPr id="70" name="그림 69" descr="alien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8382" y="3635640"/>
              <a:ext cx="3271010" cy="3222360"/>
            </a:xfrm>
            <a:prstGeom prst="rect">
              <a:avLst/>
            </a:prstGeom>
          </p:spPr>
        </p:pic>
        <p:pic>
          <p:nvPicPr>
            <p:cNvPr id="71" name="그림 70" descr="loupe.png"/>
            <p:cNvPicPr>
              <a:picLocks noChangeAspect="1"/>
            </p:cNvPicPr>
            <p:nvPr/>
          </p:nvPicPr>
          <p:blipFill>
            <a:blip r:embed="rId9" cstate="print">
              <a:lum bright="100000" contrast="-70000"/>
            </a:blip>
            <a:stretch>
              <a:fillRect/>
            </a:stretch>
          </p:blipFill>
          <p:spPr>
            <a:xfrm rot="1158445">
              <a:off x="1567566" y="4264626"/>
              <a:ext cx="1559903" cy="1559903"/>
            </a:xfrm>
            <a:prstGeom prst="rect">
              <a:avLst/>
            </a:prstGeom>
            <a:noFill/>
          </p:spPr>
        </p:pic>
      </p:grpSp>
      <p:grpSp>
        <p:nvGrpSpPr>
          <p:cNvPr id="72" name="그룹 71"/>
          <p:cNvGrpSpPr/>
          <p:nvPr/>
        </p:nvGrpSpPr>
        <p:grpSpPr>
          <a:xfrm>
            <a:off x="10616311" y="4151376"/>
            <a:ext cx="1225169" cy="1353312"/>
            <a:chOff x="7781671" y="3632548"/>
            <a:chExt cx="3165504" cy="3225452"/>
          </a:xfrm>
        </p:grpSpPr>
        <p:pic>
          <p:nvPicPr>
            <p:cNvPr id="73" name="그림 72" descr="alien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02223" y="3813048"/>
              <a:ext cx="3044952" cy="3044952"/>
            </a:xfrm>
            <a:prstGeom prst="rect">
              <a:avLst/>
            </a:prstGeom>
          </p:spPr>
        </p:pic>
        <p:pic>
          <p:nvPicPr>
            <p:cNvPr id="74" name="그림 73" descr="loupe.png"/>
            <p:cNvPicPr>
              <a:picLocks noChangeAspect="1"/>
            </p:cNvPicPr>
            <p:nvPr/>
          </p:nvPicPr>
          <p:blipFill>
            <a:blip r:embed="rId9" cstate="print">
              <a:lum bright="100000" contrast="-70000"/>
            </a:blip>
            <a:stretch>
              <a:fillRect/>
            </a:stretch>
          </p:blipFill>
          <p:spPr>
            <a:xfrm rot="20171799">
              <a:off x="7781671" y="3632548"/>
              <a:ext cx="1663224" cy="166322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80594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>
            <a:extLst>
              <a:ext uri="{FF2B5EF4-FFF2-40B4-BE49-F238E27FC236}">
                <a16:creationId xmlns:a16="http://schemas.microsoft.com/office/drawing/2014/main" xmlns="" id="{BC417358-0064-4328-BE1C-07188A3B0793}"/>
              </a:ext>
            </a:extLst>
          </p:cNvPr>
          <p:cNvSpPr/>
          <p:nvPr/>
        </p:nvSpPr>
        <p:spPr>
          <a:xfrm>
            <a:off x="7759383" y="4697439"/>
            <a:ext cx="3487737" cy="498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xmlns="" id="{BC417358-0064-4328-BE1C-07188A3B0793}"/>
              </a:ext>
            </a:extLst>
          </p:cNvPr>
          <p:cNvSpPr/>
          <p:nvPr/>
        </p:nvSpPr>
        <p:spPr>
          <a:xfrm>
            <a:off x="9487599" y="3142959"/>
            <a:ext cx="1896681" cy="498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xmlns="" id="{BC417358-0064-4328-BE1C-07188A3B0793}"/>
              </a:ext>
            </a:extLst>
          </p:cNvPr>
          <p:cNvSpPr/>
          <p:nvPr/>
        </p:nvSpPr>
        <p:spPr>
          <a:xfrm>
            <a:off x="6552375" y="2941791"/>
            <a:ext cx="1631505" cy="498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xmlns="" id="{BC417358-0064-4328-BE1C-07188A3B0793}"/>
              </a:ext>
            </a:extLst>
          </p:cNvPr>
          <p:cNvSpPr/>
          <p:nvPr/>
        </p:nvSpPr>
        <p:spPr>
          <a:xfrm>
            <a:off x="4961319" y="3691599"/>
            <a:ext cx="1832673" cy="498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xmlns="" id="{BC417358-0064-4328-BE1C-07188A3B0793}"/>
              </a:ext>
            </a:extLst>
          </p:cNvPr>
          <p:cNvSpPr/>
          <p:nvPr/>
        </p:nvSpPr>
        <p:spPr>
          <a:xfrm>
            <a:off x="4897311" y="2137119"/>
            <a:ext cx="1540065" cy="498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 descr="ddddddfdsfdsfdsfds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48" y="-10510"/>
            <a:ext cx="12203298" cy="6858000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1" y="-257447"/>
            <a:ext cx="3218687" cy="808038"/>
            <a:chOff x="1" y="-257447"/>
            <a:chExt cx="3218687" cy="808038"/>
          </a:xfrm>
        </p:grpSpPr>
        <p:pic>
          <p:nvPicPr>
            <p:cNvPr id="23" name="그림 22" descr="sta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970789">
              <a:off x="2449050" y="-257447"/>
              <a:ext cx="769638" cy="808038"/>
            </a:xfrm>
            <a:prstGeom prst="rect">
              <a:avLst/>
            </a:prstGeom>
          </p:spPr>
        </p:pic>
        <p:grpSp>
          <p:nvGrpSpPr>
            <p:cNvPr id="15" name="그룹 14"/>
            <p:cNvGrpSpPr/>
            <p:nvPr/>
          </p:nvGrpSpPr>
          <p:grpSpPr>
            <a:xfrm>
              <a:off x="1" y="0"/>
              <a:ext cx="2703956" cy="409339"/>
              <a:chOff x="1" y="0"/>
              <a:chExt cx="2703956" cy="409339"/>
            </a:xfrm>
          </p:grpSpPr>
          <p:sp>
            <p:nvSpPr>
              <p:cNvPr id="20" name="Rectangle 26"/>
              <p:cNvSpPr/>
              <p:nvPr/>
            </p:nvSpPr>
            <p:spPr>
              <a:xfrm>
                <a:off x="1" y="0"/>
                <a:ext cx="2703956" cy="409339"/>
              </a:xfrm>
              <a:prstGeom prst="rect">
                <a:avLst/>
              </a:prstGeom>
              <a:solidFill>
                <a:srgbClr val="FAC9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배달의민족 한나는 열한살" pitchFamily="50" charset="-127"/>
                  <a:ea typeface="배달의민족 한나는 열한살" pitchFamily="50" charset="-127"/>
                </a:endParaRPr>
              </a:p>
              <a:p>
                <a:pPr algn="ctr"/>
                <a:endParaRPr lang="ko-KR" altLang="en-US" dirty="0">
                  <a:solidFill>
                    <a:prstClr val="white"/>
                  </a:solidFill>
                  <a:latin typeface="-윤고딕340" pitchFamily="18" charset="-127"/>
                  <a:ea typeface="-윤고딕340" pitchFamily="18" charset="-127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46304" y="0"/>
                <a:ext cx="23545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000" dirty="0" smtClean="0">
                    <a:latin typeface="Tmon몬소리 Black" pitchFamily="2" charset="-127"/>
                    <a:ea typeface="Tmon몬소리 Black" pitchFamily="2" charset="-127"/>
                  </a:rPr>
                  <a:t>주민조직사업 공통점</a:t>
                </a:r>
                <a:endParaRPr lang="ko-KR" altLang="en-US" sz="2000" dirty="0">
                  <a:latin typeface="Tmon몬소리 Black" pitchFamily="2" charset="-127"/>
                  <a:ea typeface="Tmon몬소리 Black" pitchFamily="2" charset="-127"/>
                </a:endParaRPr>
              </a:p>
            </p:txBody>
          </p:sp>
        </p:grpSp>
      </p:grpSp>
      <p:pic>
        <p:nvPicPr>
          <p:cNvPr id="10" name="그림 9" descr="lad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1752" y="3118104"/>
            <a:ext cx="5312664" cy="3739896"/>
          </a:xfrm>
          <a:prstGeom prst="rect">
            <a:avLst/>
          </a:prstGeom>
        </p:spPr>
      </p:pic>
      <p:pic>
        <p:nvPicPr>
          <p:cNvPr id="11" name="그림 10" descr="ali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10134" y="2011680"/>
            <a:ext cx="1487932" cy="1487932"/>
          </a:xfrm>
          <a:prstGeom prst="rect">
            <a:avLst/>
          </a:prstGeom>
        </p:spPr>
      </p:pic>
      <p:pic>
        <p:nvPicPr>
          <p:cNvPr id="12" name="그림 11" descr="telescope.png">
            <a:extLst>
              <a:ext uri="{FF2B5EF4-FFF2-40B4-BE49-F238E27FC236}">
                <a16:creationId xmlns:a16="http://schemas.microsoft.com/office/drawing/2014/main" xmlns="" id="{22DE3D0F-859A-409F-969B-F2FBF4C30F0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16421" y="1609343"/>
            <a:ext cx="1851492" cy="1988213"/>
          </a:xfrm>
          <a:prstGeom prst="rect">
            <a:avLst/>
          </a:prstGeom>
        </p:spPr>
      </p:pic>
      <p:pic>
        <p:nvPicPr>
          <p:cNvPr id="14" name="그림 13" descr="editorial-desig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0352" y="1722120"/>
            <a:ext cx="1121664" cy="1121664"/>
          </a:xfrm>
          <a:prstGeom prst="rect">
            <a:avLst/>
          </a:prstGeom>
        </p:spPr>
      </p:pic>
      <p:pic>
        <p:nvPicPr>
          <p:cNvPr id="17" name="그림 16" descr="shines.png"/>
          <p:cNvPicPr>
            <a:picLocks noChangeAspect="1"/>
          </p:cNvPicPr>
          <p:nvPr/>
        </p:nvPicPr>
        <p:blipFill>
          <a:blip r:embed="rId8" cstate="print"/>
          <a:srcRect l="13909" t="63358" r="37931"/>
          <a:stretch>
            <a:fillRect/>
          </a:stretch>
        </p:blipFill>
        <p:spPr>
          <a:xfrm>
            <a:off x="4401576" y="1779239"/>
            <a:ext cx="699884" cy="532497"/>
          </a:xfrm>
          <a:prstGeom prst="rect">
            <a:avLst/>
          </a:prstGeom>
        </p:spPr>
      </p:pic>
      <p:pic>
        <p:nvPicPr>
          <p:cNvPr id="18" name="그림 17" descr="shines.png"/>
          <p:cNvPicPr>
            <a:picLocks noChangeAspect="1"/>
          </p:cNvPicPr>
          <p:nvPr/>
        </p:nvPicPr>
        <p:blipFill>
          <a:blip r:embed="rId8" cstate="print"/>
          <a:srcRect l="13909" t="63358" r="37931"/>
          <a:stretch>
            <a:fillRect/>
          </a:stretch>
        </p:blipFill>
        <p:spPr>
          <a:xfrm>
            <a:off x="7108200" y="2382743"/>
            <a:ext cx="699884" cy="532497"/>
          </a:xfrm>
          <a:prstGeom prst="rect">
            <a:avLst/>
          </a:prstGeom>
        </p:spPr>
      </p:pic>
      <p:pic>
        <p:nvPicPr>
          <p:cNvPr id="19" name="그림 18" descr="shines.png"/>
          <p:cNvPicPr>
            <a:picLocks noChangeAspect="1"/>
          </p:cNvPicPr>
          <p:nvPr/>
        </p:nvPicPr>
        <p:blipFill>
          <a:blip r:embed="rId8" cstate="print">
            <a:lum bright="-58000" contrast="-2000"/>
          </a:blip>
          <a:srcRect l="13909" t="63358" r="37931"/>
          <a:stretch>
            <a:fillRect/>
          </a:stretch>
        </p:blipFill>
        <p:spPr>
          <a:xfrm>
            <a:off x="6925320" y="435071"/>
            <a:ext cx="699884" cy="532497"/>
          </a:xfrm>
          <a:prstGeom prst="rect">
            <a:avLst/>
          </a:prstGeom>
        </p:spPr>
      </p:pic>
      <p:pic>
        <p:nvPicPr>
          <p:cNvPr id="21" name="그림 20" descr="shines.png"/>
          <p:cNvPicPr>
            <a:picLocks noChangeAspect="1"/>
          </p:cNvPicPr>
          <p:nvPr/>
        </p:nvPicPr>
        <p:blipFill>
          <a:blip r:embed="rId8" cstate="print"/>
          <a:srcRect l="13909" t="63358" r="37931"/>
          <a:stretch>
            <a:fillRect/>
          </a:stretch>
        </p:blipFill>
        <p:spPr>
          <a:xfrm>
            <a:off x="10171440" y="2602199"/>
            <a:ext cx="699884" cy="532497"/>
          </a:xfrm>
          <a:prstGeom prst="rect">
            <a:avLst/>
          </a:prstGeom>
        </p:spPr>
      </p:pic>
      <p:pic>
        <p:nvPicPr>
          <p:cNvPr id="24" name="그림 23" descr="shines.png"/>
          <p:cNvPicPr>
            <a:picLocks noChangeAspect="1"/>
          </p:cNvPicPr>
          <p:nvPr/>
        </p:nvPicPr>
        <p:blipFill>
          <a:blip r:embed="rId8" cstate="print"/>
          <a:srcRect l="13909" t="63358" r="37931"/>
          <a:stretch>
            <a:fillRect/>
          </a:stretch>
        </p:blipFill>
        <p:spPr>
          <a:xfrm>
            <a:off x="5553720" y="3114263"/>
            <a:ext cx="699884" cy="532497"/>
          </a:xfrm>
          <a:prstGeom prst="rect">
            <a:avLst/>
          </a:prstGeom>
        </p:spPr>
      </p:pic>
      <p:pic>
        <p:nvPicPr>
          <p:cNvPr id="25" name="그림 24" descr="shines.png"/>
          <p:cNvPicPr>
            <a:picLocks noChangeAspect="1"/>
          </p:cNvPicPr>
          <p:nvPr/>
        </p:nvPicPr>
        <p:blipFill>
          <a:blip r:embed="rId8" cstate="print"/>
          <a:srcRect l="13909" t="63358" r="37931"/>
          <a:stretch>
            <a:fillRect/>
          </a:stretch>
        </p:blipFill>
        <p:spPr>
          <a:xfrm>
            <a:off x="8882136" y="4092671"/>
            <a:ext cx="699884" cy="532497"/>
          </a:xfrm>
          <a:prstGeom prst="rect">
            <a:avLst/>
          </a:prstGeom>
        </p:spPr>
      </p:pic>
      <p:pic>
        <p:nvPicPr>
          <p:cNvPr id="26" name="그림 25" descr="shines.png"/>
          <p:cNvPicPr>
            <a:picLocks noChangeAspect="1"/>
          </p:cNvPicPr>
          <p:nvPr/>
        </p:nvPicPr>
        <p:blipFill>
          <a:blip r:embed="rId8" cstate="print">
            <a:lum bright="-58000" contrast="-2000"/>
          </a:blip>
          <a:srcRect l="13909" t="63358" r="37931"/>
          <a:stretch>
            <a:fillRect/>
          </a:stretch>
        </p:blipFill>
        <p:spPr>
          <a:xfrm>
            <a:off x="4831344" y="5144231"/>
            <a:ext cx="699884" cy="532497"/>
          </a:xfrm>
          <a:prstGeom prst="rect">
            <a:avLst/>
          </a:prstGeom>
        </p:spPr>
      </p:pic>
      <p:pic>
        <p:nvPicPr>
          <p:cNvPr id="27" name="그림 26" descr="shines.png"/>
          <p:cNvPicPr>
            <a:picLocks noChangeAspect="1"/>
          </p:cNvPicPr>
          <p:nvPr/>
        </p:nvPicPr>
        <p:blipFill>
          <a:blip r:embed="rId8" cstate="print">
            <a:lum bright="-58000" contrast="-2000"/>
          </a:blip>
          <a:srcRect l="13909" t="63358" r="37931"/>
          <a:stretch>
            <a:fillRect/>
          </a:stretch>
        </p:blipFill>
        <p:spPr>
          <a:xfrm>
            <a:off x="10793232" y="5363687"/>
            <a:ext cx="699884" cy="532497"/>
          </a:xfrm>
          <a:prstGeom prst="rect">
            <a:avLst/>
          </a:prstGeom>
        </p:spPr>
      </p:pic>
      <p:pic>
        <p:nvPicPr>
          <p:cNvPr id="28" name="그림 27" descr="shines.png"/>
          <p:cNvPicPr>
            <a:picLocks noChangeAspect="1"/>
          </p:cNvPicPr>
          <p:nvPr/>
        </p:nvPicPr>
        <p:blipFill>
          <a:blip r:embed="rId8" cstate="print">
            <a:lum bright="-58000" contrast="-2000"/>
          </a:blip>
          <a:srcRect l="13909" t="63358" r="37931"/>
          <a:stretch>
            <a:fillRect/>
          </a:stretch>
        </p:blipFill>
        <p:spPr>
          <a:xfrm>
            <a:off x="7437384" y="5884895"/>
            <a:ext cx="699884" cy="532497"/>
          </a:xfrm>
          <a:prstGeom prst="rect">
            <a:avLst/>
          </a:prstGeom>
        </p:spPr>
      </p:pic>
      <p:pic>
        <p:nvPicPr>
          <p:cNvPr id="29" name="그림 28" descr="star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16471" y="0"/>
            <a:ext cx="1875529" cy="1875529"/>
          </a:xfrm>
          <a:prstGeom prst="rect">
            <a:avLst/>
          </a:prstGeom>
        </p:spPr>
      </p:pic>
      <p:pic>
        <p:nvPicPr>
          <p:cNvPr id="30" name="그림 29" descr="ggsww.pn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0000" contrast="8000"/>
          </a:blip>
          <a:stretch>
            <a:fillRect/>
          </a:stretch>
        </p:blipFill>
        <p:spPr>
          <a:xfrm flipH="1">
            <a:off x="4980318" y="638482"/>
            <a:ext cx="1036434" cy="1036434"/>
          </a:xfrm>
          <a:prstGeom prst="rect">
            <a:avLst/>
          </a:prstGeom>
        </p:spPr>
      </p:pic>
      <p:pic>
        <p:nvPicPr>
          <p:cNvPr id="31" name="그림 30" descr="ggsww.pn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0000" contrast="8000"/>
          </a:blip>
          <a:stretch>
            <a:fillRect/>
          </a:stretch>
        </p:blipFill>
        <p:spPr>
          <a:xfrm rot="18545898" flipH="1">
            <a:off x="9582440" y="5657757"/>
            <a:ext cx="1233017" cy="1233017"/>
          </a:xfrm>
          <a:prstGeom prst="rect">
            <a:avLst/>
          </a:prstGeom>
        </p:spPr>
      </p:pic>
      <p:pic>
        <p:nvPicPr>
          <p:cNvPr id="32" name="그림 31" descr="moo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9157" y="627381"/>
            <a:ext cx="981964" cy="98196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873752" y="2176272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Tmon몬소리 Black" pitchFamily="2" charset="-127"/>
                <a:ea typeface="Tmon몬소리 Black" pitchFamily="2" charset="-127"/>
              </a:rPr>
              <a:t>사업의 배경</a:t>
            </a:r>
            <a:endParaRPr lang="ko-KR" altLang="en-US" sz="2400" dirty="0"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83680" y="2980944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Tmon몬소리 Black" pitchFamily="2" charset="-127"/>
                <a:ea typeface="Tmon몬소리 Black" pitchFamily="2" charset="-127"/>
              </a:rPr>
              <a:t>조직화 방법</a:t>
            </a:r>
            <a:endParaRPr lang="ko-KR" altLang="en-US" sz="2400" dirty="0"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63256" y="4745736"/>
            <a:ext cx="3594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Tmon몬소리 Black" pitchFamily="2" charset="-127"/>
                <a:ea typeface="Tmon몬소리 Black" pitchFamily="2" charset="-127"/>
              </a:rPr>
              <a:t>주민의 자발적</a:t>
            </a:r>
            <a:r>
              <a:rPr lang="en-US" altLang="ko-KR" sz="2400" dirty="0" smtClean="0">
                <a:latin typeface="Tmon몬소리 Black" pitchFamily="2" charset="-127"/>
                <a:ea typeface="Tmon몬소리 Black" pitchFamily="2" charset="-127"/>
              </a:rPr>
              <a:t>, </a:t>
            </a:r>
            <a:r>
              <a:rPr lang="ko-KR" altLang="en-US" sz="2400" dirty="0" smtClean="0">
                <a:latin typeface="Tmon몬소리 Black" pitchFamily="2" charset="-127"/>
                <a:ea typeface="Tmon몬소리 Black" pitchFamily="2" charset="-127"/>
              </a:rPr>
              <a:t>적극적 참여</a:t>
            </a:r>
            <a:endParaRPr lang="ko-KR" altLang="en-US" sz="2400" dirty="0"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09760" y="3209544"/>
            <a:ext cx="193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Tmon몬소리 Black" pitchFamily="2" charset="-127"/>
                <a:ea typeface="Tmon몬소리 Black" pitchFamily="2" charset="-127"/>
              </a:rPr>
              <a:t>정기적 간담회</a:t>
            </a:r>
            <a:endParaRPr lang="ko-KR" altLang="en-US" sz="2400" dirty="0"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56048" y="3721608"/>
            <a:ext cx="193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Tmon몬소리 Black" pitchFamily="2" charset="-127"/>
                <a:ea typeface="Tmon몬소리 Black" pitchFamily="2" charset="-127"/>
              </a:rPr>
              <a:t>사업의 </a:t>
            </a:r>
            <a:r>
              <a:rPr lang="ko-KR" altLang="en-US" sz="2400" dirty="0" err="1" smtClean="0">
                <a:latin typeface="Tmon몬소리 Black" pitchFamily="2" charset="-127"/>
                <a:ea typeface="Tmon몬소리 Black" pitchFamily="2" charset="-127"/>
              </a:rPr>
              <a:t>효과성</a:t>
            </a:r>
            <a:endParaRPr lang="ko-KR" altLang="en-US" sz="2400" dirty="0">
              <a:latin typeface="Tmon몬소리 Black" pitchFamily="2" charset="-127"/>
              <a:ea typeface="Tmon몬소리 Black" pitchFamily="2" charset="-127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8291364" y="1714937"/>
            <a:ext cx="1511004" cy="1531183"/>
            <a:chOff x="1058460" y="3749710"/>
            <a:chExt cx="2847249" cy="2847249"/>
          </a:xfrm>
        </p:grpSpPr>
        <p:pic>
          <p:nvPicPr>
            <p:cNvPr id="39" name="그림 38" descr="ddf.png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contrast="14000"/>
            </a:blip>
            <a:stretch>
              <a:fillRect/>
            </a:stretch>
          </p:blipFill>
          <p:spPr>
            <a:xfrm rot="15492000">
              <a:off x="1058460" y="3749710"/>
              <a:ext cx="2847249" cy="2847249"/>
            </a:xfrm>
            <a:prstGeom prst="rect">
              <a:avLst/>
            </a:prstGeom>
            <a:effectLst/>
          </p:spPr>
        </p:pic>
        <p:sp>
          <p:nvSpPr>
            <p:cNvPr id="40" name="TextBox 39"/>
            <p:cNvSpPr txBox="1"/>
            <p:nvPr/>
          </p:nvSpPr>
          <p:spPr>
            <a:xfrm>
              <a:off x="1453897" y="4523582"/>
              <a:ext cx="2072622" cy="970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srgbClr val="5C84CC"/>
                  </a:solidFill>
                  <a:latin typeface="Tmon몬소리 Black" pitchFamily="2" charset="-127"/>
                  <a:ea typeface="Tmon몬소리 Black" pitchFamily="2" charset="-127"/>
                </a:rPr>
                <a:t>행복한</a:t>
              </a:r>
              <a:endParaRPr lang="en-US" altLang="ko-KR" sz="1400" dirty="0" smtClean="0">
                <a:solidFill>
                  <a:srgbClr val="5C84CC"/>
                </a:solidFill>
                <a:latin typeface="Tmon몬소리 Black" pitchFamily="2" charset="-127"/>
                <a:ea typeface="Tmon몬소리 Black" pitchFamily="2" charset="-127"/>
              </a:endParaRPr>
            </a:p>
            <a:p>
              <a:pPr algn="ctr"/>
              <a:r>
                <a:rPr lang="ko-KR" altLang="en-US" sz="1400" dirty="0" smtClean="0">
                  <a:solidFill>
                    <a:srgbClr val="5C84CC"/>
                  </a:solidFill>
                  <a:latin typeface="Tmon몬소리 Black" pitchFamily="2" charset="-127"/>
                  <a:ea typeface="Tmon몬소리 Black" pitchFamily="2" charset="-127"/>
                </a:rPr>
                <a:t> </a:t>
              </a:r>
              <a:r>
                <a:rPr lang="ko-KR" altLang="en-US" sz="1400" dirty="0">
                  <a:solidFill>
                    <a:srgbClr val="5C84CC"/>
                  </a:solidFill>
                  <a:latin typeface="Tmon몬소리 Black" pitchFamily="2" charset="-127"/>
                  <a:ea typeface="Tmon몬소리 Black" pitchFamily="2" charset="-127"/>
                </a:rPr>
                <a:t>마을 만들기 </a:t>
              </a: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5727995" y="4395886"/>
            <a:ext cx="1523197" cy="1474562"/>
            <a:chOff x="8023138" y="3892966"/>
            <a:chExt cx="2847249" cy="2847249"/>
          </a:xfrm>
        </p:grpSpPr>
        <p:pic>
          <p:nvPicPr>
            <p:cNvPr id="42" name="그림 41" descr="ddf.png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contrast="14000"/>
            </a:blip>
            <a:stretch>
              <a:fillRect/>
            </a:stretch>
          </p:blipFill>
          <p:spPr>
            <a:xfrm rot="15492000">
              <a:off x="8023138" y="3892966"/>
              <a:ext cx="2847249" cy="2847249"/>
            </a:xfrm>
            <a:prstGeom prst="rect">
              <a:avLst/>
            </a:prstGeom>
            <a:effectLst/>
          </p:spPr>
        </p:pic>
        <p:sp>
          <p:nvSpPr>
            <p:cNvPr id="43" name="TextBox 42"/>
            <p:cNvSpPr txBox="1"/>
            <p:nvPr/>
          </p:nvSpPr>
          <p:spPr>
            <a:xfrm>
              <a:off x="8311896" y="4784822"/>
              <a:ext cx="2295144" cy="6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smtClean="0">
                  <a:solidFill>
                    <a:srgbClr val="5C84CC"/>
                  </a:solidFill>
                  <a:latin typeface="Tmon몬소리 Black" pitchFamily="2" charset="-127"/>
                  <a:ea typeface="Tmon몬소리 Black" pitchFamily="2" charset="-127"/>
                </a:rPr>
                <a:t>송사리</a:t>
              </a:r>
              <a:endParaRPr lang="en-US" altLang="ko-KR" sz="2000" dirty="0">
                <a:solidFill>
                  <a:srgbClr val="5C84CC"/>
                </a:solidFill>
                <a:latin typeface="Tmon몬소리 Black" pitchFamily="2" charset="-127"/>
                <a:ea typeface="Tmon몬소리 Black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594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도넛 13"/>
          <p:cNvSpPr/>
          <p:nvPr/>
        </p:nvSpPr>
        <p:spPr>
          <a:xfrm>
            <a:off x="3355848" y="1417320"/>
            <a:ext cx="5440680" cy="4782312"/>
          </a:xfrm>
          <a:prstGeom prst="donut">
            <a:avLst>
              <a:gd name="adj" fmla="val 17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3" name="그림 12" descr="ddddddfdsfdsfdsfds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48" y="0"/>
            <a:ext cx="12203298" cy="6858000"/>
          </a:xfrm>
          <a:prstGeom prst="rect">
            <a:avLst/>
          </a:prstGeom>
        </p:spPr>
      </p:pic>
      <p:pic>
        <p:nvPicPr>
          <p:cNvPr id="10" name="그림 9" descr="ali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3494" y="2093976"/>
            <a:ext cx="1487932" cy="1487932"/>
          </a:xfrm>
          <a:prstGeom prst="rect">
            <a:avLst/>
          </a:prstGeom>
        </p:spPr>
      </p:pic>
      <p:pic>
        <p:nvPicPr>
          <p:cNvPr id="11" name="그림 10" descr="faq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12656">
            <a:off x="6168782" y="511693"/>
            <a:ext cx="2350380" cy="23503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66745" y="3653810"/>
            <a:ext cx="47307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몬소리 Black" pitchFamily="2" charset="-127"/>
                <a:ea typeface="Tmon몬소리 Black" pitchFamily="2" charset="-127"/>
              </a:rPr>
              <a:t>종합사회복지관</a:t>
            </a:r>
            <a:endParaRPr lang="en-US" altLang="ko-K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몬소리 Black" pitchFamily="2" charset="-127"/>
                <a:ea typeface="Tmon몬소리 Black" pitchFamily="2" charset="-127"/>
              </a:rPr>
              <a:t> </a:t>
            </a:r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몬소리 Black" pitchFamily="2" charset="-127"/>
                <a:ea typeface="Tmon몬소리 Black" pitchFamily="2" charset="-127"/>
              </a:rPr>
              <a:t>역할의 모호함</a:t>
            </a:r>
            <a:endParaRPr lang="en-US" altLang="ko-K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4233672" y="5449824"/>
            <a:ext cx="621792" cy="621792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3846576" y="5273040"/>
            <a:ext cx="377952" cy="377952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794504" y="5315712"/>
            <a:ext cx="170688" cy="17068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 descr="ggsw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2695" y="2896503"/>
            <a:ext cx="1011033" cy="1011033"/>
          </a:xfrm>
          <a:prstGeom prst="rect">
            <a:avLst/>
          </a:prstGeom>
          <a:noFill/>
        </p:spPr>
      </p:pic>
      <p:sp>
        <p:nvSpPr>
          <p:cNvPr id="20" name="Rectangle 26"/>
          <p:cNvSpPr/>
          <p:nvPr/>
        </p:nvSpPr>
        <p:spPr>
          <a:xfrm>
            <a:off x="1" y="0"/>
            <a:ext cx="2703956" cy="409339"/>
          </a:xfrm>
          <a:prstGeom prst="rect">
            <a:avLst/>
          </a:prstGeom>
          <a:solidFill>
            <a:srgbClr val="FAC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배달의민족 한나는 열한살" pitchFamily="50" charset="-127"/>
              <a:ea typeface="배달의민족 한나는 열한살" pitchFamily="50" charset="-127"/>
            </a:endParaRPr>
          </a:p>
          <a:p>
            <a:pPr algn="ctr"/>
            <a:endParaRPr lang="ko-KR" altLang="en-US" dirty="0">
              <a:solidFill>
                <a:prstClr val="white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146304" y="-257447"/>
            <a:ext cx="2937564" cy="808038"/>
            <a:chOff x="146304" y="-257447"/>
            <a:chExt cx="2937564" cy="808038"/>
          </a:xfrm>
        </p:grpSpPr>
        <p:pic>
          <p:nvPicPr>
            <p:cNvPr id="23" name="그림 22" descr="star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0970789">
              <a:off x="2318225" y="-257447"/>
              <a:ext cx="765643" cy="80803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46304" y="0"/>
              <a:ext cx="26933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Tmon몬소리 Black" pitchFamily="2" charset="-127"/>
                  <a:ea typeface="Tmon몬소리 Black" pitchFamily="2" charset="-127"/>
                </a:rPr>
                <a:t>요즘 </a:t>
              </a:r>
              <a:r>
                <a:rPr lang="ko-KR" altLang="en-US" sz="2000" dirty="0" err="1">
                  <a:latin typeface="Tmon몬소리 Black" pitchFamily="2" charset="-127"/>
                  <a:ea typeface="Tmon몬소리 Black" pitchFamily="2" charset="-127"/>
                </a:rPr>
                <a:t>뭐야</a:t>
              </a:r>
              <a:r>
                <a:rPr lang="en-US" altLang="ko-KR" sz="2000" dirty="0">
                  <a:latin typeface="Tmon몬소리 Black" pitchFamily="2" charset="-127"/>
                  <a:ea typeface="Tmon몬소리 Black" pitchFamily="2" charset="-127"/>
                </a:rPr>
                <a:t>? </a:t>
              </a:r>
              <a:r>
                <a:rPr lang="ko-KR" altLang="en-US" sz="2000" dirty="0">
                  <a:latin typeface="Tmon몬소리 Black" pitchFamily="2" charset="-127"/>
                  <a:ea typeface="Tmon몬소리 Black" pitchFamily="2" charset="-127"/>
                </a:rPr>
                <a:t>복지관 이슈</a:t>
              </a:r>
            </a:p>
          </p:txBody>
        </p:sp>
      </p:grpSp>
      <p:pic>
        <p:nvPicPr>
          <p:cNvPr id="25" name="그림 24" descr="bol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14979">
            <a:off x="10472421" y="2099564"/>
            <a:ext cx="1082548" cy="1082548"/>
          </a:xfrm>
          <a:prstGeom prst="rect">
            <a:avLst/>
          </a:prstGeom>
        </p:spPr>
      </p:pic>
      <p:pic>
        <p:nvPicPr>
          <p:cNvPr id="26" name="그림 25" descr="bol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138260">
            <a:off x="359523" y="3596133"/>
            <a:ext cx="1082548" cy="1082548"/>
          </a:xfrm>
          <a:prstGeom prst="rect">
            <a:avLst/>
          </a:prstGeom>
        </p:spPr>
      </p:pic>
      <p:pic>
        <p:nvPicPr>
          <p:cNvPr id="27" name="그림 26" descr="satur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90727" y="873535"/>
            <a:ext cx="876018" cy="876018"/>
          </a:xfrm>
          <a:prstGeom prst="rect">
            <a:avLst/>
          </a:prstGeom>
        </p:spPr>
      </p:pic>
      <p:pic>
        <p:nvPicPr>
          <p:cNvPr id="28" name="그림 27" descr="mo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05493" y="5226813"/>
            <a:ext cx="890524" cy="890524"/>
          </a:xfrm>
          <a:prstGeom prst="rect">
            <a:avLst/>
          </a:prstGeom>
        </p:spPr>
      </p:pic>
      <p:pic>
        <p:nvPicPr>
          <p:cNvPr id="29" name="그림 28" descr="sta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34573" y="2779453"/>
            <a:ext cx="533723" cy="533723"/>
          </a:xfrm>
          <a:prstGeom prst="rect">
            <a:avLst/>
          </a:prstGeom>
        </p:spPr>
      </p:pic>
      <p:pic>
        <p:nvPicPr>
          <p:cNvPr id="30" name="그림 29" descr="sta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80965" y="289237"/>
            <a:ext cx="533723" cy="533723"/>
          </a:xfrm>
          <a:prstGeom prst="rect">
            <a:avLst/>
          </a:prstGeom>
        </p:spPr>
      </p:pic>
      <p:pic>
        <p:nvPicPr>
          <p:cNvPr id="31" name="그림 30" descr="sta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783501" y="5446453"/>
            <a:ext cx="533723" cy="533723"/>
          </a:xfrm>
          <a:prstGeom prst="rect">
            <a:avLst/>
          </a:prstGeom>
        </p:spPr>
      </p:pic>
      <p:pic>
        <p:nvPicPr>
          <p:cNvPr id="32" name="그림 31" descr="plane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66599" y="5509543"/>
            <a:ext cx="940026" cy="94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31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 descr="ddddddfdsfdsfdsfdsf.png">
            <a:extLst>
              <a:ext uri="{FF2B5EF4-FFF2-40B4-BE49-F238E27FC236}">
                <a16:creationId xmlns:a16="http://schemas.microsoft.com/office/drawing/2014/main" xmlns="" id="{1A3DFDD4-FD7E-468D-8C50-21A97EAA9D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48" y="-21999"/>
            <a:ext cx="12203298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7247C57A-FDAA-4FDB-AEC2-11E3FF852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7293">
            <a:off x="8433954" y="5415001"/>
            <a:ext cx="2579053" cy="1128336"/>
          </a:xfrm>
          <a:prstGeom prst="rect">
            <a:avLst/>
          </a:prstGeom>
        </p:spPr>
      </p:pic>
      <p:pic>
        <p:nvPicPr>
          <p:cNvPr id="23" name="그림 22" descr="st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70789">
            <a:off x="3278315" y="-250329"/>
            <a:ext cx="943676" cy="808038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0" y="0"/>
            <a:ext cx="3654287" cy="409339"/>
            <a:chOff x="0" y="0"/>
            <a:chExt cx="3654287" cy="409339"/>
          </a:xfrm>
        </p:grpSpPr>
        <p:sp>
          <p:nvSpPr>
            <p:cNvPr id="20" name="Rectangle 26"/>
            <p:cNvSpPr/>
            <p:nvPr/>
          </p:nvSpPr>
          <p:spPr>
            <a:xfrm>
              <a:off x="0" y="0"/>
              <a:ext cx="3654287" cy="409339"/>
            </a:xfrm>
            <a:prstGeom prst="rect">
              <a:avLst/>
            </a:prstGeom>
            <a:solidFill>
              <a:srgbClr val="FAC9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배달의민족 한나는 열한살" pitchFamily="50" charset="-127"/>
                <a:ea typeface="배달의민족 한나는 열한살" pitchFamily="50" charset="-127"/>
              </a:endParaRPr>
            </a:p>
            <a:p>
              <a:pPr algn="ctr"/>
              <a:endParaRPr lang="ko-KR" altLang="en-US" dirty="0">
                <a:solidFill>
                  <a:prstClr val="white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6303" y="0"/>
              <a:ext cx="33602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latin typeface="Tmon몬소리 Black" pitchFamily="2" charset="-127"/>
                  <a:ea typeface="Tmon몬소리 Black" pitchFamily="2" charset="-127"/>
                </a:rPr>
                <a:t>종합사회복지관 </a:t>
              </a:r>
              <a:r>
                <a:rPr lang="ko-KR" altLang="en-US" sz="2000" dirty="0" smtClean="0">
                  <a:latin typeface="Tmon몬소리 Black" pitchFamily="2" charset="-127"/>
                  <a:ea typeface="Tmon몬소리 Black" pitchFamily="2" charset="-127"/>
                </a:rPr>
                <a:t>역할의 모호함</a:t>
              </a:r>
              <a:endParaRPr lang="ko-KR" altLang="en-US" sz="2000" dirty="0">
                <a:latin typeface="Tmon몬소리 Black" pitchFamily="2" charset="-127"/>
                <a:ea typeface="Tmon몬소리 Black" pitchFamily="2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B3DF8E75-D976-4890-87E3-0A2758AB61B9}"/>
              </a:ext>
            </a:extLst>
          </p:cNvPr>
          <p:cNvGrpSpPr/>
          <p:nvPr/>
        </p:nvGrpSpPr>
        <p:grpSpPr>
          <a:xfrm>
            <a:off x="1878498" y="1867724"/>
            <a:ext cx="8740694" cy="1246718"/>
            <a:chOff x="2097158" y="858950"/>
            <a:chExt cx="8740694" cy="1246718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xmlns="" id="{4CD0CCB0-D9DB-4FBC-8D0C-DBA1631E16FF}"/>
                </a:ext>
              </a:extLst>
            </p:cNvPr>
            <p:cNvSpPr/>
            <p:nvPr/>
          </p:nvSpPr>
          <p:spPr>
            <a:xfrm>
              <a:off x="3140767" y="1282148"/>
              <a:ext cx="7126356" cy="765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0" name="그림 9" descr="alie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7158" y="858950"/>
              <a:ext cx="1506176" cy="124671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444EED1-DB7D-4499-A742-4A35F50FEE6F}"/>
                </a:ext>
              </a:extLst>
            </p:cNvPr>
            <p:cNvSpPr txBox="1"/>
            <p:nvPr/>
          </p:nvSpPr>
          <p:spPr>
            <a:xfrm>
              <a:off x="4446986" y="1414756"/>
              <a:ext cx="6390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Tmon몬소리 Black" pitchFamily="2" charset="-127"/>
                  <a:ea typeface="Tmon몬소리 Black" pitchFamily="2" charset="-127"/>
                </a:rPr>
                <a:t>     </a:t>
              </a:r>
              <a:r>
                <a:rPr lang="ko-KR" altLang="en-US" sz="2800" dirty="0" smtClean="0">
                  <a:latin typeface="Tmon몬소리 Black" pitchFamily="2" charset="-127"/>
                  <a:ea typeface="Tmon몬소리 Black" pitchFamily="2" charset="-127"/>
                </a:rPr>
                <a:t>지방자치단체 역할 확대</a:t>
              </a:r>
              <a:endParaRPr lang="en-US" altLang="ko-KR" sz="2800" dirty="0">
                <a:latin typeface="Tmon몬소리 Black" pitchFamily="2" charset="-127"/>
                <a:ea typeface="Tmon몬소리 Black" pitchFamily="2" charset="-127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741A8213-251D-412A-924F-2D1D13369EC4}"/>
              </a:ext>
            </a:extLst>
          </p:cNvPr>
          <p:cNvGrpSpPr/>
          <p:nvPr/>
        </p:nvGrpSpPr>
        <p:grpSpPr>
          <a:xfrm>
            <a:off x="1075108" y="3835933"/>
            <a:ext cx="8966730" cy="1451525"/>
            <a:chOff x="1283829" y="2459593"/>
            <a:chExt cx="8966730" cy="1451525"/>
          </a:xfrm>
        </p:grpSpPr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xmlns="" id="{1551FD6C-7A07-47DC-B9C9-29E07BF68461}"/>
                </a:ext>
              </a:extLst>
            </p:cNvPr>
            <p:cNvSpPr/>
            <p:nvPr/>
          </p:nvSpPr>
          <p:spPr>
            <a:xfrm>
              <a:off x="3124203" y="2835965"/>
              <a:ext cx="7126356" cy="765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F440C1E-FF2D-43DE-80C5-E0BC4BFA9243}"/>
                </a:ext>
              </a:extLst>
            </p:cNvPr>
            <p:cNvSpPr txBox="1"/>
            <p:nvPr/>
          </p:nvSpPr>
          <p:spPr>
            <a:xfrm>
              <a:off x="2663687" y="2957011"/>
              <a:ext cx="73920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latin typeface="Tmon몬소리 Black" pitchFamily="2" charset="-127"/>
                  <a:ea typeface="Tmon몬소리 Black" pitchFamily="2" charset="-127"/>
                </a:rPr>
                <a:t>        </a:t>
              </a:r>
              <a:r>
                <a:rPr lang="ko-KR" altLang="en-US" sz="2800" dirty="0" smtClean="0">
                  <a:latin typeface="Tmon몬소리 Black" pitchFamily="2" charset="-127"/>
                  <a:ea typeface="Tmon몬소리 Black" pitchFamily="2" charset="-127"/>
                </a:rPr>
                <a:t>사회복지 기관의 증가</a:t>
              </a:r>
              <a:endParaRPr lang="en-US" altLang="ko-KR" sz="2800" dirty="0">
                <a:latin typeface="Tmon몬소리 Black" pitchFamily="2" charset="-127"/>
                <a:ea typeface="Tmon몬소리 Black" pitchFamily="2" charset="-127"/>
              </a:endParaRPr>
            </a:p>
            <a:p>
              <a:pPr algn="ctr"/>
              <a:endParaRPr lang="en-US" altLang="ko-KR" sz="2800" dirty="0">
                <a:latin typeface="Tmon몬소리 Black" pitchFamily="2" charset="-127"/>
                <a:ea typeface="Tmon몬소리 Black" pitchFamily="2" charset="-127"/>
              </a:endParaRPr>
            </a:p>
          </p:txBody>
        </p:sp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xmlns="" id="{502ED9E3-258A-4CC8-8FF5-9D67006E0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829" y="2459593"/>
              <a:ext cx="2960176" cy="1352665"/>
            </a:xfrm>
            <a:prstGeom prst="rect">
              <a:avLst/>
            </a:prstGeom>
          </p:spPr>
        </p:pic>
      </p:grpSp>
      <p:pic>
        <p:nvPicPr>
          <p:cNvPr id="57" name="그림 56" descr="telescope.png">
            <a:extLst>
              <a:ext uri="{FF2B5EF4-FFF2-40B4-BE49-F238E27FC236}">
                <a16:creationId xmlns:a16="http://schemas.microsoft.com/office/drawing/2014/main" xmlns="" id="{E1C8B2FC-570D-428A-9AA2-3F37B34A025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0424657" y="4763419"/>
            <a:ext cx="2429894" cy="2429894"/>
          </a:xfrm>
          <a:prstGeom prst="rect">
            <a:avLst/>
          </a:prstGeom>
        </p:spPr>
      </p:pic>
      <p:pic>
        <p:nvPicPr>
          <p:cNvPr id="62" name="그림 61" descr="star.png">
            <a:extLst>
              <a:ext uri="{FF2B5EF4-FFF2-40B4-BE49-F238E27FC236}">
                <a16:creationId xmlns:a16="http://schemas.microsoft.com/office/drawing/2014/main" xmlns="" id="{BED9A2AB-83A9-491E-A45E-E95846219CF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03864" y="2421639"/>
            <a:ext cx="533723" cy="533723"/>
          </a:xfrm>
          <a:prstGeom prst="rect">
            <a:avLst/>
          </a:prstGeom>
        </p:spPr>
      </p:pic>
      <p:pic>
        <p:nvPicPr>
          <p:cNvPr id="63" name="그림 62" descr="planet.png">
            <a:extLst>
              <a:ext uri="{FF2B5EF4-FFF2-40B4-BE49-F238E27FC236}">
                <a16:creationId xmlns:a16="http://schemas.microsoft.com/office/drawing/2014/main" xmlns="" id="{E3AD89FB-2371-4156-A863-6AB54A10E4E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56652" y="209248"/>
            <a:ext cx="940026" cy="940026"/>
          </a:xfrm>
          <a:prstGeom prst="rect">
            <a:avLst/>
          </a:prstGeom>
        </p:spPr>
      </p:pic>
      <p:pic>
        <p:nvPicPr>
          <p:cNvPr id="68" name="그림 67" descr="moon.png">
            <a:extLst>
              <a:ext uri="{FF2B5EF4-FFF2-40B4-BE49-F238E27FC236}">
                <a16:creationId xmlns:a16="http://schemas.microsoft.com/office/drawing/2014/main" xmlns="" id="{7BFA214A-2A1F-4015-8B37-0559FCA9422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400018">
            <a:off x="804609" y="665862"/>
            <a:ext cx="1094739" cy="1094739"/>
          </a:xfrm>
          <a:prstGeom prst="rect">
            <a:avLst/>
          </a:prstGeom>
        </p:spPr>
      </p:pic>
      <p:pic>
        <p:nvPicPr>
          <p:cNvPr id="69" name="그림 68" descr="star.png">
            <a:extLst>
              <a:ext uri="{FF2B5EF4-FFF2-40B4-BE49-F238E27FC236}">
                <a16:creationId xmlns:a16="http://schemas.microsoft.com/office/drawing/2014/main" xmlns="" id="{EAC1B2D1-65B9-49A4-A1D5-262358564C7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2813" y="3710892"/>
            <a:ext cx="533723" cy="533723"/>
          </a:xfrm>
          <a:prstGeom prst="rect">
            <a:avLst/>
          </a:prstGeom>
        </p:spPr>
      </p:pic>
      <p:pic>
        <p:nvPicPr>
          <p:cNvPr id="70" name="그림 69" descr="ggsww.png">
            <a:extLst>
              <a:ext uri="{FF2B5EF4-FFF2-40B4-BE49-F238E27FC236}">
                <a16:creationId xmlns:a16="http://schemas.microsoft.com/office/drawing/2014/main" xmlns="" id="{065D744A-3835-43BB-A068-FBE23C48675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69513" y="2272684"/>
            <a:ext cx="831634" cy="831634"/>
          </a:xfrm>
          <a:prstGeom prst="rect">
            <a:avLst/>
          </a:prstGeom>
        </p:spPr>
      </p:pic>
      <p:pic>
        <p:nvPicPr>
          <p:cNvPr id="71" name="그림 70" descr="planet.png">
            <a:extLst>
              <a:ext uri="{FF2B5EF4-FFF2-40B4-BE49-F238E27FC236}">
                <a16:creationId xmlns:a16="http://schemas.microsoft.com/office/drawing/2014/main" xmlns="" id="{87C9213D-50C8-490B-A94C-DF3F2F85FEB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275157">
            <a:off x="525068" y="5420887"/>
            <a:ext cx="940026" cy="940026"/>
          </a:xfrm>
          <a:prstGeom prst="rect">
            <a:avLst/>
          </a:prstGeom>
        </p:spPr>
      </p:pic>
      <p:pic>
        <p:nvPicPr>
          <p:cNvPr id="72" name="그림 71" descr="ggsww.png">
            <a:extLst>
              <a:ext uri="{FF2B5EF4-FFF2-40B4-BE49-F238E27FC236}">
                <a16:creationId xmlns:a16="http://schemas.microsoft.com/office/drawing/2014/main" xmlns="" id="{BFC2E7FB-7B58-4BF4-ACE2-37FF052CFFE4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3528947">
            <a:off x="10992811" y="3866115"/>
            <a:ext cx="831634" cy="8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16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ddddddfdsfdsfdsfds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48" y="0"/>
            <a:ext cx="12203298" cy="6858000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xmlns="" id="{9A04BBDB-EA20-4550-91F9-788E694A1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67" y="156810"/>
            <a:ext cx="4215600" cy="19819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51760" y="2221992"/>
            <a:ext cx="20441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atin typeface="Tmon몬소리 Black" pitchFamily="2" charset="-127"/>
                <a:ea typeface="Tmon몬소리 Black" pitchFamily="2" charset="-127"/>
              </a:rPr>
              <a:t>기관소개</a:t>
            </a:r>
            <a:endParaRPr lang="en-US" altLang="ko-KR" sz="4000" dirty="0" smtClean="0">
              <a:latin typeface="Tmon몬소리 Black" pitchFamily="2" charset="-127"/>
              <a:ea typeface="Tmon몬소리 Black" pitchFamily="2" charset="-127"/>
            </a:endParaRPr>
          </a:p>
          <a:p>
            <a:endParaRPr lang="ko-KR" altLang="en-US" sz="3200" dirty="0"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0048" y="3941064"/>
            <a:ext cx="3105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atin typeface="Tmon몬소리 Black" pitchFamily="2" charset="-127"/>
                <a:ea typeface="Tmon몬소리 Black" pitchFamily="2" charset="-127"/>
              </a:rPr>
              <a:t>기관 선정이유</a:t>
            </a:r>
            <a:endParaRPr lang="ko-KR" altLang="en-US" sz="4000" dirty="0"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0048" y="5468112"/>
            <a:ext cx="3105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atin typeface="Tmon몬소리 Black" pitchFamily="2" charset="-127"/>
                <a:ea typeface="Tmon몬소리 Black" pitchFamily="2" charset="-127"/>
              </a:rPr>
              <a:t>기관 활동소개</a:t>
            </a:r>
            <a:endParaRPr lang="ko-KR" altLang="en-US" sz="4000" dirty="0">
              <a:latin typeface="Tmon몬소리 Black" pitchFamily="2" charset="-127"/>
              <a:ea typeface="Tmon몬소리 Black" pitchFamily="2" charset="-127"/>
            </a:endParaRPr>
          </a:p>
        </p:txBody>
      </p:sp>
      <p:pic>
        <p:nvPicPr>
          <p:cNvPr id="60" name="그림 59" descr="telescop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964132" y="4872989"/>
            <a:ext cx="2069854" cy="2069854"/>
          </a:xfrm>
          <a:prstGeom prst="rect">
            <a:avLst/>
          </a:prstGeom>
        </p:spPr>
      </p:pic>
      <p:pic>
        <p:nvPicPr>
          <p:cNvPr id="63" name="그림 62" descr="ali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7020" y="1954552"/>
            <a:ext cx="1049679" cy="10496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44822" y="2055953"/>
            <a:ext cx="34387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atin typeface="Tmon몬소리 Black" pitchFamily="2" charset="-127"/>
                <a:ea typeface="Tmon몬소리 Black" pitchFamily="2" charset="-127"/>
              </a:rPr>
              <a:t>궁금해</a:t>
            </a:r>
            <a:r>
              <a:rPr lang="en-US" altLang="ko-KR" sz="4000" dirty="0" smtClean="0">
                <a:latin typeface="Tmon몬소리 Black" pitchFamily="2" charset="-127"/>
                <a:ea typeface="Tmon몬소리 Black" pitchFamily="2" charset="-127"/>
              </a:rPr>
              <a:t>!</a:t>
            </a:r>
          </a:p>
          <a:p>
            <a:r>
              <a:rPr lang="ko-KR" altLang="en-US" sz="4000" dirty="0" err="1" smtClean="0">
                <a:latin typeface="Tmon몬소리 Black" pitchFamily="2" charset="-127"/>
                <a:ea typeface="Tmon몬소리 Black" pitchFamily="2" charset="-127"/>
              </a:rPr>
              <a:t>주민조직화사업</a:t>
            </a:r>
            <a:endParaRPr lang="ko-KR" altLang="en-US" sz="4000" dirty="0"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60279" y="3641540"/>
            <a:ext cx="2640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err="1" smtClean="0">
                <a:latin typeface="Tmon몬소리 Black" pitchFamily="2" charset="-127"/>
                <a:ea typeface="Tmon몬소리 Black" pitchFamily="2" charset="-127"/>
              </a:rPr>
              <a:t>요즘뭐야</a:t>
            </a:r>
            <a:r>
              <a:rPr lang="en-US" altLang="ko-KR" sz="4000" dirty="0" smtClean="0">
                <a:latin typeface="Tmon몬소리 Black" pitchFamily="2" charset="-127"/>
                <a:ea typeface="Tmon몬소리 Black" pitchFamily="2" charset="-127"/>
              </a:rPr>
              <a:t>? </a:t>
            </a:r>
          </a:p>
          <a:p>
            <a:r>
              <a:rPr lang="ko-KR" altLang="en-US" sz="4000" dirty="0" smtClean="0">
                <a:latin typeface="Tmon몬소리 Black" pitchFamily="2" charset="-127"/>
                <a:ea typeface="Tmon몬소리 Black" pitchFamily="2" charset="-127"/>
              </a:rPr>
              <a:t>복지관 이슈</a:t>
            </a:r>
            <a:endParaRPr lang="ko-KR" altLang="en-US" sz="4000" dirty="0">
              <a:latin typeface="Tmon몬소리 Black" pitchFamily="2" charset="-127"/>
              <a:ea typeface="Tmon몬소리 Black" pitchFamily="2" charset="-127"/>
            </a:endParaRPr>
          </a:p>
        </p:txBody>
      </p:sp>
      <p:pic>
        <p:nvPicPr>
          <p:cNvPr id="17" name="그림 16" descr="ali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3641" y="1956120"/>
            <a:ext cx="1049679" cy="1049679"/>
          </a:xfrm>
          <a:prstGeom prst="rect">
            <a:avLst/>
          </a:prstGeom>
        </p:spPr>
      </p:pic>
      <p:pic>
        <p:nvPicPr>
          <p:cNvPr id="18" name="그림 17" descr="ali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3972" y="3533416"/>
            <a:ext cx="1049679" cy="1049679"/>
          </a:xfrm>
          <a:prstGeom prst="rect">
            <a:avLst/>
          </a:prstGeom>
        </p:spPr>
      </p:pic>
      <p:pic>
        <p:nvPicPr>
          <p:cNvPr id="19" name="그림 18" descr="ali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0924" y="5084848"/>
            <a:ext cx="1049679" cy="1049679"/>
          </a:xfrm>
          <a:prstGeom prst="rect">
            <a:avLst/>
          </a:prstGeom>
        </p:spPr>
      </p:pic>
      <p:pic>
        <p:nvPicPr>
          <p:cNvPr id="20" name="그림 19" descr="ali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98881" y="3534984"/>
            <a:ext cx="1049679" cy="1049679"/>
          </a:xfrm>
          <a:prstGeom prst="rect">
            <a:avLst/>
          </a:prstGeom>
        </p:spPr>
      </p:pic>
      <p:sp>
        <p:nvSpPr>
          <p:cNvPr id="21" name="타원 20"/>
          <p:cNvSpPr/>
          <p:nvPr/>
        </p:nvSpPr>
        <p:spPr>
          <a:xfrm>
            <a:off x="1833000" y="2710441"/>
            <a:ext cx="505832" cy="4791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rgbClr val="44546A"/>
                </a:solidFill>
                <a:latin typeface="Tmon몬소리 Black" pitchFamily="2" charset="-127"/>
                <a:ea typeface="Tmon몬소리 Black" pitchFamily="2" charset="-127"/>
              </a:rPr>
              <a:t>1 </a:t>
            </a:r>
            <a:endParaRPr lang="ko-KR" altLang="en-US" dirty="0">
              <a:solidFill>
                <a:srgbClr val="44546A"/>
              </a:solidFill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7270632" y="2707393"/>
            <a:ext cx="505832" cy="4791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rgbClr val="44546A"/>
                </a:solidFill>
                <a:latin typeface="Tmon몬소리 Black" pitchFamily="2" charset="-127"/>
                <a:ea typeface="Tmon몬소리 Black" pitchFamily="2" charset="-127"/>
              </a:rPr>
              <a:t>4 </a:t>
            </a:r>
            <a:endParaRPr lang="ko-KR" altLang="en-US" dirty="0">
              <a:solidFill>
                <a:srgbClr val="44546A"/>
              </a:solidFill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1829952" y="4289305"/>
            <a:ext cx="505832" cy="4791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rgbClr val="44546A"/>
                </a:solidFill>
                <a:latin typeface="Tmon몬소리 Black" pitchFamily="2" charset="-127"/>
                <a:ea typeface="Tmon몬소리 Black" pitchFamily="2" charset="-127"/>
              </a:rPr>
              <a:t>2 </a:t>
            </a:r>
            <a:endParaRPr lang="ko-KR" altLang="en-US" dirty="0">
              <a:solidFill>
                <a:srgbClr val="44546A"/>
              </a:solidFill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7279776" y="4261873"/>
            <a:ext cx="505832" cy="4791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rgbClr val="44546A"/>
                </a:solidFill>
                <a:latin typeface="Tmon몬소리 Black" pitchFamily="2" charset="-127"/>
                <a:ea typeface="Tmon몬소리 Black" pitchFamily="2" charset="-127"/>
              </a:rPr>
              <a:t>5 </a:t>
            </a:r>
            <a:endParaRPr lang="ko-KR" altLang="en-US" dirty="0">
              <a:solidFill>
                <a:srgbClr val="44546A"/>
              </a:solidFill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1820808" y="5834641"/>
            <a:ext cx="505832" cy="4791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rgbClr val="44546A"/>
                </a:solidFill>
                <a:latin typeface="Tmon몬소리 Black" pitchFamily="2" charset="-127"/>
                <a:ea typeface="Tmon몬소리 Black" pitchFamily="2" charset="-127"/>
              </a:rPr>
              <a:t>3 </a:t>
            </a:r>
            <a:endParaRPr lang="ko-KR" altLang="en-US" dirty="0">
              <a:solidFill>
                <a:srgbClr val="44546A"/>
              </a:solidFill>
              <a:latin typeface="Tmon몬소리 Black" pitchFamily="2" charset="-127"/>
              <a:ea typeface="Tmon몬소리 Black" pitchFamily="2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16200000">
            <a:off x="4018922" y="4308841"/>
            <a:ext cx="4191000" cy="0"/>
          </a:xfrm>
          <a:prstGeom prst="line">
            <a:avLst/>
          </a:prstGeom>
          <a:ln w="3492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 descr="mo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365" y="335520"/>
            <a:ext cx="1094739" cy="109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94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 descr="ddddddfdsfdsfdsfdsf.png">
            <a:extLst>
              <a:ext uri="{FF2B5EF4-FFF2-40B4-BE49-F238E27FC236}">
                <a16:creationId xmlns:a16="http://schemas.microsoft.com/office/drawing/2014/main" xmlns="" id="{1A3DFDD4-FD7E-468D-8C50-21A97EAA9D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48" y="-30388"/>
            <a:ext cx="12203298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7247C57A-FDAA-4FDB-AEC2-11E3FF852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7293">
            <a:off x="8433954" y="5415001"/>
            <a:ext cx="2579053" cy="1128336"/>
          </a:xfrm>
          <a:prstGeom prst="rect">
            <a:avLst/>
          </a:prstGeom>
        </p:spPr>
      </p:pic>
      <p:pic>
        <p:nvPicPr>
          <p:cNvPr id="23" name="그림 22" descr="st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70789">
            <a:off x="1709572" y="-250329"/>
            <a:ext cx="943676" cy="808038"/>
          </a:xfrm>
          <a:prstGeom prst="rect">
            <a:avLst/>
          </a:prstGeom>
        </p:spPr>
      </p:pic>
      <p:sp>
        <p:nvSpPr>
          <p:cNvPr id="20" name="Rectangle 26"/>
          <p:cNvSpPr/>
          <p:nvPr/>
        </p:nvSpPr>
        <p:spPr>
          <a:xfrm>
            <a:off x="-8388" y="0"/>
            <a:ext cx="2071385" cy="409339"/>
          </a:xfrm>
          <a:prstGeom prst="rect">
            <a:avLst/>
          </a:prstGeom>
          <a:solidFill>
            <a:srgbClr val="FAC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배달의민족 한나는 열한살" pitchFamily="50" charset="-127"/>
              <a:ea typeface="배달의민족 한나는 열한살" pitchFamily="50" charset="-127"/>
            </a:endParaRPr>
          </a:p>
          <a:p>
            <a:pPr algn="ctr"/>
            <a:endParaRPr lang="ko-KR" altLang="en-US" dirty="0">
              <a:solidFill>
                <a:prstClr val="white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247" y="9193"/>
            <a:ext cx="1988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Tmon몬소리 Black" pitchFamily="2" charset="-127"/>
                <a:ea typeface="Tmon몬소리 Black" pitchFamily="2" charset="-127"/>
              </a:rPr>
              <a:t>해결방안 토의</a:t>
            </a:r>
            <a:endParaRPr lang="ko-KR" altLang="en-US" sz="2000" dirty="0">
              <a:latin typeface="Tmon몬소리 Black" pitchFamily="2" charset="-127"/>
              <a:ea typeface="Tmon몬소리 Black" pitchFamily="2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B3DF8E75-D976-4890-87E3-0A2758AB61B9}"/>
              </a:ext>
            </a:extLst>
          </p:cNvPr>
          <p:cNvGrpSpPr/>
          <p:nvPr/>
        </p:nvGrpSpPr>
        <p:grpSpPr>
          <a:xfrm>
            <a:off x="1878498" y="1087547"/>
            <a:ext cx="8279299" cy="1246718"/>
            <a:chOff x="2097158" y="858950"/>
            <a:chExt cx="8279299" cy="1246718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xmlns="" id="{4CD0CCB0-D9DB-4FBC-8D0C-DBA1631E16FF}"/>
                </a:ext>
              </a:extLst>
            </p:cNvPr>
            <p:cNvSpPr/>
            <p:nvPr/>
          </p:nvSpPr>
          <p:spPr>
            <a:xfrm>
              <a:off x="3140767" y="1282148"/>
              <a:ext cx="7126356" cy="765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0" name="그림 9" descr="alie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7158" y="858950"/>
              <a:ext cx="1506176" cy="124671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444EED1-DB7D-4499-A742-4A35F50FEE6F}"/>
                </a:ext>
              </a:extLst>
            </p:cNvPr>
            <p:cNvSpPr txBox="1"/>
            <p:nvPr/>
          </p:nvSpPr>
          <p:spPr>
            <a:xfrm>
              <a:off x="3985591" y="1414756"/>
              <a:ext cx="6390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Tmon몬소리 Black" pitchFamily="2" charset="-127"/>
                  <a:ea typeface="Tmon몬소리 Black" pitchFamily="2" charset="-127"/>
                </a:rPr>
                <a:t>     </a:t>
              </a:r>
              <a:r>
                <a:rPr lang="ko-KR" altLang="en-US" sz="2800" dirty="0" smtClean="0">
                  <a:latin typeface="Tmon몬소리 Black" pitchFamily="2" charset="-127"/>
                  <a:ea typeface="Tmon몬소리 Black" pitchFamily="2" charset="-127"/>
                </a:rPr>
                <a:t>지역사회 주민조직사업 적극 확대</a:t>
              </a:r>
              <a:endParaRPr lang="en-US" altLang="ko-KR" sz="2800" dirty="0">
                <a:latin typeface="Tmon몬소리 Black" pitchFamily="2" charset="-127"/>
                <a:ea typeface="Tmon몬소리 Black" pitchFamily="2" charset="-127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741A8213-251D-412A-924F-2D1D13369EC4}"/>
              </a:ext>
            </a:extLst>
          </p:cNvPr>
          <p:cNvGrpSpPr/>
          <p:nvPr/>
        </p:nvGrpSpPr>
        <p:grpSpPr>
          <a:xfrm>
            <a:off x="1075108" y="2678251"/>
            <a:ext cx="8966730" cy="1451525"/>
            <a:chOff x="1283829" y="2459593"/>
            <a:chExt cx="8966730" cy="1451525"/>
          </a:xfrm>
        </p:grpSpPr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xmlns="" id="{1551FD6C-7A07-47DC-B9C9-29E07BF68461}"/>
                </a:ext>
              </a:extLst>
            </p:cNvPr>
            <p:cNvSpPr/>
            <p:nvPr/>
          </p:nvSpPr>
          <p:spPr>
            <a:xfrm>
              <a:off x="3124203" y="2835965"/>
              <a:ext cx="7126356" cy="765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F440C1E-FF2D-43DE-80C5-E0BC4BFA9243}"/>
                </a:ext>
              </a:extLst>
            </p:cNvPr>
            <p:cNvSpPr txBox="1"/>
            <p:nvPr/>
          </p:nvSpPr>
          <p:spPr>
            <a:xfrm>
              <a:off x="2663687" y="2957011"/>
              <a:ext cx="73920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latin typeface="Tmon몬소리 Black" pitchFamily="2" charset="-127"/>
                  <a:ea typeface="Tmon몬소리 Black" pitchFamily="2" charset="-127"/>
                </a:rPr>
                <a:t>        </a:t>
              </a:r>
              <a:r>
                <a:rPr lang="ko-KR" altLang="en-US" sz="2800" dirty="0" smtClean="0">
                  <a:latin typeface="Tmon몬소리 Black" pitchFamily="2" charset="-127"/>
                  <a:ea typeface="Tmon몬소리 Black" pitchFamily="2" charset="-127"/>
                </a:rPr>
                <a:t>사례관리 강화 </a:t>
              </a:r>
              <a:endParaRPr lang="en-US" altLang="ko-KR" sz="2800" dirty="0">
                <a:latin typeface="Tmon몬소리 Black" pitchFamily="2" charset="-127"/>
                <a:ea typeface="Tmon몬소리 Black" pitchFamily="2" charset="-127"/>
              </a:endParaRPr>
            </a:p>
            <a:p>
              <a:pPr algn="ctr"/>
              <a:endParaRPr lang="en-US" altLang="ko-KR" sz="2800" dirty="0">
                <a:latin typeface="Tmon몬소리 Black" pitchFamily="2" charset="-127"/>
                <a:ea typeface="Tmon몬소리 Black" pitchFamily="2" charset="-127"/>
              </a:endParaRPr>
            </a:p>
          </p:txBody>
        </p:sp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xmlns="" id="{502ED9E3-258A-4CC8-8FF5-9D67006E0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829" y="2459593"/>
              <a:ext cx="2960176" cy="1352665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C55E7556-AF5C-4C60-B73B-6DB8203DBB38}"/>
              </a:ext>
            </a:extLst>
          </p:cNvPr>
          <p:cNvGrpSpPr/>
          <p:nvPr/>
        </p:nvGrpSpPr>
        <p:grpSpPr>
          <a:xfrm>
            <a:off x="881503" y="4234329"/>
            <a:ext cx="11313807" cy="1403463"/>
            <a:chOff x="1189614" y="3956037"/>
            <a:chExt cx="11313807" cy="1403463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xmlns="" id="{2EC9FAF6-488C-4458-92E3-DEA4C77AE2EC}"/>
                </a:ext>
              </a:extLst>
            </p:cNvPr>
            <p:cNvSpPr/>
            <p:nvPr/>
          </p:nvSpPr>
          <p:spPr>
            <a:xfrm>
              <a:off x="3236846" y="4280457"/>
              <a:ext cx="7126356" cy="765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5685EFF-E5CE-4581-9769-2DAA21483295}"/>
                </a:ext>
              </a:extLst>
            </p:cNvPr>
            <p:cNvSpPr txBox="1"/>
            <p:nvPr/>
          </p:nvSpPr>
          <p:spPr>
            <a:xfrm>
              <a:off x="3962399" y="4411442"/>
              <a:ext cx="8541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smtClean="0">
                  <a:latin typeface="Tmon몬소리 Black" pitchFamily="2" charset="-127"/>
                  <a:ea typeface="Tmon몬소리 Black" pitchFamily="2" charset="-127"/>
                </a:rPr>
                <a:t>Community care – </a:t>
              </a:r>
              <a:r>
                <a:rPr lang="ko-KR" altLang="en-US" sz="2800" dirty="0" smtClean="0">
                  <a:latin typeface="Tmon몬소리 Black" pitchFamily="2" charset="-127"/>
                  <a:ea typeface="Tmon몬소리 Black" pitchFamily="2" charset="-127"/>
                </a:rPr>
                <a:t>지역사회 돌봄</a:t>
              </a:r>
              <a:endParaRPr lang="en-US" altLang="ko-KR" sz="2800" dirty="0">
                <a:latin typeface="Tmon몬소리 Black" pitchFamily="2" charset="-127"/>
                <a:ea typeface="Tmon몬소리 Black" pitchFamily="2" charset="-127"/>
              </a:endParaRPr>
            </a:p>
          </p:txBody>
        </p:sp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xmlns="" id="{064E2CA2-0628-4475-9113-3D4C66529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614" y="3956037"/>
              <a:ext cx="3400544" cy="1403463"/>
            </a:xfrm>
            <a:prstGeom prst="rect">
              <a:avLst/>
            </a:prstGeom>
          </p:spPr>
        </p:pic>
      </p:grpSp>
      <p:pic>
        <p:nvPicPr>
          <p:cNvPr id="57" name="그림 56" descr="telescope.png">
            <a:extLst>
              <a:ext uri="{FF2B5EF4-FFF2-40B4-BE49-F238E27FC236}">
                <a16:creationId xmlns:a16="http://schemas.microsoft.com/office/drawing/2014/main" xmlns="" id="{E1C8B2FC-570D-428A-9AA2-3F37B34A025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0424657" y="4763419"/>
            <a:ext cx="2429894" cy="2429894"/>
          </a:xfrm>
          <a:prstGeom prst="rect">
            <a:avLst/>
          </a:prstGeom>
        </p:spPr>
      </p:pic>
      <p:pic>
        <p:nvPicPr>
          <p:cNvPr id="62" name="그림 61" descr="star.png">
            <a:extLst>
              <a:ext uri="{FF2B5EF4-FFF2-40B4-BE49-F238E27FC236}">
                <a16:creationId xmlns:a16="http://schemas.microsoft.com/office/drawing/2014/main" xmlns="" id="{BED9A2AB-83A9-491E-A45E-E95846219CF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03864" y="2421639"/>
            <a:ext cx="533723" cy="533723"/>
          </a:xfrm>
          <a:prstGeom prst="rect">
            <a:avLst/>
          </a:prstGeom>
        </p:spPr>
      </p:pic>
      <p:pic>
        <p:nvPicPr>
          <p:cNvPr id="63" name="그림 62" descr="planet.png">
            <a:extLst>
              <a:ext uri="{FF2B5EF4-FFF2-40B4-BE49-F238E27FC236}">
                <a16:creationId xmlns:a16="http://schemas.microsoft.com/office/drawing/2014/main" xmlns="" id="{E3AD89FB-2371-4156-A863-6AB54A10E4E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656652" y="209248"/>
            <a:ext cx="940026" cy="940026"/>
          </a:xfrm>
          <a:prstGeom prst="rect">
            <a:avLst/>
          </a:prstGeom>
        </p:spPr>
      </p:pic>
      <p:pic>
        <p:nvPicPr>
          <p:cNvPr id="68" name="그림 67" descr="moon.png">
            <a:extLst>
              <a:ext uri="{FF2B5EF4-FFF2-40B4-BE49-F238E27FC236}">
                <a16:creationId xmlns:a16="http://schemas.microsoft.com/office/drawing/2014/main" xmlns="" id="{7BFA214A-2A1F-4015-8B37-0559FCA9422A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00018">
            <a:off x="804609" y="665862"/>
            <a:ext cx="1094739" cy="1094739"/>
          </a:xfrm>
          <a:prstGeom prst="rect">
            <a:avLst/>
          </a:prstGeom>
        </p:spPr>
      </p:pic>
      <p:pic>
        <p:nvPicPr>
          <p:cNvPr id="69" name="그림 68" descr="star.png">
            <a:extLst>
              <a:ext uri="{FF2B5EF4-FFF2-40B4-BE49-F238E27FC236}">
                <a16:creationId xmlns:a16="http://schemas.microsoft.com/office/drawing/2014/main" xmlns="" id="{EAC1B2D1-65B9-49A4-A1D5-262358564C7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2813" y="3710892"/>
            <a:ext cx="533723" cy="533723"/>
          </a:xfrm>
          <a:prstGeom prst="rect">
            <a:avLst/>
          </a:prstGeom>
        </p:spPr>
      </p:pic>
      <p:pic>
        <p:nvPicPr>
          <p:cNvPr id="70" name="그림 69" descr="ggsww.png">
            <a:extLst>
              <a:ext uri="{FF2B5EF4-FFF2-40B4-BE49-F238E27FC236}">
                <a16:creationId xmlns:a16="http://schemas.microsoft.com/office/drawing/2014/main" xmlns="" id="{065D744A-3835-43BB-A068-FBE23C48675D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269513" y="2272684"/>
            <a:ext cx="831634" cy="831634"/>
          </a:xfrm>
          <a:prstGeom prst="rect">
            <a:avLst/>
          </a:prstGeom>
        </p:spPr>
      </p:pic>
      <p:pic>
        <p:nvPicPr>
          <p:cNvPr id="71" name="그림 70" descr="planet.png">
            <a:extLst>
              <a:ext uri="{FF2B5EF4-FFF2-40B4-BE49-F238E27FC236}">
                <a16:creationId xmlns:a16="http://schemas.microsoft.com/office/drawing/2014/main" xmlns="" id="{87C9213D-50C8-490B-A94C-DF3F2F85FEB5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275157">
            <a:off x="525068" y="5420887"/>
            <a:ext cx="940026" cy="940026"/>
          </a:xfrm>
          <a:prstGeom prst="rect">
            <a:avLst/>
          </a:prstGeom>
        </p:spPr>
      </p:pic>
      <p:pic>
        <p:nvPicPr>
          <p:cNvPr id="72" name="그림 71" descr="ggsww.png">
            <a:extLst>
              <a:ext uri="{FF2B5EF4-FFF2-40B4-BE49-F238E27FC236}">
                <a16:creationId xmlns:a16="http://schemas.microsoft.com/office/drawing/2014/main" xmlns="" id="{BFC2E7FB-7B58-4BF4-ACE2-37FF052CFFE4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528947">
            <a:off x="10992811" y="3866115"/>
            <a:ext cx="831634" cy="8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61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ddddddfdsfdsfdsfds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080" y="0"/>
            <a:ext cx="12203298" cy="6858000"/>
          </a:xfrm>
          <a:prstGeom prst="rect">
            <a:avLst/>
          </a:prstGeom>
        </p:spPr>
      </p:pic>
      <p:grpSp>
        <p:nvGrpSpPr>
          <p:cNvPr id="2" name="그룹 15"/>
          <p:cNvGrpSpPr/>
          <p:nvPr/>
        </p:nvGrpSpPr>
        <p:grpSpPr>
          <a:xfrm>
            <a:off x="1" y="-257448"/>
            <a:ext cx="2048255" cy="808038"/>
            <a:chOff x="1" y="-257448"/>
            <a:chExt cx="2048255" cy="808038"/>
          </a:xfrm>
        </p:grpSpPr>
        <p:pic>
          <p:nvPicPr>
            <p:cNvPr id="23" name="그림 22" descr="sta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970789">
              <a:off x="1278618" y="-257448"/>
              <a:ext cx="769638" cy="808038"/>
            </a:xfrm>
            <a:prstGeom prst="rect">
              <a:avLst/>
            </a:prstGeom>
          </p:spPr>
        </p:pic>
        <p:grpSp>
          <p:nvGrpSpPr>
            <p:cNvPr id="3" name="그룹 14"/>
            <p:cNvGrpSpPr/>
            <p:nvPr/>
          </p:nvGrpSpPr>
          <p:grpSpPr>
            <a:xfrm>
              <a:off x="1" y="0"/>
              <a:ext cx="1563624" cy="409339"/>
              <a:chOff x="1" y="0"/>
              <a:chExt cx="1563624" cy="409339"/>
            </a:xfrm>
          </p:grpSpPr>
          <p:sp>
            <p:nvSpPr>
              <p:cNvPr id="20" name="Rectangle 26"/>
              <p:cNvSpPr/>
              <p:nvPr/>
            </p:nvSpPr>
            <p:spPr>
              <a:xfrm>
                <a:off x="1" y="0"/>
                <a:ext cx="1563624" cy="409339"/>
              </a:xfrm>
              <a:prstGeom prst="rect">
                <a:avLst/>
              </a:prstGeom>
              <a:solidFill>
                <a:srgbClr val="FAC9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배달의민족 한나는 열한살" pitchFamily="50" charset="-127"/>
                  <a:ea typeface="배달의민족 한나는 열한살" pitchFamily="50" charset="-127"/>
                </a:endParaRPr>
              </a:p>
              <a:p>
                <a:pPr algn="ctr"/>
                <a:endParaRPr lang="ko-KR" altLang="en-US" dirty="0">
                  <a:solidFill>
                    <a:prstClr val="white"/>
                  </a:solidFill>
                  <a:latin typeface="-윤고딕340" pitchFamily="18" charset="-127"/>
                  <a:ea typeface="-윤고딕340" pitchFamily="18" charset="-127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46304" y="0"/>
                <a:ext cx="11144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000" dirty="0" smtClean="0">
                    <a:latin typeface="Tmon몬소리 Black" pitchFamily="2" charset="-127"/>
                    <a:ea typeface="Tmon몬소리 Black" pitchFamily="2" charset="-127"/>
                  </a:rPr>
                  <a:t>참고자료</a:t>
                </a:r>
                <a:endParaRPr lang="ko-KR" altLang="en-US" sz="2000" dirty="0">
                  <a:latin typeface="Tmon몬소리 Black" pitchFamily="2" charset="-127"/>
                  <a:ea typeface="Tmon몬소리 Black" pitchFamily="2" charset="-127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539496" y="2029968"/>
            <a:ext cx="995657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Tmon몬소리 Black" pitchFamily="2" charset="-127"/>
                <a:ea typeface="Tmon몬소리 Black" pitchFamily="2" charset="-127"/>
              </a:rPr>
              <a:t>『</a:t>
            </a:r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사회복지관 사업 재구조화 방향의 모색</a:t>
            </a:r>
            <a:r>
              <a:rPr lang="en-US" altLang="ko-KR" dirty="0" smtClean="0">
                <a:latin typeface="Tmon몬소리 Black" pitchFamily="2" charset="-127"/>
                <a:ea typeface="Tmon몬소리 Black" pitchFamily="2" charset="-127"/>
              </a:rPr>
              <a:t>』 (</a:t>
            </a:r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양난주</a:t>
            </a:r>
            <a:r>
              <a:rPr lang="en-US" altLang="ko-KR" dirty="0" smtClean="0">
                <a:latin typeface="Tmon몬소리 Black" pitchFamily="2" charset="-127"/>
                <a:ea typeface="Tmon몬소리 Black" pitchFamily="2" charset="-127"/>
              </a:rPr>
              <a:t>, </a:t>
            </a:r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한국사회복지행정학 </a:t>
            </a:r>
            <a:r>
              <a:rPr lang="en-US" altLang="ko-KR" dirty="0" smtClean="0">
                <a:latin typeface="Tmon몬소리 Black" pitchFamily="2" charset="-127"/>
                <a:ea typeface="Tmon몬소리 Black" pitchFamily="2" charset="-127"/>
              </a:rPr>
              <a:t>17(4), 2015.11, pp123-146)</a:t>
            </a:r>
          </a:p>
          <a:p>
            <a:endParaRPr lang="en-US" altLang="ko-KR" dirty="0" smtClean="0">
              <a:latin typeface="Tmon몬소리 Black" pitchFamily="2" charset="-127"/>
              <a:ea typeface="Tmon몬소리 Black" pitchFamily="2" charset="-127"/>
            </a:endParaRPr>
          </a:p>
          <a:p>
            <a:r>
              <a:rPr lang="en-US" altLang="ko-KR" b="1" dirty="0" smtClean="0">
                <a:latin typeface="Tmon몬소리 Black" pitchFamily="2" charset="-127"/>
                <a:ea typeface="Tmon몬소리 Black" pitchFamily="2" charset="-127"/>
              </a:rPr>
              <a:t>『</a:t>
            </a:r>
            <a:r>
              <a:rPr lang="ko-KR" altLang="en-US" b="1" dirty="0" smtClean="0">
                <a:latin typeface="Tmon몬소리 Black" pitchFamily="2" charset="-127"/>
                <a:ea typeface="Tmon몬소리 Black" pitchFamily="2" charset="-127"/>
              </a:rPr>
              <a:t>사회복지관의 역할 정체성을 찾아서</a:t>
            </a:r>
            <a:r>
              <a:rPr lang="en-US" altLang="ko-KR" b="1" dirty="0" smtClean="0">
                <a:latin typeface="Tmon몬소리 Black" pitchFamily="2" charset="-127"/>
                <a:ea typeface="Tmon몬소리 Black" pitchFamily="2" charset="-127"/>
              </a:rPr>
              <a:t>: </a:t>
            </a:r>
            <a:r>
              <a:rPr lang="ko-KR" altLang="en-US" b="1" dirty="0" smtClean="0">
                <a:latin typeface="Tmon몬소리 Black" pitchFamily="2" charset="-127"/>
                <a:ea typeface="Tmon몬소리 Black" pitchFamily="2" charset="-127"/>
              </a:rPr>
              <a:t>제도적 맥락에서 본 정체성 확립의 방향</a:t>
            </a:r>
            <a:r>
              <a:rPr lang="en-US" altLang="ko-KR" b="1" dirty="0" smtClean="0">
                <a:latin typeface="Tmon몬소리 Black" pitchFamily="2" charset="-127"/>
                <a:ea typeface="Tmon몬소리 Black" pitchFamily="2" charset="-127"/>
              </a:rPr>
              <a:t>』 </a:t>
            </a:r>
          </a:p>
          <a:p>
            <a:r>
              <a:rPr lang="en-US" altLang="ko-KR" b="1" dirty="0" smtClean="0">
                <a:latin typeface="Tmon몬소리 Black" pitchFamily="2" charset="-127"/>
                <a:ea typeface="Tmon몬소리 Black" pitchFamily="2" charset="-127"/>
              </a:rPr>
              <a:t>(</a:t>
            </a:r>
            <a:r>
              <a:rPr lang="ko-KR" altLang="en-US" b="1" dirty="0" smtClean="0">
                <a:latin typeface="Tmon몬소리 Black" pitchFamily="2" charset="-127"/>
                <a:ea typeface="Tmon몬소리 Black" pitchFamily="2" charset="-127"/>
              </a:rPr>
              <a:t>양난주</a:t>
            </a:r>
            <a:r>
              <a:rPr lang="en-US" altLang="ko-KR" b="1" dirty="0" smtClean="0">
                <a:latin typeface="Tmon몬소리 Black" pitchFamily="2" charset="-127"/>
                <a:ea typeface="Tmon몬소리 Black" pitchFamily="2" charset="-127"/>
              </a:rPr>
              <a:t>, </a:t>
            </a:r>
            <a:r>
              <a:rPr lang="ko-KR" altLang="en-US" b="1" dirty="0" smtClean="0">
                <a:latin typeface="Tmon몬소리 Black" pitchFamily="2" charset="-127"/>
                <a:ea typeface="Tmon몬소리 Black" pitchFamily="2" charset="-127"/>
              </a:rPr>
              <a:t>사회복지정책 </a:t>
            </a:r>
            <a:r>
              <a:rPr lang="en-US" altLang="ko-KR" b="1" dirty="0" smtClean="0">
                <a:latin typeface="Tmon몬소리 Black" pitchFamily="2" charset="-127"/>
                <a:ea typeface="Tmon몬소리 Black" pitchFamily="2" charset="-127"/>
              </a:rPr>
              <a:t>42(2), 2015.6 , pp245-270)</a:t>
            </a:r>
            <a:endParaRPr lang="ko-KR" altLang="en-US" dirty="0" smtClean="0">
              <a:latin typeface="Tmon몬소리 Black" pitchFamily="2" charset="-127"/>
              <a:ea typeface="Tmon몬소리 Black" pitchFamily="2" charset="-127"/>
            </a:endParaRPr>
          </a:p>
          <a:p>
            <a:endParaRPr lang="en-US" altLang="ko-KR" dirty="0" smtClean="0">
              <a:latin typeface="Tmon몬소리 Black" pitchFamily="2" charset="-127"/>
              <a:ea typeface="Tmon몬소리 Black" pitchFamily="2" charset="-127"/>
            </a:endParaRPr>
          </a:p>
          <a:p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북구종합사회복지관 </a:t>
            </a:r>
            <a:r>
              <a:rPr lang="en-US" altLang="ko-KR" dirty="0" smtClean="0">
                <a:latin typeface="Tmon몬소리 Black" pitchFamily="2" charset="-127"/>
                <a:ea typeface="Tmon몬소리 Black" pitchFamily="2" charset="-127"/>
                <a:hlinkClick r:id="rId4"/>
              </a:rPr>
              <a:t>http://www.lovebukgu.or.kr/</a:t>
            </a:r>
            <a:endParaRPr lang="en-US" altLang="ko-KR" dirty="0" smtClean="0">
              <a:latin typeface="Tmon몬소리 Black" pitchFamily="2" charset="-127"/>
              <a:ea typeface="Tmon몬소리 Black" pitchFamily="2" charset="-127"/>
            </a:endParaRPr>
          </a:p>
          <a:p>
            <a:endParaRPr lang="en-US" altLang="ko-KR" dirty="0" smtClean="0">
              <a:latin typeface="Tmon몬소리 Black" pitchFamily="2" charset="-127"/>
              <a:ea typeface="Tmon몬소리 Black" pitchFamily="2" charset="-127"/>
            </a:endParaRPr>
          </a:p>
          <a:p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문경시종합사회복지관 </a:t>
            </a:r>
            <a:r>
              <a:rPr lang="en-US" altLang="ko-KR" dirty="0" smtClean="0">
                <a:latin typeface="Tmon몬소리 Black" pitchFamily="2" charset="-127"/>
                <a:ea typeface="Tmon몬소리 Black" pitchFamily="2" charset="-127"/>
              </a:rPr>
              <a:t> </a:t>
            </a:r>
            <a:r>
              <a:rPr lang="en-US" altLang="ko-KR" dirty="0" smtClean="0">
                <a:latin typeface="Tmon몬소리 Black" pitchFamily="2" charset="-127"/>
                <a:ea typeface="Tmon몬소리 Black" pitchFamily="2" charset="-127"/>
                <a:hlinkClick r:id="rId5"/>
              </a:rPr>
              <a:t>http://mgbokji.or.kr/</a:t>
            </a:r>
            <a:endParaRPr lang="en-US" altLang="ko-KR" dirty="0" smtClean="0">
              <a:latin typeface="Tmon몬소리 Black" pitchFamily="2" charset="-127"/>
              <a:ea typeface="Tmon몬소리 Black" pitchFamily="2" charset="-127"/>
            </a:endParaRPr>
          </a:p>
          <a:p>
            <a:endParaRPr lang="en-US" altLang="ko-KR" dirty="0" smtClean="0">
              <a:latin typeface="Tmon몬소리 Black" pitchFamily="2" charset="-127"/>
              <a:ea typeface="Tmon몬소리 Black" pitchFamily="2" charset="-127"/>
            </a:endParaRPr>
          </a:p>
          <a:p>
            <a:endParaRPr lang="en-US" altLang="ko-KR" dirty="0" smtClean="0">
              <a:latin typeface="Tmon몬소리 Black" pitchFamily="2" charset="-127"/>
              <a:ea typeface="Tmon몬소리 Black" pitchFamily="2" charset="-127"/>
            </a:endParaRPr>
          </a:p>
          <a:p>
            <a:endParaRPr lang="ko-KR" altLang="en-US" dirty="0" smtClean="0">
              <a:latin typeface="Tmon몬소리 Black" pitchFamily="2" charset="-127"/>
              <a:ea typeface="Tmon몬소리 Black" pitchFamily="2" charset="-127"/>
            </a:endParaRPr>
          </a:p>
          <a:p>
            <a:endParaRPr lang="ko-KR" altLang="en-US" dirty="0" smtClean="0">
              <a:latin typeface="Tmon몬소리 Black" pitchFamily="2" charset="-127"/>
              <a:ea typeface="Tmon몬소리 Black" pitchFamily="2" charset="-127"/>
            </a:endParaRPr>
          </a:p>
          <a:p>
            <a:endParaRPr lang="ko-KR" altLang="en-US" dirty="0">
              <a:latin typeface="Tmon몬소리 Black" pitchFamily="2" charset="-127"/>
              <a:ea typeface="Tmon몬소리 Black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0594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ddddddfdsfdsfdsfds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48" y="-10510"/>
            <a:ext cx="12203298" cy="6858000"/>
          </a:xfrm>
          <a:prstGeom prst="rect">
            <a:avLst/>
          </a:prstGeom>
        </p:spPr>
      </p:pic>
      <p:pic>
        <p:nvPicPr>
          <p:cNvPr id="15" name="그림 14" descr="ali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3672" y="694944"/>
            <a:ext cx="3721608" cy="3289298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A40B1363-64A1-4AA0-A91C-2C4F45FC4340}"/>
              </a:ext>
            </a:extLst>
          </p:cNvPr>
          <p:cNvGrpSpPr/>
          <p:nvPr/>
        </p:nvGrpSpPr>
        <p:grpSpPr>
          <a:xfrm>
            <a:off x="4672584" y="3075646"/>
            <a:ext cx="3191256" cy="1459777"/>
            <a:chOff x="1367101" y="3392935"/>
            <a:chExt cx="2234386" cy="1065658"/>
          </a:xfrm>
        </p:grpSpPr>
        <p:grpSp>
          <p:nvGrpSpPr>
            <p:cNvPr id="17" name="그룹 108">
              <a:extLst>
                <a:ext uri="{FF2B5EF4-FFF2-40B4-BE49-F238E27FC236}">
                  <a16:creationId xmlns:a16="http://schemas.microsoft.com/office/drawing/2014/main" xmlns="" id="{2C936F28-9B04-47D0-AEA7-2D943646DB5A}"/>
                </a:ext>
              </a:extLst>
            </p:cNvPr>
            <p:cNvGrpSpPr/>
            <p:nvPr/>
          </p:nvGrpSpPr>
          <p:grpSpPr>
            <a:xfrm>
              <a:off x="1367101" y="3392935"/>
              <a:ext cx="2234386" cy="881377"/>
              <a:chOff x="1034301" y="4318857"/>
              <a:chExt cx="4334082" cy="1554204"/>
            </a:xfrm>
          </p:grpSpPr>
          <p:pic>
            <p:nvPicPr>
              <p:cNvPr id="24" name="그림 23">
                <a:extLst>
                  <a:ext uri="{FF2B5EF4-FFF2-40B4-BE49-F238E27FC236}">
                    <a16:creationId xmlns:a16="http://schemas.microsoft.com/office/drawing/2014/main" xmlns="" id="{508A4A63-DC16-4E18-86F1-8CD53E1C0F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4301" y="4572532"/>
                <a:ext cx="2972635" cy="1300529"/>
              </a:xfrm>
              <a:prstGeom prst="rect">
                <a:avLst/>
              </a:prstGeom>
            </p:spPr>
          </p:pic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xmlns="" id="{9E7CD906-C5C7-4BA4-A7FB-2DA929B0DF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0858" y="4318857"/>
                <a:ext cx="3527525" cy="1543292"/>
              </a:xfrm>
              <a:prstGeom prst="rect">
                <a:avLst/>
              </a:prstGeom>
            </p:spPr>
          </p:pic>
        </p:grpSp>
        <p:pic>
          <p:nvPicPr>
            <p:cNvPr id="18" name="그림 17" descr="alien.png">
              <a:extLst>
                <a:ext uri="{FF2B5EF4-FFF2-40B4-BE49-F238E27FC236}">
                  <a16:creationId xmlns:a16="http://schemas.microsoft.com/office/drawing/2014/main" xmlns="" id="{0DC83318-4B56-413F-90D6-66A16B91C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3591" y="3830529"/>
              <a:ext cx="603676" cy="603676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xmlns="" id="{9D21C58D-8D42-4103-8CB5-1D71964AA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797" y="3862902"/>
              <a:ext cx="1361581" cy="595691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xmlns="" id="{50990C55-3AA0-49A4-94CA-F9EE75FCA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818" y="3862902"/>
              <a:ext cx="1361581" cy="595691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4645152" y="4718304"/>
            <a:ext cx="3187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latin typeface="Tmon몬소리 Black" pitchFamily="2" charset="-127"/>
                <a:ea typeface="Tmon몬소리 Black" pitchFamily="2" charset="-127"/>
              </a:rPr>
              <a:t>감사합니다</a:t>
            </a:r>
            <a:r>
              <a:rPr lang="en-US" altLang="ko-KR" sz="4800" dirty="0" smtClean="0">
                <a:latin typeface="Tmon몬소리 Black" pitchFamily="2" charset="-127"/>
                <a:ea typeface="Tmon몬소리 Black" pitchFamily="2" charset="-127"/>
              </a:rPr>
              <a:t>.</a:t>
            </a:r>
            <a:endParaRPr lang="ko-KR" altLang="en-US" sz="4800" dirty="0">
              <a:latin typeface="Tmon몬소리 Black" pitchFamily="2" charset="-127"/>
              <a:ea typeface="Tmon몬소리 Black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0594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도넛 13"/>
          <p:cNvSpPr/>
          <p:nvPr/>
        </p:nvSpPr>
        <p:spPr>
          <a:xfrm>
            <a:off x="3355848" y="1417320"/>
            <a:ext cx="5440680" cy="4782312"/>
          </a:xfrm>
          <a:prstGeom prst="donut">
            <a:avLst>
              <a:gd name="adj" fmla="val 17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3" name="그림 12" descr="ddddddfdsfdsfdsfds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48" y="0"/>
            <a:ext cx="12203298" cy="6858000"/>
          </a:xfrm>
          <a:prstGeom prst="rect">
            <a:avLst/>
          </a:prstGeom>
        </p:spPr>
      </p:pic>
      <p:pic>
        <p:nvPicPr>
          <p:cNvPr id="10" name="그림 9" descr="ali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3494" y="2093976"/>
            <a:ext cx="1487932" cy="1487932"/>
          </a:xfrm>
          <a:prstGeom prst="rect">
            <a:avLst/>
          </a:prstGeom>
        </p:spPr>
      </p:pic>
      <p:pic>
        <p:nvPicPr>
          <p:cNvPr id="11" name="그림 10" descr="faq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12656">
            <a:off x="6168782" y="511693"/>
            <a:ext cx="2350380" cy="23503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02314" y="3658552"/>
            <a:ext cx="33185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몬소리 Black" pitchFamily="2" charset="-127"/>
                <a:ea typeface="Tmon몬소리 Black" pitchFamily="2" charset="-127"/>
              </a:rPr>
              <a:t>문경시종합</a:t>
            </a:r>
            <a:endParaRPr lang="en-US" altLang="ko-K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몬소리 Black" pitchFamily="2" charset="-127"/>
                <a:ea typeface="Tmon몬소리 Black" pitchFamily="2" charset="-127"/>
              </a:rPr>
              <a:t>사회복지관</a:t>
            </a:r>
            <a:endParaRPr lang="en-US" altLang="ko-K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4233672" y="5449824"/>
            <a:ext cx="621792" cy="621792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3846576" y="5273040"/>
            <a:ext cx="377952" cy="377952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794504" y="5315712"/>
            <a:ext cx="170688" cy="17068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 descr="ggsw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2695" y="2896503"/>
            <a:ext cx="1011033" cy="1011033"/>
          </a:xfrm>
          <a:prstGeom prst="rect">
            <a:avLst/>
          </a:prstGeom>
          <a:noFill/>
        </p:spPr>
      </p:pic>
      <p:pic>
        <p:nvPicPr>
          <p:cNvPr id="25" name="그림 24" descr="bol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14979">
            <a:off x="10472421" y="2099564"/>
            <a:ext cx="1082548" cy="1082548"/>
          </a:xfrm>
          <a:prstGeom prst="rect">
            <a:avLst/>
          </a:prstGeom>
        </p:spPr>
      </p:pic>
      <p:pic>
        <p:nvPicPr>
          <p:cNvPr id="26" name="그림 25" descr="bol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138260">
            <a:off x="359523" y="3596133"/>
            <a:ext cx="1082548" cy="1082548"/>
          </a:xfrm>
          <a:prstGeom prst="rect">
            <a:avLst/>
          </a:prstGeom>
        </p:spPr>
      </p:pic>
      <p:pic>
        <p:nvPicPr>
          <p:cNvPr id="27" name="그림 26" descr="satur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90727" y="873535"/>
            <a:ext cx="876018" cy="876018"/>
          </a:xfrm>
          <a:prstGeom prst="rect">
            <a:avLst/>
          </a:prstGeom>
        </p:spPr>
      </p:pic>
      <p:pic>
        <p:nvPicPr>
          <p:cNvPr id="28" name="그림 27" descr="mo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5493" y="5226813"/>
            <a:ext cx="890524" cy="890524"/>
          </a:xfrm>
          <a:prstGeom prst="rect">
            <a:avLst/>
          </a:prstGeom>
        </p:spPr>
      </p:pic>
      <p:pic>
        <p:nvPicPr>
          <p:cNvPr id="29" name="그림 28" descr="sta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34573" y="2779453"/>
            <a:ext cx="533723" cy="533723"/>
          </a:xfrm>
          <a:prstGeom prst="rect">
            <a:avLst/>
          </a:prstGeom>
        </p:spPr>
      </p:pic>
      <p:pic>
        <p:nvPicPr>
          <p:cNvPr id="30" name="그림 29" descr="sta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780965" y="289237"/>
            <a:ext cx="533723" cy="533723"/>
          </a:xfrm>
          <a:prstGeom prst="rect">
            <a:avLst/>
          </a:prstGeom>
        </p:spPr>
      </p:pic>
      <p:pic>
        <p:nvPicPr>
          <p:cNvPr id="31" name="그림 30" descr="sta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83501" y="5446453"/>
            <a:ext cx="533723" cy="533723"/>
          </a:xfrm>
          <a:prstGeom prst="rect">
            <a:avLst/>
          </a:prstGeom>
        </p:spPr>
      </p:pic>
      <p:pic>
        <p:nvPicPr>
          <p:cNvPr id="32" name="그림 31" descr="plane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66599" y="5509543"/>
            <a:ext cx="940026" cy="940026"/>
          </a:xfrm>
          <a:prstGeom prst="rect">
            <a:avLst/>
          </a:prstGeom>
        </p:spPr>
      </p:pic>
      <p:sp>
        <p:nvSpPr>
          <p:cNvPr id="33" name="Rectangle 26">
            <a:extLst>
              <a:ext uri="{FF2B5EF4-FFF2-40B4-BE49-F238E27FC236}">
                <a16:creationId xmlns:a16="http://schemas.microsoft.com/office/drawing/2014/main" xmlns="" id="{FD2CD9E4-983C-4936-8DB9-6638E108EECA}"/>
              </a:ext>
            </a:extLst>
          </p:cNvPr>
          <p:cNvSpPr/>
          <p:nvPr/>
        </p:nvSpPr>
        <p:spPr>
          <a:xfrm>
            <a:off x="-6070" y="0"/>
            <a:ext cx="3598966" cy="409339"/>
          </a:xfrm>
          <a:prstGeom prst="rect">
            <a:avLst/>
          </a:prstGeom>
          <a:solidFill>
            <a:srgbClr val="FAC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배달의민족 한나는 열한살" pitchFamily="50" charset="-127"/>
              <a:ea typeface="배달의민족 한나는 열한살" pitchFamily="50" charset="-127"/>
            </a:endParaRPr>
          </a:p>
          <a:p>
            <a:pPr algn="ctr"/>
            <a:endParaRPr lang="ko-KR" altLang="en-US" dirty="0">
              <a:solidFill>
                <a:prstClr val="white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xmlns="" id="{09FCE10C-6EF3-4CF8-976E-745A9C54D32D}"/>
              </a:ext>
            </a:extLst>
          </p:cNvPr>
          <p:cNvGrpSpPr/>
          <p:nvPr/>
        </p:nvGrpSpPr>
        <p:grpSpPr>
          <a:xfrm>
            <a:off x="62221" y="-257447"/>
            <a:ext cx="4041150" cy="808038"/>
            <a:chOff x="-946772" y="-257447"/>
            <a:chExt cx="4041150" cy="808038"/>
          </a:xfrm>
        </p:grpSpPr>
        <p:pic>
          <p:nvPicPr>
            <p:cNvPr id="35" name="그림 34" descr="star.png">
              <a:extLst>
                <a:ext uri="{FF2B5EF4-FFF2-40B4-BE49-F238E27FC236}">
                  <a16:creationId xmlns:a16="http://schemas.microsoft.com/office/drawing/2014/main" xmlns="" id="{25433011-1B1E-445E-87FA-57207EFE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20970789">
              <a:off x="2328735" y="-257447"/>
              <a:ext cx="765643" cy="808038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EF7AE7B-4248-4B58-B69D-4BA2ED0DA6E3}"/>
                </a:ext>
              </a:extLst>
            </p:cNvPr>
            <p:cNvSpPr txBox="1"/>
            <p:nvPr/>
          </p:nvSpPr>
          <p:spPr>
            <a:xfrm>
              <a:off x="-946772" y="0"/>
              <a:ext cx="39773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Tmon몬소리 Black" pitchFamily="2" charset="-127"/>
                  <a:ea typeface="Tmon몬소리 Black" pitchFamily="2" charset="-127"/>
                </a:rPr>
                <a:t>문경시종합사회복지관</a:t>
              </a:r>
              <a:r>
                <a:rPr lang="en-US" altLang="ko-KR" sz="2000" dirty="0">
                  <a:latin typeface="Tmon몬소리 Black" pitchFamily="2" charset="-127"/>
                  <a:ea typeface="Tmon몬소리 Black" pitchFamily="2" charset="-127"/>
                </a:rPr>
                <a:t>?</a:t>
              </a:r>
              <a:r>
                <a:rPr lang="ko-KR" altLang="en-US" sz="2000" dirty="0" err="1">
                  <a:latin typeface="Tmon몬소리 Black" pitchFamily="2" charset="-127"/>
                  <a:ea typeface="Tmon몬소리 Black" pitchFamily="2" charset="-127"/>
                </a:rPr>
                <a:t>그게뭐야</a:t>
              </a:r>
              <a:r>
                <a:rPr lang="en-US" altLang="ko-KR" sz="2000" dirty="0">
                  <a:latin typeface="Tmon몬소리 Black" pitchFamily="2" charset="-127"/>
                  <a:ea typeface="Tmon몬소리 Black" pitchFamily="2" charset="-127"/>
                </a:rPr>
                <a:t>?</a:t>
              </a:r>
              <a:endParaRPr lang="ko-KR" altLang="en-US" sz="2000" dirty="0">
                <a:latin typeface="Tmon몬소리 Black" pitchFamily="2" charset="-127"/>
                <a:ea typeface="Tmon몬소리 Black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2829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ddddddfdsfdsfdsfds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18" y="45987"/>
            <a:ext cx="12318170" cy="6922555"/>
          </a:xfrm>
          <a:prstGeom prst="rect">
            <a:avLst/>
          </a:prstGeom>
        </p:spPr>
      </p:pic>
      <p:sp>
        <p:nvSpPr>
          <p:cNvPr id="3" name="Rectangle 26"/>
          <p:cNvSpPr/>
          <p:nvPr/>
        </p:nvSpPr>
        <p:spPr>
          <a:xfrm>
            <a:off x="-6070" y="0"/>
            <a:ext cx="3598966" cy="409339"/>
          </a:xfrm>
          <a:prstGeom prst="rect">
            <a:avLst/>
          </a:prstGeom>
          <a:solidFill>
            <a:srgbClr val="FAC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배달의민족 한나는 열한살" pitchFamily="50" charset="-127"/>
              <a:ea typeface="배달의민족 한나는 열한살" pitchFamily="50" charset="-127"/>
            </a:endParaRPr>
          </a:p>
          <a:p>
            <a:pPr algn="ctr"/>
            <a:endParaRPr lang="ko-KR" altLang="en-US" dirty="0">
              <a:solidFill>
                <a:prstClr val="white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62221" y="-257447"/>
            <a:ext cx="4041150" cy="808038"/>
            <a:chOff x="-946772" y="-257447"/>
            <a:chExt cx="4041150" cy="808038"/>
          </a:xfrm>
        </p:grpSpPr>
        <p:pic>
          <p:nvPicPr>
            <p:cNvPr id="5" name="그림 4" descr="sta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970789">
              <a:off x="2328735" y="-257447"/>
              <a:ext cx="765643" cy="80803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-946772" y="0"/>
              <a:ext cx="34579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Tmon몬소리 Black" pitchFamily="2" charset="-127"/>
                  <a:ea typeface="Tmon몬소리 Black" pitchFamily="2" charset="-127"/>
                </a:rPr>
                <a:t>궁금해</a:t>
              </a:r>
              <a:r>
                <a:rPr lang="en-US" altLang="ko-KR" sz="2000" dirty="0">
                  <a:latin typeface="Tmon몬소리 Black" pitchFamily="2" charset="-127"/>
                  <a:ea typeface="Tmon몬소리 Black" pitchFamily="2" charset="-127"/>
                </a:rPr>
                <a:t>!!</a:t>
              </a:r>
              <a:r>
                <a:rPr lang="ko-KR" altLang="en-US" sz="2000" dirty="0">
                  <a:latin typeface="Tmon몬소리 Black" pitchFamily="2" charset="-127"/>
                  <a:ea typeface="Tmon몬소리 Black" pitchFamily="2" charset="-127"/>
                </a:rPr>
                <a:t>문경시종합사회복지관</a:t>
              </a:r>
            </a:p>
          </p:txBody>
        </p:sp>
      </p:grpSp>
      <p:pic>
        <p:nvPicPr>
          <p:cNvPr id="7" name="그림 6" descr="uf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27292">
            <a:off x="1600952" y="1046218"/>
            <a:ext cx="2845323" cy="2845323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CB494C56-7D77-4690-B298-EDC91353843A}"/>
              </a:ext>
            </a:extLst>
          </p:cNvPr>
          <p:cNvGrpSpPr/>
          <p:nvPr/>
        </p:nvGrpSpPr>
        <p:grpSpPr>
          <a:xfrm>
            <a:off x="7007433" y="2549994"/>
            <a:ext cx="1586956" cy="1586956"/>
            <a:chOff x="4494010" y="5067626"/>
            <a:chExt cx="1586956" cy="1586956"/>
          </a:xfrm>
        </p:grpSpPr>
        <p:grpSp>
          <p:nvGrpSpPr>
            <p:cNvPr id="30" name="그룹 29"/>
            <p:cNvGrpSpPr/>
            <p:nvPr/>
          </p:nvGrpSpPr>
          <p:grpSpPr>
            <a:xfrm>
              <a:off x="4494010" y="5067626"/>
              <a:ext cx="1586956" cy="1586956"/>
              <a:chOff x="3040114" y="2232986"/>
              <a:chExt cx="1586956" cy="1586956"/>
            </a:xfrm>
          </p:grpSpPr>
          <p:sp>
            <p:nvSpPr>
              <p:cNvPr id="28" name="Oval 6"/>
              <p:cNvSpPr>
                <a:spLocks noChangeArrowheads="1"/>
              </p:cNvSpPr>
              <p:nvPr/>
            </p:nvSpPr>
            <p:spPr bwMode="auto">
              <a:xfrm>
                <a:off x="3040114" y="2232986"/>
                <a:ext cx="1586956" cy="1586956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/>
              </a:p>
            </p:txBody>
          </p:sp>
          <p:sp>
            <p:nvSpPr>
              <p:cNvPr id="29" name="Oval 7"/>
              <p:cNvSpPr>
                <a:spLocks noChangeArrowheads="1"/>
              </p:cNvSpPr>
              <p:nvPr/>
            </p:nvSpPr>
            <p:spPr bwMode="auto">
              <a:xfrm>
                <a:off x="3162724" y="2364312"/>
                <a:ext cx="1341319" cy="1340300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693005" y="5522293"/>
              <a:ext cx="12218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dirty="0">
                  <a:latin typeface="배달의민족 한나는 열한살" pitchFamily="50" charset="-127"/>
                  <a:ea typeface="배달의민족 한나는 열한살" pitchFamily="50" charset="-127"/>
                </a:rPr>
                <a:t>모전주공</a:t>
              </a:r>
              <a:endParaRPr lang="en-US" altLang="ko-KR" sz="2400" dirty="0">
                <a:latin typeface="배달의민족 한나는 열한살" pitchFamily="50" charset="-127"/>
                <a:ea typeface="배달의민족 한나는 열한살" pitchFamily="50" charset="-127"/>
              </a:endParaRPr>
            </a:p>
            <a:p>
              <a:pPr algn="ctr"/>
              <a:r>
                <a:rPr lang="ko-KR" altLang="en-US" sz="2400" dirty="0">
                  <a:latin typeface="배달의민족 한나는 열한살" pitchFamily="50" charset="-127"/>
                  <a:ea typeface="배달의민족 한나는 열한살" pitchFamily="50" charset="-127"/>
                </a:rPr>
                <a:t>아파트</a:t>
              </a:r>
              <a:endParaRPr lang="en-US" altLang="ko-KR" sz="2400" dirty="0">
                <a:latin typeface="배달의민족 한나는 열한살" pitchFamily="50" charset="-127"/>
                <a:ea typeface="배달의민족 한나는 열한살" pitchFamily="50" charset="-127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C1942BCB-5725-402C-A4E6-6365284D9F5E}"/>
              </a:ext>
            </a:extLst>
          </p:cNvPr>
          <p:cNvGrpSpPr/>
          <p:nvPr/>
        </p:nvGrpSpPr>
        <p:grpSpPr>
          <a:xfrm>
            <a:off x="6961899" y="4547117"/>
            <a:ext cx="1792188" cy="1792188"/>
            <a:chOff x="7991060" y="200054"/>
            <a:chExt cx="1792188" cy="1792188"/>
          </a:xfrm>
        </p:grpSpPr>
        <p:grpSp>
          <p:nvGrpSpPr>
            <p:cNvPr id="36" name="그룹 35"/>
            <p:cNvGrpSpPr/>
            <p:nvPr/>
          </p:nvGrpSpPr>
          <p:grpSpPr>
            <a:xfrm>
              <a:off x="7991060" y="200054"/>
              <a:ext cx="1792188" cy="1792188"/>
              <a:chOff x="3040113" y="2232985"/>
              <a:chExt cx="1586956" cy="1586956"/>
            </a:xfrm>
          </p:grpSpPr>
          <p:sp>
            <p:nvSpPr>
              <p:cNvPr id="37" name="Oval 6"/>
              <p:cNvSpPr>
                <a:spLocks noChangeArrowheads="1"/>
              </p:cNvSpPr>
              <p:nvPr/>
            </p:nvSpPr>
            <p:spPr bwMode="auto">
              <a:xfrm>
                <a:off x="3040113" y="2232985"/>
                <a:ext cx="1586956" cy="1586956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endParaRPr lang="id-ID" dirty="0"/>
              </a:p>
            </p:txBody>
          </p:sp>
          <p:sp>
            <p:nvSpPr>
              <p:cNvPr id="38" name="Oval 7"/>
              <p:cNvSpPr>
                <a:spLocks noChangeArrowheads="1"/>
              </p:cNvSpPr>
              <p:nvPr/>
            </p:nvSpPr>
            <p:spPr bwMode="auto">
              <a:xfrm>
                <a:off x="3162724" y="2364312"/>
                <a:ext cx="1341319" cy="1340300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8267493" y="546569"/>
              <a:ext cx="123303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dirty="0">
                  <a:latin typeface="배달의민족 한나는 열한살" pitchFamily="50" charset="-127"/>
                  <a:ea typeface="배달의민족 한나는 열한살" pitchFamily="50" charset="-127"/>
                </a:rPr>
                <a:t>유일한</a:t>
              </a:r>
              <a:endParaRPr lang="en-US" altLang="ko-KR" sz="2400" dirty="0">
                <a:latin typeface="배달의민족 한나는 열한살" pitchFamily="50" charset="-127"/>
                <a:ea typeface="배달의민족 한나는 열한살" pitchFamily="50" charset="-127"/>
              </a:endParaRPr>
            </a:p>
            <a:p>
              <a:pPr algn="ctr"/>
              <a:r>
                <a:rPr lang="ko-KR" altLang="en-US" sz="2400" dirty="0">
                  <a:latin typeface="배달의민족 한나는 열한살" pitchFamily="50" charset="-127"/>
                  <a:ea typeface="배달의민족 한나는 열한살" pitchFamily="50" charset="-127"/>
                </a:rPr>
                <a:t>종합사회</a:t>
              </a:r>
              <a:endParaRPr lang="en-US" altLang="ko-KR" sz="2400" dirty="0">
                <a:latin typeface="배달의민족 한나는 열한살" pitchFamily="50" charset="-127"/>
                <a:ea typeface="배달의민족 한나는 열한살" pitchFamily="50" charset="-127"/>
              </a:endParaRPr>
            </a:p>
            <a:p>
              <a:pPr algn="ctr"/>
              <a:r>
                <a:rPr lang="ko-KR" altLang="en-US" sz="2400" dirty="0">
                  <a:latin typeface="배달의민족 한나는 열한살" pitchFamily="50" charset="-127"/>
                  <a:ea typeface="배달의민족 한나는 열한살" pitchFamily="50" charset="-127"/>
                </a:rPr>
                <a:t>복지관</a:t>
              </a:r>
              <a:endParaRPr lang="en-US" altLang="ko-KR" sz="2400" dirty="0">
                <a:latin typeface="배달의민족 한나는 열한살" pitchFamily="50" charset="-127"/>
                <a:ea typeface="배달의민족 한나는 열한살" pitchFamily="50" charset="-127"/>
              </a:endParaRPr>
            </a:p>
          </p:txBody>
        </p:sp>
      </p:grpSp>
      <p:pic>
        <p:nvPicPr>
          <p:cNvPr id="52" name="그림 51" descr="ggsw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6831" y="1534047"/>
            <a:ext cx="1303641" cy="1303641"/>
          </a:xfrm>
          <a:prstGeom prst="rect">
            <a:avLst/>
          </a:prstGeom>
        </p:spPr>
      </p:pic>
      <p:pic>
        <p:nvPicPr>
          <p:cNvPr id="53" name="그림 52" descr="ggsw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978543" y="342279"/>
            <a:ext cx="1303641" cy="1303641"/>
          </a:xfrm>
          <a:prstGeom prst="rect">
            <a:avLst/>
          </a:prstGeom>
        </p:spPr>
      </p:pic>
      <p:pic>
        <p:nvPicPr>
          <p:cNvPr id="54" name="그림 53" descr="worldwid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68967" y="4023359"/>
            <a:ext cx="3843529" cy="3843529"/>
          </a:xfrm>
          <a:prstGeom prst="rect">
            <a:avLst/>
          </a:prstGeom>
        </p:spPr>
      </p:pic>
      <p:cxnSp>
        <p:nvCxnSpPr>
          <p:cNvPr id="60" name="직선 연결선 59"/>
          <p:cNvCxnSpPr>
            <a:cxnSpLocks/>
          </p:cNvCxnSpPr>
          <p:nvPr/>
        </p:nvCxnSpPr>
        <p:spPr>
          <a:xfrm flipH="1" flipV="1">
            <a:off x="4322066" y="3553970"/>
            <a:ext cx="2628108" cy="1235243"/>
          </a:xfrm>
          <a:prstGeom prst="line">
            <a:avLst/>
          </a:prstGeom>
          <a:ln w="63500" cap="rnd" cmpd="tri">
            <a:solidFill>
              <a:srgbClr val="FCFF47"/>
            </a:solidFill>
            <a:prstDash val="dash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>
            <a:cxnSpLocks/>
          </p:cNvCxnSpPr>
          <p:nvPr/>
        </p:nvCxnSpPr>
        <p:spPr>
          <a:xfrm flipH="1">
            <a:off x="4331209" y="1956355"/>
            <a:ext cx="3797809" cy="1167845"/>
          </a:xfrm>
          <a:prstGeom prst="line">
            <a:avLst/>
          </a:prstGeom>
          <a:ln w="63500" cap="rnd" cmpd="tri">
            <a:solidFill>
              <a:srgbClr val="FCFF47"/>
            </a:solidFill>
            <a:prstDash val="dash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>
            <a:cxnSpLocks/>
          </p:cNvCxnSpPr>
          <p:nvPr/>
        </p:nvCxnSpPr>
        <p:spPr>
          <a:xfrm flipH="1" flipV="1">
            <a:off x="3968496" y="3721609"/>
            <a:ext cx="877383" cy="1047518"/>
          </a:xfrm>
          <a:prstGeom prst="line">
            <a:avLst/>
          </a:prstGeom>
          <a:ln w="63500" cap="rnd" cmpd="tri">
            <a:solidFill>
              <a:srgbClr val="FCFF47"/>
            </a:solidFill>
            <a:prstDash val="dash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>
            <a:cxnSpLocks/>
          </p:cNvCxnSpPr>
          <p:nvPr/>
        </p:nvCxnSpPr>
        <p:spPr>
          <a:xfrm flipH="1">
            <a:off x="4498849" y="3287664"/>
            <a:ext cx="2230969" cy="49896"/>
          </a:xfrm>
          <a:prstGeom prst="line">
            <a:avLst/>
          </a:prstGeom>
          <a:ln w="63500" cap="rnd" cmpd="tri">
            <a:solidFill>
              <a:srgbClr val="FCFF47"/>
            </a:solidFill>
            <a:prstDash val="dash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그림 73" descr="mo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0390124" y="499364"/>
            <a:ext cx="1094739" cy="1094739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5FAF100F-DEE0-4F28-B81B-57398FD0F14E}"/>
              </a:ext>
            </a:extLst>
          </p:cNvPr>
          <p:cNvGrpSpPr/>
          <p:nvPr/>
        </p:nvGrpSpPr>
        <p:grpSpPr>
          <a:xfrm>
            <a:off x="4623877" y="4753131"/>
            <a:ext cx="1586956" cy="1586956"/>
            <a:chOff x="6749530" y="3958154"/>
            <a:chExt cx="1586956" cy="1586956"/>
          </a:xfrm>
        </p:grpSpPr>
        <p:grpSp>
          <p:nvGrpSpPr>
            <p:cNvPr id="33" name="그룹 32"/>
            <p:cNvGrpSpPr/>
            <p:nvPr/>
          </p:nvGrpSpPr>
          <p:grpSpPr>
            <a:xfrm>
              <a:off x="6749530" y="3958154"/>
              <a:ext cx="1586956" cy="1586956"/>
              <a:chOff x="3040114" y="2232986"/>
              <a:chExt cx="1586956" cy="1586956"/>
            </a:xfrm>
          </p:grpSpPr>
          <p:sp>
            <p:nvSpPr>
              <p:cNvPr id="34" name="Oval 6"/>
              <p:cNvSpPr>
                <a:spLocks noChangeArrowheads="1"/>
              </p:cNvSpPr>
              <p:nvPr/>
            </p:nvSpPr>
            <p:spPr bwMode="auto">
              <a:xfrm>
                <a:off x="3040114" y="2232986"/>
                <a:ext cx="1586956" cy="1586956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/>
              </a:p>
            </p:txBody>
          </p:sp>
          <p:sp>
            <p:nvSpPr>
              <p:cNvPr id="35" name="Oval 7"/>
              <p:cNvSpPr>
                <a:spLocks noChangeArrowheads="1"/>
              </p:cNvSpPr>
              <p:nvPr/>
            </p:nvSpPr>
            <p:spPr bwMode="auto">
              <a:xfrm>
                <a:off x="3162724" y="2364312"/>
                <a:ext cx="1341319" cy="1340300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xmlns="" id="{0D923909-E07D-40D4-B8D4-FBB2D6426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1532" y="4274514"/>
              <a:ext cx="1232387" cy="1024470"/>
            </a:xfrm>
            <a:prstGeom prst="rect">
              <a:avLst/>
            </a:prstGeom>
          </p:spPr>
        </p:pic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E3648EAD-C420-4499-9725-3C673A3EF3F8}"/>
              </a:ext>
            </a:extLst>
          </p:cNvPr>
          <p:cNvGrpSpPr/>
          <p:nvPr/>
        </p:nvGrpSpPr>
        <p:grpSpPr>
          <a:xfrm>
            <a:off x="6004770" y="186597"/>
            <a:ext cx="1586956" cy="1586956"/>
            <a:chOff x="5406680" y="23348"/>
            <a:chExt cx="1586956" cy="1586956"/>
          </a:xfrm>
        </p:grpSpPr>
        <p:sp>
          <p:nvSpPr>
            <p:cNvPr id="43" name="Oval 6">
              <a:extLst>
                <a:ext uri="{FF2B5EF4-FFF2-40B4-BE49-F238E27FC236}">
                  <a16:creationId xmlns:a16="http://schemas.microsoft.com/office/drawing/2014/main" xmlns="" id="{3C376204-1205-4A32-9628-A7E81AA52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6680" y="23348"/>
              <a:ext cx="1586956" cy="1586956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xmlns="" id="{89E9F3F5-78A6-42D6-83F9-42C06546E42B}"/>
                </a:ext>
              </a:extLst>
            </p:cNvPr>
            <p:cNvGrpSpPr/>
            <p:nvPr/>
          </p:nvGrpSpPr>
          <p:grpSpPr>
            <a:xfrm>
              <a:off x="5529290" y="154674"/>
              <a:ext cx="1341319" cy="1340300"/>
              <a:chOff x="5529290" y="154674"/>
              <a:chExt cx="1341319" cy="1340300"/>
            </a:xfrm>
          </p:grpSpPr>
          <p:sp>
            <p:nvSpPr>
              <p:cNvPr id="44" name="Oval 7">
                <a:extLst>
                  <a:ext uri="{FF2B5EF4-FFF2-40B4-BE49-F238E27FC236}">
                    <a16:creationId xmlns:a16="http://schemas.microsoft.com/office/drawing/2014/main" xmlns="" id="{DF68BF84-21A6-4C7F-A7A7-FFB49BA41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9290" y="154674"/>
                <a:ext cx="1341319" cy="1340300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190B5B5B-E226-4D7B-B158-D0712242CD07}"/>
                  </a:ext>
                </a:extLst>
              </p:cNvPr>
              <p:cNvSpPr txBox="1"/>
              <p:nvPr/>
            </p:nvSpPr>
            <p:spPr>
              <a:xfrm>
                <a:off x="5650205" y="296322"/>
                <a:ext cx="100219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3200" dirty="0">
                    <a:latin typeface="배달의민족 한나는 열한살" pitchFamily="50" charset="-127"/>
                    <a:ea typeface="배달의민족 한나는 열한살" pitchFamily="50" charset="-127"/>
                  </a:rPr>
                  <a:t>1996</a:t>
                </a:r>
              </a:p>
              <a:p>
                <a:pPr algn="ctr"/>
                <a:r>
                  <a:rPr lang="en-US" altLang="ko-KR" sz="3200" dirty="0">
                    <a:latin typeface="배달의민족 한나는 열한살" pitchFamily="50" charset="-127"/>
                    <a:ea typeface="배달의민족 한나는 열한살" pitchFamily="50" charset="-127"/>
                  </a:rPr>
                  <a:t>11.15</a:t>
                </a:r>
                <a:endParaRPr lang="ko-KR" altLang="en-US" sz="3200" dirty="0">
                  <a:latin typeface="배달의민족 한나는 열한살" pitchFamily="50" charset="-127"/>
                  <a:ea typeface="배달의민족 한나는 열한살" pitchFamily="50" charset="-127"/>
                </a:endParaRPr>
              </a:p>
            </p:txBody>
          </p:sp>
        </p:grpSp>
      </p:grp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xmlns="" id="{A763782D-1F2C-46CC-9F6B-91427A0EB2D3}"/>
              </a:ext>
            </a:extLst>
          </p:cNvPr>
          <p:cNvCxnSpPr>
            <a:cxnSpLocks/>
          </p:cNvCxnSpPr>
          <p:nvPr/>
        </p:nvCxnSpPr>
        <p:spPr>
          <a:xfrm flipH="1">
            <a:off x="4450134" y="1645920"/>
            <a:ext cx="1677246" cy="1122402"/>
          </a:xfrm>
          <a:prstGeom prst="line">
            <a:avLst/>
          </a:prstGeom>
          <a:ln w="63500" cap="rnd" cmpd="tri">
            <a:solidFill>
              <a:srgbClr val="FCFF47"/>
            </a:solidFill>
            <a:prstDash val="dash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그룹 63">
            <a:extLst>
              <a:ext uri="{FF2B5EF4-FFF2-40B4-BE49-F238E27FC236}">
                <a16:creationId xmlns:a16="http://schemas.microsoft.com/office/drawing/2014/main" xmlns="" id="{228984CA-E090-426E-AAE2-C4F2C7D845C9}"/>
              </a:ext>
            </a:extLst>
          </p:cNvPr>
          <p:cNvGrpSpPr/>
          <p:nvPr/>
        </p:nvGrpSpPr>
        <p:grpSpPr>
          <a:xfrm>
            <a:off x="8305626" y="909707"/>
            <a:ext cx="1586956" cy="1922694"/>
            <a:chOff x="5406680" y="23348"/>
            <a:chExt cx="1586956" cy="1922694"/>
          </a:xfrm>
        </p:grpSpPr>
        <p:sp>
          <p:nvSpPr>
            <p:cNvPr id="65" name="Oval 6">
              <a:extLst>
                <a:ext uri="{FF2B5EF4-FFF2-40B4-BE49-F238E27FC236}">
                  <a16:creationId xmlns:a16="http://schemas.microsoft.com/office/drawing/2014/main" xmlns="" id="{05E63346-9111-49A3-BD73-98CC5798A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6680" y="23348"/>
              <a:ext cx="1586956" cy="1586956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xmlns="" id="{6A623BCD-22BD-4AB2-85C0-3030ADCFC54E}"/>
                </a:ext>
              </a:extLst>
            </p:cNvPr>
            <p:cNvGrpSpPr/>
            <p:nvPr/>
          </p:nvGrpSpPr>
          <p:grpSpPr>
            <a:xfrm>
              <a:off x="5473673" y="154674"/>
              <a:ext cx="1473480" cy="1791368"/>
              <a:chOff x="5473673" y="154674"/>
              <a:chExt cx="1473480" cy="1791368"/>
            </a:xfrm>
          </p:grpSpPr>
          <p:sp>
            <p:nvSpPr>
              <p:cNvPr id="67" name="Oval 7">
                <a:extLst>
                  <a:ext uri="{FF2B5EF4-FFF2-40B4-BE49-F238E27FC236}">
                    <a16:creationId xmlns:a16="http://schemas.microsoft.com/office/drawing/2014/main" xmlns="" id="{39F9E8D7-5104-4E63-8E2C-D332BA7755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9290" y="154674"/>
                <a:ext cx="1341319" cy="1340300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FE8838DB-719F-43A1-A341-09C508467822}"/>
                  </a:ext>
                </a:extLst>
              </p:cNvPr>
              <p:cNvSpPr txBox="1"/>
              <p:nvPr/>
            </p:nvSpPr>
            <p:spPr>
              <a:xfrm>
                <a:off x="5473673" y="376382"/>
                <a:ext cx="147348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400" dirty="0">
                    <a:latin typeface="배달의민족 한나는 열한살" pitchFamily="50" charset="-127"/>
                    <a:ea typeface="배달의민족 한나는 열한살" pitchFamily="50" charset="-127"/>
                  </a:rPr>
                  <a:t>대한</a:t>
                </a:r>
                <a:endParaRPr lang="en-US" altLang="ko-KR" sz="2400" dirty="0">
                  <a:latin typeface="배달의민족 한나는 열한살" pitchFamily="50" charset="-127"/>
                  <a:ea typeface="배달의민족 한나는 열한살" pitchFamily="50" charset="-127"/>
                </a:endParaRPr>
              </a:p>
              <a:p>
                <a:pPr algn="ctr"/>
                <a:r>
                  <a:rPr lang="ko-KR" altLang="en-US" sz="2400" dirty="0">
                    <a:latin typeface="배달의민족 한나는 열한살" pitchFamily="50" charset="-127"/>
                    <a:ea typeface="배달의민족 한나는 열한살" pitchFamily="50" charset="-127"/>
                  </a:rPr>
                  <a:t>불교조계종</a:t>
                </a:r>
              </a:p>
              <a:p>
                <a:pPr algn="ctr"/>
                <a:endParaRPr lang="en-US" altLang="ko-KR" sz="2400" dirty="0">
                  <a:latin typeface="배달의민족 한나는 열한살" pitchFamily="50" charset="-127"/>
                  <a:ea typeface="배달의민족 한나는 열한살" pitchFamily="50" charset="-127"/>
                </a:endParaRPr>
              </a:p>
              <a:p>
                <a:pPr algn="ctr"/>
                <a:endParaRPr lang="ko-KR" altLang="en-US" sz="2400" dirty="0">
                  <a:latin typeface="배달의민족 한나는 열한살" pitchFamily="50" charset="-127"/>
                  <a:ea typeface="배달의민족 한나는 열한살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7970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도넛 13"/>
          <p:cNvSpPr/>
          <p:nvPr/>
        </p:nvSpPr>
        <p:spPr>
          <a:xfrm>
            <a:off x="3355848" y="1417320"/>
            <a:ext cx="5440680" cy="4782312"/>
          </a:xfrm>
          <a:prstGeom prst="donut">
            <a:avLst>
              <a:gd name="adj" fmla="val 17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3" name="그림 12" descr="ddddddfdsfdsfdsfds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48" y="-10510"/>
            <a:ext cx="12203298" cy="6858000"/>
          </a:xfrm>
          <a:prstGeom prst="rect">
            <a:avLst/>
          </a:prstGeom>
        </p:spPr>
      </p:pic>
      <p:pic>
        <p:nvPicPr>
          <p:cNvPr id="10" name="그림 9" descr="ali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3494" y="2093976"/>
            <a:ext cx="1487932" cy="1487932"/>
          </a:xfrm>
          <a:prstGeom prst="rect">
            <a:avLst/>
          </a:prstGeom>
        </p:spPr>
      </p:pic>
      <p:pic>
        <p:nvPicPr>
          <p:cNvPr id="11" name="그림 10" descr="faq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12656">
            <a:off x="6168782" y="511693"/>
            <a:ext cx="2350380" cy="23503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69159" y="3574472"/>
            <a:ext cx="39453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몬소리 Black" pitchFamily="2" charset="-127"/>
                <a:ea typeface="Tmon몬소리 Black" pitchFamily="2" charset="-127"/>
              </a:rPr>
              <a:t>울산북구종합</a:t>
            </a:r>
            <a:endParaRPr lang="en-US" altLang="ko-K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몬소리 Black" pitchFamily="2" charset="-127"/>
                <a:ea typeface="Tmon몬소리 Black" pitchFamily="2" charset="-127"/>
              </a:rPr>
              <a:t>사회복지관</a:t>
            </a:r>
            <a:endParaRPr lang="en-US" altLang="ko-K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4233672" y="5449824"/>
            <a:ext cx="621792" cy="621792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3846576" y="5273040"/>
            <a:ext cx="377952" cy="377952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794504" y="5315712"/>
            <a:ext cx="170688" cy="17068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 descr="ggsw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2695" y="2896503"/>
            <a:ext cx="1011033" cy="1011033"/>
          </a:xfrm>
          <a:prstGeom prst="rect">
            <a:avLst/>
          </a:prstGeom>
          <a:noFill/>
        </p:spPr>
      </p:pic>
      <p:pic>
        <p:nvPicPr>
          <p:cNvPr id="25" name="그림 24" descr="bol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14979">
            <a:off x="10472421" y="2099564"/>
            <a:ext cx="1082548" cy="1082548"/>
          </a:xfrm>
          <a:prstGeom prst="rect">
            <a:avLst/>
          </a:prstGeom>
        </p:spPr>
      </p:pic>
      <p:pic>
        <p:nvPicPr>
          <p:cNvPr id="26" name="그림 25" descr="bol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138260">
            <a:off x="359523" y="3596133"/>
            <a:ext cx="1082548" cy="1082548"/>
          </a:xfrm>
          <a:prstGeom prst="rect">
            <a:avLst/>
          </a:prstGeom>
        </p:spPr>
      </p:pic>
      <p:pic>
        <p:nvPicPr>
          <p:cNvPr id="27" name="그림 26" descr="satur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90727" y="873535"/>
            <a:ext cx="876018" cy="876018"/>
          </a:xfrm>
          <a:prstGeom prst="rect">
            <a:avLst/>
          </a:prstGeom>
        </p:spPr>
      </p:pic>
      <p:pic>
        <p:nvPicPr>
          <p:cNvPr id="28" name="그림 27" descr="mo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5493" y="5226813"/>
            <a:ext cx="890524" cy="890524"/>
          </a:xfrm>
          <a:prstGeom prst="rect">
            <a:avLst/>
          </a:prstGeom>
        </p:spPr>
      </p:pic>
      <p:pic>
        <p:nvPicPr>
          <p:cNvPr id="29" name="그림 28" descr="sta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34573" y="2779453"/>
            <a:ext cx="533723" cy="533723"/>
          </a:xfrm>
          <a:prstGeom prst="rect">
            <a:avLst/>
          </a:prstGeom>
        </p:spPr>
      </p:pic>
      <p:pic>
        <p:nvPicPr>
          <p:cNvPr id="30" name="그림 29" descr="sta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780965" y="289237"/>
            <a:ext cx="533723" cy="533723"/>
          </a:xfrm>
          <a:prstGeom prst="rect">
            <a:avLst/>
          </a:prstGeom>
        </p:spPr>
      </p:pic>
      <p:pic>
        <p:nvPicPr>
          <p:cNvPr id="31" name="그림 30" descr="sta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83501" y="5446453"/>
            <a:ext cx="533723" cy="533723"/>
          </a:xfrm>
          <a:prstGeom prst="rect">
            <a:avLst/>
          </a:prstGeom>
        </p:spPr>
      </p:pic>
      <p:pic>
        <p:nvPicPr>
          <p:cNvPr id="32" name="그림 31" descr="plane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66599" y="5509543"/>
            <a:ext cx="940026" cy="940026"/>
          </a:xfrm>
          <a:prstGeom prst="rect">
            <a:avLst/>
          </a:prstGeom>
        </p:spPr>
      </p:pic>
      <p:sp>
        <p:nvSpPr>
          <p:cNvPr id="33" name="Rectangle 26">
            <a:extLst>
              <a:ext uri="{FF2B5EF4-FFF2-40B4-BE49-F238E27FC236}">
                <a16:creationId xmlns:a16="http://schemas.microsoft.com/office/drawing/2014/main" xmlns="" id="{29D01BD0-200B-4457-A9F7-F79BB8E5E916}"/>
              </a:ext>
            </a:extLst>
          </p:cNvPr>
          <p:cNvSpPr/>
          <p:nvPr/>
        </p:nvSpPr>
        <p:spPr>
          <a:xfrm>
            <a:off x="-6070" y="0"/>
            <a:ext cx="3598966" cy="409339"/>
          </a:xfrm>
          <a:prstGeom prst="rect">
            <a:avLst/>
          </a:prstGeom>
          <a:solidFill>
            <a:srgbClr val="FAC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배달의민족 한나는 열한살" pitchFamily="50" charset="-127"/>
              <a:ea typeface="배달의민족 한나는 열한살" pitchFamily="50" charset="-127"/>
            </a:endParaRPr>
          </a:p>
          <a:p>
            <a:pPr algn="ctr"/>
            <a:endParaRPr lang="ko-KR" altLang="en-US" dirty="0">
              <a:solidFill>
                <a:prstClr val="white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xmlns="" id="{CFB79DD9-272B-4FC1-9FF4-A42E6E3B739A}"/>
              </a:ext>
            </a:extLst>
          </p:cNvPr>
          <p:cNvGrpSpPr/>
          <p:nvPr/>
        </p:nvGrpSpPr>
        <p:grpSpPr>
          <a:xfrm>
            <a:off x="-39755" y="-257447"/>
            <a:ext cx="4143126" cy="808038"/>
            <a:chOff x="-1048748" y="-257447"/>
            <a:chExt cx="4143126" cy="808038"/>
          </a:xfrm>
        </p:grpSpPr>
        <p:pic>
          <p:nvPicPr>
            <p:cNvPr id="35" name="그림 34" descr="star.png">
              <a:extLst>
                <a:ext uri="{FF2B5EF4-FFF2-40B4-BE49-F238E27FC236}">
                  <a16:creationId xmlns:a16="http://schemas.microsoft.com/office/drawing/2014/main" xmlns="" id="{42F0CCF1-2152-4C57-9BAE-1798FF10F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20970789">
              <a:off x="2328735" y="-257447"/>
              <a:ext cx="765643" cy="808038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DB6109F-E3A2-4078-BC91-FCB53C705ACB}"/>
                </a:ext>
              </a:extLst>
            </p:cNvPr>
            <p:cNvSpPr txBox="1"/>
            <p:nvPr/>
          </p:nvSpPr>
          <p:spPr>
            <a:xfrm>
              <a:off x="-1048748" y="0"/>
              <a:ext cx="3988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err="1">
                  <a:latin typeface="Tmon몬소리 Black" pitchFamily="2" charset="-127"/>
                  <a:ea typeface="Tmon몬소리 Black" pitchFamily="2" charset="-127"/>
                </a:rPr>
                <a:t>울산북구종합사회복지관</a:t>
              </a:r>
              <a:r>
                <a:rPr lang="en-US" altLang="ko-KR" sz="2000" dirty="0">
                  <a:latin typeface="Tmon몬소리 Black" pitchFamily="2" charset="-127"/>
                  <a:ea typeface="Tmon몬소리 Black" pitchFamily="2" charset="-127"/>
                </a:rPr>
                <a:t>?</a:t>
              </a:r>
              <a:r>
                <a:rPr lang="ko-KR" altLang="en-US" sz="2000" dirty="0" err="1">
                  <a:latin typeface="Tmon몬소리 Black" pitchFamily="2" charset="-127"/>
                  <a:ea typeface="Tmon몬소리 Black" pitchFamily="2" charset="-127"/>
                </a:rPr>
                <a:t>그게뭐야</a:t>
              </a:r>
              <a:r>
                <a:rPr lang="en-US" altLang="ko-KR" sz="2000" dirty="0">
                  <a:latin typeface="Tmon몬소리 Black" pitchFamily="2" charset="-127"/>
                  <a:ea typeface="Tmon몬소리 Black" pitchFamily="2" charset="-127"/>
                </a:rPr>
                <a:t>?</a:t>
              </a:r>
              <a:endParaRPr lang="ko-KR" altLang="en-US" sz="2000" dirty="0">
                <a:latin typeface="Tmon몬소리 Black" pitchFamily="2" charset="-127"/>
                <a:ea typeface="Tmon몬소리 Black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594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ddddddfdsfdsfdsfds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98150" y="-201169"/>
            <a:ext cx="13052862" cy="7335437"/>
          </a:xfrm>
          <a:prstGeom prst="rect">
            <a:avLst/>
          </a:prstGeom>
        </p:spPr>
      </p:pic>
      <p:sp>
        <p:nvSpPr>
          <p:cNvPr id="3" name="Rectangle 26"/>
          <p:cNvSpPr/>
          <p:nvPr/>
        </p:nvSpPr>
        <p:spPr>
          <a:xfrm>
            <a:off x="-6070" y="0"/>
            <a:ext cx="3598966" cy="409339"/>
          </a:xfrm>
          <a:prstGeom prst="rect">
            <a:avLst/>
          </a:prstGeom>
          <a:solidFill>
            <a:srgbClr val="FAC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배달의민족 한나는 열한살" pitchFamily="50" charset="-127"/>
              <a:ea typeface="배달의민족 한나는 열한살" pitchFamily="50" charset="-127"/>
            </a:endParaRPr>
          </a:p>
          <a:p>
            <a:pPr algn="ctr"/>
            <a:endParaRPr lang="ko-KR" altLang="en-US" dirty="0">
              <a:solidFill>
                <a:prstClr val="white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62221" y="-257447"/>
            <a:ext cx="4041150" cy="808038"/>
            <a:chOff x="-946772" y="-257447"/>
            <a:chExt cx="4041150" cy="808038"/>
          </a:xfrm>
        </p:grpSpPr>
        <p:pic>
          <p:nvPicPr>
            <p:cNvPr id="5" name="그림 4" descr="sta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970789">
              <a:off x="2328735" y="-257447"/>
              <a:ext cx="765643" cy="80803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-946772" y="0"/>
              <a:ext cx="36663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Tmon몬소리 Black" pitchFamily="2" charset="-127"/>
                  <a:ea typeface="Tmon몬소리 Black" pitchFamily="2" charset="-127"/>
                </a:rPr>
                <a:t>궁금해</a:t>
              </a:r>
              <a:r>
                <a:rPr lang="en-US" altLang="ko-KR" sz="2000" dirty="0">
                  <a:latin typeface="Tmon몬소리 Black" pitchFamily="2" charset="-127"/>
                  <a:ea typeface="Tmon몬소리 Black" pitchFamily="2" charset="-127"/>
                </a:rPr>
                <a:t>!!</a:t>
              </a:r>
              <a:r>
                <a:rPr lang="ko-KR" altLang="en-US" sz="2000" dirty="0" err="1">
                  <a:latin typeface="Tmon몬소리 Black" pitchFamily="2" charset="-127"/>
                  <a:ea typeface="Tmon몬소리 Black" pitchFamily="2" charset="-127"/>
                </a:rPr>
                <a:t>울산북구종합사회복지관</a:t>
              </a:r>
              <a:endParaRPr lang="ko-KR" altLang="en-US" sz="2000" dirty="0">
                <a:latin typeface="Tmon몬소리 Black" pitchFamily="2" charset="-127"/>
                <a:ea typeface="Tmon몬소리 Black" pitchFamily="2" charset="-127"/>
              </a:endParaRPr>
            </a:p>
          </p:txBody>
        </p:sp>
      </p:grpSp>
      <p:pic>
        <p:nvPicPr>
          <p:cNvPr id="7" name="그림 6" descr="uf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27292">
            <a:off x="1600952" y="1046218"/>
            <a:ext cx="2845323" cy="2845323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CB494C56-7D77-4690-B298-EDC91353843A}"/>
              </a:ext>
            </a:extLst>
          </p:cNvPr>
          <p:cNvGrpSpPr/>
          <p:nvPr/>
        </p:nvGrpSpPr>
        <p:grpSpPr>
          <a:xfrm>
            <a:off x="7007433" y="2549994"/>
            <a:ext cx="1586956" cy="1586956"/>
            <a:chOff x="4494010" y="5067626"/>
            <a:chExt cx="1586956" cy="1586956"/>
          </a:xfrm>
        </p:grpSpPr>
        <p:grpSp>
          <p:nvGrpSpPr>
            <p:cNvPr id="30" name="그룹 29"/>
            <p:cNvGrpSpPr/>
            <p:nvPr/>
          </p:nvGrpSpPr>
          <p:grpSpPr>
            <a:xfrm>
              <a:off x="4494010" y="5067626"/>
              <a:ext cx="1586956" cy="1586956"/>
              <a:chOff x="3040114" y="2232986"/>
              <a:chExt cx="1586956" cy="1586956"/>
            </a:xfrm>
          </p:grpSpPr>
          <p:sp>
            <p:nvSpPr>
              <p:cNvPr id="28" name="Oval 6"/>
              <p:cNvSpPr>
                <a:spLocks noChangeArrowheads="1"/>
              </p:cNvSpPr>
              <p:nvPr/>
            </p:nvSpPr>
            <p:spPr bwMode="auto">
              <a:xfrm>
                <a:off x="3040114" y="2232986"/>
                <a:ext cx="1586956" cy="1586956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/>
              </a:p>
            </p:txBody>
          </p:sp>
          <p:sp>
            <p:nvSpPr>
              <p:cNvPr id="29" name="Oval 7"/>
              <p:cNvSpPr>
                <a:spLocks noChangeArrowheads="1"/>
              </p:cNvSpPr>
              <p:nvPr/>
            </p:nvSpPr>
            <p:spPr bwMode="auto">
              <a:xfrm>
                <a:off x="3162724" y="2364312"/>
                <a:ext cx="1341319" cy="1340300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566660" y="5315392"/>
              <a:ext cx="13340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dirty="0">
                  <a:latin typeface="배달의민족 한나는 열한살" pitchFamily="50" charset="-127"/>
                  <a:ea typeface="배달의민족 한나는 열한살" pitchFamily="50" charset="-127"/>
                </a:rPr>
                <a:t>유일한</a:t>
              </a:r>
              <a:endParaRPr lang="en-US" altLang="ko-KR" sz="2400" dirty="0">
                <a:latin typeface="배달의민족 한나는 열한살" pitchFamily="50" charset="-127"/>
                <a:ea typeface="배달의민족 한나는 열한살" pitchFamily="50" charset="-127"/>
              </a:endParaRPr>
            </a:p>
            <a:p>
              <a:r>
                <a:rPr lang="ko-KR" altLang="en-US" sz="2400" dirty="0">
                  <a:latin typeface="배달의민족 한나는 열한살" pitchFamily="50" charset="-127"/>
                  <a:ea typeface="배달의민족 한나는 열한살" pitchFamily="50" charset="-127"/>
                </a:rPr>
                <a:t> 종합사회</a:t>
              </a:r>
              <a:endParaRPr lang="en-US" altLang="ko-KR" sz="2400" dirty="0">
                <a:latin typeface="배달의민족 한나는 열한살" pitchFamily="50" charset="-127"/>
                <a:ea typeface="배달의민족 한나는 열한살" pitchFamily="50" charset="-127"/>
              </a:endParaRPr>
            </a:p>
            <a:p>
              <a:pPr algn="ctr"/>
              <a:r>
                <a:rPr lang="ko-KR" altLang="en-US" sz="2400" dirty="0">
                  <a:latin typeface="배달의민족 한나는 열한살" pitchFamily="50" charset="-127"/>
                  <a:ea typeface="배달의민족 한나는 열한살" pitchFamily="50" charset="-127"/>
                </a:rPr>
                <a:t>복지관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C1942BCB-5725-402C-A4E6-6365284D9F5E}"/>
              </a:ext>
            </a:extLst>
          </p:cNvPr>
          <p:cNvGrpSpPr/>
          <p:nvPr/>
        </p:nvGrpSpPr>
        <p:grpSpPr>
          <a:xfrm>
            <a:off x="6961899" y="4547117"/>
            <a:ext cx="1792188" cy="1792188"/>
            <a:chOff x="7991060" y="200054"/>
            <a:chExt cx="1792188" cy="1792188"/>
          </a:xfrm>
        </p:grpSpPr>
        <p:grpSp>
          <p:nvGrpSpPr>
            <p:cNvPr id="36" name="그룹 35"/>
            <p:cNvGrpSpPr/>
            <p:nvPr/>
          </p:nvGrpSpPr>
          <p:grpSpPr>
            <a:xfrm>
              <a:off x="7991060" y="200054"/>
              <a:ext cx="1792188" cy="1792188"/>
              <a:chOff x="3040113" y="2232985"/>
              <a:chExt cx="1586956" cy="1586956"/>
            </a:xfrm>
          </p:grpSpPr>
          <p:sp>
            <p:nvSpPr>
              <p:cNvPr id="37" name="Oval 6"/>
              <p:cNvSpPr>
                <a:spLocks noChangeArrowheads="1"/>
              </p:cNvSpPr>
              <p:nvPr/>
            </p:nvSpPr>
            <p:spPr bwMode="auto">
              <a:xfrm>
                <a:off x="3040113" y="2232985"/>
                <a:ext cx="1586956" cy="1586956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endParaRPr lang="id-ID" dirty="0"/>
              </a:p>
            </p:txBody>
          </p:sp>
          <p:sp>
            <p:nvSpPr>
              <p:cNvPr id="38" name="Oval 7"/>
              <p:cNvSpPr>
                <a:spLocks noChangeArrowheads="1"/>
              </p:cNvSpPr>
              <p:nvPr/>
            </p:nvSpPr>
            <p:spPr bwMode="auto">
              <a:xfrm>
                <a:off x="3162724" y="2364312"/>
                <a:ext cx="1341319" cy="1340300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8226581" y="547142"/>
              <a:ext cx="1247210" cy="1104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ko-KR" altLang="en-US" sz="3600" dirty="0">
                  <a:latin typeface="배달의민족 한나는 열한살" pitchFamily="50" charset="-127"/>
                  <a:ea typeface="배달의민족 한나는 열한살" pitchFamily="50" charset="-127"/>
                </a:rPr>
                <a:t>브랜드</a:t>
              </a:r>
              <a:endParaRPr lang="en-US" altLang="ko-KR" sz="3600" dirty="0">
                <a:latin typeface="배달의민족 한나는 열한살" pitchFamily="50" charset="-127"/>
                <a:ea typeface="배달의민족 한나는 열한살" pitchFamily="50" charset="-127"/>
              </a:endParaRPr>
            </a:p>
            <a:p>
              <a:pPr algn="just"/>
              <a:r>
                <a:rPr lang="ko-KR" altLang="en-US" sz="3600" dirty="0">
                  <a:latin typeface="배달의민족 한나는 열한살" pitchFamily="50" charset="-127"/>
                  <a:ea typeface="배달의민족 한나는 열한살" pitchFamily="50" charset="-127"/>
                </a:rPr>
                <a:t>아파트</a:t>
              </a:r>
              <a:endParaRPr lang="en-US" altLang="ko-KR" sz="3600" dirty="0">
                <a:latin typeface="배달의민족 한나는 열한살" pitchFamily="50" charset="-127"/>
                <a:ea typeface="배달의민족 한나는 열한살" pitchFamily="50" charset="-127"/>
              </a:endParaRPr>
            </a:p>
          </p:txBody>
        </p:sp>
      </p:grpSp>
      <p:pic>
        <p:nvPicPr>
          <p:cNvPr id="52" name="그림 51" descr="ggsw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6831" y="1534047"/>
            <a:ext cx="1303641" cy="1303641"/>
          </a:xfrm>
          <a:prstGeom prst="rect">
            <a:avLst/>
          </a:prstGeom>
        </p:spPr>
      </p:pic>
      <p:pic>
        <p:nvPicPr>
          <p:cNvPr id="53" name="그림 52" descr="ggsw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978543" y="342279"/>
            <a:ext cx="1303641" cy="1303641"/>
          </a:xfrm>
          <a:prstGeom prst="rect">
            <a:avLst/>
          </a:prstGeom>
        </p:spPr>
      </p:pic>
      <p:pic>
        <p:nvPicPr>
          <p:cNvPr id="54" name="그림 53" descr="worldwid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68967" y="4023359"/>
            <a:ext cx="3843529" cy="3843529"/>
          </a:xfrm>
          <a:prstGeom prst="rect">
            <a:avLst/>
          </a:prstGeom>
        </p:spPr>
      </p:pic>
      <p:cxnSp>
        <p:nvCxnSpPr>
          <p:cNvPr id="60" name="직선 연결선 59"/>
          <p:cNvCxnSpPr>
            <a:cxnSpLocks/>
          </p:cNvCxnSpPr>
          <p:nvPr/>
        </p:nvCxnSpPr>
        <p:spPr>
          <a:xfrm flipH="1" flipV="1">
            <a:off x="4322066" y="3553970"/>
            <a:ext cx="2628108" cy="1235243"/>
          </a:xfrm>
          <a:prstGeom prst="line">
            <a:avLst/>
          </a:prstGeom>
          <a:ln w="63500" cap="rnd" cmpd="tri">
            <a:solidFill>
              <a:srgbClr val="FCFF47"/>
            </a:solidFill>
            <a:prstDash val="dash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>
            <a:cxnSpLocks/>
          </p:cNvCxnSpPr>
          <p:nvPr/>
        </p:nvCxnSpPr>
        <p:spPr>
          <a:xfrm flipH="1">
            <a:off x="4331209" y="1956355"/>
            <a:ext cx="3797809" cy="1167845"/>
          </a:xfrm>
          <a:prstGeom prst="line">
            <a:avLst/>
          </a:prstGeom>
          <a:ln w="63500" cap="rnd" cmpd="tri">
            <a:solidFill>
              <a:srgbClr val="FCFF47"/>
            </a:solidFill>
            <a:prstDash val="dash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>
            <a:cxnSpLocks/>
          </p:cNvCxnSpPr>
          <p:nvPr/>
        </p:nvCxnSpPr>
        <p:spPr>
          <a:xfrm flipH="1" flipV="1">
            <a:off x="3968496" y="3721609"/>
            <a:ext cx="877383" cy="1047518"/>
          </a:xfrm>
          <a:prstGeom prst="line">
            <a:avLst/>
          </a:prstGeom>
          <a:ln w="63500" cap="rnd" cmpd="tri">
            <a:solidFill>
              <a:srgbClr val="FCFF47"/>
            </a:solidFill>
            <a:prstDash val="dash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>
            <a:cxnSpLocks/>
          </p:cNvCxnSpPr>
          <p:nvPr/>
        </p:nvCxnSpPr>
        <p:spPr>
          <a:xfrm flipH="1">
            <a:off x="4498849" y="3287664"/>
            <a:ext cx="2230969" cy="49896"/>
          </a:xfrm>
          <a:prstGeom prst="line">
            <a:avLst/>
          </a:prstGeom>
          <a:ln w="63500" cap="rnd" cmpd="tri">
            <a:solidFill>
              <a:srgbClr val="FCFF47"/>
            </a:solidFill>
            <a:prstDash val="dash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그림 73" descr="mo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0390124" y="499364"/>
            <a:ext cx="1094739" cy="1094739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5FAF100F-DEE0-4F28-B81B-57398FD0F14E}"/>
              </a:ext>
            </a:extLst>
          </p:cNvPr>
          <p:cNvGrpSpPr/>
          <p:nvPr/>
        </p:nvGrpSpPr>
        <p:grpSpPr>
          <a:xfrm>
            <a:off x="4623877" y="4753131"/>
            <a:ext cx="1586956" cy="1586956"/>
            <a:chOff x="6749530" y="3958154"/>
            <a:chExt cx="1586956" cy="1586956"/>
          </a:xfrm>
        </p:grpSpPr>
        <p:grpSp>
          <p:nvGrpSpPr>
            <p:cNvPr id="33" name="그룹 32"/>
            <p:cNvGrpSpPr/>
            <p:nvPr/>
          </p:nvGrpSpPr>
          <p:grpSpPr>
            <a:xfrm>
              <a:off x="6749530" y="3958154"/>
              <a:ext cx="1586956" cy="1586956"/>
              <a:chOff x="3040114" y="2232986"/>
              <a:chExt cx="1586956" cy="1586956"/>
            </a:xfrm>
          </p:grpSpPr>
          <p:sp>
            <p:nvSpPr>
              <p:cNvPr id="34" name="Oval 6"/>
              <p:cNvSpPr>
                <a:spLocks noChangeArrowheads="1"/>
              </p:cNvSpPr>
              <p:nvPr/>
            </p:nvSpPr>
            <p:spPr bwMode="auto">
              <a:xfrm>
                <a:off x="3040114" y="2232986"/>
                <a:ext cx="1586956" cy="1586956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/>
              </a:p>
            </p:txBody>
          </p:sp>
          <p:sp>
            <p:nvSpPr>
              <p:cNvPr id="35" name="Oval 7"/>
              <p:cNvSpPr>
                <a:spLocks noChangeArrowheads="1"/>
              </p:cNvSpPr>
              <p:nvPr/>
            </p:nvSpPr>
            <p:spPr bwMode="auto">
              <a:xfrm>
                <a:off x="3162724" y="2364312"/>
                <a:ext cx="1341319" cy="1340300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xmlns="" id="{0D923909-E07D-40D4-B8D4-FBB2D6426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1532" y="4355783"/>
              <a:ext cx="1143400" cy="807693"/>
            </a:xfrm>
            <a:prstGeom prst="rect">
              <a:avLst/>
            </a:prstGeom>
          </p:spPr>
        </p:pic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E3648EAD-C420-4499-9725-3C673A3EF3F8}"/>
              </a:ext>
            </a:extLst>
          </p:cNvPr>
          <p:cNvGrpSpPr/>
          <p:nvPr/>
        </p:nvGrpSpPr>
        <p:grpSpPr>
          <a:xfrm>
            <a:off x="6004770" y="186597"/>
            <a:ext cx="1586956" cy="1586956"/>
            <a:chOff x="5406680" y="23348"/>
            <a:chExt cx="1586956" cy="1586956"/>
          </a:xfrm>
        </p:grpSpPr>
        <p:sp>
          <p:nvSpPr>
            <p:cNvPr id="43" name="Oval 6">
              <a:extLst>
                <a:ext uri="{FF2B5EF4-FFF2-40B4-BE49-F238E27FC236}">
                  <a16:creationId xmlns:a16="http://schemas.microsoft.com/office/drawing/2014/main" xmlns="" id="{3C376204-1205-4A32-9628-A7E81AA52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6680" y="23348"/>
              <a:ext cx="1586956" cy="1586956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xmlns="" id="{89E9F3F5-78A6-42D6-83F9-42C06546E42B}"/>
                </a:ext>
              </a:extLst>
            </p:cNvPr>
            <p:cNvGrpSpPr/>
            <p:nvPr/>
          </p:nvGrpSpPr>
          <p:grpSpPr>
            <a:xfrm>
              <a:off x="5529290" y="154674"/>
              <a:ext cx="1341319" cy="1340300"/>
              <a:chOff x="5529290" y="154674"/>
              <a:chExt cx="1341319" cy="1340300"/>
            </a:xfrm>
          </p:grpSpPr>
          <p:sp>
            <p:nvSpPr>
              <p:cNvPr id="44" name="Oval 7">
                <a:extLst>
                  <a:ext uri="{FF2B5EF4-FFF2-40B4-BE49-F238E27FC236}">
                    <a16:creationId xmlns:a16="http://schemas.microsoft.com/office/drawing/2014/main" xmlns="" id="{DF68BF84-21A6-4C7F-A7A7-FFB49BA41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9290" y="154674"/>
                <a:ext cx="1341319" cy="1340300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190B5B5B-E226-4D7B-B158-D0712242CD07}"/>
                  </a:ext>
                </a:extLst>
              </p:cNvPr>
              <p:cNvSpPr txBox="1"/>
              <p:nvPr/>
            </p:nvSpPr>
            <p:spPr>
              <a:xfrm>
                <a:off x="5650205" y="296322"/>
                <a:ext cx="118333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dirty="0">
                    <a:latin typeface="배달의민족 한나는 열한살" pitchFamily="50" charset="-127"/>
                    <a:ea typeface="배달의민족 한나는 열한살" pitchFamily="50" charset="-127"/>
                  </a:rPr>
                  <a:t>2004</a:t>
                </a:r>
              </a:p>
              <a:p>
                <a:r>
                  <a:rPr lang="en-US" altLang="ko-KR" sz="3200" dirty="0">
                    <a:latin typeface="배달의민족 한나는 열한살" pitchFamily="50" charset="-127"/>
                    <a:ea typeface="배달의민족 한나는 열한살" pitchFamily="50" charset="-127"/>
                  </a:rPr>
                  <a:t>01.13</a:t>
                </a:r>
                <a:endParaRPr lang="ko-KR" altLang="en-US" sz="3200" dirty="0">
                  <a:latin typeface="배달의민족 한나는 열한살" pitchFamily="50" charset="-127"/>
                  <a:ea typeface="배달의민족 한나는 열한살" pitchFamily="50" charset="-127"/>
                </a:endParaRPr>
              </a:p>
            </p:txBody>
          </p:sp>
        </p:grpSp>
      </p:grp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xmlns="" id="{A763782D-1F2C-46CC-9F6B-91427A0EB2D3}"/>
              </a:ext>
            </a:extLst>
          </p:cNvPr>
          <p:cNvCxnSpPr>
            <a:cxnSpLocks/>
          </p:cNvCxnSpPr>
          <p:nvPr/>
        </p:nvCxnSpPr>
        <p:spPr>
          <a:xfrm flipH="1">
            <a:off x="4450134" y="1645920"/>
            <a:ext cx="1677246" cy="1122402"/>
          </a:xfrm>
          <a:prstGeom prst="line">
            <a:avLst/>
          </a:prstGeom>
          <a:ln w="63500" cap="rnd" cmpd="tri">
            <a:solidFill>
              <a:srgbClr val="FCFF47"/>
            </a:solidFill>
            <a:prstDash val="dash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그룹 63">
            <a:extLst>
              <a:ext uri="{FF2B5EF4-FFF2-40B4-BE49-F238E27FC236}">
                <a16:creationId xmlns:a16="http://schemas.microsoft.com/office/drawing/2014/main" xmlns="" id="{228984CA-E090-426E-AAE2-C4F2C7D845C9}"/>
              </a:ext>
            </a:extLst>
          </p:cNvPr>
          <p:cNvGrpSpPr/>
          <p:nvPr/>
        </p:nvGrpSpPr>
        <p:grpSpPr>
          <a:xfrm>
            <a:off x="8305626" y="909707"/>
            <a:ext cx="1586956" cy="1586956"/>
            <a:chOff x="5406680" y="23348"/>
            <a:chExt cx="1586956" cy="1586956"/>
          </a:xfrm>
        </p:grpSpPr>
        <p:sp>
          <p:nvSpPr>
            <p:cNvPr id="65" name="Oval 6">
              <a:extLst>
                <a:ext uri="{FF2B5EF4-FFF2-40B4-BE49-F238E27FC236}">
                  <a16:creationId xmlns:a16="http://schemas.microsoft.com/office/drawing/2014/main" xmlns="" id="{05E63346-9111-49A3-BD73-98CC5798A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6680" y="23348"/>
              <a:ext cx="1586956" cy="1586956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xmlns="" id="{6A623BCD-22BD-4AB2-85C0-3030ADCFC54E}"/>
                </a:ext>
              </a:extLst>
            </p:cNvPr>
            <p:cNvGrpSpPr/>
            <p:nvPr/>
          </p:nvGrpSpPr>
          <p:grpSpPr>
            <a:xfrm>
              <a:off x="5529290" y="154674"/>
              <a:ext cx="1341319" cy="1340300"/>
              <a:chOff x="5529290" y="154674"/>
              <a:chExt cx="1341319" cy="1340300"/>
            </a:xfrm>
          </p:grpSpPr>
          <p:sp>
            <p:nvSpPr>
              <p:cNvPr id="67" name="Oval 7">
                <a:extLst>
                  <a:ext uri="{FF2B5EF4-FFF2-40B4-BE49-F238E27FC236}">
                    <a16:creationId xmlns:a16="http://schemas.microsoft.com/office/drawing/2014/main" xmlns="" id="{39F9E8D7-5104-4E63-8E2C-D332BA7755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9290" y="154674"/>
                <a:ext cx="1341319" cy="1340300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FE8838DB-719F-43A1-A341-09C508467822}"/>
                  </a:ext>
                </a:extLst>
              </p:cNvPr>
              <p:cNvSpPr txBox="1"/>
              <p:nvPr/>
            </p:nvSpPr>
            <p:spPr>
              <a:xfrm>
                <a:off x="5560874" y="406199"/>
                <a:ext cx="12394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400" dirty="0">
                    <a:latin typeface="배달의민족 한나는 열한살" pitchFamily="50" charset="-127"/>
                    <a:ea typeface="배달의민족 한나는 열한살" pitchFamily="50" charset="-127"/>
                  </a:rPr>
                  <a:t>어울림</a:t>
                </a:r>
                <a:endParaRPr lang="en-US" altLang="ko-KR" sz="3200" dirty="0">
                  <a:latin typeface="배달의민족 한나는 열한살" pitchFamily="50" charset="-127"/>
                  <a:ea typeface="배달의민족 한나는 열한살" pitchFamily="50" charset="-127"/>
                </a:endParaRPr>
              </a:p>
              <a:p>
                <a:pPr algn="ctr"/>
                <a:r>
                  <a:rPr lang="ko-KR" altLang="en-US" sz="2400" dirty="0">
                    <a:latin typeface="배달의민족 한나는 열한살" pitchFamily="50" charset="-127"/>
                    <a:ea typeface="배달의민족 한나는 열한살" pitchFamily="50" charset="-127"/>
                  </a:rPr>
                  <a:t>복지재단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9181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ddddddfdsfdsfdsfds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48" y="0"/>
            <a:ext cx="12203298" cy="6858000"/>
          </a:xfrm>
          <a:prstGeom prst="rect">
            <a:avLst/>
          </a:prstGeom>
        </p:spPr>
      </p:pic>
      <p:sp>
        <p:nvSpPr>
          <p:cNvPr id="3" name="Rectangle 26"/>
          <p:cNvSpPr/>
          <p:nvPr/>
        </p:nvSpPr>
        <p:spPr>
          <a:xfrm>
            <a:off x="1" y="0"/>
            <a:ext cx="2703956" cy="409339"/>
          </a:xfrm>
          <a:prstGeom prst="rect">
            <a:avLst/>
          </a:prstGeom>
          <a:solidFill>
            <a:srgbClr val="FAC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배달의민족 한나는 열한살" pitchFamily="50" charset="-127"/>
              <a:ea typeface="배달의민족 한나는 열한살" pitchFamily="50" charset="-127"/>
            </a:endParaRPr>
          </a:p>
          <a:p>
            <a:pPr algn="ctr"/>
            <a:endParaRPr lang="ko-KR" altLang="en-US" dirty="0">
              <a:solidFill>
                <a:prstClr val="white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46304" y="-257447"/>
            <a:ext cx="2937564" cy="808038"/>
            <a:chOff x="146304" y="-257447"/>
            <a:chExt cx="2937564" cy="808038"/>
          </a:xfrm>
        </p:grpSpPr>
        <p:pic>
          <p:nvPicPr>
            <p:cNvPr id="5" name="그림 4" descr="sta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970789">
              <a:off x="2318225" y="-257447"/>
              <a:ext cx="765643" cy="80803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6304" y="0"/>
              <a:ext cx="22669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Tmon몬소리 Black" pitchFamily="2" charset="-127"/>
                  <a:ea typeface="Tmon몬소리 Black" pitchFamily="2" charset="-127"/>
                </a:rPr>
                <a:t>       기관선택이유</a:t>
              </a:r>
              <a:r>
                <a:rPr lang="en-US" altLang="ko-KR" sz="2000" dirty="0">
                  <a:latin typeface="Tmon몬소리 Black" pitchFamily="2" charset="-127"/>
                  <a:ea typeface="Tmon몬소리 Black" pitchFamily="2" charset="-127"/>
                </a:rPr>
                <a:t>!</a:t>
              </a:r>
              <a:endParaRPr lang="ko-KR" altLang="en-US" sz="2000" dirty="0">
                <a:latin typeface="Tmon몬소리 Black" pitchFamily="2" charset="-127"/>
                <a:ea typeface="Tmon몬소리 Black" pitchFamily="2" charset="-127"/>
              </a:endParaRPr>
            </a:p>
          </p:txBody>
        </p:sp>
      </p:grpSp>
      <p:pic>
        <p:nvPicPr>
          <p:cNvPr id="7" name="그림 6" descr="ali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7370" y="2871218"/>
            <a:ext cx="3986782" cy="3986782"/>
          </a:xfrm>
          <a:prstGeom prst="rect">
            <a:avLst/>
          </a:prstGeom>
        </p:spPr>
      </p:pic>
      <p:pic>
        <p:nvPicPr>
          <p:cNvPr id="8" name="그림 7" descr="star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16471" y="187966"/>
            <a:ext cx="1875529" cy="18755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1537" y="1522150"/>
            <a:ext cx="18149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latin typeface="더페이스샵 잉크립퀴드체" pitchFamily="66" charset="-127"/>
                <a:ea typeface="더페이스샵 잉크립퀴드체" pitchFamily="66" charset="-127"/>
              </a:rPr>
              <a:t>체계적인</a:t>
            </a:r>
            <a:endParaRPr lang="en-US" altLang="ko-KR" sz="4400" dirty="0">
              <a:latin typeface="더페이스샵 잉크립퀴드체" pitchFamily="66" charset="-127"/>
              <a:ea typeface="더페이스샵 잉크립퀴드체" pitchFamily="66" charset="-127"/>
            </a:endParaRPr>
          </a:p>
          <a:p>
            <a:r>
              <a:rPr lang="ko-KR" altLang="en-US" sz="4400" dirty="0">
                <a:latin typeface="더페이스샵 잉크립퀴드체" pitchFamily="66" charset="-127"/>
                <a:ea typeface="더페이스샵 잉크립퀴드체" pitchFamily="66" charset="-127"/>
              </a:rPr>
              <a:t>실습계획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4523147" y="5934456"/>
            <a:ext cx="3121237" cy="923544"/>
          </a:xfrm>
          <a:prstGeom prst="rect">
            <a:avLst/>
          </a:prstGeom>
          <a:solidFill>
            <a:srgbClr val="092495">
              <a:alpha val="91000"/>
            </a:srgb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>
                <a:solidFill>
                  <a:srgbClr val="E96852"/>
                </a:solidFill>
                <a:latin typeface="Tmon몬소리 Black" pitchFamily="2" charset="-127"/>
                <a:ea typeface="Tmon몬소리 Black" pitchFamily="2" charset="-127"/>
                <a:cs typeface="Arial Unicode MS" pitchFamily="50" charset="-127"/>
              </a:rPr>
              <a:t>오비비</a:t>
            </a:r>
            <a:r>
              <a:rPr lang="ko-KR" altLang="en-US" sz="2400" dirty="0">
                <a:solidFill>
                  <a:srgbClr val="E96852"/>
                </a:solidFill>
                <a:latin typeface="Tmon몬소리 Black" pitchFamily="2" charset="-127"/>
                <a:ea typeface="Tmon몬소리 Black" pitchFamily="2" charset="-127"/>
                <a:cs typeface="Arial Unicode MS" pitchFamily="50" charset="-127"/>
              </a:rPr>
              <a:t> </a:t>
            </a:r>
            <a:r>
              <a:rPr lang="en-US" altLang="ko-KR" sz="2400" dirty="0">
                <a:solidFill>
                  <a:srgbClr val="E96852"/>
                </a:solidFill>
                <a:latin typeface="Tmon몬소리 Black" pitchFamily="2" charset="-127"/>
                <a:ea typeface="Tmon몬소리 Black" pitchFamily="2" charset="-127"/>
                <a:cs typeface="Arial Unicode MS" pitchFamily="50" charset="-127"/>
              </a:rPr>
              <a:t>(16</a:t>
            </a:r>
            <a:r>
              <a:rPr lang="ko-KR" altLang="en-US" sz="2400" dirty="0">
                <a:solidFill>
                  <a:srgbClr val="E96852"/>
                </a:solidFill>
                <a:latin typeface="Tmon몬소리 Black" pitchFamily="2" charset="-127"/>
                <a:ea typeface="Tmon몬소리 Black" pitchFamily="2" charset="-127"/>
                <a:cs typeface="Arial Unicode MS" pitchFamily="50" charset="-127"/>
              </a:rPr>
              <a:t>학번</a:t>
            </a:r>
            <a:r>
              <a:rPr lang="en-US" altLang="ko-KR" sz="2400" dirty="0">
                <a:solidFill>
                  <a:srgbClr val="E96852"/>
                </a:solidFill>
                <a:latin typeface="Tmon몬소리 Black" pitchFamily="2" charset="-127"/>
                <a:ea typeface="Tmon몬소리 Black" pitchFamily="2" charset="-127"/>
                <a:cs typeface="Arial Unicode MS" pitchFamily="50" charset="-127"/>
              </a:rPr>
              <a:t>.3</a:t>
            </a:r>
            <a:r>
              <a:rPr lang="ko-KR" altLang="en-US" sz="2400" dirty="0">
                <a:solidFill>
                  <a:srgbClr val="E96852"/>
                </a:solidFill>
                <a:latin typeface="Tmon몬소리 Black" pitchFamily="2" charset="-127"/>
                <a:ea typeface="Tmon몬소리 Black" pitchFamily="2" charset="-127"/>
                <a:cs typeface="Arial Unicode MS" pitchFamily="50" charset="-127"/>
              </a:rPr>
              <a:t>학년</a:t>
            </a:r>
            <a:r>
              <a:rPr lang="en-US" altLang="ko-KR" sz="2400" dirty="0">
                <a:solidFill>
                  <a:srgbClr val="E96852"/>
                </a:solidFill>
                <a:latin typeface="Tmon몬소리 Black" pitchFamily="2" charset="-127"/>
                <a:ea typeface="Tmon몬소리 Black" pitchFamily="2" charset="-127"/>
                <a:cs typeface="Arial Unicode MS" pitchFamily="50" charset="-127"/>
              </a:rPr>
              <a:t>)</a:t>
            </a:r>
            <a:endParaRPr lang="ko-KR" altLang="en-US" sz="2400" dirty="0">
              <a:solidFill>
                <a:srgbClr val="E96852"/>
              </a:solidFill>
              <a:latin typeface="Tmon몬소리 Black" pitchFamily="2" charset="-127"/>
              <a:ea typeface="Tmon몬소리 Black" pitchFamily="2" charset="-127"/>
              <a:cs typeface="Arial Unicode MS" pitchFamily="50" charset="-127"/>
            </a:endParaRPr>
          </a:p>
        </p:txBody>
      </p:sp>
      <p:pic>
        <p:nvPicPr>
          <p:cNvPr id="34" name="그림 33" descr="shines.png"/>
          <p:cNvPicPr>
            <a:picLocks noChangeAspect="1"/>
          </p:cNvPicPr>
          <p:nvPr/>
        </p:nvPicPr>
        <p:blipFill>
          <a:blip r:embed="rId6" cstate="print"/>
          <a:srcRect l="13909" t="63358" r="37931"/>
          <a:stretch>
            <a:fillRect/>
          </a:stretch>
        </p:blipFill>
        <p:spPr>
          <a:xfrm>
            <a:off x="1499616" y="1051560"/>
            <a:ext cx="699884" cy="532497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C95CA59E-4A02-457E-9DF0-07BE1959CBA3}"/>
              </a:ext>
            </a:extLst>
          </p:cNvPr>
          <p:cNvGrpSpPr/>
          <p:nvPr/>
        </p:nvGrpSpPr>
        <p:grpSpPr>
          <a:xfrm>
            <a:off x="3630928" y="1874653"/>
            <a:ext cx="1681871" cy="2026107"/>
            <a:chOff x="3362573" y="1954166"/>
            <a:chExt cx="1681871" cy="2026107"/>
          </a:xfrm>
        </p:grpSpPr>
        <p:sp>
          <p:nvSpPr>
            <p:cNvPr id="15" name="TextBox 14"/>
            <p:cNvSpPr txBox="1"/>
            <p:nvPr/>
          </p:nvSpPr>
          <p:spPr>
            <a:xfrm>
              <a:off x="3362573" y="2533723"/>
              <a:ext cx="168187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latin typeface="더페이스샵 잉크립퀴드체" pitchFamily="66" charset="-127"/>
                  <a:ea typeface="더페이스샵 잉크립퀴드체" pitchFamily="66" charset="-127"/>
                </a:rPr>
                <a:t>실천현장</a:t>
              </a:r>
              <a:endParaRPr lang="en-US" altLang="ko-KR" sz="4400" dirty="0">
                <a:latin typeface="더페이스샵 잉크립퀴드체" pitchFamily="66" charset="-127"/>
                <a:ea typeface="더페이스샵 잉크립퀴드체" pitchFamily="66" charset="-127"/>
              </a:endParaRPr>
            </a:p>
            <a:p>
              <a:pPr algn="ctr"/>
              <a:r>
                <a:rPr lang="ko-KR" altLang="en-US" sz="4400" dirty="0">
                  <a:latin typeface="더페이스샵 잉크립퀴드체" pitchFamily="66" charset="-127"/>
                  <a:ea typeface="더페이스샵 잉크립퀴드체" pitchFamily="66" charset="-127"/>
                </a:rPr>
                <a:t>경험</a:t>
              </a:r>
            </a:p>
          </p:txBody>
        </p:sp>
        <p:pic>
          <p:nvPicPr>
            <p:cNvPr id="35" name="그림 34" descr="shines.png"/>
            <p:cNvPicPr>
              <a:picLocks noChangeAspect="1"/>
            </p:cNvPicPr>
            <p:nvPr/>
          </p:nvPicPr>
          <p:blipFill>
            <a:blip r:embed="rId6" cstate="print"/>
            <a:srcRect l="13909" t="63358" r="37931"/>
            <a:stretch>
              <a:fillRect/>
            </a:stretch>
          </p:blipFill>
          <p:spPr>
            <a:xfrm>
              <a:off x="3892296" y="1954166"/>
              <a:ext cx="699884" cy="532497"/>
            </a:xfrm>
            <a:prstGeom prst="rect">
              <a:avLst/>
            </a:prstGeom>
          </p:spPr>
        </p:pic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xmlns="" id="{AAE729D7-7FBE-4E58-B463-C72520A82A39}"/>
              </a:ext>
            </a:extLst>
          </p:cNvPr>
          <p:cNvGrpSpPr/>
          <p:nvPr/>
        </p:nvGrpSpPr>
        <p:grpSpPr>
          <a:xfrm>
            <a:off x="1809800" y="3476360"/>
            <a:ext cx="1681871" cy="2071661"/>
            <a:chOff x="1998643" y="4042887"/>
            <a:chExt cx="1681871" cy="2071661"/>
          </a:xfrm>
        </p:grpSpPr>
        <p:sp>
          <p:nvSpPr>
            <p:cNvPr id="19" name="TextBox 18"/>
            <p:cNvSpPr txBox="1"/>
            <p:nvPr/>
          </p:nvSpPr>
          <p:spPr>
            <a:xfrm>
              <a:off x="1998643" y="4667998"/>
              <a:ext cx="168187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latin typeface="더페이스샵 잉크립퀴드체" pitchFamily="66" charset="-127"/>
                  <a:ea typeface="더페이스샵 잉크립퀴드체" pitchFamily="66" charset="-127"/>
                </a:rPr>
                <a:t>실천현장</a:t>
              </a:r>
              <a:endParaRPr lang="en-US" altLang="ko-KR" sz="4400" dirty="0">
                <a:latin typeface="더페이스샵 잉크립퀴드체" pitchFamily="66" charset="-127"/>
                <a:ea typeface="더페이스샵 잉크립퀴드체" pitchFamily="66" charset="-127"/>
              </a:endParaRPr>
            </a:p>
            <a:p>
              <a:pPr algn="ctr"/>
              <a:r>
                <a:rPr lang="ko-KR" altLang="en-US" sz="4400" dirty="0" err="1">
                  <a:latin typeface="더페이스샵 잉크립퀴드체" pitchFamily="66" charset="-127"/>
                  <a:ea typeface="더페이스샵 잉크립퀴드체" pitchFamily="66" charset="-127"/>
                </a:rPr>
                <a:t>이론접목</a:t>
              </a:r>
              <a:endParaRPr lang="ko-KR" altLang="en-US" sz="4400" dirty="0">
                <a:latin typeface="더페이스샵 잉크립퀴드체" pitchFamily="66" charset="-127"/>
                <a:ea typeface="더페이스샵 잉크립퀴드체" pitchFamily="66" charset="-127"/>
              </a:endParaRPr>
            </a:p>
          </p:txBody>
        </p:sp>
        <p:pic>
          <p:nvPicPr>
            <p:cNvPr id="38" name="그림 37" descr="shines.png"/>
            <p:cNvPicPr>
              <a:picLocks noChangeAspect="1"/>
            </p:cNvPicPr>
            <p:nvPr/>
          </p:nvPicPr>
          <p:blipFill>
            <a:blip r:embed="rId6" cstate="print"/>
            <a:srcRect l="13909" t="63358" r="37931"/>
            <a:stretch>
              <a:fillRect/>
            </a:stretch>
          </p:blipFill>
          <p:spPr>
            <a:xfrm>
              <a:off x="2533716" y="4042887"/>
              <a:ext cx="699884" cy="532497"/>
            </a:xfrm>
            <a:prstGeom prst="rect">
              <a:avLst/>
            </a:prstGeom>
          </p:spPr>
        </p:pic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A82C2A5E-C201-42A0-88EB-A0483BB06290}"/>
              </a:ext>
            </a:extLst>
          </p:cNvPr>
          <p:cNvGrpSpPr/>
          <p:nvPr/>
        </p:nvGrpSpPr>
        <p:grpSpPr>
          <a:xfrm>
            <a:off x="6024296" y="425927"/>
            <a:ext cx="1633781" cy="2153290"/>
            <a:chOff x="5716184" y="664464"/>
            <a:chExt cx="1633781" cy="2153290"/>
          </a:xfrm>
        </p:grpSpPr>
        <p:sp>
          <p:nvSpPr>
            <p:cNvPr id="14" name="TextBox 13"/>
            <p:cNvSpPr txBox="1"/>
            <p:nvPr/>
          </p:nvSpPr>
          <p:spPr>
            <a:xfrm>
              <a:off x="5716184" y="1371204"/>
              <a:ext cx="163378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latin typeface="더페이스샵 잉크립퀴드체" pitchFamily="66" charset="-127"/>
                  <a:ea typeface="더페이스샵 잉크립퀴드체" pitchFamily="66" charset="-127"/>
                </a:rPr>
                <a:t>지역사회</a:t>
              </a:r>
              <a:endParaRPr lang="en-US" altLang="ko-KR" sz="4400" dirty="0">
                <a:latin typeface="더페이스샵 잉크립퀴드체" pitchFamily="66" charset="-127"/>
                <a:ea typeface="더페이스샵 잉크립퀴드체" pitchFamily="66" charset="-127"/>
              </a:endParaRPr>
            </a:p>
            <a:p>
              <a:pPr algn="ctr"/>
              <a:r>
                <a:rPr lang="ko-KR" altLang="en-US" sz="4400" dirty="0">
                  <a:latin typeface="더페이스샵 잉크립퀴드체" pitchFamily="66" charset="-127"/>
                  <a:ea typeface="더페이스샵 잉크립퀴드체" pitchFamily="66" charset="-127"/>
                </a:rPr>
                <a:t>욕구파악</a:t>
              </a:r>
              <a:endParaRPr lang="en-US" altLang="ko-KR" sz="4400" dirty="0">
                <a:latin typeface="더페이스샵 잉크립퀴드체" pitchFamily="66" charset="-127"/>
                <a:ea typeface="더페이스샵 잉크립퀴드체" pitchFamily="66" charset="-127"/>
              </a:endParaRPr>
            </a:p>
          </p:txBody>
        </p:sp>
        <p:pic>
          <p:nvPicPr>
            <p:cNvPr id="39" name="그림 38" descr="shines.png"/>
            <p:cNvPicPr>
              <a:picLocks noChangeAspect="1"/>
            </p:cNvPicPr>
            <p:nvPr/>
          </p:nvPicPr>
          <p:blipFill>
            <a:blip r:embed="rId6" cstate="print"/>
            <a:srcRect l="13909" t="63358" r="37931"/>
            <a:stretch>
              <a:fillRect/>
            </a:stretch>
          </p:blipFill>
          <p:spPr>
            <a:xfrm>
              <a:off x="6169152" y="664464"/>
              <a:ext cx="699884" cy="532497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xmlns="" id="{4E00EF76-D6E1-491D-91A4-8DDA902A234C}"/>
              </a:ext>
            </a:extLst>
          </p:cNvPr>
          <p:cNvGrpSpPr/>
          <p:nvPr/>
        </p:nvGrpSpPr>
        <p:grpSpPr>
          <a:xfrm>
            <a:off x="8265054" y="2063495"/>
            <a:ext cx="1005403" cy="2071661"/>
            <a:chOff x="8265054" y="2102998"/>
            <a:chExt cx="1005403" cy="207166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0F60DA80-0268-4773-B8CC-3B920A844089}"/>
                </a:ext>
              </a:extLst>
            </p:cNvPr>
            <p:cNvSpPr txBox="1"/>
            <p:nvPr/>
          </p:nvSpPr>
          <p:spPr>
            <a:xfrm>
              <a:off x="8265054" y="2728109"/>
              <a:ext cx="100540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latin typeface="더페이스샵 잉크립퀴드체" pitchFamily="66" charset="-127"/>
                  <a:ea typeface="더페이스샵 잉크립퀴드체" pitchFamily="66" charset="-127"/>
                </a:rPr>
                <a:t>진로</a:t>
              </a:r>
              <a:endParaRPr lang="en-US" altLang="ko-KR" sz="4400" dirty="0">
                <a:latin typeface="더페이스샵 잉크립퀴드체" pitchFamily="66" charset="-127"/>
                <a:ea typeface="더페이스샵 잉크립퀴드체" pitchFamily="66" charset="-127"/>
              </a:endParaRPr>
            </a:p>
            <a:p>
              <a:pPr algn="ctr"/>
              <a:r>
                <a:rPr lang="ko-KR" altLang="en-US" sz="4400" dirty="0">
                  <a:latin typeface="더페이스샵 잉크립퀴드체" pitchFamily="66" charset="-127"/>
                  <a:ea typeface="더페이스샵 잉크립퀴드체" pitchFamily="66" charset="-127"/>
                </a:rPr>
                <a:t>방향</a:t>
              </a:r>
            </a:p>
          </p:txBody>
        </p:sp>
        <p:pic>
          <p:nvPicPr>
            <p:cNvPr id="33" name="그림 32" descr="shines.png">
              <a:extLst>
                <a:ext uri="{FF2B5EF4-FFF2-40B4-BE49-F238E27FC236}">
                  <a16:creationId xmlns:a16="http://schemas.microsoft.com/office/drawing/2014/main" xmlns="" id="{DEF0A17A-58D8-4B22-9FC5-501B0CE23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 l="13909" t="63358" r="37931"/>
            <a:stretch>
              <a:fillRect/>
            </a:stretch>
          </p:blipFill>
          <p:spPr>
            <a:xfrm>
              <a:off x="8461892" y="2102998"/>
              <a:ext cx="699884" cy="532497"/>
            </a:xfrm>
            <a:prstGeom prst="rect">
              <a:avLst/>
            </a:prstGeom>
          </p:spPr>
        </p:pic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xmlns="" id="{0613D5D4-CD39-4536-9981-C6E356C764F5}"/>
              </a:ext>
            </a:extLst>
          </p:cNvPr>
          <p:cNvGrpSpPr/>
          <p:nvPr/>
        </p:nvGrpSpPr>
        <p:grpSpPr>
          <a:xfrm>
            <a:off x="9414461" y="3577556"/>
            <a:ext cx="1633781" cy="2071661"/>
            <a:chOff x="7950865" y="2102998"/>
            <a:chExt cx="1633781" cy="207166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F3F80DD0-C96A-40D3-926B-2E5C9BC88CCF}"/>
                </a:ext>
              </a:extLst>
            </p:cNvPr>
            <p:cNvSpPr txBox="1"/>
            <p:nvPr/>
          </p:nvSpPr>
          <p:spPr>
            <a:xfrm>
              <a:off x="7950865" y="2728109"/>
              <a:ext cx="163378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latin typeface="더페이스샵 잉크립퀴드체" pitchFamily="66" charset="-127"/>
                  <a:ea typeface="더페이스샵 잉크립퀴드체" pitchFamily="66" charset="-127"/>
                </a:rPr>
                <a:t>지역사회</a:t>
              </a:r>
              <a:endParaRPr lang="en-US" altLang="ko-KR" sz="4400" dirty="0">
                <a:latin typeface="더페이스샵 잉크립퀴드체" pitchFamily="66" charset="-127"/>
                <a:ea typeface="더페이스샵 잉크립퀴드체" pitchFamily="66" charset="-127"/>
              </a:endParaRPr>
            </a:p>
            <a:p>
              <a:pPr algn="ctr"/>
              <a:r>
                <a:rPr lang="ko-KR" altLang="en-US" sz="4400" dirty="0">
                  <a:latin typeface="더페이스샵 잉크립퀴드체" pitchFamily="66" charset="-127"/>
                  <a:ea typeface="더페이스샵 잉크립퀴드체" pitchFamily="66" charset="-127"/>
                </a:rPr>
                <a:t>이해</a:t>
              </a:r>
              <a:endParaRPr lang="en-US" altLang="ko-KR" sz="4400" dirty="0">
                <a:latin typeface="더페이스샵 잉크립퀴드체" pitchFamily="66" charset="-127"/>
                <a:ea typeface="더페이스샵 잉크립퀴드체" pitchFamily="66" charset="-127"/>
              </a:endParaRPr>
            </a:p>
          </p:txBody>
        </p:sp>
        <p:pic>
          <p:nvPicPr>
            <p:cNvPr id="49" name="그림 48" descr="shines.png">
              <a:extLst>
                <a:ext uri="{FF2B5EF4-FFF2-40B4-BE49-F238E27FC236}">
                  <a16:creationId xmlns:a16="http://schemas.microsoft.com/office/drawing/2014/main" xmlns="" id="{63F15F3F-D949-4F2C-8EFD-62CD2F4CB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 l="13909" t="63358" r="37931"/>
            <a:stretch>
              <a:fillRect/>
            </a:stretch>
          </p:blipFill>
          <p:spPr>
            <a:xfrm>
              <a:off x="8461892" y="2102998"/>
              <a:ext cx="699884" cy="532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0594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ddddddfdsfdsfdsfds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68947" y="-2577183"/>
            <a:ext cx="16789202" cy="9435183"/>
          </a:xfrm>
          <a:prstGeom prst="rect">
            <a:avLst/>
          </a:prstGeom>
        </p:spPr>
      </p:pic>
      <p:pic>
        <p:nvPicPr>
          <p:cNvPr id="25" name="그림 24" descr="mo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269" y="939024"/>
            <a:ext cx="1094739" cy="1094739"/>
          </a:xfrm>
          <a:prstGeom prst="rect">
            <a:avLst/>
          </a:prstGeom>
        </p:spPr>
      </p:pic>
      <p:grpSp>
        <p:nvGrpSpPr>
          <p:cNvPr id="82" name="그룹 81">
            <a:extLst>
              <a:ext uri="{FF2B5EF4-FFF2-40B4-BE49-F238E27FC236}">
                <a16:creationId xmlns:a16="http://schemas.microsoft.com/office/drawing/2014/main" xmlns="" id="{FEDF513A-4548-4F3B-844E-7F1E05538530}"/>
              </a:ext>
            </a:extLst>
          </p:cNvPr>
          <p:cNvGrpSpPr/>
          <p:nvPr/>
        </p:nvGrpSpPr>
        <p:grpSpPr>
          <a:xfrm>
            <a:off x="891925" y="1494317"/>
            <a:ext cx="10435219" cy="4907326"/>
            <a:chOff x="686910" y="1941579"/>
            <a:chExt cx="10435219" cy="4907326"/>
          </a:xfrm>
        </p:grpSpPr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xmlns="" id="{0A7D4AD0-B1CE-429C-9AF1-51852BEFFDDB}"/>
                </a:ext>
              </a:extLst>
            </p:cNvPr>
            <p:cNvSpPr/>
            <p:nvPr/>
          </p:nvSpPr>
          <p:spPr>
            <a:xfrm>
              <a:off x="6055132" y="3852416"/>
              <a:ext cx="2201392" cy="4416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0" name="그룹 79">
              <a:extLst>
                <a:ext uri="{FF2B5EF4-FFF2-40B4-BE49-F238E27FC236}">
                  <a16:creationId xmlns:a16="http://schemas.microsoft.com/office/drawing/2014/main" xmlns="" id="{5488CA70-4087-40D7-A117-F3CE8AD0D8BA}"/>
                </a:ext>
              </a:extLst>
            </p:cNvPr>
            <p:cNvGrpSpPr/>
            <p:nvPr/>
          </p:nvGrpSpPr>
          <p:grpSpPr>
            <a:xfrm>
              <a:off x="8917497" y="2457851"/>
              <a:ext cx="2204632" cy="458607"/>
              <a:chOff x="7942317" y="2428358"/>
              <a:chExt cx="2204632" cy="458607"/>
            </a:xfrm>
          </p:grpSpPr>
          <p:sp>
            <p:nvSpPr>
              <p:cNvPr id="78" name="직사각형 77">
                <a:extLst>
                  <a:ext uri="{FF2B5EF4-FFF2-40B4-BE49-F238E27FC236}">
                    <a16:creationId xmlns:a16="http://schemas.microsoft.com/office/drawing/2014/main" xmlns="" id="{FB4E7B23-E7DE-41F5-B56A-1D8364F345B7}"/>
                  </a:ext>
                </a:extLst>
              </p:cNvPr>
              <p:cNvSpPr/>
              <p:nvPr/>
            </p:nvSpPr>
            <p:spPr>
              <a:xfrm>
                <a:off x="7960087" y="2428358"/>
                <a:ext cx="2061906" cy="4416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942317" y="2486855"/>
                <a:ext cx="22046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dirty="0">
                    <a:latin typeface="Tmon몬소리 Black" pitchFamily="2" charset="-127"/>
                    <a:ea typeface="Tmon몬소리 Black" pitchFamily="2" charset="-127"/>
                  </a:rPr>
                  <a:t>부설</a:t>
                </a:r>
                <a:r>
                  <a:rPr lang="en-US" altLang="ko-KR" sz="2000" dirty="0">
                    <a:latin typeface="Tmon몬소리 Black" pitchFamily="2" charset="-127"/>
                    <a:ea typeface="Tmon몬소리 Black" pitchFamily="2" charset="-127"/>
                  </a:rPr>
                  <a:t>U-care</a:t>
                </a:r>
                <a:r>
                  <a:rPr lang="ko-KR" altLang="en-US" sz="2000" dirty="0">
                    <a:latin typeface="Tmon몬소리 Black" pitchFamily="2" charset="-127"/>
                    <a:ea typeface="Tmon몬소리 Black" pitchFamily="2" charset="-127"/>
                  </a:rPr>
                  <a:t>센터</a:t>
                </a:r>
              </a:p>
            </p:txBody>
          </p:sp>
        </p:grp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xmlns="" id="{FF9A825F-D528-43B4-B43E-BA469B004BAD}"/>
                </a:ext>
              </a:extLst>
            </p:cNvPr>
            <p:cNvGrpSpPr/>
            <p:nvPr/>
          </p:nvGrpSpPr>
          <p:grpSpPr>
            <a:xfrm>
              <a:off x="3166466" y="1941579"/>
              <a:ext cx="2252540" cy="441642"/>
              <a:chOff x="3265222" y="1338937"/>
              <a:chExt cx="2252540" cy="485806"/>
            </a:xfrm>
          </p:grpSpPr>
          <p:sp>
            <p:nvSpPr>
              <p:cNvPr id="76" name="직사각형 75">
                <a:extLst>
                  <a:ext uri="{FF2B5EF4-FFF2-40B4-BE49-F238E27FC236}">
                    <a16:creationId xmlns:a16="http://schemas.microsoft.com/office/drawing/2014/main" xmlns="" id="{1679C83E-2CB9-4146-96BD-FD1C998772B5}"/>
                  </a:ext>
                </a:extLst>
              </p:cNvPr>
              <p:cNvSpPr/>
              <p:nvPr/>
            </p:nvSpPr>
            <p:spPr>
              <a:xfrm>
                <a:off x="3269113" y="1338937"/>
                <a:ext cx="2201392" cy="4858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65222" y="1374569"/>
                <a:ext cx="2252540" cy="440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Tmon몬소리 Black" pitchFamily="2" charset="-127"/>
                    <a:ea typeface="Tmon몬소리 Black" pitchFamily="2" charset="-127"/>
                  </a:rPr>
                  <a:t>서비스제공사업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203954" y="3891895"/>
              <a:ext cx="19078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dirty="0">
                  <a:latin typeface="Tmon몬소리 Black" pitchFamily="2" charset="-127"/>
                  <a:ea typeface="Tmon몬소리 Black" pitchFamily="2" charset="-127"/>
                </a:rPr>
                <a:t>지역조직화사업</a:t>
              </a:r>
              <a:endParaRPr lang="ko-KR" altLang="en-US" sz="2400" dirty="0">
                <a:latin typeface="Tmon몬소리 Black" pitchFamily="2" charset="-127"/>
                <a:ea typeface="Tmon몬소리 Black" pitchFamily="2" charset="-127"/>
              </a:endParaRPr>
            </a:p>
          </p:txBody>
        </p:sp>
        <p:cxnSp>
          <p:nvCxnSpPr>
            <p:cNvPr id="28" name="직선 연결선 27"/>
            <p:cNvCxnSpPr>
              <a:cxnSpLocks/>
            </p:cNvCxnSpPr>
            <p:nvPr/>
          </p:nvCxnSpPr>
          <p:spPr>
            <a:xfrm>
              <a:off x="2106188" y="3602602"/>
              <a:ext cx="1877083" cy="428387"/>
            </a:xfrm>
            <a:prstGeom prst="line">
              <a:avLst/>
            </a:prstGeom>
            <a:ln w="25400" cmpd="sng">
              <a:solidFill>
                <a:schemeClr val="tx1">
                  <a:lumMod val="9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>
              <a:cxnSpLocks/>
            </p:cNvCxnSpPr>
            <p:nvPr/>
          </p:nvCxnSpPr>
          <p:spPr>
            <a:xfrm flipV="1">
              <a:off x="4559598" y="3455799"/>
              <a:ext cx="2278201" cy="575191"/>
            </a:xfrm>
            <a:prstGeom prst="line">
              <a:avLst/>
            </a:prstGeom>
            <a:ln w="25400" cmpd="sng">
              <a:solidFill>
                <a:schemeClr val="tx1">
                  <a:lumMod val="9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>
              <a:cxnSpLocks/>
            </p:cNvCxnSpPr>
            <p:nvPr/>
          </p:nvCxnSpPr>
          <p:spPr>
            <a:xfrm flipH="1" flipV="1">
              <a:off x="7304388" y="3468475"/>
              <a:ext cx="2406488" cy="403482"/>
            </a:xfrm>
            <a:prstGeom prst="line">
              <a:avLst/>
            </a:prstGeom>
            <a:ln w="25400" cmpd="sng">
              <a:solidFill>
                <a:schemeClr val="tx1">
                  <a:lumMod val="9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그림 50" descr="sta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6041" y="3073516"/>
              <a:ext cx="533723" cy="533723"/>
            </a:xfrm>
            <a:prstGeom prst="rect">
              <a:avLst/>
            </a:prstGeom>
          </p:spPr>
        </p:pic>
        <p:pic>
          <p:nvPicPr>
            <p:cNvPr id="54" name="그림 53" descr="sta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5875" y="3668162"/>
              <a:ext cx="533723" cy="533723"/>
            </a:xfrm>
            <a:prstGeom prst="rect">
              <a:avLst/>
            </a:prstGeom>
          </p:spPr>
        </p:pic>
        <p:pic>
          <p:nvPicPr>
            <p:cNvPr id="55" name="그림 54" descr="sta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2465" y="3191290"/>
              <a:ext cx="533723" cy="533723"/>
            </a:xfrm>
            <a:prstGeom prst="rect">
              <a:avLst/>
            </a:prstGeom>
          </p:spPr>
        </p:pic>
        <p:pic>
          <p:nvPicPr>
            <p:cNvPr id="56" name="그림 55" descr="sta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1108" y="3557690"/>
              <a:ext cx="533723" cy="533723"/>
            </a:xfrm>
            <a:prstGeom prst="rect">
              <a:avLst/>
            </a:prstGeom>
          </p:spPr>
        </p:pic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xmlns="" id="{41DDF43F-45F5-4B7C-A623-170DD2537C23}"/>
                </a:ext>
              </a:extLst>
            </p:cNvPr>
            <p:cNvGrpSpPr/>
            <p:nvPr/>
          </p:nvGrpSpPr>
          <p:grpSpPr>
            <a:xfrm>
              <a:off x="785931" y="3841741"/>
              <a:ext cx="2236450" cy="473987"/>
              <a:chOff x="775992" y="3861619"/>
              <a:chExt cx="2236450" cy="473987"/>
            </a:xfrm>
          </p:grpSpPr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xmlns="" id="{BC417358-0064-4328-BE1C-07188A3B0793}"/>
                  </a:ext>
                </a:extLst>
              </p:cNvPr>
              <p:cNvSpPr/>
              <p:nvPr/>
            </p:nvSpPr>
            <p:spPr>
              <a:xfrm>
                <a:off x="775992" y="3861619"/>
                <a:ext cx="1931257" cy="4715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26732" y="3935496"/>
                <a:ext cx="20857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dirty="0">
                    <a:latin typeface="Tmon몬소리 Black" pitchFamily="2" charset="-127"/>
                    <a:ea typeface="Tmon몬소리 Black" pitchFamily="2" charset="-127"/>
                  </a:rPr>
                  <a:t>사례관리사업</a:t>
                </a:r>
                <a:endParaRPr lang="en-US" altLang="ko-KR" sz="2000" dirty="0">
                  <a:latin typeface="Tmon몬소리 Black" pitchFamily="2" charset="-127"/>
                  <a:ea typeface="Tmon몬소리 Black" pitchFamily="2" charset="-127"/>
                </a:endParaRPr>
              </a:p>
            </p:txBody>
          </p:sp>
        </p:grp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xmlns="" id="{0A97AA2B-70E3-476F-8C34-EF0C621192EC}"/>
                </a:ext>
              </a:extLst>
            </p:cNvPr>
            <p:cNvSpPr/>
            <p:nvPr/>
          </p:nvSpPr>
          <p:spPr>
            <a:xfrm>
              <a:off x="686910" y="5800568"/>
              <a:ext cx="225254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dirty="0">
                  <a:latin typeface="Tmon몬소리 Black" pitchFamily="2" charset="-127"/>
                  <a:ea typeface="Tmon몬소리 Black" pitchFamily="2" charset="-127"/>
                </a:rPr>
                <a:t>사례관리</a:t>
              </a:r>
              <a:endParaRPr lang="en-US" altLang="ko-KR" dirty="0">
                <a:latin typeface="Tmon몬소리 Black" pitchFamily="2" charset="-127"/>
                <a:ea typeface="Tmon몬소리 Black" pitchFamily="2" charset="-127"/>
              </a:endParaRPr>
            </a:p>
            <a:p>
              <a:pPr algn="ctr"/>
              <a:endParaRPr lang="en-US" altLang="ko-KR" sz="800" dirty="0">
                <a:latin typeface="Tmon몬소리 Black" pitchFamily="2" charset="-127"/>
                <a:ea typeface="Tmon몬소리 Black" pitchFamily="2" charset="-127"/>
              </a:endParaRPr>
            </a:p>
            <a:p>
              <a:pPr algn="ctr"/>
              <a:r>
                <a:rPr lang="ko-KR" altLang="en-US" dirty="0" err="1">
                  <a:latin typeface="Tmon몬소리 Black" pitchFamily="2" charset="-127"/>
                  <a:ea typeface="Tmon몬소리 Black" pitchFamily="2" charset="-127"/>
                </a:rPr>
                <a:t>독거노인친구만들기</a:t>
              </a:r>
              <a:endParaRPr lang="en-US" altLang="ko-KR" dirty="0">
                <a:latin typeface="Tmon몬소리 Black" pitchFamily="2" charset="-127"/>
                <a:ea typeface="Tmon몬소리 Black" pitchFamily="2" charset="-127"/>
              </a:endParaRPr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xmlns="" id="{6762A857-46FF-4CE0-AE57-60AC61F504A9}"/>
                </a:ext>
              </a:extLst>
            </p:cNvPr>
            <p:cNvSpPr/>
            <p:nvPr/>
          </p:nvSpPr>
          <p:spPr>
            <a:xfrm>
              <a:off x="2779984" y="2539160"/>
              <a:ext cx="2252540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>
                  <a:latin typeface="Tmon몬소리 Black" pitchFamily="2" charset="-127"/>
                  <a:ea typeface="Tmon몬소리 Black" pitchFamily="2" charset="-127"/>
                </a:rPr>
                <a:t>장수경로식당</a:t>
              </a:r>
              <a:endParaRPr lang="en-US" altLang="ko-KR" sz="400" dirty="0">
                <a:latin typeface="Tmon몬소리 Black" pitchFamily="2" charset="-127"/>
                <a:ea typeface="Tmon몬소리 Black" pitchFamily="2" charset="-127"/>
              </a:endParaRPr>
            </a:p>
            <a:p>
              <a:endParaRPr lang="en-US" altLang="ko-KR" sz="800" dirty="0">
                <a:latin typeface="Tmon몬소리 Black" pitchFamily="2" charset="-127"/>
                <a:ea typeface="Tmon몬소리 Black" pitchFamily="2" charset="-127"/>
              </a:endParaRPr>
            </a:p>
            <a:p>
              <a:r>
                <a:rPr lang="ko-KR" altLang="en-US" dirty="0">
                  <a:latin typeface="Tmon몬소리 Black" pitchFamily="2" charset="-127"/>
                  <a:ea typeface="Tmon몬소리 Black" pitchFamily="2" charset="-127"/>
                </a:rPr>
                <a:t>밑반찬지원</a:t>
              </a:r>
              <a:endParaRPr lang="en-US" altLang="ko-KR" dirty="0">
                <a:latin typeface="Tmon몬소리 Black" pitchFamily="2" charset="-127"/>
                <a:ea typeface="Tmon몬소리 Black" pitchFamily="2" charset="-127"/>
              </a:endParaRPr>
            </a:p>
            <a:p>
              <a:endParaRPr lang="en-US" altLang="ko-KR" dirty="0">
                <a:latin typeface="Tmon몬소리 Black" pitchFamily="2" charset="-127"/>
                <a:ea typeface="Tmon몬소리 Black" pitchFamily="2" charset="-127"/>
              </a:endParaRPr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xmlns="" id="{893D3A0C-23B4-4C74-A2FB-2FED2FDBFB6A}"/>
                </a:ext>
              </a:extLst>
            </p:cNvPr>
            <p:cNvSpPr/>
            <p:nvPr/>
          </p:nvSpPr>
          <p:spPr>
            <a:xfrm>
              <a:off x="5971447" y="5556243"/>
              <a:ext cx="2392492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dirty="0" err="1">
                  <a:latin typeface="Tmon몬소리 Black" pitchFamily="2" charset="-127"/>
                  <a:ea typeface="Tmon몬소리 Black" pitchFamily="2" charset="-127"/>
                </a:rPr>
                <a:t>행복한마을만들기</a:t>
              </a:r>
              <a:endParaRPr lang="en-US" altLang="ko-KR" dirty="0">
                <a:latin typeface="Tmon몬소리 Black" pitchFamily="2" charset="-127"/>
                <a:ea typeface="Tmon몬소리 Black" pitchFamily="2" charset="-127"/>
              </a:endParaRPr>
            </a:p>
            <a:p>
              <a:pPr algn="ctr"/>
              <a:endParaRPr lang="en-US" altLang="ko-KR" sz="800" dirty="0">
                <a:latin typeface="Tmon몬소리 Black" pitchFamily="2" charset="-127"/>
                <a:ea typeface="Tmon몬소리 Black" pitchFamily="2" charset="-127"/>
              </a:endParaRPr>
            </a:p>
            <a:p>
              <a:pPr algn="ctr"/>
              <a:r>
                <a:rPr lang="ko-KR" altLang="en-US" dirty="0">
                  <a:latin typeface="Tmon몬소리 Black" pitchFamily="2" charset="-127"/>
                  <a:ea typeface="Tmon몬소리 Black" pitchFamily="2" charset="-127"/>
                </a:rPr>
                <a:t>청소년 해외자원봉사</a:t>
              </a:r>
              <a:endParaRPr lang="en-US" altLang="ko-KR" dirty="0">
                <a:latin typeface="Tmon몬소리 Black" pitchFamily="2" charset="-127"/>
                <a:ea typeface="Tmon몬소리 Black" pitchFamily="2" charset="-127"/>
              </a:endParaRPr>
            </a:p>
            <a:p>
              <a:pPr algn="ctr"/>
              <a:endParaRPr lang="en-US" altLang="ko-KR" sz="800" dirty="0">
                <a:latin typeface="Tmon몬소리 Black" pitchFamily="2" charset="-127"/>
                <a:ea typeface="Tmon몬소리 Black" pitchFamily="2" charset="-127"/>
              </a:endParaRPr>
            </a:p>
            <a:p>
              <a:pPr algn="ctr"/>
              <a:r>
                <a:rPr lang="ko-KR" altLang="en-US" dirty="0">
                  <a:latin typeface="Tmon몬소리 Black" pitchFamily="2" charset="-127"/>
                  <a:ea typeface="Tmon몬소리 Black" pitchFamily="2" charset="-127"/>
                </a:rPr>
                <a:t>찾아가는 이동복지관</a:t>
              </a:r>
              <a:endParaRPr lang="en-US" altLang="ko-KR" dirty="0">
                <a:latin typeface="Tmon몬소리 Black" pitchFamily="2" charset="-127"/>
                <a:ea typeface="Tmon몬소리 Black" pitchFamily="2" charset="-127"/>
              </a:endParaRPr>
            </a:p>
            <a:p>
              <a:pPr algn="ctr"/>
              <a:endParaRPr lang="en-US" altLang="ko-KR" sz="800" dirty="0">
                <a:latin typeface="Tmon몬소리 Black" pitchFamily="2" charset="-127"/>
                <a:ea typeface="Tmon몬소리 Black" pitchFamily="2" charset="-127"/>
              </a:endParaRPr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xmlns="" id="{048141C9-B315-472A-BAEC-12597E3F50E9}"/>
              </a:ext>
            </a:extLst>
          </p:cNvPr>
          <p:cNvGrpSpPr/>
          <p:nvPr/>
        </p:nvGrpSpPr>
        <p:grpSpPr>
          <a:xfrm>
            <a:off x="319672" y="3936291"/>
            <a:ext cx="3598501" cy="1290422"/>
            <a:chOff x="1034301" y="4318858"/>
            <a:chExt cx="4334082" cy="1554201"/>
          </a:xfrm>
        </p:grpSpPr>
        <p:pic>
          <p:nvPicPr>
            <p:cNvPr id="88" name="그림 87">
              <a:extLst>
                <a:ext uri="{FF2B5EF4-FFF2-40B4-BE49-F238E27FC236}">
                  <a16:creationId xmlns:a16="http://schemas.microsoft.com/office/drawing/2014/main" xmlns="" id="{9804DD80-6C6E-4F91-A6AC-414B94D2B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301" y="4572531"/>
              <a:ext cx="2972635" cy="1300528"/>
            </a:xfrm>
            <a:prstGeom prst="rect">
              <a:avLst/>
            </a:prstGeom>
          </p:spPr>
        </p:pic>
        <p:pic>
          <p:nvPicPr>
            <p:cNvPr id="90" name="그림 89">
              <a:extLst>
                <a:ext uri="{FF2B5EF4-FFF2-40B4-BE49-F238E27FC236}">
                  <a16:creationId xmlns:a16="http://schemas.microsoft.com/office/drawing/2014/main" xmlns="" id="{5075F70D-3F29-4E32-9AB5-015426C35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858" y="4318858"/>
              <a:ext cx="3527525" cy="1543293"/>
            </a:xfrm>
            <a:prstGeom prst="rect">
              <a:avLst/>
            </a:prstGeom>
          </p:spPr>
        </p:pic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xmlns="" id="{A40B1363-64A1-4AA0-A91C-2C4F45FC4340}"/>
              </a:ext>
            </a:extLst>
          </p:cNvPr>
          <p:cNvGrpSpPr/>
          <p:nvPr/>
        </p:nvGrpSpPr>
        <p:grpSpPr>
          <a:xfrm>
            <a:off x="6333380" y="3852887"/>
            <a:ext cx="2234386" cy="1065658"/>
            <a:chOff x="1367101" y="3392935"/>
            <a:chExt cx="2234386" cy="1065658"/>
          </a:xfrm>
        </p:grpSpPr>
        <p:grpSp>
          <p:nvGrpSpPr>
            <p:cNvPr id="109" name="그룹 108">
              <a:extLst>
                <a:ext uri="{FF2B5EF4-FFF2-40B4-BE49-F238E27FC236}">
                  <a16:creationId xmlns:a16="http://schemas.microsoft.com/office/drawing/2014/main" xmlns="" id="{2C936F28-9B04-47D0-AEA7-2D943646DB5A}"/>
                </a:ext>
              </a:extLst>
            </p:cNvPr>
            <p:cNvGrpSpPr/>
            <p:nvPr/>
          </p:nvGrpSpPr>
          <p:grpSpPr>
            <a:xfrm>
              <a:off x="1367101" y="3392935"/>
              <a:ext cx="2234386" cy="881377"/>
              <a:chOff x="1034301" y="4318857"/>
              <a:chExt cx="4334082" cy="1554204"/>
            </a:xfrm>
          </p:grpSpPr>
          <p:pic>
            <p:nvPicPr>
              <p:cNvPr id="113" name="그림 112">
                <a:extLst>
                  <a:ext uri="{FF2B5EF4-FFF2-40B4-BE49-F238E27FC236}">
                    <a16:creationId xmlns:a16="http://schemas.microsoft.com/office/drawing/2014/main" xmlns="" id="{508A4A63-DC16-4E18-86F1-8CD53E1C0F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4301" y="4572532"/>
                <a:ext cx="2972635" cy="1300529"/>
              </a:xfrm>
              <a:prstGeom prst="rect">
                <a:avLst/>
              </a:prstGeom>
            </p:spPr>
          </p:pic>
          <p:pic>
            <p:nvPicPr>
              <p:cNvPr id="114" name="그림 113">
                <a:extLst>
                  <a:ext uri="{FF2B5EF4-FFF2-40B4-BE49-F238E27FC236}">
                    <a16:creationId xmlns:a16="http://schemas.microsoft.com/office/drawing/2014/main" xmlns="" id="{9E7CD906-C5C7-4BA4-A7FB-2DA929B0DF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0858" y="4318857"/>
                <a:ext cx="3527525" cy="1543292"/>
              </a:xfrm>
              <a:prstGeom prst="rect">
                <a:avLst/>
              </a:prstGeom>
            </p:spPr>
          </p:pic>
        </p:grpSp>
        <p:pic>
          <p:nvPicPr>
            <p:cNvPr id="110" name="그림 109" descr="alien.png">
              <a:extLst>
                <a:ext uri="{FF2B5EF4-FFF2-40B4-BE49-F238E27FC236}">
                  <a16:creationId xmlns:a16="http://schemas.microsoft.com/office/drawing/2014/main" xmlns="" id="{0DC83318-4B56-413F-90D6-66A16B91C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73591" y="3830529"/>
              <a:ext cx="603676" cy="603676"/>
            </a:xfrm>
            <a:prstGeom prst="rect">
              <a:avLst/>
            </a:prstGeom>
          </p:spPr>
        </p:pic>
        <p:pic>
          <p:nvPicPr>
            <p:cNvPr id="111" name="그림 110">
              <a:extLst>
                <a:ext uri="{FF2B5EF4-FFF2-40B4-BE49-F238E27FC236}">
                  <a16:creationId xmlns:a16="http://schemas.microsoft.com/office/drawing/2014/main" xmlns="" id="{9D21C58D-8D42-4103-8CB5-1D71964AA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797" y="3862902"/>
              <a:ext cx="1361581" cy="595691"/>
            </a:xfrm>
            <a:prstGeom prst="rect">
              <a:avLst/>
            </a:prstGeom>
          </p:spPr>
        </p:pic>
        <p:pic>
          <p:nvPicPr>
            <p:cNvPr id="112" name="그림 111">
              <a:extLst>
                <a:ext uri="{FF2B5EF4-FFF2-40B4-BE49-F238E27FC236}">
                  <a16:creationId xmlns:a16="http://schemas.microsoft.com/office/drawing/2014/main" xmlns="" id="{50990C55-3AA0-49A4-94CA-F9EE75FCA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818" y="3862902"/>
              <a:ext cx="1361581" cy="595691"/>
            </a:xfrm>
            <a:prstGeom prst="rect">
              <a:avLst/>
            </a:prstGeom>
          </p:spPr>
        </p:pic>
      </p:grpSp>
      <p:pic>
        <p:nvPicPr>
          <p:cNvPr id="115" name="그림 114" descr="ufo.png">
            <a:extLst>
              <a:ext uri="{FF2B5EF4-FFF2-40B4-BE49-F238E27FC236}">
                <a16:creationId xmlns:a16="http://schemas.microsoft.com/office/drawing/2014/main" xmlns="" id="{E2A25D5E-FEAF-4697-9CCF-3ED22BD62256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9772033">
            <a:off x="8254697" y="883932"/>
            <a:ext cx="1219260" cy="1219260"/>
          </a:xfrm>
          <a:prstGeom prst="rect">
            <a:avLst/>
          </a:prstGeom>
        </p:spPr>
      </p:pic>
      <p:pic>
        <p:nvPicPr>
          <p:cNvPr id="41" name="그림 40" descr="telescope.png">
            <a:extLst>
              <a:ext uri="{FF2B5EF4-FFF2-40B4-BE49-F238E27FC236}">
                <a16:creationId xmlns:a16="http://schemas.microsoft.com/office/drawing/2014/main" xmlns="" id="{22DE3D0F-859A-409F-969B-F2FBF4C30F00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10246020" y="4733823"/>
            <a:ext cx="2429894" cy="2429894"/>
          </a:xfrm>
          <a:prstGeom prst="rect">
            <a:avLst/>
          </a:prstGeom>
        </p:spPr>
      </p:pic>
      <p:grpSp>
        <p:nvGrpSpPr>
          <p:cNvPr id="42" name="그룹 41">
            <a:extLst>
              <a:ext uri="{FF2B5EF4-FFF2-40B4-BE49-F238E27FC236}">
                <a16:creationId xmlns:a16="http://schemas.microsoft.com/office/drawing/2014/main" xmlns="" id="{0F130708-2AAA-4AC3-9F17-FED90C44C9F0}"/>
              </a:ext>
            </a:extLst>
          </p:cNvPr>
          <p:cNvGrpSpPr/>
          <p:nvPr/>
        </p:nvGrpSpPr>
        <p:grpSpPr>
          <a:xfrm>
            <a:off x="-6070" y="-257447"/>
            <a:ext cx="4683173" cy="808038"/>
            <a:chOff x="-6070" y="-257447"/>
            <a:chExt cx="4683173" cy="808038"/>
          </a:xfrm>
        </p:grpSpPr>
        <p:sp>
          <p:nvSpPr>
            <p:cNvPr id="43" name="Rectangle 26">
              <a:extLst>
                <a:ext uri="{FF2B5EF4-FFF2-40B4-BE49-F238E27FC236}">
                  <a16:creationId xmlns:a16="http://schemas.microsoft.com/office/drawing/2014/main" xmlns="" id="{D8B20055-504F-4AF8-9FB2-1AD2646F0CFF}"/>
                </a:ext>
              </a:extLst>
            </p:cNvPr>
            <p:cNvSpPr/>
            <p:nvPr/>
          </p:nvSpPr>
          <p:spPr>
            <a:xfrm>
              <a:off x="-6070" y="0"/>
              <a:ext cx="3598966" cy="409339"/>
            </a:xfrm>
            <a:prstGeom prst="rect">
              <a:avLst/>
            </a:prstGeom>
            <a:solidFill>
              <a:srgbClr val="FAC9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배달의민족 한나는 열한살" pitchFamily="50" charset="-127"/>
                <a:ea typeface="배달의민족 한나는 열한살" pitchFamily="50" charset="-127"/>
              </a:endParaRPr>
            </a:p>
            <a:p>
              <a:pPr algn="ctr"/>
              <a:endParaRPr lang="ko-KR" altLang="en-US" dirty="0">
                <a:solidFill>
                  <a:prstClr val="white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xmlns="" id="{0C0C5587-72C9-4885-8483-876F094037E9}"/>
                </a:ext>
              </a:extLst>
            </p:cNvPr>
            <p:cNvGrpSpPr/>
            <p:nvPr/>
          </p:nvGrpSpPr>
          <p:grpSpPr>
            <a:xfrm>
              <a:off x="62221" y="-257447"/>
              <a:ext cx="4614882" cy="808038"/>
              <a:chOff x="62221" y="-257447"/>
              <a:chExt cx="4614882" cy="808038"/>
            </a:xfrm>
          </p:grpSpPr>
          <p:pic>
            <p:nvPicPr>
              <p:cNvPr id="45" name="그림 44" descr="star.png">
                <a:extLst>
                  <a:ext uri="{FF2B5EF4-FFF2-40B4-BE49-F238E27FC236}">
                    <a16:creationId xmlns:a16="http://schemas.microsoft.com/office/drawing/2014/main" xmlns="" id="{8923192A-5FD5-4C3B-97D8-7F85318456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 rot="20970789">
                <a:off x="3337728" y="-257447"/>
                <a:ext cx="765643" cy="808038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04EA1804-F2A3-432A-BEB1-619B23534ADC}"/>
                  </a:ext>
                </a:extLst>
              </p:cNvPr>
              <p:cNvSpPr txBox="1"/>
              <p:nvPr/>
            </p:nvSpPr>
            <p:spPr>
              <a:xfrm>
                <a:off x="62221" y="21020"/>
                <a:ext cx="46148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dirty="0">
                    <a:latin typeface="Tmon몬소리 Black" pitchFamily="2" charset="-127"/>
                    <a:ea typeface="Tmon몬소리 Black" pitchFamily="2" charset="-127"/>
                  </a:rPr>
                  <a:t>문경시종합사회복지관 기관활동 </a:t>
                </a: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4487050" y="2112264"/>
            <a:ext cx="2060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Tmon몬소리 Black" pitchFamily="2" charset="-127"/>
                <a:ea typeface="Tmon몬소리 Black" pitchFamily="2" charset="-127"/>
              </a:rPr>
              <a:t>독거노인돌봄서비스</a:t>
            </a:r>
            <a:endParaRPr lang="en-US" altLang="ko-KR" dirty="0">
              <a:latin typeface="Tmon몬소리 Black" pitchFamily="2" charset="-127"/>
              <a:ea typeface="Tmon몬소리 Black" pitchFamily="2" charset="-127"/>
            </a:endParaRPr>
          </a:p>
          <a:p>
            <a:endParaRPr lang="en-US" altLang="ko-KR" sz="800" dirty="0">
              <a:latin typeface="Tmon몬소리 Black" pitchFamily="2" charset="-127"/>
              <a:ea typeface="Tmon몬소리 Black" pitchFamily="2" charset="-127"/>
            </a:endParaRPr>
          </a:p>
          <a:p>
            <a:r>
              <a:rPr lang="ko-KR" altLang="en-US" dirty="0">
                <a:latin typeface="Tmon몬소리 Black" pitchFamily="2" charset="-127"/>
                <a:ea typeface="Tmon몬소리 Black" pitchFamily="2" charset="-127"/>
              </a:rPr>
              <a:t>주거환경개선서비스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263816" y="2526378"/>
            <a:ext cx="1911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Tmon몬소리 Black" pitchFamily="2" charset="-127"/>
                <a:ea typeface="Tmon몬소리 Black" pitchFamily="2" charset="-127"/>
              </a:rPr>
              <a:t>독거노인 응급안전</a:t>
            </a:r>
            <a:endParaRPr lang="en-US" altLang="ko-KR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dirty="0" smtClean="0">
                <a:latin typeface="Tmon몬소리 Black" pitchFamily="2" charset="-127"/>
                <a:ea typeface="Tmon몬소리 Black" pitchFamily="2" charset="-127"/>
              </a:rPr>
              <a:t>알림 </a:t>
            </a:r>
            <a:r>
              <a:rPr lang="ko-KR" altLang="en-US" dirty="0">
                <a:latin typeface="Tmon몬소리 Black" pitchFamily="2" charset="-127"/>
                <a:ea typeface="Tmon몬소리 Black" pitchFamily="2" charset="-127"/>
              </a:rPr>
              <a:t>서비스</a:t>
            </a:r>
          </a:p>
        </p:txBody>
      </p:sp>
    </p:spTree>
    <p:extLst>
      <p:ext uri="{BB962C8B-B14F-4D97-AF65-F5344CB8AC3E}">
        <p14:creationId xmlns:p14="http://schemas.microsoft.com/office/powerpoint/2010/main" val="908742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ddddddfdsfdsfdsfds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8641"/>
            <a:ext cx="12203298" cy="6858000"/>
          </a:xfrm>
          <a:prstGeom prst="rect">
            <a:avLst/>
          </a:prstGeom>
        </p:spPr>
      </p:pic>
      <p:sp>
        <p:nvSpPr>
          <p:cNvPr id="3" name="Rectangle 26"/>
          <p:cNvSpPr/>
          <p:nvPr/>
        </p:nvSpPr>
        <p:spPr>
          <a:xfrm>
            <a:off x="1" y="0"/>
            <a:ext cx="2703956" cy="409339"/>
          </a:xfrm>
          <a:prstGeom prst="rect">
            <a:avLst/>
          </a:prstGeom>
          <a:solidFill>
            <a:srgbClr val="FAC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배달의민족 한나는 열한살" pitchFamily="50" charset="-127"/>
              <a:ea typeface="배달의민족 한나는 열한살" pitchFamily="50" charset="-127"/>
            </a:endParaRPr>
          </a:p>
          <a:p>
            <a:pPr algn="ctr"/>
            <a:endParaRPr lang="ko-KR" altLang="en-US" dirty="0">
              <a:solidFill>
                <a:prstClr val="white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pic>
        <p:nvPicPr>
          <p:cNvPr id="25" name="그림 24" descr="mo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269" y="939024"/>
            <a:ext cx="1094739" cy="1094739"/>
          </a:xfrm>
          <a:prstGeom prst="rect">
            <a:avLst/>
          </a:prstGeom>
        </p:spPr>
      </p:pic>
      <p:grpSp>
        <p:nvGrpSpPr>
          <p:cNvPr id="82" name="그룹 81">
            <a:extLst>
              <a:ext uri="{FF2B5EF4-FFF2-40B4-BE49-F238E27FC236}">
                <a16:creationId xmlns:a16="http://schemas.microsoft.com/office/drawing/2014/main" xmlns="" id="{FEDF513A-4548-4F3B-844E-7F1E05538530}"/>
              </a:ext>
            </a:extLst>
          </p:cNvPr>
          <p:cNvGrpSpPr/>
          <p:nvPr/>
        </p:nvGrpSpPr>
        <p:grpSpPr>
          <a:xfrm>
            <a:off x="703970" y="2466983"/>
            <a:ext cx="10057197" cy="3513526"/>
            <a:chOff x="237634" y="3023973"/>
            <a:chExt cx="10057197" cy="3513526"/>
          </a:xfrm>
        </p:grpSpPr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xmlns="" id="{0A7D4AD0-B1CE-429C-9AF1-51852BEFFDDB}"/>
                </a:ext>
              </a:extLst>
            </p:cNvPr>
            <p:cNvSpPr/>
            <p:nvPr/>
          </p:nvSpPr>
          <p:spPr>
            <a:xfrm>
              <a:off x="6102148" y="3852239"/>
              <a:ext cx="2001265" cy="4416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xmlns="" id="{FF9A825F-D528-43B4-B43E-BA469B004BAD}"/>
                </a:ext>
              </a:extLst>
            </p:cNvPr>
            <p:cNvGrpSpPr/>
            <p:nvPr/>
          </p:nvGrpSpPr>
          <p:grpSpPr>
            <a:xfrm>
              <a:off x="3129378" y="3023973"/>
              <a:ext cx="2289628" cy="441642"/>
              <a:chOff x="3228134" y="2529566"/>
              <a:chExt cx="2289628" cy="485806"/>
            </a:xfrm>
          </p:grpSpPr>
          <p:sp>
            <p:nvSpPr>
              <p:cNvPr id="76" name="직사각형 75">
                <a:extLst>
                  <a:ext uri="{FF2B5EF4-FFF2-40B4-BE49-F238E27FC236}">
                    <a16:creationId xmlns:a16="http://schemas.microsoft.com/office/drawing/2014/main" xmlns="" id="{1679C83E-2CB9-4146-96BD-FD1C998772B5}"/>
                  </a:ext>
                </a:extLst>
              </p:cNvPr>
              <p:cNvSpPr/>
              <p:nvPr/>
            </p:nvSpPr>
            <p:spPr>
              <a:xfrm>
                <a:off x="3228134" y="2529566"/>
                <a:ext cx="2201392" cy="4858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65222" y="2575251"/>
                <a:ext cx="2252540" cy="440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Tmon몬소리 Black" pitchFamily="2" charset="-127"/>
                    <a:ea typeface="Tmon몬소리 Black" pitchFamily="2" charset="-127"/>
                  </a:rPr>
                  <a:t>사례관리사업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332195" y="3891895"/>
              <a:ext cx="16514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dirty="0">
                  <a:latin typeface="Tmon몬소리 Black" pitchFamily="2" charset="-127"/>
                  <a:ea typeface="Tmon몬소리 Black" pitchFamily="2" charset="-127"/>
                </a:rPr>
                <a:t>교육문화사업</a:t>
              </a:r>
              <a:endParaRPr lang="ko-KR" altLang="en-US" sz="2400" dirty="0">
                <a:latin typeface="Tmon몬소리 Black" pitchFamily="2" charset="-127"/>
                <a:ea typeface="Tmon몬소리 Black" pitchFamily="2" charset="-127"/>
              </a:endParaRPr>
            </a:p>
          </p:txBody>
        </p:sp>
        <p:cxnSp>
          <p:nvCxnSpPr>
            <p:cNvPr id="28" name="직선 연결선 27"/>
            <p:cNvCxnSpPr>
              <a:cxnSpLocks/>
            </p:cNvCxnSpPr>
            <p:nvPr/>
          </p:nvCxnSpPr>
          <p:spPr>
            <a:xfrm>
              <a:off x="2106188" y="3602602"/>
              <a:ext cx="1877083" cy="428387"/>
            </a:xfrm>
            <a:prstGeom prst="line">
              <a:avLst/>
            </a:prstGeom>
            <a:ln w="25400" cmpd="sng">
              <a:solidFill>
                <a:schemeClr val="tx1">
                  <a:lumMod val="9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>
              <a:cxnSpLocks/>
            </p:cNvCxnSpPr>
            <p:nvPr/>
          </p:nvCxnSpPr>
          <p:spPr>
            <a:xfrm flipV="1">
              <a:off x="4559598" y="3455799"/>
              <a:ext cx="2278201" cy="575191"/>
            </a:xfrm>
            <a:prstGeom prst="line">
              <a:avLst/>
            </a:prstGeom>
            <a:ln w="25400" cmpd="sng">
              <a:solidFill>
                <a:schemeClr val="tx1">
                  <a:lumMod val="9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>
              <a:cxnSpLocks/>
            </p:cNvCxnSpPr>
            <p:nvPr/>
          </p:nvCxnSpPr>
          <p:spPr>
            <a:xfrm flipH="1" flipV="1">
              <a:off x="7304388" y="3468475"/>
              <a:ext cx="2406488" cy="403482"/>
            </a:xfrm>
            <a:prstGeom prst="line">
              <a:avLst/>
            </a:prstGeom>
            <a:ln w="25400" cmpd="sng">
              <a:solidFill>
                <a:schemeClr val="tx1">
                  <a:lumMod val="9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그림 50" descr="sta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6041" y="3073516"/>
              <a:ext cx="533723" cy="533723"/>
            </a:xfrm>
            <a:prstGeom prst="rect">
              <a:avLst/>
            </a:prstGeom>
          </p:spPr>
        </p:pic>
        <p:pic>
          <p:nvPicPr>
            <p:cNvPr id="54" name="그림 53" descr="sta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5875" y="3668162"/>
              <a:ext cx="533723" cy="533723"/>
            </a:xfrm>
            <a:prstGeom prst="rect">
              <a:avLst/>
            </a:prstGeom>
          </p:spPr>
        </p:pic>
        <p:pic>
          <p:nvPicPr>
            <p:cNvPr id="55" name="그림 54" descr="sta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2465" y="3191290"/>
              <a:ext cx="533723" cy="533723"/>
            </a:xfrm>
            <a:prstGeom prst="rect">
              <a:avLst/>
            </a:prstGeom>
          </p:spPr>
        </p:pic>
        <p:pic>
          <p:nvPicPr>
            <p:cNvPr id="56" name="그림 55" descr="sta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1108" y="3557690"/>
              <a:ext cx="533723" cy="533723"/>
            </a:xfrm>
            <a:prstGeom prst="rect">
              <a:avLst/>
            </a:prstGeom>
          </p:spPr>
        </p:pic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xmlns="" id="{41DDF43F-45F5-4B7C-A623-170DD2537C23}"/>
                </a:ext>
              </a:extLst>
            </p:cNvPr>
            <p:cNvGrpSpPr/>
            <p:nvPr/>
          </p:nvGrpSpPr>
          <p:grpSpPr>
            <a:xfrm>
              <a:off x="650864" y="3841741"/>
              <a:ext cx="2344871" cy="471519"/>
              <a:chOff x="640925" y="3861619"/>
              <a:chExt cx="2344871" cy="471519"/>
            </a:xfrm>
          </p:grpSpPr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xmlns="" id="{BC417358-0064-4328-BE1C-07188A3B0793}"/>
                  </a:ext>
                </a:extLst>
              </p:cNvPr>
              <p:cNvSpPr/>
              <p:nvPr/>
            </p:nvSpPr>
            <p:spPr>
              <a:xfrm>
                <a:off x="640925" y="3861619"/>
                <a:ext cx="2201391" cy="4715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72978" y="3925470"/>
                <a:ext cx="2312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dirty="0">
                    <a:latin typeface="Tmon몬소리 Black" pitchFamily="2" charset="-127"/>
                    <a:ea typeface="Tmon몬소리 Black" pitchFamily="2" charset="-127"/>
                  </a:rPr>
                  <a:t>가족기능강화사업</a:t>
                </a:r>
                <a:endParaRPr lang="en-US" altLang="ko-KR" sz="2000" dirty="0">
                  <a:latin typeface="Tmon몬소리 Black" pitchFamily="2" charset="-127"/>
                  <a:ea typeface="Tmon몬소리 Black" pitchFamily="2" charset="-127"/>
                </a:endParaRPr>
              </a:p>
            </p:txBody>
          </p:sp>
        </p:grp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xmlns="" id="{0A97AA2B-70E3-476F-8C34-EF0C621192EC}"/>
                </a:ext>
              </a:extLst>
            </p:cNvPr>
            <p:cNvSpPr/>
            <p:nvPr/>
          </p:nvSpPr>
          <p:spPr>
            <a:xfrm>
              <a:off x="237634" y="5786823"/>
              <a:ext cx="292883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dirty="0">
                  <a:latin typeface="Tmon몬소리 Black" pitchFamily="2" charset="-127"/>
                  <a:ea typeface="Tmon몬소리 Black" pitchFamily="2" charset="-127"/>
                </a:rPr>
                <a:t>엄마 학교</a:t>
              </a:r>
              <a:endParaRPr lang="en-US" altLang="ko-KR" dirty="0">
                <a:latin typeface="Tmon몬소리 Black" pitchFamily="2" charset="-127"/>
                <a:ea typeface="Tmon몬소리 Black" pitchFamily="2" charset="-127"/>
              </a:endParaRPr>
            </a:p>
            <a:p>
              <a:pPr algn="ctr"/>
              <a:endParaRPr lang="en-US" altLang="ko-KR" sz="400" dirty="0">
                <a:latin typeface="Tmon몬소리 Black" pitchFamily="2" charset="-127"/>
                <a:ea typeface="Tmon몬소리 Black" pitchFamily="2" charset="-127"/>
              </a:endParaRPr>
            </a:p>
            <a:p>
              <a:pPr algn="ctr"/>
              <a:r>
                <a:rPr lang="ko-KR" altLang="en-US" dirty="0">
                  <a:latin typeface="Tmon몬소리 Black" pitchFamily="2" charset="-127"/>
                  <a:ea typeface="Tmon몬소리 Black" pitchFamily="2" charset="-127"/>
                </a:rPr>
                <a:t>언어통합치료실</a:t>
              </a:r>
              <a:endParaRPr lang="en-US" altLang="ko-KR" dirty="0">
                <a:latin typeface="Tmon몬소리 Black" pitchFamily="2" charset="-127"/>
                <a:ea typeface="Tmon몬소리 Black" pitchFamily="2" charset="-127"/>
              </a:endParaRPr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xmlns="" id="{893D3A0C-23B4-4C74-A2FB-2FED2FDBFB6A}"/>
                </a:ext>
              </a:extLst>
            </p:cNvPr>
            <p:cNvSpPr/>
            <p:nvPr/>
          </p:nvSpPr>
          <p:spPr>
            <a:xfrm>
              <a:off x="6178118" y="5491059"/>
              <a:ext cx="2252540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dirty="0">
                  <a:latin typeface="Tmon몬소리 Black" pitchFamily="2" charset="-127"/>
                  <a:ea typeface="Tmon몬소리 Black" pitchFamily="2" charset="-127"/>
                </a:rPr>
                <a:t>아동청소년사회교육</a:t>
              </a:r>
              <a:endParaRPr lang="en-US" altLang="ko-KR" dirty="0">
                <a:latin typeface="Tmon몬소리 Black" pitchFamily="2" charset="-127"/>
                <a:ea typeface="Tmon몬소리 Black" pitchFamily="2" charset="-127"/>
              </a:endParaRPr>
            </a:p>
            <a:p>
              <a:pPr algn="ctr"/>
              <a:endParaRPr lang="en-US" altLang="ko-KR" sz="800" dirty="0">
                <a:latin typeface="Tmon몬소리 Black" pitchFamily="2" charset="-127"/>
                <a:ea typeface="Tmon몬소리 Black" pitchFamily="2" charset="-127"/>
              </a:endParaRPr>
            </a:p>
            <a:p>
              <a:pPr algn="ctr"/>
              <a:endParaRPr lang="en-US" altLang="ko-KR" sz="200" dirty="0">
                <a:latin typeface="Tmon몬소리 Black" pitchFamily="2" charset="-127"/>
                <a:ea typeface="Tmon몬소리 Black" pitchFamily="2" charset="-127"/>
              </a:endParaRPr>
            </a:p>
            <a:p>
              <a:pPr algn="ctr"/>
              <a:endParaRPr lang="en-US" altLang="ko-KR" sz="200" dirty="0">
                <a:latin typeface="Tmon몬소리 Black" pitchFamily="2" charset="-127"/>
                <a:ea typeface="Tmon몬소리 Black" pitchFamily="2" charset="-127"/>
              </a:endParaRPr>
            </a:p>
            <a:p>
              <a:pPr algn="ctr"/>
              <a:r>
                <a:rPr lang="ko-KR" altLang="en-US" dirty="0">
                  <a:latin typeface="Tmon몬소리 Black" pitchFamily="2" charset="-127"/>
                  <a:ea typeface="Tmon몬소리 Black" pitchFamily="2" charset="-127"/>
                </a:rPr>
                <a:t>평생교육프로그램</a:t>
              </a:r>
              <a:endParaRPr lang="en-US" altLang="ko-KR" dirty="0">
                <a:latin typeface="Tmon몬소리 Black" pitchFamily="2" charset="-127"/>
                <a:ea typeface="Tmon몬소리 Black" pitchFamily="2" charset="-127"/>
              </a:endParaRPr>
            </a:p>
            <a:p>
              <a:pPr algn="ctr"/>
              <a:r>
                <a:rPr lang="en-US" altLang="ko-KR" sz="1400" dirty="0">
                  <a:latin typeface="Tmon몬소리 Black" pitchFamily="2" charset="-127"/>
                  <a:ea typeface="Tmon몬소리 Black" pitchFamily="2" charset="-127"/>
                </a:rPr>
                <a:t>Ex </a:t>
              </a:r>
              <a:r>
                <a:rPr lang="ko-KR" altLang="en-US" sz="1400" dirty="0">
                  <a:latin typeface="Tmon몬소리 Black" pitchFamily="2" charset="-127"/>
                  <a:ea typeface="Tmon몬소리 Black" pitchFamily="2" charset="-127"/>
                </a:rPr>
                <a:t>일일특강</a:t>
              </a:r>
              <a:endParaRPr lang="en-US" altLang="ko-KR" sz="1400" dirty="0">
                <a:latin typeface="Tmon몬소리 Black" pitchFamily="2" charset="-127"/>
                <a:ea typeface="Tmon몬소리 Black" pitchFamily="2" charset="-127"/>
              </a:endParaRPr>
            </a:p>
          </p:txBody>
        </p:sp>
      </p:grpSp>
      <p:pic>
        <p:nvPicPr>
          <p:cNvPr id="41" name="그림 40" descr="telescope.png">
            <a:extLst>
              <a:ext uri="{FF2B5EF4-FFF2-40B4-BE49-F238E27FC236}">
                <a16:creationId xmlns:a16="http://schemas.microsoft.com/office/drawing/2014/main" xmlns="" id="{22DE3D0F-859A-409F-969B-F2FBF4C30F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246020" y="4733823"/>
            <a:ext cx="2429894" cy="2429894"/>
          </a:xfrm>
          <a:prstGeom prst="rect">
            <a:avLst/>
          </a:prstGeom>
        </p:spPr>
      </p:pic>
      <p:grpSp>
        <p:nvGrpSpPr>
          <p:cNvPr id="42" name="그룹 41">
            <a:extLst>
              <a:ext uri="{FF2B5EF4-FFF2-40B4-BE49-F238E27FC236}">
                <a16:creationId xmlns:a16="http://schemas.microsoft.com/office/drawing/2014/main" xmlns="" id="{750663C9-AED2-492D-A50D-BB6EA95F8B11}"/>
              </a:ext>
            </a:extLst>
          </p:cNvPr>
          <p:cNvGrpSpPr/>
          <p:nvPr/>
        </p:nvGrpSpPr>
        <p:grpSpPr>
          <a:xfrm>
            <a:off x="-96803" y="-257447"/>
            <a:ext cx="4200174" cy="808038"/>
            <a:chOff x="-96803" y="-257447"/>
            <a:chExt cx="4200174" cy="808038"/>
          </a:xfrm>
        </p:grpSpPr>
        <p:sp>
          <p:nvSpPr>
            <p:cNvPr id="43" name="Rectangle 26">
              <a:extLst>
                <a:ext uri="{FF2B5EF4-FFF2-40B4-BE49-F238E27FC236}">
                  <a16:creationId xmlns:a16="http://schemas.microsoft.com/office/drawing/2014/main" xmlns="" id="{DFDC0592-9B46-41AC-B860-AFA431AA3E71}"/>
                </a:ext>
              </a:extLst>
            </p:cNvPr>
            <p:cNvSpPr/>
            <p:nvPr/>
          </p:nvSpPr>
          <p:spPr>
            <a:xfrm>
              <a:off x="-6070" y="0"/>
              <a:ext cx="3598966" cy="409339"/>
            </a:xfrm>
            <a:prstGeom prst="rect">
              <a:avLst/>
            </a:prstGeom>
            <a:solidFill>
              <a:srgbClr val="FAC9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배달의민족 한나는 열한살" pitchFamily="50" charset="-127"/>
                <a:ea typeface="배달의민족 한나는 열한살" pitchFamily="50" charset="-127"/>
              </a:endParaRPr>
            </a:p>
            <a:p>
              <a:pPr algn="ctr"/>
              <a:endParaRPr lang="ko-KR" altLang="en-US" dirty="0">
                <a:solidFill>
                  <a:prstClr val="white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xmlns="" id="{845A45F3-0271-433D-936F-FA4F59F21785}"/>
                </a:ext>
              </a:extLst>
            </p:cNvPr>
            <p:cNvGrpSpPr/>
            <p:nvPr/>
          </p:nvGrpSpPr>
          <p:grpSpPr>
            <a:xfrm>
              <a:off x="-96803" y="-257447"/>
              <a:ext cx="4200174" cy="808038"/>
              <a:chOff x="-96803" y="-257447"/>
              <a:chExt cx="4200174" cy="808038"/>
            </a:xfrm>
          </p:grpSpPr>
          <p:pic>
            <p:nvPicPr>
              <p:cNvPr id="45" name="그림 44" descr="star.png">
                <a:extLst>
                  <a:ext uri="{FF2B5EF4-FFF2-40B4-BE49-F238E27FC236}">
                    <a16:creationId xmlns:a16="http://schemas.microsoft.com/office/drawing/2014/main" xmlns="" id="{B00CD1A9-229F-4235-A7EE-6E447B092B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20970789">
                <a:off x="3337728" y="-257447"/>
                <a:ext cx="765643" cy="808038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1AC59776-023D-49DF-B839-84864102D47D}"/>
                  </a:ext>
                </a:extLst>
              </p:cNvPr>
              <p:cNvSpPr txBox="1"/>
              <p:nvPr/>
            </p:nvSpPr>
            <p:spPr>
              <a:xfrm>
                <a:off x="-96803" y="39756"/>
                <a:ext cx="37643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 err="1">
                    <a:latin typeface="Tmon몬소리 Black" pitchFamily="2" charset="-127"/>
                    <a:ea typeface="Tmon몬소리 Black" pitchFamily="2" charset="-127"/>
                  </a:rPr>
                  <a:t>울산북구종합사회복지관</a:t>
                </a:r>
                <a:r>
                  <a:rPr lang="ko-KR" altLang="en-US" sz="2000" dirty="0">
                    <a:latin typeface="Tmon몬소리 Black" pitchFamily="2" charset="-127"/>
                    <a:ea typeface="Tmon몬소리 Black" pitchFamily="2" charset="-127"/>
                  </a:rPr>
                  <a:t> 기관활동</a:t>
                </a:r>
              </a:p>
            </p:txBody>
          </p:sp>
        </p:grpSp>
      </p:grpSp>
      <p:pic>
        <p:nvPicPr>
          <p:cNvPr id="14" name="그래픽 13">
            <a:extLst>
              <a:ext uri="{FF2B5EF4-FFF2-40B4-BE49-F238E27FC236}">
                <a16:creationId xmlns:a16="http://schemas.microsoft.com/office/drawing/2014/main" xmlns="" id="{8C9B3314-8DA7-4A94-BAC6-12B8F50263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26663" y="3852096"/>
            <a:ext cx="949327" cy="949327"/>
          </a:xfrm>
          <a:prstGeom prst="rect">
            <a:avLst/>
          </a:prstGeom>
        </p:spPr>
      </p:pic>
      <p:pic>
        <p:nvPicPr>
          <p:cNvPr id="52" name="그림 51" descr="alien.png">
            <a:extLst>
              <a:ext uri="{FF2B5EF4-FFF2-40B4-BE49-F238E27FC236}">
                <a16:creationId xmlns:a16="http://schemas.microsoft.com/office/drawing/2014/main" xmlns="" id="{412B3FF0-132C-4F30-9488-AC32168567B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48628" y="4041525"/>
            <a:ext cx="802736" cy="802736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xmlns="" id="{308E68E7-A15E-4EA0-B5B7-344885E93E18}"/>
              </a:ext>
            </a:extLst>
          </p:cNvPr>
          <p:cNvGrpSpPr/>
          <p:nvPr/>
        </p:nvGrpSpPr>
        <p:grpSpPr>
          <a:xfrm>
            <a:off x="794406" y="3806177"/>
            <a:ext cx="2709539" cy="1397008"/>
            <a:chOff x="1010146" y="3928583"/>
            <a:chExt cx="2736634" cy="1410978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xmlns="" id="{161C1489-36A1-4DFF-92A0-4792C042A684}"/>
                </a:ext>
              </a:extLst>
            </p:cNvPr>
            <p:cNvGrpSpPr/>
            <p:nvPr/>
          </p:nvGrpSpPr>
          <p:grpSpPr>
            <a:xfrm>
              <a:off x="1010146" y="3928583"/>
              <a:ext cx="2736634" cy="1148506"/>
              <a:chOff x="1924520" y="678872"/>
              <a:chExt cx="3632507" cy="1290285"/>
            </a:xfrm>
          </p:grpSpPr>
          <p:pic>
            <p:nvPicPr>
              <p:cNvPr id="88" name="그림 87">
                <a:extLst>
                  <a:ext uri="{FF2B5EF4-FFF2-40B4-BE49-F238E27FC236}">
                    <a16:creationId xmlns:a16="http://schemas.microsoft.com/office/drawing/2014/main" xmlns="" id="{9804DD80-6C6E-4F91-A6AC-414B94D2B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8908" y="842233"/>
                <a:ext cx="2468119" cy="1079803"/>
              </a:xfrm>
              <a:prstGeom prst="rect">
                <a:avLst/>
              </a:prstGeom>
            </p:spPr>
          </p:pic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xmlns="" id="{4AE5F62C-FB7C-4560-96F0-A3A772F58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4520" y="678872"/>
                <a:ext cx="2949223" cy="1290285"/>
              </a:xfrm>
              <a:prstGeom prst="rect">
                <a:avLst/>
              </a:prstGeom>
            </p:spPr>
          </p:pic>
        </p:grp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313B051A-8907-483B-AC0D-E9D47F6D0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638" y="4536710"/>
              <a:ext cx="1835088" cy="802851"/>
            </a:xfrm>
            <a:prstGeom prst="rect">
              <a:avLst/>
            </a:prstGeom>
          </p:spPr>
        </p:pic>
      </p:grpSp>
      <p:pic>
        <p:nvPicPr>
          <p:cNvPr id="71" name="그림 70" descr="star.png">
            <a:extLst>
              <a:ext uri="{FF2B5EF4-FFF2-40B4-BE49-F238E27FC236}">
                <a16:creationId xmlns:a16="http://schemas.microsoft.com/office/drawing/2014/main" xmlns="" id="{EE775426-3AD4-4704-9671-B1F570EC0CB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2897">
            <a:off x="9411212" y="513733"/>
            <a:ext cx="441095" cy="441095"/>
          </a:xfrm>
          <a:prstGeom prst="rect">
            <a:avLst/>
          </a:prstGeom>
        </p:spPr>
      </p:pic>
      <p:grpSp>
        <p:nvGrpSpPr>
          <p:cNvPr id="72" name="그룹 71">
            <a:extLst>
              <a:ext uri="{FF2B5EF4-FFF2-40B4-BE49-F238E27FC236}">
                <a16:creationId xmlns:a16="http://schemas.microsoft.com/office/drawing/2014/main" xmlns="" id="{15483FD4-4E52-4353-B8C3-A2ED412291DD}"/>
              </a:ext>
            </a:extLst>
          </p:cNvPr>
          <p:cNvGrpSpPr/>
          <p:nvPr/>
        </p:nvGrpSpPr>
        <p:grpSpPr>
          <a:xfrm>
            <a:off x="8892676" y="1346051"/>
            <a:ext cx="2061907" cy="441642"/>
            <a:chOff x="7221765" y="1833393"/>
            <a:chExt cx="2061907" cy="441642"/>
          </a:xfrm>
        </p:grpSpPr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xmlns="" id="{26970C8C-8048-4E0B-BA92-CFDAB70B11E9}"/>
                </a:ext>
              </a:extLst>
            </p:cNvPr>
            <p:cNvSpPr/>
            <p:nvPr/>
          </p:nvSpPr>
          <p:spPr>
            <a:xfrm>
              <a:off x="7221765" y="1833393"/>
              <a:ext cx="2061906" cy="4416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8871B8A6-573D-485D-A1C7-D9EDE8D8A107}"/>
                </a:ext>
              </a:extLst>
            </p:cNvPr>
            <p:cNvSpPr txBox="1"/>
            <p:nvPr/>
          </p:nvSpPr>
          <p:spPr>
            <a:xfrm>
              <a:off x="7294186" y="1857133"/>
              <a:ext cx="19894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err="1">
                  <a:latin typeface="Tmon몬소리 Black" pitchFamily="2" charset="-127"/>
                  <a:ea typeface="Tmon몬소리 Black" pitchFamily="2" charset="-127"/>
                </a:rPr>
                <a:t>권역별복지사업</a:t>
              </a:r>
              <a:endParaRPr lang="ko-KR" altLang="en-US" sz="2000" dirty="0">
                <a:latin typeface="Tmon몬소리 Black" pitchFamily="2" charset="-127"/>
                <a:ea typeface="Tmon몬소리 Black" pitchFamily="2" charset="-127"/>
              </a:endParaRPr>
            </a:p>
          </p:txBody>
        </p:sp>
      </p:grpSp>
      <p:pic>
        <p:nvPicPr>
          <p:cNvPr id="75" name="그림 74" descr="ufo.png">
            <a:extLst>
              <a:ext uri="{FF2B5EF4-FFF2-40B4-BE49-F238E27FC236}">
                <a16:creationId xmlns:a16="http://schemas.microsoft.com/office/drawing/2014/main" xmlns="" id="{4227F75C-8E19-4128-B6A0-9465C85169E9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900000">
            <a:off x="10739653" y="961450"/>
            <a:ext cx="1219260" cy="1219260"/>
          </a:xfrm>
          <a:prstGeom prst="rect">
            <a:avLst/>
          </a:prstGeom>
        </p:spPr>
      </p:pic>
      <p:sp>
        <p:nvSpPr>
          <p:cNvPr id="83" name="직사각형 82">
            <a:extLst>
              <a:ext uri="{FF2B5EF4-FFF2-40B4-BE49-F238E27FC236}">
                <a16:creationId xmlns:a16="http://schemas.microsoft.com/office/drawing/2014/main" xmlns="" id="{FA658F30-7457-49DB-A005-8CC3519A4325}"/>
              </a:ext>
            </a:extLst>
          </p:cNvPr>
          <p:cNvSpPr/>
          <p:nvPr/>
        </p:nvSpPr>
        <p:spPr>
          <a:xfrm>
            <a:off x="8500285" y="1779179"/>
            <a:ext cx="2870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ko-KR" sz="8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dirty="0">
                <a:latin typeface="Tmon몬소리 Black" pitchFamily="2" charset="-127"/>
                <a:ea typeface="Tmon몬소리 Black" pitchFamily="2" charset="-127"/>
              </a:rPr>
              <a:t>장애인 목욕탕</a:t>
            </a:r>
            <a:endParaRPr lang="en-US" altLang="ko-KR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endParaRPr lang="en-US" altLang="ko-KR" sz="8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dirty="0">
                <a:latin typeface="Tmon몬소리 Black" pitchFamily="2" charset="-127"/>
                <a:ea typeface="Tmon몬소리 Black" pitchFamily="2" charset="-127"/>
              </a:rPr>
              <a:t>연령 별 역량강화 사업</a:t>
            </a:r>
            <a:endParaRPr lang="en-US" altLang="ko-KR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endParaRPr lang="en-US" altLang="ko-KR" sz="8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dirty="0">
                <a:latin typeface="Tmon몬소리 Black" pitchFamily="2" charset="-127"/>
                <a:ea typeface="Tmon몬소리 Black" pitchFamily="2" charset="-127"/>
              </a:rPr>
              <a:t>취약계층 지원사업</a:t>
            </a:r>
            <a:endParaRPr lang="en-US" altLang="ko-KR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endParaRPr lang="en-US" altLang="ko-KR" dirty="0">
              <a:latin typeface="Tmon몬소리 Black" pitchFamily="2" charset="-127"/>
              <a:ea typeface="Tmon몬소리 Black" pitchFamily="2" charset="-127"/>
            </a:endParaRP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xmlns="" id="{B12F20FB-DAD9-4116-A007-8DDBE5D3F726}"/>
              </a:ext>
            </a:extLst>
          </p:cNvPr>
          <p:cNvSpPr/>
          <p:nvPr/>
        </p:nvSpPr>
        <p:spPr>
          <a:xfrm>
            <a:off x="6404367" y="46581"/>
            <a:ext cx="3620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ko-KR" sz="800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dirty="0">
                <a:latin typeface="Tmon몬소리 Black" pitchFamily="2" charset="-127"/>
                <a:ea typeface="Tmon몬소리 Black" pitchFamily="2" charset="-127"/>
              </a:rPr>
              <a:t>행정구역 특성에 맞추어 지원하는</a:t>
            </a:r>
            <a:endParaRPr lang="en-US" altLang="ko-KR" dirty="0">
              <a:latin typeface="Tmon몬소리 Black" pitchFamily="2" charset="-127"/>
              <a:ea typeface="Tmon몬소리 Black" pitchFamily="2" charset="-127"/>
            </a:endParaRPr>
          </a:p>
          <a:p>
            <a:pPr algn="ctr"/>
            <a:r>
              <a:rPr lang="ko-KR" altLang="en-US" dirty="0">
                <a:latin typeface="Tmon몬소리 Black" pitchFamily="2" charset="-127"/>
                <a:ea typeface="Tmon몬소리 Black" pitchFamily="2" charset="-127"/>
              </a:rPr>
              <a:t> 찾아가는 이동식 서비스 </a:t>
            </a:r>
            <a:endParaRPr lang="en-US" altLang="ko-KR" dirty="0">
              <a:latin typeface="Tmon몬소리 Black" pitchFamily="2" charset="-127"/>
              <a:ea typeface="Tmon몬소리 Black" pitchFamily="2" charset="-127"/>
            </a:endParaRPr>
          </a:p>
        </p:txBody>
      </p: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xmlns="" id="{3BC95220-54FD-4244-A4E0-B6281B71C0FD}"/>
              </a:ext>
            </a:extLst>
          </p:cNvPr>
          <p:cNvCxnSpPr>
            <a:cxnSpLocks/>
          </p:cNvCxnSpPr>
          <p:nvPr/>
        </p:nvCxnSpPr>
        <p:spPr>
          <a:xfrm>
            <a:off x="9825617" y="850716"/>
            <a:ext cx="1240950" cy="366758"/>
          </a:xfrm>
          <a:prstGeom prst="line">
            <a:avLst/>
          </a:prstGeom>
          <a:ln w="25400" cmpd="sng">
            <a:solidFill>
              <a:schemeClr val="tx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787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488</Words>
  <Application>Microsoft Office PowerPoint</Application>
  <PresentationFormat>사용자 지정</PresentationFormat>
  <Paragraphs>255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3" baseType="lpstr">
      <vt:lpstr>굴림</vt:lpstr>
      <vt:lpstr>Arial</vt:lpstr>
      <vt:lpstr>tvN 즐거운이야기 Bold</vt:lpstr>
      <vt:lpstr>맑은 고딕</vt:lpstr>
      <vt:lpstr>Tmon몬소리 Black</vt:lpstr>
      <vt:lpstr>배달의민족 한나는 열한살</vt:lpstr>
      <vt:lpstr>Arial Unicode MS</vt:lpstr>
      <vt:lpstr>빙그레체Ⅱ</vt:lpstr>
      <vt:lpstr>-윤고딕340</vt:lpstr>
      <vt:lpstr>더페이스샵 잉크립퀴드체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권지형</dc:creator>
  <cp:lastModifiedBy>Windows 사용자</cp:lastModifiedBy>
  <cp:revision>282</cp:revision>
  <dcterms:created xsi:type="dcterms:W3CDTF">2017-05-27T05:24:38Z</dcterms:created>
  <dcterms:modified xsi:type="dcterms:W3CDTF">2018-11-17T05:48:27Z</dcterms:modified>
</cp:coreProperties>
</file>