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7" r:id="rId3"/>
    <p:sldId id="265" r:id="rId4"/>
    <p:sldId id="288" r:id="rId5"/>
    <p:sldId id="264" r:id="rId6"/>
    <p:sldId id="267" r:id="rId7"/>
    <p:sldId id="266" r:id="rId8"/>
    <p:sldId id="268" r:id="rId9"/>
    <p:sldId id="269" r:id="rId10"/>
    <p:sldId id="271" r:id="rId11"/>
    <p:sldId id="289" r:id="rId12"/>
    <p:sldId id="290" r:id="rId13"/>
    <p:sldId id="293" r:id="rId14"/>
    <p:sldId id="292" r:id="rId15"/>
    <p:sldId id="294" r:id="rId16"/>
    <p:sldId id="296" r:id="rId17"/>
    <p:sldId id="295" r:id="rId18"/>
    <p:sldId id="297" r:id="rId19"/>
    <p:sldId id="298" r:id="rId20"/>
    <p:sldId id="299" r:id="rId21"/>
    <p:sldId id="300" r:id="rId22"/>
    <p:sldId id="301" r:id="rId23"/>
    <p:sldId id="303" r:id="rId24"/>
    <p:sldId id="302" r:id="rId25"/>
    <p:sldId id="304" r:id="rId26"/>
    <p:sldId id="305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041" autoAdjust="0"/>
  </p:normalViewPr>
  <p:slideViewPr>
    <p:cSldViewPr snapToGrid="0">
      <p:cViewPr varScale="1">
        <p:scale>
          <a:sx n="88" d="100"/>
          <a:sy n="88" d="100"/>
        </p:scale>
        <p:origin x="146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4ADA3-5ABD-4226-9EC1-23F0FB018AA3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954A-B1A3-4214-ADE3-111840672E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98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954A-B1A3-4214-ADE3-111840672ED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03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954A-B1A3-4214-ADE3-111840672ED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43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71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38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29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49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25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55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24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92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22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14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04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EC3BC-240E-4483-9E4F-CA664871736D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96798-035B-4DFF-9F46-60D2E447F6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24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52"/>
            <a:ext cx="9048432" cy="605208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17632" y="5431974"/>
            <a:ext cx="7413171" cy="1110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2018.11.06  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 </a:t>
            </a:r>
            <a:r>
              <a:rPr lang="en-US" altLang="ko-KR" dirty="0" err="1" smtClean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Daegue</a:t>
            </a:r>
            <a:r>
              <a:rPr lang="en-US" altLang="ko-KR" dirty="0" smtClean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Univ</a:t>
            </a:r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65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800" y="1066802"/>
            <a:ext cx="34804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>
                <a:solidFill>
                  <a:srgbClr val="0070C0"/>
                </a:solidFill>
              </a:rPr>
              <a:t>★</a:t>
            </a:r>
            <a:r>
              <a:rPr lang="ko-KR" altLang="en-US" sz="2200" b="1" dirty="0"/>
              <a:t> 조직이해 기출문제 예시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5" y="1497687"/>
            <a:ext cx="8164286" cy="50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 bwMode="auto">
          <a:xfrm>
            <a:off x="892606" y="2074552"/>
            <a:ext cx="635987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61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800" kern="0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ea typeface="맑은 고딕" pitchFamily="50" charset="-127"/>
                <a:cs typeface="+mj-cs"/>
              </a:rPr>
              <a:t>Table of Contents</a:t>
            </a:r>
          </a:p>
          <a:p>
            <a:pPr marL="799949" lvl="1" indent="-342900" defTabSz="761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ko-KR" altLang="en-US" sz="2800" kern="0" dirty="0">
                <a:latin typeface="Trebuchet MS" pitchFamily="34" charset="0"/>
                <a:ea typeface="맑은 고딕" pitchFamily="50" charset="-127"/>
                <a:cs typeface="+mj-cs"/>
              </a:rPr>
              <a:t>강사소개</a:t>
            </a:r>
            <a:endParaRPr lang="en-US" altLang="ko-KR" sz="2800" kern="0" dirty="0">
              <a:latin typeface="Trebuchet MS" pitchFamily="34" charset="0"/>
              <a:ea typeface="맑은 고딕" pitchFamily="50" charset="-127"/>
              <a:cs typeface="+mj-cs"/>
            </a:endParaRPr>
          </a:p>
          <a:p>
            <a:pPr marL="799949" lvl="1" indent="-342900" defTabSz="761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ko-KR" altLang="en-US" sz="2800" kern="0" dirty="0">
                <a:latin typeface="Trebuchet MS" pitchFamily="34" charset="0"/>
                <a:ea typeface="맑은 고딕" pitchFamily="50" charset="-127"/>
                <a:cs typeface="+mj-cs"/>
              </a:rPr>
              <a:t>공공기관에 대해 알아보기</a:t>
            </a:r>
            <a:endParaRPr lang="en-US" altLang="ko-KR" sz="2800" kern="0" dirty="0">
              <a:latin typeface="Trebuchet MS" pitchFamily="34" charset="0"/>
              <a:ea typeface="맑은 고딕" pitchFamily="50" charset="-127"/>
              <a:cs typeface="+mj-cs"/>
            </a:endParaRPr>
          </a:p>
          <a:p>
            <a:pPr marL="799949" lvl="1" indent="-342900" defTabSz="761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ko-KR" sz="2800" kern="0" dirty="0">
                <a:latin typeface="Trebuchet MS" pitchFamily="34" charset="0"/>
                <a:ea typeface="맑은 고딕" pitchFamily="50" charset="-127"/>
                <a:cs typeface="+mj-cs"/>
              </a:rPr>
              <a:t>NCS</a:t>
            </a:r>
            <a:r>
              <a:rPr lang="ko-KR" altLang="en-US" sz="2800" kern="0" dirty="0">
                <a:latin typeface="Trebuchet MS" pitchFamily="34" charset="0"/>
                <a:ea typeface="맑은 고딕" pitchFamily="50" charset="-127"/>
                <a:cs typeface="+mj-cs"/>
              </a:rPr>
              <a:t>에 대해 알아보기</a:t>
            </a:r>
            <a:endParaRPr lang="en-US" altLang="ko-KR" sz="2800" kern="0" dirty="0">
              <a:latin typeface="Trebuchet MS" pitchFamily="34" charset="0"/>
              <a:ea typeface="맑은 고딕" pitchFamily="50" charset="-127"/>
              <a:cs typeface="+mj-cs"/>
            </a:endParaRPr>
          </a:p>
          <a:p>
            <a:pPr marL="799949" lvl="1" indent="-342900" defTabSz="761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ko-KR" sz="2800" kern="0" dirty="0">
                <a:solidFill>
                  <a:srgbClr val="C00000"/>
                </a:solidFill>
                <a:latin typeface="Trebuchet MS" pitchFamily="34" charset="0"/>
                <a:ea typeface="맑은 고딕" pitchFamily="50" charset="-127"/>
                <a:cs typeface="+mj-cs"/>
              </a:rPr>
              <a:t>NCS</a:t>
            </a:r>
            <a:r>
              <a:rPr lang="ko-KR" altLang="en-US" sz="2800" kern="0" dirty="0">
                <a:solidFill>
                  <a:srgbClr val="C00000"/>
                </a:solidFill>
                <a:latin typeface="Trebuchet MS" pitchFamily="34" charset="0"/>
                <a:ea typeface="맑은 고딕" pitchFamily="50" charset="-127"/>
                <a:cs typeface="+mj-cs"/>
              </a:rPr>
              <a:t>직업기초능력평가 학습방법</a:t>
            </a:r>
            <a:endParaRPr lang="en-US" altLang="ko-KR" sz="2800" kern="0" dirty="0">
              <a:solidFill>
                <a:srgbClr val="C00000"/>
              </a:solidFill>
              <a:latin typeface="Trebuchet MS" pitchFamily="34" charset="0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28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7802" y="1066802"/>
            <a:ext cx="64171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지방 공공기관 채용정보 박람회 </a:t>
            </a:r>
            <a:r>
              <a:rPr lang="en-US" altLang="ko-KR" sz="2200" b="1" dirty="0"/>
              <a:t>– </a:t>
            </a:r>
            <a:r>
              <a:rPr lang="ko-KR" altLang="en-US" sz="2200" b="1" dirty="0"/>
              <a:t>필기시험 응시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20" y="1608612"/>
            <a:ext cx="3365352" cy="223948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0" y="1608612"/>
            <a:ext cx="3557380" cy="4860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93487" y="4038899"/>
            <a:ext cx="3844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행정안전부가 박람회 필기시험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으로 채택한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공신력 있는 </a:t>
            </a:r>
            <a:r>
              <a:rPr lang="en-US" altLang="ko-KR" dirty="0"/>
              <a:t>NCS MINI TEST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rgbClr val="C00000"/>
                </a:solidFill>
              </a:rPr>
              <a:t>*</a:t>
            </a:r>
            <a:r>
              <a:rPr lang="ko-KR" altLang="en-US" dirty="0">
                <a:solidFill>
                  <a:srgbClr val="C00000"/>
                </a:solidFill>
              </a:rPr>
              <a:t>제한시간 </a:t>
            </a:r>
            <a:r>
              <a:rPr lang="en-US" altLang="ko-KR" dirty="0">
                <a:solidFill>
                  <a:srgbClr val="C00000"/>
                </a:solidFill>
              </a:rPr>
              <a:t>15</a:t>
            </a:r>
            <a:r>
              <a:rPr lang="ko-KR" altLang="en-US" dirty="0">
                <a:solidFill>
                  <a:srgbClr val="C00000"/>
                </a:solidFill>
              </a:rPr>
              <a:t>분</a:t>
            </a:r>
            <a:r>
              <a:rPr lang="en-US" altLang="ko-KR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12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936547"/>
              </p:ext>
            </p:extLst>
          </p:nvPr>
        </p:nvGraphicFramePr>
        <p:xfrm>
          <a:off x="653010" y="1797470"/>
          <a:ext cx="7423273" cy="1801758"/>
        </p:xfrm>
        <a:graphic>
          <a:graphicData uri="http://schemas.openxmlformats.org/drawingml/2006/table">
            <a:tbl>
              <a:tblPr/>
              <a:tblGrid>
                <a:gridCol w="674843"/>
                <a:gridCol w="674843"/>
                <a:gridCol w="674843"/>
                <a:gridCol w="674843"/>
                <a:gridCol w="674843"/>
                <a:gridCol w="674843"/>
                <a:gridCol w="674843"/>
                <a:gridCol w="674843"/>
                <a:gridCol w="674843"/>
                <a:gridCol w="674843"/>
                <a:gridCol w="674843"/>
              </a:tblGrid>
              <a:tr h="5215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문항</a:t>
                      </a:r>
                      <a:endParaRPr lang="ko-KR" altLang="en-US" sz="1500" b="1" dirty="0"/>
                    </a:p>
                  </a:txBody>
                  <a:tcPr anchor="ctr">
                    <a:lnL w="19050" cmpd="sng">
                      <a:solidFill>
                        <a:srgbClr val="0A7ED6"/>
                      </a:solidFill>
                      <a:prstDash val="soli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0A7ED6"/>
                      </a:solidFill>
                      <a:prstDash val="soli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1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2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3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4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5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6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7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8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9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10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mpd="sng">
                      <a:solidFill>
                        <a:srgbClr val="0A7ED6"/>
                      </a:solidFill>
                      <a:prstDash val="soli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정답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④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④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③</a:t>
                      </a:r>
                      <a:endParaRPr lang="ko-KR" altLang="en-U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⑤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문항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11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12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13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14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15</a:t>
                      </a:r>
                      <a:r>
                        <a:rPr lang="ko-KR" altLang="en-US" sz="1500" b="1" dirty="0" smtClean="0"/>
                        <a:t>번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정답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④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7802" y="1066802"/>
            <a:ext cx="64171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지방 공공기관 채용정보 박람회 </a:t>
            </a:r>
            <a:r>
              <a:rPr lang="en-US" altLang="ko-KR" sz="2200" b="1" dirty="0"/>
              <a:t>– </a:t>
            </a:r>
            <a:r>
              <a:rPr lang="ko-KR" altLang="en-US" sz="2200" b="1" dirty="0"/>
              <a:t>필기시험 정답</a:t>
            </a:r>
          </a:p>
        </p:txBody>
      </p:sp>
    </p:spTree>
    <p:extLst>
      <p:ext uri="{BB962C8B-B14F-4D97-AF65-F5344CB8AC3E}">
        <p14:creationId xmlns:p14="http://schemas.microsoft.com/office/powerpoint/2010/main" val="31707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7923" y="1766699"/>
            <a:ext cx="634500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800" b="1" dirty="0"/>
              <a:t>몇 개 정도 맞추셨나요</a:t>
            </a:r>
            <a:r>
              <a:rPr lang="en-US" altLang="ko-KR" sz="2800" b="1" dirty="0"/>
              <a:t>?</a:t>
            </a:r>
          </a:p>
          <a:p>
            <a:pPr>
              <a:lnSpc>
                <a:spcPct val="200000"/>
              </a:lnSpc>
            </a:pPr>
            <a:r>
              <a:rPr lang="ko-KR" altLang="en-US" sz="2800" dirty="0"/>
              <a:t>사무직 기준</a:t>
            </a:r>
            <a:endParaRPr lang="en-US" altLang="ko-KR" sz="2800" dirty="0"/>
          </a:p>
          <a:p>
            <a:pPr>
              <a:lnSpc>
                <a:spcPct val="200000"/>
              </a:lnSpc>
            </a:pPr>
            <a:r>
              <a:rPr lang="en-US" altLang="ko-KR" sz="2800" dirty="0">
                <a:solidFill>
                  <a:srgbClr val="C00000"/>
                </a:solidFill>
              </a:rPr>
              <a:t>12</a:t>
            </a:r>
            <a:r>
              <a:rPr lang="ko-KR" altLang="en-US" sz="2800" dirty="0">
                <a:solidFill>
                  <a:srgbClr val="C00000"/>
                </a:solidFill>
              </a:rPr>
              <a:t>문제</a:t>
            </a:r>
            <a:r>
              <a:rPr lang="ko-KR" altLang="en-US" sz="2800" dirty="0"/>
              <a:t> 이상 맞으면 하위권 공기업</a:t>
            </a:r>
            <a:endParaRPr lang="en-US" altLang="ko-KR" sz="2800" dirty="0"/>
          </a:p>
          <a:p>
            <a:pPr>
              <a:lnSpc>
                <a:spcPct val="200000"/>
              </a:lnSpc>
            </a:pPr>
            <a:r>
              <a:rPr lang="en-US" altLang="ko-KR" sz="2800" dirty="0">
                <a:solidFill>
                  <a:srgbClr val="C00000"/>
                </a:solidFill>
              </a:rPr>
              <a:t>13</a:t>
            </a:r>
            <a:r>
              <a:rPr lang="ko-KR" altLang="en-US" sz="2800" dirty="0">
                <a:solidFill>
                  <a:srgbClr val="C00000"/>
                </a:solidFill>
              </a:rPr>
              <a:t>문제 </a:t>
            </a:r>
            <a:r>
              <a:rPr lang="ko-KR" altLang="en-US" sz="2800" dirty="0"/>
              <a:t>이상 맞추면 중위권 이상 공기업</a:t>
            </a:r>
            <a:endParaRPr lang="en-US" altLang="ko-KR" sz="2800" dirty="0"/>
          </a:p>
          <a:p>
            <a:pPr>
              <a:lnSpc>
                <a:spcPct val="200000"/>
              </a:lnSpc>
            </a:pPr>
            <a:r>
              <a:rPr lang="ko-KR" altLang="en-US" sz="2800" dirty="0"/>
              <a:t>합격선 입니다</a:t>
            </a:r>
            <a:r>
              <a:rPr lang="en-US" altLang="ko-KR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451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59635" y="1634377"/>
            <a:ext cx="1881108" cy="323174"/>
            <a:chOff x="346180" y="1404467"/>
            <a:chExt cx="1198342" cy="430898"/>
          </a:xfrm>
        </p:grpSpPr>
        <p:sp>
          <p:nvSpPr>
            <p:cNvPr id="12" name="직사각형 11"/>
            <p:cNvSpPr/>
            <p:nvPr/>
          </p:nvSpPr>
          <p:spPr>
            <a:xfrm>
              <a:off x="1398639" y="1404479"/>
              <a:ext cx="145883" cy="430886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endParaRPr lang="ko-KR" altLang="en-US" sz="15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46180" y="1404467"/>
              <a:ext cx="1157385" cy="43088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en-US" altLang="ko-KR" sz="1500" dirty="0">
                  <a:ln w="1270"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NCS</a:t>
              </a:r>
              <a:r>
                <a:rPr lang="ko-KR" altLang="en-US" sz="1500" dirty="0">
                  <a:ln w="1270"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학습의 </a:t>
              </a:r>
              <a:r>
                <a:rPr lang="en-US" altLang="ko-KR" sz="1500" dirty="0">
                  <a:ln w="1270"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KEY</a:t>
              </a:r>
              <a:endParaRPr lang="ko-KR" altLang="en-US" sz="1500" dirty="0">
                <a:ln w="127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4004" y="2091420"/>
            <a:ext cx="3355149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350" dirty="0"/>
              <a:t>① 대</a:t>
            </a:r>
            <a:r>
              <a:rPr lang="en-US" altLang="ko-KR" sz="1350" dirty="0"/>
              <a:t>4-2</a:t>
            </a:r>
            <a:r>
              <a:rPr lang="ko-KR" altLang="en-US" sz="1350" dirty="0"/>
              <a:t> </a:t>
            </a:r>
            <a:r>
              <a:rPr lang="en-US" altLang="ko-KR" sz="1350" dirty="0"/>
              <a:t>9</a:t>
            </a:r>
            <a:r>
              <a:rPr lang="ko-KR" altLang="en-US" sz="1350" dirty="0"/>
              <a:t>월에 서류 넣고</a:t>
            </a:r>
            <a:r>
              <a:rPr lang="en-US" altLang="ko-KR" sz="1350" dirty="0"/>
              <a:t>, 10</a:t>
            </a:r>
            <a:r>
              <a:rPr lang="ko-KR" altLang="en-US" sz="1350" dirty="0"/>
              <a:t>월에 합격</a:t>
            </a:r>
            <a:endParaRPr lang="en-US" altLang="ko-KR" sz="1350" dirty="0"/>
          </a:p>
          <a:p>
            <a:r>
              <a:rPr lang="en-US" altLang="ko-KR" sz="1350" dirty="0"/>
              <a:t>    “</a:t>
            </a:r>
            <a:r>
              <a:rPr lang="ko-KR" altLang="en-US" sz="1350" dirty="0"/>
              <a:t>혹시 내가 천재가 아닐까</a:t>
            </a:r>
            <a:r>
              <a:rPr lang="en-US" altLang="ko-KR" sz="1350" dirty="0"/>
              <a:t>?” </a:t>
            </a:r>
            <a:r>
              <a:rPr lang="ko-KR" altLang="en-US" sz="1350" dirty="0"/>
              <a:t>황당한 착각</a:t>
            </a:r>
          </a:p>
        </p:txBody>
      </p:sp>
      <p:sp>
        <p:nvSpPr>
          <p:cNvPr id="5" name="아래쪽 화살표 4"/>
          <p:cNvSpPr/>
          <p:nvPr/>
        </p:nvSpPr>
        <p:spPr>
          <a:xfrm>
            <a:off x="1800365" y="2654754"/>
            <a:ext cx="276086" cy="302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254002" y="3035421"/>
            <a:ext cx="3397084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350" dirty="0"/>
              <a:t>② 공기업 이직 결심 후 취업을 만만히 보고</a:t>
            </a:r>
            <a:endParaRPr lang="en-US" altLang="ko-KR" sz="1350" dirty="0"/>
          </a:p>
          <a:p>
            <a:r>
              <a:rPr lang="en-US" altLang="ko-KR" sz="1350" dirty="0"/>
              <a:t>     </a:t>
            </a:r>
            <a:r>
              <a:rPr lang="ko-KR" altLang="en-US" sz="1350" dirty="0"/>
              <a:t>쉽게 회사를 그만 둠</a:t>
            </a:r>
          </a:p>
        </p:txBody>
      </p:sp>
      <p:sp>
        <p:nvSpPr>
          <p:cNvPr id="13" name="아래쪽 화살표 12"/>
          <p:cNvSpPr/>
          <p:nvPr/>
        </p:nvSpPr>
        <p:spPr>
          <a:xfrm>
            <a:off x="1800364" y="3598755"/>
            <a:ext cx="276086" cy="302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39575" y="3979422"/>
            <a:ext cx="3248726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350" dirty="0"/>
              <a:t>③ 필기 거의 </a:t>
            </a:r>
            <a:r>
              <a:rPr lang="ko-KR" altLang="en-US" sz="1350" dirty="0" err="1"/>
              <a:t>전패ㅠ</a:t>
            </a:r>
            <a:r>
              <a:rPr lang="ko-KR" altLang="en-US" sz="1350" dirty="0"/>
              <a:t> 공기업 필기는 공부  </a:t>
            </a:r>
            <a:endParaRPr lang="en-US" altLang="ko-KR" sz="1350" dirty="0"/>
          </a:p>
          <a:p>
            <a:r>
              <a:rPr lang="en-US" altLang="ko-KR" sz="1350" dirty="0"/>
              <a:t>    </a:t>
            </a:r>
            <a:r>
              <a:rPr lang="ko-KR" altLang="en-US" sz="1350" dirty="0"/>
              <a:t>를 해야 한다는 사실을 알게 됨</a:t>
            </a:r>
          </a:p>
        </p:txBody>
      </p:sp>
      <p:sp>
        <p:nvSpPr>
          <p:cNvPr id="17" name="아래쪽 화살표 16"/>
          <p:cNvSpPr/>
          <p:nvPr/>
        </p:nvSpPr>
        <p:spPr>
          <a:xfrm>
            <a:off x="1800364" y="4542756"/>
            <a:ext cx="276086" cy="302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39575" y="4923421"/>
            <a:ext cx="3248726" cy="13388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350" dirty="0"/>
              <a:t>④ </a:t>
            </a:r>
            <a:r>
              <a:rPr lang="ko-KR" altLang="en-US" sz="1350" dirty="0" err="1"/>
              <a:t>자산운용사에서</a:t>
            </a:r>
            <a:r>
              <a:rPr lang="ko-KR" altLang="en-US" sz="1350" dirty="0"/>
              <a:t> 배운 정보 분석방법</a:t>
            </a:r>
            <a:endParaRPr lang="en-US" altLang="ko-KR" sz="1350" dirty="0"/>
          </a:p>
          <a:p>
            <a:r>
              <a:rPr lang="en-US" altLang="ko-KR" sz="1350" dirty="0"/>
              <a:t>    </a:t>
            </a:r>
            <a:r>
              <a:rPr lang="ko-KR" altLang="en-US" sz="1350" dirty="0"/>
              <a:t>으로</a:t>
            </a:r>
            <a:r>
              <a:rPr lang="en-US" altLang="ko-KR" sz="1350" dirty="0"/>
              <a:t> </a:t>
            </a:r>
            <a:r>
              <a:rPr lang="ko-KR" altLang="en-US" sz="1350" dirty="0"/>
              <a:t>공공기관 필기시험을 철저하게 </a:t>
            </a:r>
            <a:endParaRPr lang="en-US" altLang="ko-KR" sz="1350" dirty="0"/>
          </a:p>
          <a:p>
            <a:r>
              <a:rPr lang="en-US" altLang="ko-KR" sz="1350" dirty="0"/>
              <a:t>    </a:t>
            </a:r>
            <a:r>
              <a:rPr lang="ko-KR" altLang="en-US" sz="1350" dirty="0"/>
              <a:t>분석 </a:t>
            </a:r>
            <a:endParaRPr lang="en-US" altLang="ko-KR" sz="1350" dirty="0"/>
          </a:p>
          <a:p>
            <a:r>
              <a:rPr lang="en-US" altLang="ko-KR" sz="1350" dirty="0"/>
              <a:t>    </a:t>
            </a:r>
            <a:r>
              <a:rPr lang="ko-KR" altLang="en-US" sz="1350" dirty="0"/>
              <a:t>시중문제 </a:t>
            </a:r>
            <a:r>
              <a:rPr lang="en-US" altLang="ko-KR" sz="1350" dirty="0"/>
              <a:t>3</a:t>
            </a:r>
            <a:r>
              <a:rPr lang="ko-KR" altLang="en-US" sz="1350" dirty="0"/>
              <a:t>권 </a:t>
            </a:r>
            <a:r>
              <a:rPr lang="en-US" altLang="ko-KR" sz="1350" dirty="0"/>
              <a:t>/ </a:t>
            </a:r>
            <a:r>
              <a:rPr lang="ko-KR" altLang="en-US" sz="1350" dirty="0"/>
              <a:t>기출문제 </a:t>
            </a:r>
            <a:r>
              <a:rPr lang="en-US" altLang="ko-KR" sz="1350" dirty="0"/>
              <a:t>3</a:t>
            </a:r>
            <a:r>
              <a:rPr lang="ko-KR" altLang="en-US" sz="1350" dirty="0"/>
              <a:t>세트 </a:t>
            </a:r>
            <a:endParaRPr lang="en-US" altLang="ko-KR" sz="1350" dirty="0"/>
          </a:p>
          <a:p>
            <a:r>
              <a:rPr lang="en-US" altLang="ko-KR" sz="1350" dirty="0"/>
              <a:t>    -&gt; </a:t>
            </a:r>
            <a:r>
              <a:rPr lang="ko-KR" altLang="en-US" sz="1350" dirty="0"/>
              <a:t>출제가능 유형은 </a:t>
            </a:r>
            <a:r>
              <a:rPr lang="en-US" altLang="ko-KR" sz="1350" dirty="0"/>
              <a:t>100</a:t>
            </a:r>
            <a:r>
              <a:rPr lang="ko-KR" altLang="en-US" sz="1350" dirty="0"/>
              <a:t>개 이하라 결론</a:t>
            </a:r>
            <a:endParaRPr lang="en-US" altLang="ko-KR" sz="1350" dirty="0"/>
          </a:p>
          <a:p>
            <a:r>
              <a:rPr lang="en-US" altLang="ko-KR" sz="1350" dirty="0"/>
              <a:t>    -&gt; </a:t>
            </a:r>
            <a:r>
              <a:rPr lang="ko-KR" altLang="en-US" sz="1350" dirty="0"/>
              <a:t>난이도는 중학교 </a:t>
            </a:r>
            <a:r>
              <a:rPr lang="en-US" altLang="ko-KR" sz="1350" dirty="0"/>
              <a:t>2</a:t>
            </a:r>
            <a:r>
              <a:rPr lang="ko-KR" altLang="en-US" sz="1350" dirty="0"/>
              <a:t>학년 수준</a:t>
            </a:r>
          </a:p>
        </p:txBody>
      </p:sp>
      <p:sp>
        <p:nvSpPr>
          <p:cNvPr id="6" name="타원 5"/>
          <p:cNvSpPr/>
          <p:nvPr/>
        </p:nvSpPr>
        <p:spPr>
          <a:xfrm>
            <a:off x="3731079" y="2058760"/>
            <a:ext cx="1306286" cy="89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100" b="1" dirty="0"/>
              <a:t>시  간</a:t>
            </a:r>
            <a:r>
              <a:rPr lang="en-US" altLang="ko-KR" sz="2100" b="1" dirty="0"/>
              <a:t>!</a:t>
            </a:r>
            <a:endParaRPr lang="ko-KR" altLang="en-US" sz="2100" b="1" dirty="0"/>
          </a:p>
        </p:txBody>
      </p:sp>
      <p:cxnSp>
        <p:nvCxnSpPr>
          <p:cNvPr id="9" name="구부러진 연결선 8"/>
          <p:cNvCxnSpPr>
            <a:stCxn id="18" idx="3"/>
          </p:cNvCxnSpPr>
          <p:nvPr/>
        </p:nvCxnSpPr>
        <p:spPr>
          <a:xfrm flipV="1">
            <a:off x="3488301" y="2956834"/>
            <a:ext cx="414228" cy="263600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97952"/>
              </p:ext>
            </p:extLst>
          </p:nvPr>
        </p:nvGraphicFramePr>
        <p:xfrm>
          <a:off x="5128505" y="2225836"/>
          <a:ext cx="3435833" cy="1059180"/>
        </p:xfrm>
        <a:graphic>
          <a:graphicData uri="http://schemas.openxmlformats.org/drawingml/2006/table">
            <a:tbl>
              <a:tblPr/>
              <a:tblGrid>
                <a:gridCol w="1149833"/>
                <a:gridCol w="1167493"/>
                <a:gridCol w="1118507"/>
              </a:tblGrid>
              <a:tr h="2743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/>
                        <a:t>1</a:t>
                      </a:r>
                      <a:r>
                        <a:rPr lang="ko-KR" altLang="en-US" sz="1400" b="0" dirty="0" smtClean="0"/>
                        <a:t>분 이내</a:t>
                      </a:r>
                      <a:endParaRPr lang="ko-KR" altLang="en-US" sz="1400" b="0" dirty="0"/>
                    </a:p>
                  </a:txBody>
                  <a:tcPr marL="68580" marR="68580" marT="34290" marB="34290" anchor="ctr">
                    <a:lnL w="19050" cmpd="sng">
                      <a:solidFill>
                        <a:srgbClr val="0A7ED6"/>
                      </a:solidFill>
                      <a:prstDash val="soli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0A7ED6"/>
                      </a:solidFill>
                      <a:prstDash val="soli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/>
                        <a:t>1</a:t>
                      </a:r>
                      <a:r>
                        <a:rPr lang="ko-KR" altLang="en-US" sz="1400" b="0" dirty="0" smtClean="0"/>
                        <a:t>차에 풀기</a:t>
                      </a:r>
                      <a:endParaRPr lang="ko-KR" altLang="en-US" sz="1400" b="0" dirty="0"/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/>
                        <a:t>100% </a:t>
                      </a:r>
                      <a:r>
                        <a:rPr lang="ko-KR" altLang="en-US" sz="1400" b="0" dirty="0" smtClean="0"/>
                        <a:t>정답</a:t>
                      </a:r>
                      <a:endParaRPr lang="ko-KR" altLang="en-US" sz="1400" b="0" dirty="0"/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/>
                        <a:t>1</a:t>
                      </a:r>
                      <a:r>
                        <a:rPr lang="ko-KR" altLang="en-US" sz="1400" b="0" dirty="0" smtClean="0"/>
                        <a:t>분 </a:t>
                      </a:r>
                      <a:r>
                        <a:rPr lang="en-US" altLang="ko-KR" sz="1400" b="0" dirty="0" smtClean="0"/>
                        <a:t>30</a:t>
                      </a:r>
                      <a:r>
                        <a:rPr lang="ko-KR" altLang="en-US" sz="1400" b="0" dirty="0" smtClean="0"/>
                        <a:t>초 </a:t>
                      </a:r>
                      <a:r>
                        <a:rPr lang="en-US" altLang="ko-KR" sz="1400" b="0" dirty="0" smtClean="0"/>
                        <a:t>+-</a:t>
                      </a:r>
                      <a:endParaRPr lang="ko-KR" altLang="en-US" sz="1400" b="0" dirty="0"/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/>
                        <a:t>1</a:t>
                      </a:r>
                      <a:r>
                        <a:rPr lang="ko-KR" altLang="en-US" sz="1400" b="0" dirty="0" smtClean="0"/>
                        <a:t>차에 표시 ○</a:t>
                      </a:r>
                      <a:endParaRPr lang="ko-KR" altLang="en-US" sz="1400" b="0" dirty="0"/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/>
                        <a:t>2</a:t>
                      </a:r>
                      <a:r>
                        <a:rPr lang="ko-KR" altLang="en-US" sz="1400" b="0" dirty="0" smtClean="0"/>
                        <a:t>차에 풀기</a:t>
                      </a:r>
                      <a:endParaRPr lang="ko-KR" altLang="en-US" sz="1400" b="0" dirty="0"/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/>
                        <a:t>안 푸는 문제</a:t>
                      </a:r>
                      <a:endParaRPr lang="ko-KR" altLang="en-US" sz="1400" b="0" dirty="0"/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rgbClr val="0A7E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/>
                        <a:t>다음 생애에</a:t>
                      </a:r>
                      <a:endParaRPr lang="ko-KR" altLang="en-US" sz="1400" b="0" dirty="0"/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 dirty="0"/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직선 화살표 연결선 22"/>
          <p:cNvCxnSpPr/>
          <p:nvPr/>
        </p:nvCxnSpPr>
        <p:spPr>
          <a:xfrm>
            <a:off x="7845878" y="28507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42169" y="1919011"/>
            <a:ext cx="39116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dirty="0">
                <a:solidFill>
                  <a:srgbClr val="FF0000"/>
                </a:solidFill>
              </a:rPr>
              <a:t>1</a:t>
            </a:r>
            <a:r>
              <a:rPr lang="ko-KR" altLang="en-US" sz="1350" b="1" dirty="0">
                <a:solidFill>
                  <a:srgbClr val="FF0000"/>
                </a:solidFill>
              </a:rPr>
              <a:t>분 </a:t>
            </a:r>
            <a:r>
              <a:rPr lang="en-US" altLang="ko-KR" sz="1350" b="1" dirty="0">
                <a:solidFill>
                  <a:srgbClr val="FF0000"/>
                </a:solidFill>
              </a:rPr>
              <a:t>30</a:t>
            </a:r>
            <a:r>
              <a:rPr lang="ko-KR" altLang="en-US" sz="1350" b="1" dirty="0">
                <a:solidFill>
                  <a:srgbClr val="FF0000"/>
                </a:solidFill>
              </a:rPr>
              <a:t>초 짜리 문제가 몇 개가 있는 지가 당락 좌우</a:t>
            </a:r>
          </a:p>
        </p:txBody>
      </p:sp>
      <p:sp>
        <p:nvSpPr>
          <p:cNvPr id="25" name="타원 24"/>
          <p:cNvSpPr/>
          <p:nvPr/>
        </p:nvSpPr>
        <p:spPr>
          <a:xfrm>
            <a:off x="7401367" y="2583932"/>
            <a:ext cx="1036864" cy="363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5101016" y="3405521"/>
            <a:ext cx="3344185" cy="1996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50" b="1" dirty="0"/>
              <a:t>Solution!</a:t>
            </a:r>
          </a:p>
          <a:p>
            <a:pPr>
              <a:lnSpc>
                <a:spcPct val="150000"/>
              </a:lnSpc>
            </a:pPr>
            <a:r>
              <a:rPr lang="ko-KR" altLang="en-US" sz="1650" dirty="0"/>
              <a:t>어렵지만</a:t>
            </a:r>
            <a:r>
              <a:rPr lang="en-US" altLang="ko-KR" sz="1650" dirty="0"/>
              <a:t>, </a:t>
            </a:r>
            <a:r>
              <a:rPr lang="ko-KR" altLang="en-US" sz="1650" b="1" dirty="0" err="1">
                <a:solidFill>
                  <a:srgbClr val="C00000"/>
                </a:solidFill>
              </a:rPr>
              <a:t>빈출되는</a:t>
            </a:r>
            <a:r>
              <a:rPr lang="ko-KR" altLang="en-US" sz="1650" dirty="0"/>
              <a:t> </a:t>
            </a:r>
            <a:r>
              <a:rPr lang="ko-KR" altLang="en-US" sz="1650" b="1" dirty="0">
                <a:solidFill>
                  <a:srgbClr val="C00000"/>
                </a:solidFill>
              </a:rPr>
              <a:t>유형</a:t>
            </a:r>
            <a:r>
              <a:rPr lang="ko-KR" altLang="en-US" sz="1650" dirty="0"/>
              <a:t>에 대해서</a:t>
            </a:r>
            <a:endParaRPr lang="en-US" altLang="ko-KR" sz="1650" dirty="0"/>
          </a:p>
          <a:p>
            <a:pPr>
              <a:lnSpc>
                <a:spcPct val="150000"/>
              </a:lnSpc>
            </a:pPr>
            <a:r>
              <a:rPr lang="ko-KR" altLang="en-US" sz="1650" b="1" dirty="0">
                <a:solidFill>
                  <a:srgbClr val="C00000"/>
                </a:solidFill>
              </a:rPr>
              <a:t>확실한 접근법을 숙지해 </a:t>
            </a:r>
            <a:endParaRPr lang="en-US" altLang="ko-KR" sz="16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50" dirty="0"/>
              <a:t>안 푸는 문제 </a:t>
            </a:r>
            <a:r>
              <a:rPr lang="en-US" altLang="ko-KR" sz="1650" dirty="0"/>
              <a:t>-&gt; 1</a:t>
            </a:r>
            <a:r>
              <a:rPr lang="ko-KR" altLang="en-US" sz="1650" dirty="0"/>
              <a:t>분 </a:t>
            </a:r>
            <a:r>
              <a:rPr lang="en-US" altLang="ko-KR" sz="1650" dirty="0"/>
              <a:t>30</a:t>
            </a:r>
            <a:r>
              <a:rPr lang="ko-KR" altLang="en-US" sz="1650" dirty="0"/>
              <a:t>초</a:t>
            </a:r>
            <a:r>
              <a:rPr lang="en-US" altLang="ko-KR" sz="1650" dirty="0"/>
              <a:t>+-</a:t>
            </a:r>
            <a:r>
              <a:rPr lang="ko-KR" altLang="en-US" sz="1650" dirty="0"/>
              <a:t>로 </a:t>
            </a:r>
            <a:endParaRPr lang="en-US" altLang="ko-KR" sz="1650" dirty="0"/>
          </a:p>
          <a:p>
            <a:pPr>
              <a:lnSpc>
                <a:spcPct val="150000"/>
              </a:lnSpc>
            </a:pPr>
            <a:r>
              <a:rPr lang="ko-KR" altLang="en-US" sz="1650" dirty="0"/>
              <a:t>다수 전환이 필요</a:t>
            </a:r>
            <a:r>
              <a:rPr lang="en-US" altLang="ko-KR" sz="1650" dirty="0"/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802" y="1066802"/>
            <a:ext cx="64171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지방 공공기관 채용정보 박람회 </a:t>
            </a:r>
            <a:r>
              <a:rPr lang="en-US" altLang="ko-KR" sz="2200" b="1" dirty="0"/>
              <a:t>– </a:t>
            </a:r>
            <a:r>
              <a:rPr lang="ko-KR" altLang="en-US" sz="2200" b="1" dirty="0"/>
              <a:t>필기시험 정답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 animBg="1"/>
      <p:bldP spid="15" grpId="0" animBg="1"/>
      <p:bldP spid="17" grpId="0" animBg="1"/>
      <p:bldP spid="18" grpId="0" animBg="1"/>
      <p:bldP spid="6" grpId="0" animBg="1"/>
      <p:bldP spid="24" grpId="0"/>
      <p:bldP spid="25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800" y="1066802"/>
            <a:ext cx="8069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객관식 직무역량평가에 자주 출제되는 유형 사례 </a:t>
            </a:r>
            <a:r>
              <a:rPr lang="en-US" altLang="ko-KR" sz="2200" b="1" dirty="0"/>
              <a:t>(</a:t>
            </a:r>
            <a:r>
              <a:rPr lang="ko-KR" altLang="en-US" sz="2200" b="1" dirty="0"/>
              <a:t>시험지 </a:t>
            </a:r>
            <a:r>
              <a:rPr lang="en-US" altLang="ko-KR" sz="2200" b="1" dirty="0"/>
              <a:t>4</a:t>
            </a:r>
            <a:r>
              <a:rPr lang="ko-KR" altLang="en-US" sz="2200" b="1" dirty="0"/>
              <a:t>번</a:t>
            </a:r>
            <a:r>
              <a:rPr lang="en-US" altLang="ko-KR" sz="2200" b="1" dirty="0"/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8" y="1571625"/>
            <a:ext cx="3453143" cy="47524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65" y="1684813"/>
            <a:ext cx="2100460" cy="47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800" y="1066802"/>
            <a:ext cx="8185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객관식 직무역량평가에 자주 출제되는 유형 </a:t>
            </a:r>
            <a:r>
              <a:rPr lang="en-US" altLang="ko-KR" sz="2200" b="1" dirty="0"/>
              <a:t>– </a:t>
            </a:r>
            <a:r>
              <a:rPr lang="ko-KR" altLang="en-US" sz="2200" b="1" dirty="0"/>
              <a:t>민경</a:t>
            </a:r>
            <a:r>
              <a:rPr lang="en-US" altLang="ko-KR" sz="2200" b="1" dirty="0"/>
              <a:t>PSAT 2018</a:t>
            </a:r>
            <a:r>
              <a:rPr lang="ko-KR" altLang="en-US" sz="2200" b="1" dirty="0"/>
              <a:t>년</a:t>
            </a:r>
            <a:endParaRPr lang="en-US" altLang="ko-KR" sz="2200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9" y="1600395"/>
            <a:ext cx="6532255" cy="5038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9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800" y="1066802"/>
            <a:ext cx="8185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객관식 직무역량평가에 자주 출제되는 유형 </a:t>
            </a:r>
            <a:r>
              <a:rPr lang="en-US" altLang="ko-KR" sz="2200" b="1" dirty="0"/>
              <a:t>– </a:t>
            </a:r>
            <a:r>
              <a:rPr lang="ko-KR" altLang="en-US" sz="2200" b="1" dirty="0"/>
              <a:t>민경</a:t>
            </a:r>
            <a:r>
              <a:rPr lang="en-US" altLang="ko-KR" sz="2200" b="1" dirty="0"/>
              <a:t>PSAT 2015</a:t>
            </a:r>
            <a:r>
              <a:rPr lang="ko-KR" altLang="en-US" sz="2200" b="1" dirty="0"/>
              <a:t>년</a:t>
            </a:r>
            <a:endParaRPr lang="en-US" altLang="ko-KR" sz="2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7" y="1569258"/>
            <a:ext cx="7210868" cy="5197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36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800" y="1066802"/>
            <a:ext cx="8185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객관식 직무역량평가에 자주 출제되는 유형 </a:t>
            </a:r>
            <a:r>
              <a:rPr lang="en-US" altLang="ko-KR" sz="2200" b="1" dirty="0"/>
              <a:t>– </a:t>
            </a:r>
            <a:r>
              <a:rPr lang="ko-KR" altLang="en-US" sz="2200" b="1" dirty="0"/>
              <a:t>민경</a:t>
            </a:r>
            <a:r>
              <a:rPr lang="en-US" altLang="ko-KR" sz="2200" b="1" dirty="0"/>
              <a:t>PSAT 2015</a:t>
            </a:r>
            <a:r>
              <a:rPr lang="ko-KR" altLang="en-US" sz="2200" b="1" dirty="0"/>
              <a:t>년</a:t>
            </a:r>
            <a:endParaRPr lang="en-US" altLang="ko-KR" sz="2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7" y="1569258"/>
            <a:ext cx="7210868" cy="5197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2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7800" y="1066802"/>
            <a:ext cx="2669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</a:t>
            </a:r>
            <a:r>
              <a:rPr lang="en-US" altLang="ko-KR" sz="2200" b="1" dirty="0"/>
              <a:t>NCS</a:t>
            </a:r>
            <a:r>
              <a:rPr lang="ko-KR" altLang="en-US" sz="2200" b="1" dirty="0"/>
              <a:t>란 무엇인가</a:t>
            </a:r>
            <a:r>
              <a:rPr lang="en-US" altLang="ko-KR" sz="2200" b="1" dirty="0"/>
              <a:t>?</a:t>
            </a:r>
            <a:r>
              <a:rPr lang="ko-KR" altLang="en-US" sz="2200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800" y="1494354"/>
            <a:ext cx="10942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NCS(</a:t>
            </a:r>
            <a:r>
              <a:rPr lang="ko-KR" altLang="en-US" sz="2000" dirty="0"/>
              <a:t>국가직무능력표준</a:t>
            </a:r>
            <a:r>
              <a:rPr lang="en-US" altLang="ko-KR" sz="2000" dirty="0"/>
              <a:t>)</a:t>
            </a:r>
            <a:r>
              <a:rPr lang="ko-KR" altLang="en-US" sz="2000" dirty="0"/>
              <a:t>는 세상에 존재하는 여러 가지 직업들을 수행하는 데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dirty="0"/>
              <a:t>필요한 지식과 기술</a:t>
            </a:r>
            <a:r>
              <a:rPr lang="en-US" altLang="ko-KR" sz="2000" dirty="0"/>
              <a:t>, </a:t>
            </a:r>
            <a:r>
              <a:rPr lang="ko-KR" altLang="en-US" sz="2000" dirty="0"/>
              <a:t>인성적 요소를 산업별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직무별로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분류한 체계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7800" y="2904666"/>
            <a:ext cx="10942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채용부터 경력개발까지 </a:t>
            </a:r>
            <a:r>
              <a:rPr lang="en-US" altLang="ko-KR" sz="2000" dirty="0"/>
              <a:t>HRM&amp; HRD </a:t>
            </a:r>
            <a:r>
              <a:rPr lang="ko-KR" altLang="en-US" sz="2000" dirty="0"/>
              <a:t>전 프로세스에 도입하기 위해 만들어진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제도이나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현재는 주로 공공기관이 신입사원을 채용하는 데 사용함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8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23" y="1766699"/>
            <a:ext cx="737253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800" b="1" dirty="0" smtClean="0"/>
              <a:t>마음 같아서는 주요 </a:t>
            </a:r>
            <a:r>
              <a:rPr lang="en-US" altLang="ko-KR" sz="2800" b="1" dirty="0" smtClean="0"/>
              <a:t>3</a:t>
            </a:r>
            <a:r>
              <a:rPr lang="ko-KR" altLang="en-US" sz="2800" b="1" dirty="0" smtClean="0"/>
              <a:t>개 능력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의사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수리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문제</a:t>
            </a:r>
            <a:r>
              <a:rPr lang="en-US" altLang="ko-KR" sz="2800" b="1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2800" b="1" dirty="0" smtClean="0"/>
              <a:t>핵심 유형 전체를 해설해 드리고 싶으나</a:t>
            </a:r>
            <a:endParaRPr lang="en-US" altLang="ko-KR" sz="2800" b="1" dirty="0" smtClean="0"/>
          </a:p>
          <a:p>
            <a:pPr>
              <a:lnSpc>
                <a:spcPct val="200000"/>
              </a:lnSpc>
            </a:pPr>
            <a:r>
              <a:rPr lang="ko-KR" altLang="en-US" sz="2800" b="1" dirty="0" smtClean="0"/>
              <a:t>길규범 교수님과 겹치게 됨으로</a:t>
            </a:r>
            <a:r>
              <a:rPr lang="en-US" altLang="ko-KR" sz="2800" b="1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ko-KR" altLang="en-US" sz="2800" b="1" dirty="0" smtClean="0">
                <a:solidFill>
                  <a:srgbClr val="C00000"/>
                </a:solidFill>
              </a:rPr>
              <a:t>수리능력 중심으로 주요 접근법을 소개함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.</a:t>
            </a:r>
            <a:endParaRPr lang="en-US" altLang="ko-K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변환\2018 - NCS 직업기출능력-04 - 복사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75614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변환\2018 - NCS 직업기출능력-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933" y="5231757"/>
            <a:ext cx="4785067" cy="162624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58933" y="3754429"/>
            <a:ext cx="4772460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Check Point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rgbClr val="C00000"/>
                </a:solidFill>
              </a:rPr>
              <a:t>선입견</a:t>
            </a:r>
            <a:r>
              <a:rPr lang="en-US" altLang="ko-KR" dirty="0" smtClean="0">
                <a:solidFill>
                  <a:srgbClr val="C00000"/>
                </a:solidFill>
              </a:rPr>
              <a:t>(X) </a:t>
            </a:r>
            <a:r>
              <a:rPr lang="ko-KR" altLang="en-US" dirty="0" smtClean="0">
                <a:solidFill>
                  <a:srgbClr val="C00000"/>
                </a:solidFill>
              </a:rPr>
              <a:t>버리고 객관적인 문제 파악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rgbClr val="C00000"/>
                </a:solidFill>
              </a:rPr>
              <a:t>정답을 찾기 위해 확인해야 하는 자료 개수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rgbClr val="C00000"/>
                </a:solidFill>
              </a:rPr>
              <a:t>두 손가락 사용한 자료 체크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rgbClr val="C00000"/>
                </a:solidFill>
              </a:rPr>
              <a:t>퍼센트 포인트</a:t>
            </a:r>
            <a:r>
              <a:rPr lang="en-US" altLang="ko-KR" dirty="0">
                <a:solidFill>
                  <a:srgbClr val="C00000"/>
                </a:solidFill>
              </a:rPr>
              <a:t>(%</a:t>
            </a:r>
            <a:r>
              <a:rPr lang="en-US" altLang="ko-KR" dirty="0" smtClean="0">
                <a:solidFill>
                  <a:srgbClr val="C00000"/>
                </a:solidFill>
              </a:rPr>
              <a:t>p)</a:t>
            </a:r>
            <a:r>
              <a:rPr lang="ko-KR" altLang="en-US" dirty="0" smtClean="0">
                <a:solidFill>
                  <a:srgbClr val="C00000"/>
                </a:solidFill>
              </a:rPr>
              <a:t>의 개념</a:t>
            </a:r>
            <a:endParaRPr lang="en-US" altLang="ko-KR" dirty="0">
              <a:solidFill>
                <a:srgbClr val="C0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97713" y="2001426"/>
            <a:ext cx="5777902" cy="41768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3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" y="0"/>
            <a:ext cx="6913886" cy="249432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" y="2664934"/>
            <a:ext cx="7430537" cy="352474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225569" y="1511568"/>
            <a:ext cx="6798833" cy="45874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0517" y="3359564"/>
            <a:ext cx="815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※</a:t>
            </a:r>
            <a:r>
              <a:rPr lang="ko-KR" altLang="en-US" b="1" dirty="0" err="1" smtClean="0"/>
              <a:t>어림산</a:t>
            </a:r>
            <a:endParaRPr lang="en-US" altLang="ko-KR" b="1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자릿수가 많은 수를 계산할 때 대략적인 값을 사용하여 결과를 추정하는 방법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81208"/>
              </p:ext>
            </p:extLst>
          </p:nvPr>
        </p:nvGraphicFramePr>
        <p:xfrm>
          <a:off x="225569" y="4172857"/>
          <a:ext cx="7644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600"/>
                <a:gridCol w="955600"/>
                <a:gridCol w="955600"/>
                <a:gridCol w="955600"/>
                <a:gridCol w="955600"/>
                <a:gridCol w="955600"/>
                <a:gridCol w="955600"/>
                <a:gridCol w="9556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계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미혼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결과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계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미혼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결과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25-29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2,040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40.1%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1,814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59.1%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30-34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2,025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10.7%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2,036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038901"/>
              </p:ext>
            </p:extLst>
          </p:nvPr>
        </p:nvGraphicFramePr>
        <p:xfrm>
          <a:off x="225569" y="5452339"/>
          <a:ext cx="7644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600"/>
                <a:gridCol w="955600"/>
                <a:gridCol w="955600"/>
                <a:gridCol w="955600"/>
                <a:gridCol w="955600"/>
                <a:gridCol w="955600"/>
                <a:gridCol w="955600"/>
                <a:gridCol w="9556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계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미혼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결과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계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미혼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결과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25-29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1,800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1,080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30-34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4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800" y="1066802"/>
            <a:ext cx="8069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객관식 직무역량평가에 자주 출제되는 유형 사례 </a:t>
            </a:r>
            <a:r>
              <a:rPr lang="en-US" altLang="ko-KR" sz="2200" b="1" dirty="0"/>
              <a:t>(</a:t>
            </a:r>
            <a:r>
              <a:rPr lang="ko-KR" altLang="en-US" sz="2200" b="1" dirty="0"/>
              <a:t>시험지 </a:t>
            </a:r>
            <a:r>
              <a:rPr lang="en-US" altLang="ko-KR" sz="2200" b="1" dirty="0"/>
              <a:t>4</a:t>
            </a:r>
            <a:r>
              <a:rPr lang="ko-KR" altLang="en-US" sz="2200" b="1" dirty="0"/>
              <a:t>번</a:t>
            </a:r>
            <a:r>
              <a:rPr lang="en-US" altLang="ko-KR" sz="2200" b="1" dirty="0"/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8" y="1571625"/>
            <a:ext cx="3453143" cy="47524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65" y="1684813"/>
            <a:ext cx="2100460" cy="4745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3774" y="4941426"/>
            <a:ext cx="1907895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선지 비교 순서 </a:t>
            </a:r>
            <a:endParaRPr lang="en-US" altLang="ko-KR" b="1" dirty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단순 비교</a:t>
            </a:r>
            <a:endParaRPr lang="en-US" altLang="ko-KR" dirty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덧셈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뺄셈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smtClean="0">
                <a:solidFill>
                  <a:srgbClr val="C00000"/>
                </a:solidFill>
              </a:rPr>
              <a:t>곱하기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나누기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</a:rPr>
              <a:t>비중</a:t>
            </a:r>
            <a:endParaRPr lang="en-US" altLang="ko-K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변환\2018 - NCS 직업기출능력-05 - 복사본 - 복사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36"/>
            <a:ext cx="9144000" cy="4535846"/>
          </a:xfrm>
          <a:prstGeom prst="rect">
            <a:avLst/>
          </a:prstGeom>
          <a:noFill/>
        </p:spPr>
      </p:pic>
      <p:pic>
        <p:nvPicPr>
          <p:cNvPr id="7" name="Picture 2" descr="C:\Users\user\Desktop\변환\2018 - NCS 직업기출능력-05 - 복사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71" y="4535846"/>
            <a:ext cx="2893671" cy="22687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82590" y="4907455"/>
            <a:ext cx="190789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선지 비교 순서 </a:t>
            </a:r>
            <a:endParaRPr lang="en-US" altLang="ko-KR" b="1" dirty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단순 비교</a:t>
            </a:r>
            <a:endParaRPr lang="en-US" altLang="ko-KR" dirty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덧셈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뺄셈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smtClean="0">
                <a:solidFill>
                  <a:srgbClr val="C00000"/>
                </a:solidFill>
              </a:rPr>
              <a:t>곱하기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나누기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</a:rPr>
              <a:t>비중</a:t>
            </a:r>
            <a:endParaRPr lang="en-US" altLang="ko-KR" dirty="0">
              <a:solidFill>
                <a:srgbClr val="C00000"/>
              </a:solidFill>
            </a:endParaRPr>
          </a:p>
        </p:txBody>
      </p:sp>
      <p:pic>
        <p:nvPicPr>
          <p:cNvPr id="9" name="Picture 3" descr="C:\Users\user\Desktop\변환\2018 - NCS 직업기출능력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12" y="4535846"/>
            <a:ext cx="2288330" cy="1960224"/>
          </a:xfrm>
          <a:prstGeom prst="rect">
            <a:avLst/>
          </a:prstGeom>
          <a:noFill/>
        </p:spPr>
      </p:pic>
      <p:pic>
        <p:nvPicPr>
          <p:cNvPr id="10" name="Picture 2" descr="C:\Users\user\Desktop\변환\2018 - NCS 직업기출능력-06 - 복사본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2744" y="4638457"/>
            <a:ext cx="2364226" cy="2063549"/>
          </a:xfrm>
          <a:prstGeom prst="rect">
            <a:avLst/>
          </a:prstGeom>
          <a:noFill/>
        </p:spPr>
      </p:pic>
      <p:pic>
        <p:nvPicPr>
          <p:cNvPr id="11" name="Picture 3" descr="C:\Users\user\Desktop\변환\2018 - NCS 직업기출능력-06 - 복사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3807" y="4616034"/>
            <a:ext cx="2794413" cy="1982647"/>
          </a:xfrm>
          <a:prstGeom prst="rect">
            <a:avLst/>
          </a:prstGeom>
          <a:noFill/>
        </p:spPr>
      </p:pic>
      <p:pic>
        <p:nvPicPr>
          <p:cNvPr id="12" name="Picture 2" descr="C:\Users\user\Desktop\변환\2018 - NCS 직업기출능력-0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9904" y="4664415"/>
            <a:ext cx="2650350" cy="1979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5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변환\2018 - NCS 직업기출능력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6934396" cy="6858000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>
          <a:xfrm>
            <a:off x="5602147" y="5023412"/>
            <a:ext cx="1018572" cy="3935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957914" y="5303134"/>
            <a:ext cx="1018572" cy="3935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980435" y="3945038"/>
            <a:ext cx="2441094" cy="3935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19684" y="3541643"/>
            <a:ext cx="2195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비교순서</a:t>
            </a:r>
            <a:r>
              <a:rPr lang="en-US" altLang="ko-KR" b="1" dirty="0" smtClean="0">
                <a:solidFill>
                  <a:srgbClr val="C00000"/>
                </a:solidFill>
              </a:rPr>
              <a:t>1:</a:t>
            </a:r>
            <a:r>
              <a:rPr lang="ko-KR" altLang="en-US" b="1" dirty="0" err="1" smtClean="0">
                <a:solidFill>
                  <a:srgbClr val="C00000"/>
                </a:solidFill>
              </a:rPr>
              <a:t>눈계산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r>
              <a:rPr lang="ko-KR" altLang="en-US" b="1" dirty="0" err="1" smtClean="0">
                <a:solidFill>
                  <a:srgbClr val="C00000"/>
                </a:solidFill>
              </a:rPr>
              <a:t>주인공넷</a:t>
            </a:r>
            <a:r>
              <a:rPr lang="ko-KR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ko-KR" b="1" dirty="0" smtClean="0">
                <a:solidFill>
                  <a:srgbClr val="C00000"/>
                </a:solidFill>
              </a:rPr>
              <a:t>1,000</a:t>
            </a:r>
          </a:p>
          <a:p>
            <a:r>
              <a:rPr lang="ko-KR" altLang="en-US" b="1" dirty="0" smtClean="0">
                <a:solidFill>
                  <a:srgbClr val="C00000"/>
                </a:solidFill>
              </a:rPr>
              <a:t>나라골프 </a:t>
            </a:r>
            <a:r>
              <a:rPr lang="en-US" altLang="ko-KR" b="1" dirty="0" smtClean="0">
                <a:solidFill>
                  <a:srgbClr val="C00000"/>
                </a:solidFill>
              </a:rPr>
              <a:t>1,200</a:t>
            </a:r>
          </a:p>
          <a:p>
            <a:r>
              <a:rPr lang="ko-KR" altLang="en-US" b="1" dirty="0" smtClean="0">
                <a:solidFill>
                  <a:srgbClr val="C00000"/>
                </a:solidFill>
              </a:rPr>
              <a:t>나라 </a:t>
            </a:r>
            <a:r>
              <a:rPr lang="en-US" altLang="ko-KR" b="1" dirty="0" smtClean="0">
                <a:solidFill>
                  <a:srgbClr val="C00000"/>
                </a:solidFill>
              </a:rPr>
              <a:t>&gt;</a:t>
            </a:r>
            <a:r>
              <a:rPr lang="ko-KR" altLang="en-US" b="1" dirty="0" smtClean="0">
                <a:solidFill>
                  <a:srgbClr val="C00000"/>
                </a:solidFill>
              </a:rPr>
              <a:t>주인공</a:t>
            </a:r>
            <a:endParaRPr lang="en-US" altLang="ko-KR" b="1" dirty="0" smtClean="0">
              <a:solidFill>
                <a:srgbClr val="C00000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775503" y="5891513"/>
            <a:ext cx="31020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738667" y="6402728"/>
            <a:ext cx="31020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19683" y="4830489"/>
            <a:ext cx="21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비교순서</a:t>
            </a:r>
            <a:r>
              <a:rPr lang="en-US" altLang="ko-KR" b="1" dirty="0">
                <a:solidFill>
                  <a:srgbClr val="C00000"/>
                </a:solidFill>
              </a:rPr>
              <a:t>2</a:t>
            </a:r>
            <a:r>
              <a:rPr lang="en-US" altLang="ko-KR" b="1" dirty="0" smtClean="0">
                <a:solidFill>
                  <a:srgbClr val="C00000"/>
                </a:solidFill>
              </a:rPr>
              <a:t>:</a:t>
            </a:r>
            <a:r>
              <a:rPr lang="ko-KR" altLang="en-US" b="1" dirty="0" err="1" smtClean="0">
                <a:solidFill>
                  <a:srgbClr val="C00000"/>
                </a:solidFill>
              </a:rPr>
              <a:t>블록갯수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r>
              <a:rPr lang="ko-KR" altLang="en-US" b="1" dirty="0" smtClean="0">
                <a:solidFill>
                  <a:srgbClr val="C00000"/>
                </a:solidFill>
              </a:rPr>
              <a:t>신화 </a:t>
            </a:r>
            <a:r>
              <a:rPr lang="en-US" altLang="ko-KR" b="1" dirty="0" smtClean="0">
                <a:solidFill>
                  <a:srgbClr val="C00000"/>
                </a:solidFill>
              </a:rPr>
              <a:t>&gt; </a:t>
            </a:r>
            <a:r>
              <a:rPr lang="ko-KR" altLang="en-US" b="1" dirty="0" smtClean="0">
                <a:solidFill>
                  <a:srgbClr val="C00000"/>
                </a:solidFill>
              </a:rPr>
              <a:t>주인공</a:t>
            </a:r>
            <a:endParaRPr lang="en-US" altLang="ko-KR" b="1" dirty="0" smtClean="0">
              <a:solidFill>
                <a:srgbClr val="C00000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738667" y="6672803"/>
            <a:ext cx="31020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2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3" y="1382486"/>
            <a:ext cx="3973286" cy="39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7800" y="1066802"/>
            <a:ext cx="2669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</a:t>
            </a:r>
            <a:r>
              <a:rPr lang="en-US" altLang="ko-KR" sz="2200" b="1" dirty="0"/>
              <a:t>NCS</a:t>
            </a:r>
            <a:r>
              <a:rPr lang="ko-KR" altLang="en-US" sz="2200" b="1" dirty="0"/>
              <a:t>란 무엇인가</a:t>
            </a:r>
            <a:r>
              <a:rPr lang="en-US" altLang="ko-KR" sz="2200" b="1" dirty="0"/>
              <a:t>?</a:t>
            </a:r>
            <a:r>
              <a:rPr lang="ko-KR" altLang="en-US" sz="2200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800" y="1494352"/>
            <a:ext cx="10942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NCS(</a:t>
            </a:r>
            <a:r>
              <a:rPr lang="ko-KR" altLang="en-US" dirty="0"/>
              <a:t>국가직무능력표준</a:t>
            </a:r>
            <a:r>
              <a:rPr lang="en-US" altLang="ko-KR" dirty="0"/>
              <a:t>)</a:t>
            </a:r>
            <a:r>
              <a:rPr lang="ko-KR" altLang="en-US" dirty="0"/>
              <a:t>는 세상에 존재하는 여러 가지 직업들을 수행하는 데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필요한 지식과 기술</a:t>
            </a:r>
            <a:r>
              <a:rPr lang="en-US" altLang="ko-KR" dirty="0"/>
              <a:t>, </a:t>
            </a:r>
            <a:r>
              <a:rPr lang="ko-KR" altLang="en-US" dirty="0"/>
              <a:t>인성적 요소를 산업별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직무별로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분류한 체계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26811" y="2547258"/>
            <a:ext cx="2427515" cy="10014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A7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 C S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389820" y="2547258"/>
            <a:ext cx="2427515" cy="10014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A7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직업기초능력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352829" y="2547258"/>
            <a:ext cx="2427515" cy="10014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A7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직무수행능력</a:t>
            </a:r>
          </a:p>
        </p:txBody>
      </p:sp>
      <p:sp>
        <p:nvSpPr>
          <p:cNvPr id="15" name="덧셈 기호 14"/>
          <p:cNvSpPr/>
          <p:nvPr/>
        </p:nvSpPr>
        <p:spPr>
          <a:xfrm>
            <a:off x="5865187" y="2786745"/>
            <a:ext cx="439789" cy="45719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등호 15"/>
          <p:cNvSpPr/>
          <p:nvPr/>
        </p:nvSpPr>
        <p:spPr>
          <a:xfrm>
            <a:off x="2895651" y="2841172"/>
            <a:ext cx="446314" cy="3483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설명선 2 17"/>
          <p:cNvSpPr/>
          <p:nvPr/>
        </p:nvSpPr>
        <p:spPr>
          <a:xfrm>
            <a:off x="6109844" y="4153497"/>
            <a:ext cx="2950064" cy="1526470"/>
          </a:xfrm>
          <a:prstGeom prst="borderCallout2">
            <a:avLst>
              <a:gd name="adj1" fmla="val 35114"/>
              <a:gd name="adj2" fmla="val -287"/>
              <a:gd name="adj3" fmla="val -30341"/>
              <a:gd name="adj4" fmla="val -14368"/>
              <a:gd name="adj5" fmla="val -30102"/>
              <a:gd name="adj6" fmla="val -9035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chemeClr val="tx1"/>
                </a:solidFill>
              </a:rPr>
              <a:t>신입급</a:t>
            </a:r>
            <a:r>
              <a:rPr lang="ko-KR" altLang="en-US" b="1" dirty="0">
                <a:solidFill>
                  <a:schemeClr val="tx1"/>
                </a:solidFill>
              </a:rPr>
              <a:t> 채용에서 주로 채택</a:t>
            </a:r>
            <a:endParaRPr lang="en-US" altLang="ko-KR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직업기초능력평가가</a:t>
            </a:r>
            <a:endParaRPr lang="en-US" altLang="ko-KR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주로  </a:t>
            </a:r>
            <a:r>
              <a:rPr lang="en-US" altLang="ko-KR" b="1" dirty="0">
                <a:solidFill>
                  <a:schemeClr val="tx1"/>
                </a:solidFill>
              </a:rPr>
              <a:t>NCS</a:t>
            </a:r>
            <a:r>
              <a:rPr lang="ko-KR" altLang="en-US" b="1" dirty="0">
                <a:solidFill>
                  <a:schemeClr val="tx1"/>
                </a:solidFill>
              </a:rPr>
              <a:t>시험이라 칭해짐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802" y="4153499"/>
            <a:ext cx="2983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직업기초능력이란</a:t>
            </a:r>
            <a:r>
              <a:rPr lang="en-US" altLang="ko-KR" sz="2200" b="1" dirty="0"/>
              <a:t>?</a:t>
            </a:r>
            <a:r>
              <a:rPr lang="ko-KR" altLang="en-US" sz="2200" b="1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800" y="4584384"/>
            <a:ext cx="10942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직무 혹은 경력에 상관 없이 근로자가 </a:t>
            </a:r>
            <a:r>
              <a:rPr lang="en-US" altLang="ko-KR" dirty="0"/>
              <a:t>“</a:t>
            </a:r>
            <a:r>
              <a:rPr lang="ko-KR" altLang="en-US" dirty="0"/>
              <a:t>일</a:t>
            </a:r>
            <a:r>
              <a:rPr lang="en-US" altLang="ko-KR" dirty="0"/>
              <a:t>”</a:t>
            </a:r>
            <a:r>
              <a:rPr lang="ko-KR" altLang="en-US" dirty="0"/>
              <a:t>을 하기 위해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공통적으로 갖추어야 할 능력 </a:t>
            </a:r>
            <a:r>
              <a:rPr lang="en-US" altLang="ko-KR" dirty="0"/>
              <a:t>(</a:t>
            </a:r>
            <a:r>
              <a:rPr lang="ko-KR" altLang="en-US" dirty="0"/>
              <a:t>총 </a:t>
            </a:r>
            <a:r>
              <a:rPr lang="en-US" altLang="ko-KR" dirty="0"/>
              <a:t>10</a:t>
            </a:r>
            <a:r>
              <a:rPr lang="ko-KR" altLang="en-US" dirty="0"/>
              <a:t>가지 상위 능력</a:t>
            </a:r>
            <a:r>
              <a:rPr lang="en-US" altLang="ko-KR" dirty="0"/>
              <a:t>)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27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7800" y="1066802"/>
            <a:ext cx="4794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</a:t>
            </a:r>
            <a:r>
              <a:rPr lang="en-US" altLang="ko-KR" sz="2200" b="1" dirty="0"/>
              <a:t>NCS</a:t>
            </a:r>
            <a:r>
              <a:rPr lang="ko-KR" altLang="en-US" sz="2200" b="1" dirty="0"/>
              <a:t>직업기초능력평가의 세부구성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75567"/>
              </p:ext>
            </p:extLst>
          </p:nvPr>
        </p:nvGraphicFramePr>
        <p:xfrm>
          <a:off x="366488" y="1603788"/>
          <a:ext cx="7423273" cy="3583256"/>
        </p:xfrm>
        <a:graphic>
          <a:graphicData uri="http://schemas.openxmlformats.org/drawingml/2006/table">
            <a:tbl>
              <a:tblPr/>
              <a:tblGrid>
                <a:gridCol w="1635934"/>
                <a:gridCol w="5787339"/>
              </a:tblGrid>
              <a:tr h="3514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상위 능력</a:t>
                      </a:r>
                      <a:endParaRPr lang="ko-KR" altLang="en-US" sz="1500" b="1" dirty="0"/>
                    </a:p>
                  </a:txBody>
                  <a:tcPr anchor="ctr">
                    <a:lnL w="19050" cmpd="sng">
                      <a:solidFill>
                        <a:srgbClr val="0A7ED6"/>
                      </a:solidFill>
                      <a:prstDash val="soli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0A7ED6"/>
                      </a:solidFill>
                      <a:prstDash val="soli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하위 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514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의사소통능력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문서이해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문서작성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경청능력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의사표현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기초 외국어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수리능력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기초연산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기초통계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도표분석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도표작성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문제해결능력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사고력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문제처리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자기개발능력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자아인식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자기관리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경력개발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자원관리능력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시간관리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예산관리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물적자원관리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인적자원관리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대인관계능력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팀워크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리더십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갈등관리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협상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고객서비스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정보능력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컴퓨터활용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정보처리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기술능력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기술이해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기술선택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기술적용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조직이해능력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국제감각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조직체제이해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경영이해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업무이해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직업윤리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근로윤리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공동체윤리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65876"/>
              </p:ext>
            </p:extLst>
          </p:nvPr>
        </p:nvGraphicFramePr>
        <p:xfrm>
          <a:off x="366488" y="5293145"/>
          <a:ext cx="7423273" cy="1402080"/>
        </p:xfrm>
        <a:graphic>
          <a:graphicData uri="http://schemas.openxmlformats.org/drawingml/2006/table">
            <a:tbl>
              <a:tblPr/>
              <a:tblGrid>
                <a:gridCol w="674843"/>
                <a:gridCol w="674843"/>
                <a:gridCol w="674843"/>
                <a:gridCol w="674843"/>
                <a:gridCol w="674843"/>
                <a:gridCol w="674843"/>
                <a:gridCol w="674843"/>
                <a:gridCol w="674843"/>
                <a:gridCol w="674843"/>
                <a:gridCol w="674843"/>
                <a:gridCol w="674843"/>
              </a:tblGrid>
              <a:tr h="5215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능력</a:t>
                      </a:r>
                      <a:endParaRPr lang="ko-KR" altLang="en-US" sz="1500" b="1" dirty="0"/>
                    </a:p>
                  </a:txBody>
                  <a:tcPr anchor="ctr">
                    <a:lnL w="19050" cmpd="sng">
                      <a:solidFill>
                        <a:srgbClr val="0A7ED6"/>
                      </a:solidFill>
                      <a:prstDash val="soli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0A7ED6"/>
                      </a:solidFill>
                      <a:prstDash val="soli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문제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해결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의사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소통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수리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조직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이해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자원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관리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정보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대인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관계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기술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능력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직업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윤리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자기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개발</a:t>
                      </a:r>
                      <a:endParaRPr lang="ko-KR" altLang="en-US" sz="1500" b="1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mpd="sng">
                      <a:solidFill>
                        <a:srgbClr val="0A7ED6"/>
                      </a:solidFill>
                      <a:prstDash val="soli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/>
                        <a:t>순위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1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2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3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4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5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6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7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8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9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10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/>
                        <a:t>빈도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rgbClr val="0A7E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96%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92%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80%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66%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60%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50%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34%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30%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28%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/>
                        <a:t>12%</a:t>
                      </a:r>
                      <a:endParaRPr lang="ko-KR" altLang="en-US" sz="1500" b="0" dirty="0"/>
                    </a:p>
                  </a:txBody>
                  <a:tcPr anchor="ctr">
                    <a:lnL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A7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7802" y="1066802"/>
            <a:ext cx="3826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대형 공공기관 채용의 특징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1572" y="1657112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</a:rPr>
              <a:t>필기 단판승부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981" y="2395155"/>
            <a:ext cx="369043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200" b="1" dirty="0"/>
              <a:t>NCS </a:t>
            </a:r>
            <a:r>
              <a:rPr lang="ko-KR" altLang="en-US" sz="2200" b="1" dirty="0"/>
              <a:t>도입</a:t>
            </a:r>
            <a:endParaRPr lang="en-US" altLang="ko-KR" sz="2200" b="1" dirty="0"/>
          </a:p>
          <a:p>
            <a:r>
              <a:rPr lang="ko-KR" altLang="en-US" sz="2200" dirty="0"/>
              <a:t>직무와 상관 없는 </a:t>
            </a:r>
            <a:r>
              <a:rPr lang="ko-KR" altLang="en-US" sz="2200" dirty="0" err="1"/>
              <a:t>스펙</a:t>
            </a:r>
            <a:r>
              <a:rPr lang="ko-KR" altLang="en-US" sz="2200" dirty="0"/>
              <a:t> 반영</a:t>
            </a:r>
            <a:r>
              <a:rPr lang="en-US" altLang="ko-KR" sz="2200" dirty="0"/>
              <a:t>X</a:t>
            </a:r>
          </a:p>
          <a:p>
            <a:r>
              <a:rPr lang="en-US" altLang="ko-KR" sz="2200" dirty="0"/>
              <a:t>(</a:t>
            </a:r>
            <a:r>
              <a:rPr lang="ko-KR" altLang="en-US" sz="2200" dirty="0" err="1"/>
              <a:t>토익</a:t>
            </a:r>
            <a:r>
              <a:rPr lang="en-US" altLang="ko-KR" sz="2200" dirty="0"/>
              <a:t>X)</a:t>
            </a:r>
            <a:endParaRPr lang="ko-KR" altLang="en-US" sz="2200" dirty="0"/>
          </a:p>
        </p:txBody>
      </p:sp>
      <p:sp>
        <p:nvSpPr>
          <p:cNvPr id="24" name="이등변 삼각형 23"/>
          <p:cNvSpPr/>
          <p:nvPr/>
        </p:nvSpPr>
        <p:spPr>
          <a:xfrm rot="5400000">
            <a:off x="4147555" y="2754617"/>
            <a:ext cx="1115106" cy="3819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029928" y="2388044"/>
            <a:ext cx="340830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블라인드 도입</a:t>
            </a:r>
            <a:endParaRPr lang="en-US" altLang="ko-KR" sz="2200" b="1" dirty="0"/>
          </a:p>
          <a:p>
            <a:r>
              <a:rPr lang="ko-KR" altLang="en-US" sz="2200" dirty="0"/>
              <a:t>학벌 등 차별적 요소 반영</a:t>
            </a:r>
            <a:r>
              <a:rPr lang="en-US" altLang="ko-KR" sz="2200" dirty="0"/>
              <a:t>X</a:t>
            </a:r>
          </a:p>
          <a:p>
            <a:r>
              <a:rPr lang="en-US" altLang="ko-KR" sz="2200" dirty="0"/>
              <a:t>(</a:t>
            </a:r>
            <a:r>
              <a:rPr lang="ko-KR" altLang="en-US" sz="2200" dirty="0"/>
              <a:t>학벌</a:t>
            </a:r>
            <a:r>
              <a:rPr lang="en-US" altLang="ko-KR" sz="2200" dirty="0"/>
              <a:t>X)</a:t>
            </a:r>
            <a:endParaRPr lang="ko-KR" alt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2091144" y="3717974"/>
            <a:ext cx="600837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그럼 무엇을 가지고 서류전형을 하지</a:t>
            </a:r>
            <a:r>
              <a:rPr lang="en-US" altLang="ko-KR" sz="2200" b="1" dirty="0"/>
              <a:t>?</a:t>
            </a:r>
          </a:p>
          <a:p>
            <a:endParaRPr lang="en-US" altLang="ko-KR" sz="2200" dirty="0"/>
          </a:p>
          <a:p>
            <a:r>
              <a:rPr lang="ko-KR" altLang="en-US" sz="2200" dirty="0"/>
              <a:t>자소서</a:t>
            </a:r>
            <a:r>
              <a:rPr lang="en-US" altLang="ko-KR" sz="2200" dirty="0"/>
              <a:t>? (2-3</a:t>
            </a:r>
            <a:r>
              <a:rPr lang="ko-KR" altLang="en-US" sz="2200" dirty="0"/>
              <a:t>주 동안 수만 개를 비교해야 함</a:t>
            </a:r>
            <a:r>
              <a:rPr lang="en-US" altLang="ko-KR" sz="2200" dirty="0"/>
              <a:t>)</a:t>
            </a:r>
          </a:p>
          <a:p>
            <a:endParaRPr lang="en-US" altLang="ko-KR" sz="2200" dirty="0"/>
          </a:p>
          <a:p>
            <a:r>
              <a:rPr lang="ko-KR" altLang="en-US" sz="2200" b="1" dirty="0"/>
              <a:t>대형 채용기관일 수록 </a:t>
            </a:r>
            <a:r>
              <a:rPr lang="en-US" altLang="ko-KR" sz="2200" b="1" dirty="0"/>
              <a:t>1</a:t>
            </a:r>
            <a:r>
              <a:rPr lang="ko-KR" altLang="en-US" sz="2200" b="1" dirty="0"/>
              <a:t>차 전형이 필기시험으로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936173" y="3503153"/>
            <a:ext cx="664375" cy="23642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1600548" y="5867400"/>
            <a:ext cx="1576509" cy="221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77055" y="5717901"/>
            <a:ext cx="34419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70C0"/>
                </a:solidFill>
              </a:rPr>
              <a:t>일반 사무직 기준 충분한 </a:t>
            </a:r>
            <a:r>
              <a:rPr lang="ko-KR" altLang="en-US" sz="1400" dirty="0" err="1">
                <a:solidFill>
                  <a:srgbClr val="0070C0"/>
                </a:solidFill>
              </a:rPr>
              <a:t>스펙</a:t>
            </a:r>
            <a:endParaRPr lang="en-US" altLang="ko-KR" sz="1400" dirty="0">
              <a:solidFill>
                <a:srgbClr val="0070C0"/>
              </a:solidFill>
            </a:endParaRPr>
          </a:p>
          <a:p>
            <a:r>
              <a:rPr lang="ko-KR" altLang="en-US" sz="1400" dirty="0">
                <a:solidFill>
                  <a:srgbClr val="0070C0"/>
                </a:solidFill>
              </a:rPr>
              <a:t>사무직 </a:t>
            </a:r>
            <a:r>
              <a:rPr lang="en-US" altLang="ko-KR" sz="1400" dirty="0">
                <a:solidFill>
                  <a:srgbClr val="0070C0"/>
                </a:solidFill>
              </a:rPr>
              <a:t>: </a:t>
            </a:r>
            <a:r>
              <a:rPr lang="ko-KR" altLang="en-US" sz="1400" dirty="0" err="1">
                <a:solidFill>
                  <a:srgbClr val="0070C0"/>
                </a:solidFill>
              </a:rPr>
              <a:t>토익</a:t>
            </a:r>
            <a:r>
              <a:rPr lang="ko-KR" altLang="en-US" sz="1400" dirty="0">
                <a:solidFill>
                  <a:srgbClr val="0070C0"/>
                </a:solidFill>
              </a:rPr>
              <a:t> </a:t>
            </a:r>
            <a:r>
              <a:rPr lang="en-US" altLang="ko-KR" sz="1400" dirty="0">
                <a:solidFill>
                  <a:srgbClr val="0070C0"/>
                </a:solidFill>
              </a:rPr>
              <a:t>800</a:t>
            </a:r>
            <a:r>
              <a:rPr lang="ko-KR" altLang="en-US" sz="1400" dirty="0">
                <a:solidFill>
                  <a:srgbClr val="0070C0"/>
                </a:solidFill>
              </a:rPr>
              <a:t>점 </a:t>
            </a:r>
            <a:r>
              <a:rPr lang="en-US" altLang="ko-KR" sz="1400" dirty="0">
                <a:solidFill>
                  <a:srgbClr val="0070C0"/>
                </a:solidFill>
              </a:rPr>
              <a:t>/ </a:t>
            </a:r>
            <a:r>
              <a:rPr lang="ko-KR" altLang="en-US" sz="1400" dirty="0" err="1">
                <a:solidFill>
                  <a:srgbClr val="0070C0"/>
                </a:solidFill>
              </a:rPr>
              <a:t>컴활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급 </a:t>
            </a:r>
            <a:r>
              <a:rPr lang="en-US" altLang="ko-KR" sz="1400" dirty="0">
                <a:solidFill>
                  <a:srgbClr val="0070C0"/>
                </a:solidFill>
              </a:rPr>
              <a:t>/ </a:t>
            </a:r>
            <a:r>
              <a:rPr lang="ko-KR" altLang="en-US" sz="1400" dirty="0">
                <a:solidFill>
                  <a:srgbClr val="0070C0"/>
                </a:solidFill>
              </a:rPr>
              <a:t>한국사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급</a:t>
            </a:r>
            <a:endParaRPr lang="en-US" altLang="ko-KR" sz="1400" dirty="0">
              <a:solidFill>
                <a:srgbClr val="0070C0"/>
              </a:solidFill>
            </a:endParaRPr>
          </a:p>
          <a:p>
            <a:r>
              <a:rPr lang="ko-KR" altLang="en-US" sz="1400" dirty="0">
                <a:solidFill>
                  <a:srgbClr val="0070C0"/>
                </a:solidFill>
              </a:rPr>
              <a:t>기술직 </a:t>
            </a:r>
            <a:r>
              <a:rPr lang="en-US" altLang="ko-KR" sz="1400" dirty="0">
                <a:solidFill>
                  <a:srgbClr val="0070C0"/>
                </a:solidFill>
              </a:rPr>
              <a:t>: </a:t>
            </a:r>
            <a:r>
              <a:rPr lang="ko-KR" altLang="en-US" sz="1400" dirty="0" err="1">
                <a:solidFill>
                  <a:srgbClr val="0070C0"/>
                </a:solidFill>
              </a:rPr>
              <a:t>토익</a:t>
            </a:r>
            <a:r>
              <a:rPr lang="ko-KR" altLang="en-US" sz="1400" dirty="0">
                <a:solidFill>
                  <a:srgbClr val="0070C0"/>
                </a:solidFill>
              </a:rPr>
              <a:t> </a:t>
            </a:r>
            <a:r>
              <a:rPr lang="en-US" altLang="ko-KR" sz="1400" dirty="0">
                <a:solidFill>
                  <a:srgbClr val="0070C0"/>
                </a:solidFill>
              </a:rPr>
              <a:t>800</a:t>
            </a:r>
            <a:r>
              <a:rPr lang="ko-KR" altLang="en-US" sz="1400" dirty="0">
                <a:solidFill>
                  <a:srgbClr val="0070C0"/>
                </a:solidFill>
              </a:rPr>
              <a:t>점 </a:t>
            </a:r>
            <a:r>
              <a:rPr lang="en-US" altLang="ko-KR" sz="1400" dirty="0">
                <a:solidFill>
                  <a:srgbClr val="0070C0"/>
                </a:solidFill>
              </a:rPr>
              <a:t>/ </a:t>
            </a:r>
            <a:r>
              <a:rPr lang="ko-KR" altLang="en-US" sz="1400" dirty="0">
                <a:solidFill>
                  <a:srgbClr val="0070C0"/>
                </a:solidFill>
              </a:rPr>
              <a:t>전공기사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개</a:t>
            </a:r>
          </a:p>
        </p:txBody>
      </p:sp>
    </p:spTree>
    <p:extLst>
      <p:ext uri="{BB962C8B-B14F-4D97-AF65-F5344CB8AC3E}">
        <p14:creationId xmlns:p14="http://schemas.microsoft.com/office/powerpoint/2010/main" val="28584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7800" y="1066802"/>
            <a:ext cx="4772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</a:t>
            </a:r>
            <a:r>
              <a:rPr lang="en-US" altLang="ko-KR" sz="2200" b="1" dirty="0"/>
              <a:t>NCS</a:t>
            </a:r>
            <a:r>
              <a:rPr lang="ko-KR" altLang="en-US" sz="2200" b="1" dirty="0"/>
              <a:t>에는 어떤 문제들이 나오는가</a:t>
            </a:r>
            <a:r>
              <a:rPr lang="en-US" altLang="ko-KR" sz="2200" b="1" dirty="0"/>
              <a:t>?</a:t>
            </a:r>
            <a:r>
              <a:rPr lang="ko-KR" altLang="en-US" sz="2200" b="1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983" y="1640034"/>
            <a:ext cx="2948243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200" b="1" dirty="0"/>
              <a:t>PSAT</a:t>
            </a:r>
            <a:r>
              <a:rPr lang="ko-KR" altLang="en-US" sz="2200" b="1" dirty="0"/>
              <a:t>형</a:t>
            </a:r>
            <a:endParaRPr lang="en-US" altLang="ko-KR" sz="2200" b="1" dirty="0"/>
          </a:p>
          <a:p>
            <a:r>
              <a:rPr lang="ko-KR" altLang="en-US" sz="2200" dirty="0"/>
              <a:t>의사소통</a:t>
            </a:r>
            <a:r>
              <a:rPr lang="en-US" altLang="ko-KR" sz="2200" dirty="0"/>
              <a:t>(=</a:t>
            </a:r>
            <a:r>
              <a:rPr lang="ko-KR" altLang="en-US" sz="2200" dirty="0"/>
              <a:t>언어논리</a:t>
            </a:r>
            <a:r>
              <a:rPr lang="en-US" altLang="ko-KR" sz="2200" dirty="0"/>
              <a:t>?)</a:t>
            </a:r>
          </a:p>
          <a:p>
            <a:r>
              <a:rPr lang="ko-KR" altLang="en-US" sz="2200" dirty="0"/>
              <a:t>수리능력</a:t>
            </a:r>
            <a:r>
              <a:rPr lang="en-US" altLang="ko-KR" sz="2200" dirty="0"/>
              <a:t>(=</a:t>
            </a:r>
            <a:r>
              <a:rPr lang="ko-KR" altLang="en-US" sz="2200" dirty="0"/>
              <a:t>자료해석</a:t>
            </a:r>
            <a:r>
              <a:rPr lang="en-US" altLang="ko-KR" sz="2200" dirty="0"/>
              <a:t>?)</a:t>
            </a:r>
          </a:p>
          <a:p>
            <a:r>
              <a:rPr lang="ko-KR" altLang="en-US" sz="2200" dirty="0"/>
              <a:t>문제해결</a:t>
            </a:r>
            <a:r>
              <a:rPr lang="en-US" altLang="ko-KR" sz="2200" dirty="0"/>
              <a:t>(=</a:t>
            </a:r>
            <a:r>
              <a:rPr lang="ko-KR" altLang="en-US" sz="2200" dirty="0"/>
              <a:t>상황판단</a:t>
            </a:r>
            <a:r>
              <a:rPr lang="en-US" altLang="ko-KR" sz="2200" dirty="0"/>
              <a:t>?) </a:t>
            </a:r>
            <a:endParaRPr lang="ko-KR" alt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32466" y="1640034"/>
            <a:ext cx="248189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200" b="1" dirty="0" err="1"/>
              <a:t>모듈형</a:t>
            </a:r>
            <a:r>
              <a:rPr lang="en-US" altLang="ko-KR" sz="2200" b="1" dirty="0"/>
              <a:t>(=</a:t>
            </a:r>
            <a:r>
              <a:rPr lang="ko-KR" altLang="en-US" sz="2200" b="1" dirty="0"/>
              <a:t>비</a:t>
            </a:r>
            <a:r>
              <a:rPr lang="en-US" altLang="ko-KR" sz="2200" b="1" dirty="0"/>
              <a:t>PSAT</a:t>
            </a:r>
            <a:r>
              <a:rPr lang="ko-KR" altLang="en-US" sz="2200" b="1" dirty="0"/>
              <a:t>형</a:t>
            </a:r>
            <a:r>
              <a:rPr lang="en-US" altLang="ko-KR" sz="2200" b="1" dirty="0"/>
              <a:t>)</a:t>
            </a:r>
          </a:p>
          <a:p>
            <a:r>
              <a:rPr lang="ko-KR" altLang="en-US" sz="2200" dirty="0"/>
              <a:t>매뉴얼 </a:t>
            </a:r>
            <a:r>
              <a:rPr lang="ko-KR" altLang="en-US" sz="2200" dirty="0" err="1"/>
              <a:t>이론형</a:t>
            </a:r>
            <a:endParaRPr lang="en-US" altLang="ko-KR" sz="2200" dirty="0"/>
          </a:p>
          <a:p>
            <a:r>
              <a:rPr lang="ko-KR" altLang="en-US" sz="2200" dirty="0" err="1"/>
              <a:t>사례형</a:t>
            </a:r>
            <a:endParaRPr lang="en-US" altLang="ko-KR" sz="2200" dirty="0"/>
          </a:p>
          <a:p>
            <a:r>
              <a:rPr lang="ko-KR" altLang="en-US" sz="2200" dirty="0" err="1"/>
              <a:t>적성형</a:t>
            </a:r>
            <a:endParaRPr lang="en-US" altLang="ko-KR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3786048" y="2040145"/>
            <a:ext cx="671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/>
              <a:t>VS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195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7597" y="1125716"/>
            <a:ext cx="695895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/>
              <a:t>NCS </a:t>
            </a:r>
            <a:r>
              <a:rPr lang="ko-KR" altLang="en-US" sz="2200" b="1" dirty="0"/>
              <a:t>직업기초능력평가는</a:t>
            </a:r>
            <a:endParaRPr lang="en-US" altLang="ko-KR" sz="2200" b="1" dirty="0"/>
          </a:p>
          <a:p>
            <a:endParaRPr lang="en-US" altLang="ko-KR" sz="1400" b="1" dirty="0"/>
          </a:p>
          <a:p>
            <a:r>
              <a:rPr lang="ko-KR" altLang="en-US" sz="2200" b="1" dirty="0"/>
              <a:t>모두에게 적용되는 정석은 없으나</a:t>
            </a:r>
            <a:endParaRPr lang="en-US" altLang="ko-KR" sz="2200" b="1" dirty="0"/>
          </a:p>
          <a:p>
            <a:endParaRPr lang="en-US" altLang="ko-KR" sz="1400" b="1" dirty="0"/>
          </a:p>
          <a:p>
            <a:r>
              <a:rPr lang="ko-KR" altLang="en-US" sz="2200" b="1" dirty="0"/>
              <a:t>창과 방패를 모두 다 해보았던 경험을 통해 말하자면</a:t>
            </a:r>
            <a:r>
              <a:rPr lang="en-US" altLang="ko-KR" sz="2200" b="1" dirty="0"/>
              <a:t>……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9" y="2870539"/>
            <a:ext cx="4108005" cy="27386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78" y="2870539"/>
            <a:ext cx="3109367" cy="2738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597" y="5710450"/>
            <a:ext cx="363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공공기관</a:t>
            </a:r>
            <a:r>
              <a:rPr lang="en-US" altLang="ko-KR" dirty="0"/>
              <a:t>, </a:t>
            </a:r>
            <a:r>
              <a:rPr lang="ko-KR" altLang="en-US" dirty="0"/>
              <a:t>대학교 교직원 최종합격</a:t>
            </a:r>
            <a:endParaRPr lang="en-US" altLang="ko-KR" dirty="0"/>
          </a:p>
          <a:p>
            <a:r>
              <a:rPr lang="ko-KR" altLang="en-US" dirty="0"/>
              <a:t>민간경력 </a:t>
            </a:r>
            <a:r>
              <a:rPr lang="en-US" altLang="ko-KR" dirty="0"/>
              <a:t>5</a:t>
            </a:r>
            <a:r>
              <a:rPr lang="ko-KR" altLang="en-US" dirty="0"/>
              <a:t>급 </a:t>
            </a:r>
            <a:r>
              <a:rPr lang="en-US" altLang="ko-KR" dirty="0"/>
              <a:t>PSAT </a:t>
            </a:r>
            <a:r>
              <a:rPr lang="ko-KR" altLang="en-US" dirty="0"/>
              <a:t>합격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11376" y="5710448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NCS </a:t>
            </a:r>
            <a:r>
              <a:rPr lang="ko-KR" altLang="en-US" dirty="0"/>
              <a:t>출제위원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028" y="1208319"/>
            <a:ext cx="5838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</a:t>
            </a:r>
            <a:r>
              <a:rPr lang="en-US" altLang="ko-KR" sz="2200" b="1" dirty="0"/>
              <a:t>KEY1: </a:t>
            </a:r>
            <a:r>
              <a:rPr lang="ko-KR" altLang="en-US" sz="2200" b="1" dirty="0"/>
              <a:t>연습은 </a:t>
            </a:r>
            <a:r>
              <a:rPr lang="ko-KR" altLang="en-US" sz="2200" b="1" dirty="0" err="1"/>
              <a:t>고난이도로</a:t>
            </a:r>
            <a:r>
              <a:rPr lang="en-US" altLang="ko-KR" sz="2200" b="1" dirty="0"/>
              <a:t>! PSAT</a:t>
            </a:r>
            <a:r>
              <a:rPr lang="ko-KR" altLang="en-US" sz="2200" b="1" dirty="0"/>
              <a:t>형 문항 위주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030" y="1826330"/>
            <a:ext cx="4450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</a:t>
            </a:r>
            <a:r>
              <a:rPr lang="en-US" altLang="ko-KR" sz="2200" b="1" dirty="0"/>
              <a:t>KEY2: NCS </a:t>
            </a:r>
            <a:r>
              <a:rPr lang="ko-KR" altLang="en-US" sz="2200" b="1" dirty="0"/>
              <a:t>이론도 학습할 것 </a:t>
            </a:r>
            <a:r>
              <a:rPr lang="en-US" altLang="ko-KR" sz="2200" b="1" dirty="0"/>
              <a:t>- </a:t>
            </a:r>
            <a:r>
              <a:rPr lang="ko-KR" altLang="en-US" sz="2200" b="1" dirty="0">
                <a:solidFill>
                  <a:srgbClr val="FF0000"/>
                </a:solidFill>
              </a:rPr>
              <a:t>★</a:t>
            </a:r>
            <a:r>
              <a:rPr lang="ko-KR" altLang="en-US" sz="2200" b="1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028" y="2444341"/>
            <a:ext cx="82365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</a:t>
            </a:r>
            <a:r>
              <a:rPr lang="en-US" altLang="ko-KR" sz="2200" b="1" dirty="0"/>
              <a:t>KEY3: </a:t>
            </a:r>
            <a:r>
              <a:rPr lang="ko-KR" altLang="en-US" sz="2200" b="1" dirty="0" err="1"/>
              <a:t>의수문</a:t>
            </a:r>
            <a:r>
              <a:rPr lang="ko-KR" altLang="en-US" sz="2200" b="1" dirty="0"/>
              <a:t> 이외 나머지 능력도 학습할 것</a:t>
            </a:r>
            <a:r>
              <a:rPr lang="en-US" altLang="ko-KR" sz="2200" b="1" dirty="0"/>
              <a:t>(</a:t>
            </a:r>
            <a:r>
              <a:rPr lang="ko-KR" altLang="en-US" sz="2200" b="1" dirty="0"/>
              <a:t>특히 조직이해</a:t>
            </a:r>
            <a:r>
              <a:rPr lang="en-US" altLang="ko-KR" sz="2200" b="1" dirty="0"/>
              <a:t>) - </a:t>
            </a:r>
            <a:r>
              <a:rPr lang="ko-KR" altLang="en-US" sz="2200" b="1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028" y="3062352"/>
            <a:ext cx="90831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■ </a:t>
            </a:r>
            <a:r>
              <a:rPr lang="en-US" altLang="ko-KR" sz="2200" b="1" dirty="0"/>
              <a:t>KEY4: </a:t>
            </a:r>
            <a:r>
              <a:rPr lang="ko-KR" altLang="en-US" sz="2200" b="1" dirty="0"/>
              <a:t>모의고사는 </a:t>
            </a:r>
            <a:r>
              <a:rPr lang="en-US" altLang="ko-KR" sz="2200" b="1" dirty="0"/>
              <a:t>PSAT</a:t>
            </a:r>
            <a:r>
              <a:rPr lang="ko-KR" altLang="en-US" sz="2200" b="1" dirty="0"/>
              <a:t>형 </a:t>
            </a:r>
            <a:r>
              <a:rPr lang="en-US" altLang="ko-KR" sz="2200" b="1" dirty="0"/>
              <a:t>/ PSAT+</a:t>
            </a:r>
            <a:r>
              <a:rPr lang="ko-KR" altLang="en-US" sz="2200" b="1" dirty="0"/>
              <a:t>모듈 혼합형 </a:t>
            </a:r>
            <a:r>
              <a:rPr lang="en-US" altLang="ko-KR" sz="2200" b="1" dirty="0"/>
              <a:t>/ </a:t>
            </a:r>
            <a:r>
              <a:rPr lang="ko-KR" altLang="en-US" sz="2200" b="1" dirty="0" err="1"/>
              <a:t>모듈형을</a:t>
            </a:r>
            <a:r>
              <a:rPr lang="ko-KR" altLang="en-US" sz="2200" b="1" dirty="0"/>
              <a:t> </a:t>
            </a:r>
            <a:r>
              <a:rPr lang="ko-KR" altLang="en-US" sz="2200" b="1" dirty="0" err="1"/>
              <a:t>균형있게</a:t>
            </a:r>
            <a:r>
              <a:rPr lang="ko-KR" altLang="en-US" sz="2200" b="1" dirty="0"/>
              <a:t> </a:t>
            </a:r>
            <a:r>
              <a:rPr lang="en-US" altLang="ko-KR" sz="2200" b="1" dirty="0"/>
              <a:t>- </a:t>
            </a:r>
            <a:r>
              <a:rPr lang="ko-KR" altLang="en-US" sz="2200" b="1" dirty="0">
                <a:solidFill>
                  <a:srgbClr val="FF0000"/>
                </a:solidFill>
              </a:rPr>
              <a:t>★</a:t>
            </a:r>
            <a:endParaRPr lang="ko-KR" alt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2981" y="3908270"/>
            <a:ext cx="3278462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200" b="1" dirty="0"/>
              <a:t>NCS </a:t>
            </a:r>
            <a:r>
              <a:rPr lang="ko-KR" altLang="en-US" sz="2200" b="1" dirty="0"/>
              <a:t>기본서 </a:t>
            </a:r>
            <a:r>
              <a:rPr lang="en-US" altLang="ko-KR" sz="2200" b="1" dirty="0"/>
              <a:t>(</a:t>
            </a:r>
            <a:r>
              <a:rPr lang="ko-KR" altLang="en-US" sz="2200" b="1" dirty="0"/>
              <a:t>혹은 종합서</a:t>
            </a:r>
            <a:r>
              <a:rPr lang="en-US" altLang="ko-KR" sz="2200" b="1" dirty="0"/>
              <a:t>)</a:t>
            </a:r>
          </a:p>
          <a:p>
            <a:r>
              <a:rPr lang="en-US" altLang="ko-KR" sz="2200" dirty="0"/>
              <a:t>1. 10</a:t>
            </a:r>
            <a:r>
              <a:rPr lang="ko-KR" altLang="en-US" sz="2200" dirty="0"/>
              <a:t>개 능력 전부 수록</a:t>
            </a:r>
            <a:endParaRPr lang="en-US" altLang="ko-KR" sz="2200" dirty="0"/>
          </a:p>
          <a:p>
            <a:r>
              <a:rPr lang="en-US" altLang="ko-KR" sz="2200" dirty="0"/>
              <a:t>2. 10</a:t>
            </a:r>
            <a:r>
              <a:rPr lang="ko-KR" altLang="en-US" sz="2200" dirty="0"/>
              <a:t>개 능력 이론 수록</a:t>
            </a:r>
            <a:endParaRPr lang="en-US" altLang="ko-KR" sz="2200" dirty="0"/>
          </a:p>
          <a:p>
            <a:r>
              <a:rPr lang="en-US" altLang="ko-KR" sz="2200" dirty="0"/>
              <a:t>3. </a:t>
            </a:r>
            <a:r>
              <a:rPr lang="ko-KR" altLang="en-US" sz="2200" dirty="0" err="1"/>
              <a:t>고난이도</a:t>
            </a:r>
            <a:r>
              <a:rPr lang="ko-KR" altLang="en-US" sz="2200" dirty="0"/>
              <a:t> </a:t>
            </a:r>
            <a:r>
              <a:rPr lang="en-US" altLang="ko-KR" sz="2200" dirty="0"/>
              <a:t>PSAT </a:t>
            </a:r>
            <a:r>
              <a:rPr lang="ko-KR" altLang="en-US" sz="2200" dirty="0"/>
              <a:t>문항</a:t>
            </a:r>
            <a:endParaRPr lang="en-US" altLang="ko-KR" sz="2200" dirty="0"/>
          </a:p>
          <a:p>
            <a:r>
              <a:rPr lang="en-US" altLang="ko-KR" sz="2200" dirty="0"/>
              <a:t>4. 3Type </a:t>
            </a:r>
            <a:r>
              <a:rPr lang="ko-KR" altLang="en-US" sz="2200" dirty="0"/>
              <a:t>모의고사 수록</a:t>
            </a:r>
            <a:endParaRPr lang="en-US" altLang="ko-KR" sz="2200" dirty="0"/>
          </a:p>
        </p:txBody>
      </p:sp>
      <p:sp>
        <p:nvSpPr>
          <p:cNvPr id="17" name="이등변 삼각형 16"/>
          <p:cNvSpPr/>
          <p:nvPr/>
        </p:nvSpPr>
        <p:spPr>
          <a:xfrm rot="5400000">
            <a:off x="4147555" y="4267732"/>
            <a:ext cx="1115106" cy="3819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214983" y="3821880"/>
            <a:ext cx="253787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기관별 </a:t>
            </a:r>
            <a:r>
              <a:rPr lang="en-US" altLang="ko-KR" sz="2200" b="1" dirty="0"/>
              <a:t>NCS </a:t>
            </a:r>
            <a:r>
              <a:rPr lang="ko-KR" altLang="en-US" sz="2200" b="1" dirty="0"/>
              <a:t>문제집 </a:t>
            </a:r>
            <a:endParaRPr lang="en-US" altLang="ko-KR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92726" y="5218427"/>
            <a:ext cx="552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피해야 할 기본서</a:t>
            </a:r>
            <a:endParaRPr lang="en-US" altLang="ko-KR" dirty="0"/>
          </a:p>
          <a:p>
            <a:r>
              <a:rPr lang="en-US" altLang="ko-KR" dirty="0"/>
              <a:t>1. </a:t>
            </a:r>
            <a:r>
              <a:rPr lang="ko-KR" altLang="en-US" dirty="0"/>
              <a:t>이론이</a:t>
            </a:r>
            <a:r>
              <a:rPr lang="en-US" altLang="ko-KR" dirty="0"/>
              <a:t> </a:t>
            </a:r>
            <a:r>
              <a:rPr lang="ko-KR" altLang="en-US" dirty="0"/>
              <a:t>없는 기본서 </a:t>
            </a:r>
            <a:r>
              <a:rPr lang="en-US" altLang="ko-KR" dirty="0"/>
              <a:t>X</a:t>
            </a:r>
          </a:p>
          <a:p>
            <a:r>
              <a:rPr lang="en-US" altLang="ko-KR" dirty="0"/>
              <a:t>2. PSAT</a:t>
            </a:r>
            <a:r>
              <a:rPr lang="ko-KR" altLang="en-US" dirty="0"/>
              <a:t>형만 있는 기본서</a:t>
            </a:r>
            <a:r>
              <a:rPr lang="en-US" altLang="ko-KR" dirty="0"/>
              <a:t>X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조직</a:t>
            </a:r>
            <a:r>
              <a:rPr lang="en-US" altLang="ko-KR" dirty="0"/>
              <a:t>, </a:t>
            </a:r>
            <a:r>
              <a:rPr lang="ko-KR" altLang="en-US" dirty="0"/>
              <a:t>자원</a:t>
            </a:r>
            <a:r>
              <a:rPr lang="en-US" altLang="ko-KR" dirty="0"/>
              <a:t>, </a:t>
            </a:r>
            <a:r>
              <a:rPr lang="ko-KR" altLang="en-US" dirty="0"/>
              <a:t>정보 빠진 기본서</a:t>
            </a:r>
            <a:r>
              <a:rPr lang="en-US" altLang="ko-K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469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047"/>
            <a:ext cx="9144000" cy="7176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3" y="162047"/>
            <a:ext cx="705769" cy="71763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9" y="6071228"/>
            <a:ext cx="528241" cy="695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800" y="1066802"/>
            <a:ext cx="5775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>
                <a:solidFill>
                  <a:srgbClr val="FF0000"/>
                </a:solidFill>
              </a:rPr>
              <a:t>★</a:t>
            </a:r>
            <a:r>
              <a:rPr lang="ko-KR" altLang="en-US" sz="2200" b="1" dirty="0"/>
              <a:t> </a:t>
            </a:r>
            <a:r>
              <a:rPr lang="en-US" altLang="ko-KR" sz="2200" b="1" dirty="0"/>
              <a:t>2018 </a:t>
            </a:r>
            <a:r>
              <a:rPr lang="ko-KR" altLang="en-US" sz="2200" b="1" dirty="0"/>
              <a:t>하반기 한국농어촌공사 </a:t>
            </a:r>
            <a:r>
              <a:rPr lang="en-US" altLang="ko-KR" sz="2200" b="1" dirty="0"/>
              <a:t>NCS </a:t>
            </a:r>
            <a:r>
              <a:rPr lang="ko-KR" altLang="en-US" sz="2200" b="1" dirty="0"/>
              <a:t>예시문항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806406"/>
            <a:ext cx="7709376" cy="46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1030</Words>
  <Application>Microsoft Office PowerPoint</Application>
  <PresentationFormat>화면 슬라이드 쇼(4:3)</PresentationFormat>
  <Paragraphs>291</Paragraphs>
  <Slides>26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나눔스퀘어 Bold</vt:lpstr>
      <vt:lpstr>맑은 고딕</vt:lpstr>
      <vt:lpstr>Arial</vt:lpstr>
      <vt:lpstr>Calibri</vt:lpstr>
      <vt:lpstr>Calibri Light</vt:lpstr>
      <vt:lpstr>Trebuchet MS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선재</dc:creator>
  <cp:lastModifiedBy>김 선재</cp:lastModifiedBy>
  <cp:revision>92</cp:revision>
  <dcterms:created xsi:type="dcterms:W3CDTF">2018-08-17T18:56:54Z</dcterms:created>
  <dcterms:modified xsi:type="dcterms:W3CDTF">2018-11-05T23:34:58Z</dcterms:modified>
</cp:coreProperties>
</file>