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2" r:id="rId5"/>
    <p:sldId id="261" r:id="rId6"/>
  </p:sldIdLst>
  <p:sldSz cx="9144000" cy="6858000" type="screen4x3"/>
  <p:notesSz cx="6858000" cy="9144000"/>
  <p:embeddedFontLst>
    <p:embeddedFont>
      <p:font typeface="함초롬바탕" panose="02030604000101010101" pitchFamily="18" charset="-127"/>
      <p:regular r:id="rId8"/>
      <p:bold r:id="rId9"/>
    </p:embeddedFont>
    <p:embeddedFont>
      <p:font typeface="맑은 고딕" panose="020B0503020000020004" pitchFamily="50" charset="-127"/>
      <p:regular r:id="rId10"/>
      <p:bold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F2186-A59C-4421-B78F-1460A2BC4FE0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53EBB-7449-4199-A4EB-E6E784060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86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3EBB-7449-4199-A4EB-E6E78406048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07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3EBB-7449-4199-A4EB-E6E78406048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07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53EBB-7449-4199-A4EB-E6E78406048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07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68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37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93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36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36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75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46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14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36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3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5A6A-1E29-4C27-867A-C174324054F8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06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5A6A-1E29-4C27-867A-C174324054F8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86021-C95A-4324-A3A7-75F61E71AB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5543600" y="0"/>
            <a:ext cx="3600400" cy="18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2987824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4091934" y="0"/>
            <a:ext cx="2424281" cy="188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2771800" y="0"/>
            <a:ext cx="1440160" cy="188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 flipH="1">
            <a:off x="0" y="6669360"/>
            <a:ext cx="2051720" cy="188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 flipH="1">
            <a:off x="1835696" y="6669360"/>
            <a:ext cx="2664296" cy="188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 userDrawn="1"/>
        </p:nvSpPr>
        <p:spPr>
          <a:xfrm flipH="1">
            <a:off x="4355976" y="6669360"/>
            <a:ext cx="2016224" cy="188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5940152" y="6669360"/>
            <a:ext cx="3203848" cy="188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91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rfect@daegu.ac.kr" TargetMode="External"/><Relationship Id="rId2" Type="http://schemas.openxmlformats.org/officeDocument/2006/relationships/hyperlink" Target="http://www.disable.daegu.ac.k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6512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2020</a:t>
            </a:r>
            <a:r>
              <a:rPr lang="ko-KR" altLang="en-US" sz="20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학년도 </a:t>
            </a:r>
            <a:r>
              <a:rPr lang="en-US" altLang="ko-KR" sz="2000" dirty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1</a:t>
            </a:r>
            <a:r>
              <a:rPr lang="ko-KR" altLang="en-US" sz="200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학기 </a:t>
            </a:r>
            <a:endParaRPr lang="en-US" altLang="ko-KR" sz="2000" dirty="0" smtClean="0">
              <a:latin typeface="서울남산 장체EB" panose="02020603020101020101" pitchFamily="18" charset="-127"/>
              <a:ea typeface="서울남산 장체EB" panose="02020603020101020101" pitchFamily="18" charset="-127"/>
            </a:endParaRPr>
          </a:p>
          <a:p>
            <a:pPr algn="ctr"/>
            <a:r>
              <a:rPr lang="ko-KR" altLang="en-US" sz="20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장애대학생 도우미 요청 및 </a:t>
            </a:r>
            <a:r>
              <a:rPr lang="ko-KR" altLang="en-US" sz="2000" dirty="0" err="1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비장애학생</a:t>
            </a:r>
            <a:r>
              <a:rPr lang="ko-KR" altLang="en-US" sz="20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 도우미 모집 안내 </a:t>
            </a:r>
            <a:endParaRPr lang="ko-KR" altLang="en-US" sz="2000" dirty="0">
              <a:latin typeface="서울남산 장체EB" panose="02020603020101020101" pitchFamily="18" charset="-127"/>
              <a:ea typeface="서울남산 장체EB" panose="0202060302010102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48259"/>
              </p:ext>
            </p:extLst>
          </p:nvPr>
        </p:nvGraphicFramePr>
        <p:xfrm>
          <a:off x="323528" y="904647"/>
          <a:ext cx="8640962" cy="5762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0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구분</a:t>
                      </a:r>
                      <a:endParaRPr lang="ko-KR" altLang="en-US" sz="12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장애학생</a:t>
                      </a:r>
                      <a:endParaRPr lang="ko-KR" altLang="en-US" sz="1200" b="1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도우미학생</a:t>
                      </a:r>
                      <a:endParaRPr lang="ko-KR" altLang="en-US" sz="1200" b="1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0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대상</a:t>
                      </a:r>
                      <a:endParaRPr lang="ko-KR" altLang="en-US" sz="12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본교 재학생 중 도우미 지원이 필요한 장애학생</a:t>
                      </a:r>
                      <a:endParaRPr lang="en-US" altLang="ko-KR" sz="12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en-US" altLang="ko-KR" sz="11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   </a:t>
                      </a:r>
                      <a:r>
                        <a:rPr lang="en-US" altLang="ko-KR" sz="105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※ </a:t>
                      </a:r>
                      <a:r>
                        <a:rPr lang="ko-KR" altLang="en-US" sz="105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신입생은 </a:t>
                      </a:r>
                      <a:r>
                        <a:rPr lang="ko-KR" altLang="en-US" sz="1050" dirty="0" err="1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학번란</a:t>
                      </a:r>
                      <a:r>
                        <a:rPr lang="ko-KR" altLang="en-US" sz="105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50" dirty="0" err="1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생략가능</a:t>
                      </a:r>
                      <a:endParaRPr lang="en-US" altLang="ko-KR" sz="1050" dirty="0" smtClean="0">
                        <a:solidFill>
                          <a:srgbClr val="FF0000"/>
                        </a:solidFill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본교 재학생 중 활동을 희망하는 </a:t>
                      </a:r>
                      <a:r>
                        <a:rPr lang="ko-KR" altLang="en-US" sz="1200" dirty="0" err="1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일반도우미</a:t>
                      </a:r>
                      <a:endParaRPr lang="en-US" altLang="ko-KR" sz="12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68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유형</a:t>
                      </a:r>
                      <a:endParaRPr lang="ko-KR" altLang="en-US" sz="12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교내활동지원</a:t>
                      </a:r>
                      <a:endParaRPr lang="ko-KR" altLang="en-US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캠퍼스 내 이동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식사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과제보조 등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다양한 학교 생활에 필요한 활동지원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교내활동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동일 교과목 다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多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수강자 우선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동일 전공자 우선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활동 가능 시간 일치 우선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0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기숙사지원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중증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시각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/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지체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/</a:t>
                      </a:r>
                      <a:r>
                        <a:rPr lang="ko-KR" altLang="en-US" sz="1000" baseline="0" dirty="0" err="1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뇌병변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기숙사생활 전반적인 지원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세탁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세면 등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기숙사지원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중증 장애학생 룸메이트</a:t>
                      </a:r>
                      <a:endParaRPr lang="en-US" altLang="ko-KR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0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</a:t>
                      </a:r>
                      <a:r>
                        <a:rPr lang="ko-KR" altLang="en-US" sz="1000" baseline="0" dirty="0" err="1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수어통역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&amp; </a:t>
                      </a:r>
                      <a:r>
                        <a:rPr lang="ko-KR" altLang="en-US" sz="1000" baseline="0" dirty="0" err="1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교육속기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  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청각장애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err="1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전문수어통역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및 교육속기를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통한 수업지원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문자통역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타자 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500</a:t>
                      </a: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타 이상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속기가 가능한 자</a:t>
                      </a:r>
                      <a:endParaRPr lang="en-US" altLang="ko-KR" sz="10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6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교과보조지원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  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발달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중복장애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도우미학생을 통해 수업 보조 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교과보조지원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요약 및 핵심정리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쉬운 설명 및 보충지도가 가능한 자</a:t>
                      </a:r>
                      <a:endParaRPr lang="en-US" altLang="ko-KR" sz="10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6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노트필기제공</a:t>
                      </a:r>
                      <a:endParaRPr lang="ko-KR" altLang="en-US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같은 수업을 듣는 도우미학생이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노트필기 제공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노트필기제공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동일 교과목 수강자</a:t>
                      </a:r>
                      <a:endParaRPr lang="en-US" altLang="ko-KR" sz="10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6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대체자료제작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   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시각장애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sz="10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수강 교과목의 주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·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부교재를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대체자료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점자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확대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로 제작</a:t>
                      </a:r>
                      <a:endParaRPr lang="ko-KR" altLang="en-US" sz="10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대체자료제작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워드프로세서 편집이 능숙한 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문헌정보 이해가 높은 자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2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요청</a:t>
                      </a:r>
                      <a:endParaRPr lang="en-US" altLang="ko-KR" sz="120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&amp;</a:t>
                      </a:r>
                      <a:r>
                        <a:rPr lang="ko-KR" altLang="en-US" sz="12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신청</a:t>
                      </a:r>
                      <a:endParaRPr lang="ko-KR" altLang="en-US" sz="1200" dirty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□ 장애학생지원센터 도우미 지원 요청하기</a:t>
                      </a:r>
                      <a:endParaRPr lang="en-US" altLang="ko-KR" sz="1000" b="1" baseline="0" dirty="0" smtClean="0">
                        <a:solidFill>
                          <a:schemeClr val="tx1"/>
                        </a:solidFill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대구대학교 장애학생지원센터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  <a:hlinkClick r:id="rId2"/>
                        </a:rPr>
                        <a:t>www.disable.daegu.ac.kr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접속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→ 공지사항 → 도우미 모집공고 → 첨부 서식 다운로드 → 요청서 작성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→ </a:t>
                      </a:r>
                      <a:r>
                        <a:rPr lang="ko-KR" altLang="en-US" sz="1000" baseline="0" dirty="0" err="1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이메일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  <a:hlinkClick r:id="rId3"/>
                        </a:rPr>
                        <a:t>perfect@daegu.ac.kr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또는 방문 신청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[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신입생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]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교내활동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및 기숙사 생활지원이 필요한 경우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장애인 활동지원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사업의 「표준급여이용계획서」 팩스 제출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(fax 053-850-5209)</a:t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(※ 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발급방법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: 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국민연금공단 지사로 연락 후 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“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장애인 활동지원사업의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표준급여이용계획서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” 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팩스 송부 요청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b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(※ </a:t>
                      </a:r>
                      <a:r>
                        <a:rPr lang="ko-KR" altLang="en-US" sz="1000" baseline="0" dirty="0" err="1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이메일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제출 시 한글문서로 저장하여 파일로 제출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서명 생략 가능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[STEP</a:t>
                      </a:r>
                      <a:r>
                        <a:rPr lang="ko-KR" altLang="en-US" sz="10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①</a:t>
                      </a:r>
                      <a:r>
                        <a:rPr lang="en-US" altLang="ko-KR" sz="10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]</a:t>
                      </a:r>
                      <a:r>
                        <a:rPr lang="en-US" altLang="ko-KR" sz="1000" b="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b="1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장애학생지원센터 도우미 활동 신청하기</a:t>
                      </a:r>
                      <a:endParaRPr lang="en-US" altLang="ko-KR" sz="1000" b="1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대구대학교 장애학생지원센터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  <a:hlinkClick r:id="rId2"/>
                        </a:rPr>
                        <a:t>www.disable.daegu.ac.kr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 </a:t>
                      </a: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접속 → 공지사항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→ 도우미 모집 공고 → 첨부 서식 다운로드 → 신청서 작성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/>
                      </a:r>
                      <a:b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</a:br>
                      <a:r>
                        <a:rPr lang="ko-KR" altLang="en-US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→ </a:t>
                      </a:r>
                      <a:r>
                        <a:rPr lang="ko-KR" altLang="en-US" sz="1000" dirty="0" err="1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이메일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  <a:hlinkClick r:id="rId3"/>
                        </a:rPr>
                        <a:t>perfect@daegu.ac.kr</a:t>
                      </a:r>
                      <a:r>
                        <a:rPr lang="en-US" altLang="ko-KR" sz="100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r>
                        <a:rPr lang="en-US" altLang="ko-KR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또는 방문 신청</a:t>
                      </a:r>
                      <a:endParaRPr lang="en-US" altLang="ko-KR" sz="1000" baseline="0" dirty="0" smtClean="0"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  <a:p>
                      <a:pPr latinLnBrk="1"/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(※ </a:t>
                      </a:r>
                      <a:r>
                        <a:rPr lang="ko-KR" altLang="en-US" sz="1000" baseline="0" dirty="0" err="1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이메일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 제출 시 한글문서로 저장하여 파일로 제출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서명 생략 가능</a:t>
                      </a:r>
                      <a:r>
                        <a:rPr lang="en-US" altLang="ko-KR" sz="1000" baseline="0" dirty="0" smtClean="0">
                          <a:solidFill>
                            <a:srgbClr val="FF0000"/>
                          </a:solidFill>
                          <a:latin typeface="서울남산 장체L" panose="02020603020101020101" pitchFamily="18" charset="-127"/>
                          <a:ea typeface="서울남산 장체L" panose="02020603020101020101" pitchFamily="18" charset="-127"/>
                        </a:rPr>
                        <a:t>)</a:t>
                      </a:r>
                      <a:endParaRPr lang="ko-KR" altLang="en-US" sz="1000" dirty="0">
                        <a:solidFill>
                          <a:srgbClr val="FF0000"/>
                        </a:solidFill>
                        <a:latin typeface="서울남산 장체L" panose="02020603020101020101" pitchFamily="18" charset="-127"/>
                        <a:ea typeface="서울남산 장체L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0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장애대학생 도우미 진행 계획</a:t>
            </a:r>
            <a:endParaRPr lang="ko-KR" altLang="en-US" sz="2400" dirty="0">
              <a:latin typeface="서울남산 장체EB" panose="02020603020101020101" pitchFamily="18" charset="-127"/>
              <a:ea typeface="서울남산 장체EB" panose="0202060302010102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64649"/>
              </p:ext>
            </p:extLst>
          </p:nvPr>
        </p:nvGraphicFramePr>
        <p:xfrm>
          <a:off x="323337" y="981331"/>
          <a:ext cx="7921070" cy="2661031"/>
        </p:xfrm>
        <a:graphic>
          <a:graphicData uri="http://schemas.openxmlformats.org/drawingml/2006/table">
            <a:tbl>
              <a:tblPr/>
              <a:tblGrid>
                <a:gridCol w="1568103">
                  <a:extLst>
                    <a:ext uri="{9D8B030D-6E8A-4147-A177-3AD203B41FA5}">
                      <a16:colId xmlns:a16="http://schemas.microsoft.com/office/drawing/2014/main" val="177135300"/>
                    </a:ext>
                  </a:extLst>
                </a:gridCol>
                <a:gridCol w="836273">
                  <a:extLst>
                    <a:ext uri="{9D8B030D-6E8A-4147-A177-3AD203B41FA5}">
                      <a16:colId xmlns:a16="http://schemas.microsoft.com/office/drawing/2014/main" val="439504752"/>
                    </a:ext>
                  </a:extLst>
                </a:gridCol>
                <a:gridCol w="3304306">
                  <a:extLst>
                    <a:ext uri="{9D8B030D-6E8A-4147-A177-3AD203B41FA5}">
                      <a16:colId xmlns:a16="http://schemas.microsoft.com/office/drawing/2014/main" val="4061821308"/>
                    </a:ext>
                  </a:extLst>
                </a:gridCol>
                <a:gridCol w="2212388">
                  <a:extLst>
                    <a:ext uri="{9D8B030D-6E8A-4147-A177-3AD203B41FA5}">
                      <a16:colId xmlns:a16="http://schemas.microsoft.com/office/drawing/2014/main" val="2633681906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 일   정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방 법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  용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비고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510267"/>
                  </a:ext>
                </a:extLst>
              </a:tr>
              <a:tr h="54381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6. 1. (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~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6. 5. (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금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신청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 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장애학생 도우미 요청 및 모집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장애학생지원센터 홈페이지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057884"/>
                  </a:ext>
                </a:extLst>
              </a:tr>
              <a:tr h="77241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6.8. (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선발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심사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및 상담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장애학생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&amp;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도우미학생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 선발 및 배정 심사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굴림" panose="020B0600000101010101" pitchFamily="50" charset="-127"/>
                        </a:rPr>
                        <a:t> </a:t>
                      </a:r>
                    </a:p>
                    <a:p>
                      <a:pPr marL="171450" marR="0" indent="-171450" algn="just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Tx/>
                        <a:buChar char="-"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장애학생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&amp;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도우미학생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개별 </a:t>
                      </a: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상담</a:t>
                      </a:r>
                      <a:endParaRPr lang="en-US" altLang="ko-KR" sz="1100" b="1" kern="0" spc="0" dirty="0" smtClean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 </a:t>
                      </a: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상담 시 영상전화이나 전화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장애학생지원센터 상담실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217839"/>
                  </a:ext>
                </a:extLst>
              </a:tr>
              <a:tr h="54381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 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6. 10. (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~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6. 30. (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화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도우미 기본 교육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원격 동영상 예정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126521"/>
                  </a:ext>
                </a:extLst>
              </a:tr>
              <a:tr h="54381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7.31. (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금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 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활동 지원 확인서 제출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장애학생지원센터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88816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50763"/>
              </p:ext>
            </p:extLst>
          </p:nvPr>
        </p:nvGraphicFramePr>
        <p:xfrm>
          <a:off x="251520" y="4443677"/>
          <a:ext cx="7920880" cy="1818132"/>
        </p:xfrm>
        <a:graphic>
          <a:graphicData uri="http://schemas.openxmlformats.org/drawingml/2006/table">
            <a:tbl>
              <a:tblPr/>
              <a:tblGrid>
                <a:gridCol w="1030538">
                  <a:extLst>
                    <a:ext uri="{9D8B030D-6E8A-4147-A177-3AD203B41FA5}">
                      <a16:colId xmlns:a16="http://schemas.microsoft.com/office/drawing/2014/main" val="1977915728"/>
                    </a:ext>
                  </a:extLst>
                </a:gridCol>
                <a:gridCol w="6890342">
                  <a:extLst>
                    <a:ext uri="{9D8B030D-6E8A-4147-A177-3AD203B41FA5}">
                      <a16:colId xmlns:a16="http://schemas.microsoft.com/office/drawing/2014/main" val="2113602189"/>
                    </a:ext>
                  </a:extLst>
                </a:gridCol>
              </a:tblGrid>
              <a:tr h="4545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일시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2020. 6. 10.(</a:t>
                      </a:r>
                      <a:r>
                        <a:rPr lang="ko-KR" altLang="en-US" sz="11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</a:t>
                      </a:r>
                      <a:r>
                        <a:rPr lang="en-US" altLang="ko-KR" sz="11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∼ 6. 30.(</a:t>
                      </a:r>
                      <a:r>
                        <a:rPr lang="ko-KR" altLang="en-US" sz="11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화</a:t>
                      </a:r>
                      <a:r>
                        <a:rPr lang="en-US" altLang="ko-KR" sz="11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</a:t>
                      </a:r>
                      <a:r>
                        <a:rPr lang="ko-KR" altLang="en-US" sz="11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연장 가능 </a:t>
                      </a:r>
                      <a:r>
                        <a:rPr lang="en-US" altLang="ko-KR" sz="11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(7.10.(</a:t>
                      </a:r>
                      <a:r>
                        <a:rPr lang="ko-KR" altLang="en-US" sz="11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금</a:t>
                      </a:r>
                      <a:r>
                        <a:rPr lang="en-US" altLang="ko-KR" sz="11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r>
                        <a:rPr lang="ko-KR" altLang="en-US" sz="11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까지</a:t>
                      </a:r>
                      <a:r>
                        <a:rPr lang="en-US" altLang="ko-KR" sz="11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100" b="1" kern="0" spc="0">
                        <a:solidFill>
                          <a:srgbClr val="0000FF"/>
                        </a:solidFill>
                        <a:effectLst/>
                        <a:latin typeface="함초롬바탕" panose="02030604000101010101" pitchFamily="18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934027"/>
                  </a:ext>
                </a:extLst>
              </a:tr>
              <a:tr h="4545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장소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원격 동영상 예정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68840"/>
                  </a:ext>
                </a:extLst>
              </a:tr>
              <a:tr h="4545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내용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□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도우미 기본 교육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장애이해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성폭력 예방 등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222910"/>
                  </a:ext>
                </a:extLst>
              </a:tr>
              <a:tr h="4545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교육 대상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□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본교 장애학생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도우미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요청자</a:t>
                      </a:r>
                      <a:r>
                        <a:rPr lang="en-US" altLang="ko-KR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□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본교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도우미학생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294641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1313" y="40772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2958" y="385669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도우미 기본 교육 </a:t>
            </a:r>
            <a:endParaRPr lang="ko-KR" altLang="en-US" sz="2400" dirty="0">
              <a:latin typeface="서울남산 장체EB" panose="02020603020101020101" pitchFamily="18" charset="-127"/>
              <a:ea typeface="서울남산 장체E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52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rcRect l="8791" t="17814" r="75807" b="5914"/>
          <a:stretch/>
        </p:blipFill>
        <p:spPr>
          <a:xfrm>
            <a:off x="318776" y="1124743"/>
            <a:ext cx="3618947" cy="504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※ </a:t>
            </a:r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장애학생활동지원 </a:t>
            </a:r>
            <a:r>
              <a:rPr lang="ko-KR" altLang="en-US" sz="2400" dirty="0" smtClean="0">
                <a:solidFill>
                  <a:srgbClr val="00B050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요청서</a:t>
            </a:r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00B050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장애학생용</a:t>
            </a:r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) </a:t>
            </a:r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작성 예시</a:t>
            </a:r>
            <a:endParaRPr lang="ko-KR" altLang="en-US" sz="2400" dirty="0">
              <a:latin typeface="서울남산 장체EB" panose="02020603020101020101" pitchFamily="18" charset="-127"/>
              <a:ea typeface="서울남산 장체EB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5300" y="1821180"/>
            <a:ext cx="3284612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8" idx="3"/>
          </p:cNvCxnSpPr>
          <p:nvPr/>
        </p:nvCxnSpPr>
        <p:spPr>
          <a:xfrm flipV="1">
            <a:off x="3779912" y="1268760"/>
            <a:ext cx="864096" cy="8381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1999" y="1052736"/>
            <a:ext cx="4431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성명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학과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학번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연락처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학년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거주지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</a:t>
            </a:r>
          </a:p>
          <a:p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 장애종류 및 등급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지역활동보조 이용여부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</a:t>
            </a:r>
          </a:p>
          <a:p>
            <a:r>
              <a:rPr lang="en-US" altLang="ko-KR" sz="1400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보조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(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공학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)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기기 이용여부 반드시 작성해주세요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</a:t>
            </a:r>
            <a:endParaRPr lang="ko-KR" altLang="en-US" sz="1400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95300" y="2420888"/>
            <a:ext cx="3284612" cy="3653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1272540" y="3068960"/>
            <a:ext cx="3371468" cy="61436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0" y="20608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장애특성 및 지원요청 이유를 자세히 작성해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/>
            </a:r>
            <a:b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</a:b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주세요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미 작성 시 적절한 지원이 불가합니다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  <a:endParaRPr lang="ko-KR" altLang="en-US" sz="1400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95300" y="3136384"/>
            <a:ext cx="777240" cy="12287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14" idx="3"/>
          </p:cNvCxnSpPr>
          <p:nvPr/>
        </p:nvCxnSpPr>
        <p:spPr>
          <a:xfrm flipV="1">
            <a:off x="3779912" y="2282220"/>
            <a:ext cx="864096" cy="321362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40550" r="72943" b="35445"/>
          <a:stretch/>
        </p:blipFill>
        <p:spPr>
          <a:xfrm>
            <a:off x="4860032" y="3429000"/>
            <a:ext cx="1324181" cy="20882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4644008" y="285293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지원 유형 별 번호를 과목명</a:t>
            </a:r>
            <a:r>
              <a:rPr lang="en-US" altLang="ko-KR" sz="1400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앞에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en-US" altLang="ko-KR" sz="1400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기재해주세요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</a:t>
            </a:r>
            <a:endParaRPr lang="ko-KR" altLang="en-US" sz="1400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cxnSp>
        <p:nvCxnSpPr>
          <p:cNvPr id="29" name="직선 화살표 연결선 28"/>
          <p:cNvCxnSpPr/>
          <p:nvPr/>
        </p:nvCxnSpPr>
        <p:spPr>
          <a:xfrm>
            <a:off x="6921305" y="3690610"/>
            <a:ext cx="31499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56177" y="34290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세부영역</a:t>
            </a:r>
            <a:endParaRPr lang="en-US" altLang="ko-KR" sz="12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pPr algn="ctr"/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번호 작성</a:t>
            </a:r>
            <a:endParaRPr lang="ko-KR" altLang="en-US" sz="1200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cxnSp>
        <p:nvCxnSpPr>
          <p:cNvPr id="35" name="꺾인 연결선 34"/>
          <p:cNvCxnSpPr/>
          <p:nvPr/>
        </p:nvCxnSpPr>
        <p:spPr>
          <a:xfrm rot="16200000" flipH="1">
            <a:off x="5123053" y="5470234"/>
            <a:ext cx="180021" cy="274015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13063" y="5535503"/>
            <a:ext cx="3695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시각장애 학생의 경우 </a:t>
            </a:r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[</a:t>
            </a:r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대체도서 이용</a:t>
            </a:r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] </a:t>
            </a:r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유무를 선택해주세요</a:t>
            </a:r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5"/>
          <a:srcRect l="12979" t="46409" r="84309" b="31992"/>
          <a:stretch/>
        </p:blipFill>
        <p:spPr>
          <a:xfrm>
            <a:off x="7309165" y="3429000"/>
            <a:ext cx="896400" cy="2008348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535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rcRect l="8797" t="18960" r="75880" b="4767"/>
          <a:stretch/>
        </p:blipFill>
        <p:spPr>
          <a:xfrm>
            <a:off x="342714" y="1096800"/>
            <a:ext cx="3564000" cy="4989599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※ </a:t>
            </a:r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장애학생활동지원 </a:t>
            </a:r>
            <a:r>
              <a:rPr lang="ko-KR" altLang="en-US" sz="2400" dirty="0" smtClean="0">
                <a:solidFill>
                  <a:srgbClr val="00B0F0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신청서</a:t>
            </a:r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00B0F0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도우미학생용</a:t>
            </a:r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) </a:t>
            </a:r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작성 예시</a:t>
            </a:r>
            <a:endParaRPr lang="ko-KR" altLang="en-US" sz="2400" dirty="0">
              <a:latin typeface="서울남산 장체EB" panose="02020603020101020101" pitchFamily="18" charset="-127"/>
              <a:ea typeface="서울남산 장체EB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56607" y="1809388"/>
            <a:ext cx="2896218" cy="286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8" idx="3"/>
          </p:cNvCxnSpPr>
          <p:nvPr/>
        </p:nvCxnSpPr>
        <p:spPr>
          <a:xfrm flipV="1">
            <a:off x="3552825" y="1256968"/>
            <a:ext cx="947167" cy="6954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9992" y="1052736"/>
            <a:ext cx="441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직전 학기 성적이 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70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점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(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평균 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C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학점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)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미만일 경우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</a:t>
            </a:r>
          </a:p>
          <a:p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 도우미 지원이 불가합니다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  <a:endParaRPr lang="ko-KR" altLang="en-US" sz="1400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56606" y="2600325"/>
            <a:ext cx="2896219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3552825" y="4330264"/>
            <a:ext cx="1091183" cy="322872"/>
          </a:xfrm>
          <a:prstGeom prst="straightConnector1">
            <a:avLst/>
          </a:prstGeom>
          <a:ln w="127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0" y="20608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해당 학기 </a:t>
            </a:r>
            <a:r>
              <a:rPr lang="ko-KR" altLang="en-US" sz="1400" dirty="0" err="1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타기관에서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근로를 하고 있는 경우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</a:t>
            </a:r>
          </a:p>
          <a:p>
            <a:r>
              <a:rPr lang="en-US" altLang="ko-KR" sz="1400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도우미 지원이 불가합니다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62955" y="3402582"/>
            <a:ext cx="2889870" cy="2841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14" idx="3"/>
            <a:endCxn id="18" idx="1"/>
          </p:cNvCxnSpPr>
          <p:nvPr/>
        </p:nvCxnSpPr>
        <p:spPr>
          <a:xfrm flipV="1">
            <a:off x="3552825" y="2322458"/>
            <a:ext cx="1019175" cy="420742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4008" y="2852936"/>
            <a:ext cx="4264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군 복무 중 도우미 지원을 한 경우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부정근로로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en-US" altLang="ko-KR" sz="1400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간주됩니다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</a:p>
          <a:p>
            <a:r>
              <a:rPr lang="en-US" altLang="ko-KR" sz="1400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군 제대를 앞두고 휴가 기간 동안</a:t>
            </a:r>
            <a:r>
              <a:rPr lang="en-US" altLang="ko-KR" sz="1400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도우미 활동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en-US" altLang="ko-KR" sz="1400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신청을 한 경우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부정근로로 간주될 수</a:t>
            </a:r>
            <a:r>
              <a:rPr lang="en-US" altLang="ko-KR" sz="1400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있으니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en-US" altLang="ko-KR" sz="1400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반드시 확인 바랍니다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657226" y="4216299"/>
            <a:ext cx="2895599" cy="2860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/>
          <p:cNvCxnSpPr/>
          <p:nvPr/>
        </p:nvCxnSpPr>
        <p:spPr>
          <a:xfrm flipV="1">
            <a:off x="3552825" y="3068960"/>
            <a:ext cx="1163191" cy="460685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44008" y="4527704"/>
            <a:ext cx="4264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한국장학재단에서 국가교육근로를 신청해야</a:t>
            </a:r>
            <a:endParaRPr lang="en-US" altLang="ko-KR" sz="1400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en-US" altLang="ko-KR" sz="1400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장애학생 도우미 활동을 할 수 있습니다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</a:p>
          <a:p>
            <a:r>
              <a:rPr lang="en-US" altLang="ko-KR" sz="1400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</a:t>
            </a:r>
            <a:r>
              <a:rPr lang="ko-KR" altLang="en-US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신청이 되었는지 반드시 확인 바랍니다</a:t>
            </a:r>
            <a:r>
              <a:rPr lang="en-US" altLang="ko-KR" sz="14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8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24604" t="18501" r="58859" b="5201"/>
          <a:stretch/>
        </p:blipFill>
        <p:spPr>
          <a:xfrm>
            <a:off x="323528" y="1268760"/>
            <a:ext cx="3564000" cy="4624714"/>
          </a:xfrm>
          <a:prstGeom prst="rect">
            <a:avLst/>
          </a:prstGeom>
          <a:solidFill>
            <a:srgbClr val="000000"/>
          </a:solidFill>
          <a:ln w="3175">
            <a:solidFill>
              <a:schemeClr val="tx1"/>
            </a:solidFill>
          </a:ln>
        </p:spPr>
      </p:pic>
      <p:sp>
        <p:nvSpPr>
          <p:cNvPr id="8" name="직사각형 7"/>
          <p:cNvSpPr/>
          <p:nvPr/>
        </p:nvSpPr>
        <p:spPr>
          <a:xfrm>
            <a:off x="495299" y="1878344"/>
            <a:ext cx="3212605" cy="470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8" idx="3"/>
          </p:cNvCxnSpPr>
          <p:nvPr/>
        </p:nvCxnSpPr>
        <p:spPr>
          <a:xfrm flipV="1">
            <a:off x="3707904" y="1268760"/>
            <a:ext cx="936104" cy="8448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105273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성명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학과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학번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연락처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학년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거주지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</a:t>
            </a:r>
          </a:p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 근로유형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도우미 활동경력 및 유형을</a:t>
            </a:r>
            <a:endParaRPr lang="en-US" altLang="ko-KR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 반드시 작성해주세요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</a:t>
            </a:r>
            <a:endParaRPr lang="ko-KR" altLang="en-US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95299" y="2379239"/>
            <a:ext cx="3212604" cy="3776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2051720" y="3068960"/>
            <a:ext cx="2651388" cy="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0" y="20608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지원동기 및 활동 경력을 자세히 작성해주세요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97508" y="2886648"/>
            <a:ext cx="1554212" cy="974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14" idx="3"/>
          </p:cNvCxnSpPr>
          <p:nvPr/>
        </p:nvCxnSpPr>
        <p:spPr>
          <a:xfrm flipV="1">
            <a:off x="3707903" y="2240573"/>
            <a:ext cx="936104" cy="327492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4008" y="2852936"/>
            <a:ext cx="4264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▶ 도우미 지원을 원하는 유형에 순위를</a:t>
            </a:r>
            <a:endParaRPr lang="en-US" altLang="ko-KR" dirty="0" smtClean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  <a:p>
            <a:r>
              <a:rPr lang="en-US" altLang="ko-KR" dirty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</a:t>
            </a:r>
            <a:r>
              <a:rPr lang="ko-KR" altLang="en-US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표시해주세요</a:t>
            </a:r>
            <a:r>
              <a:rPr lang="en-US" altLang="ko-KR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!</a:t>
            </a:r>
          </a:p>
          <a:p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      (</a:t>
            </a:r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단</a:t>
            </a:r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, </a:t>
            </a:r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지정된 장애학생이 있는 경우 </a:t>
            </a:r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1</a:t>
            </a:r>
            <a:r>
              <a:rPr lang="ko-KR" altLang="en-US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순위만 표시해주시길 바랍니다</a:t>
            </a:r>
            <a:r>
              <a:rPr lang="en-US" altLang="ko-KR" sz="1200" dirty="0" smtClean="0">
                <a:latin typeface="서울남산 장체L" panose="02020603020101020101" pitchFamily="18" charset="-127"/>
                <a:ea typeface="서울남산 장체L" panose="02020603020101020101" pitchFamily="18" charset="-127"/>
              </a:rPr>
              <a:t>.)</a:t>
            </a:r>
            <a:endParaRPr lang="ko-KR" altLang="en-US" sz="1200" dirty="0">
              <a:latin typeface="서울남산 장체L" panose="02020603020101020101" pitchFamily="18" charset="-127"/>
              <a:ea typeface="서울남산 장체L" panose="0202060302010102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4046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※ </a:t>
            </a:r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장애학생활동지원 </a:t>
            </a:r>
            <a:r>
              <a:rPr lang="ko-KR" altLang="en-US" sz="2400" dirty="0" smtClean="0">
                <a:solidFill>
                  <a:srgbClr val="00B0F0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신청서</a:t>
            </a:r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00B0F0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도우미학생용</a:t>
            </a:r>
            <a:r>
              <a:rPr lang="en-US" altLang="ko-KR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) </a:t>
            </a:r>
            <a:r>
              <a:rPr lang="ko-KR" altLang="en-US" sz="2400" dirty="0" smtClean="0">
                <a:latin typeface="서울남산 장체EB" panose="02020603020101020101" pitchFamily="18" charset="-127"/>
                <a:ea typeface="서울남산 장체EB" panose="02020603020101020101" pitchFamily="18" charset="-127"/>
              </a:rPr>
              <a:t>작성 예시</a:t>
            </a:r>
            <a:endParaRPr lang="ko-KR" altLang="en-US" sz="2400" dirty="0">
              <a:latin typeface="서울남산 장체EB" panose="02020603020101020101" pitchFamily="18" charset="-127"/>
              <a:ea typeface="서울남산 장체E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98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578</Words>
  <Application>Microsoft Office PowerPoint</Application>
  <PresentationFormat>화면 슬라이드 쇼(4:3)</PresentationFormat>
  <Paragraphs>120</Paragraphs>
  <Slides>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서울남산 장체L</vt:lpstr>
      <vt:lpstr>굴림</vt:lpstr>
      <vt:lpstr>함초롬바탕</vt:lpstr>
      <vt:lpstr>맑은 고딕</vt:lpstr>
      <vt:lpstr>Arial</vt:lpstr>
      <vt:lpstr>굴림체</vt:lpstr>
      <vt:lpstr>서울남산 장체EB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OWNER</cp:lastModifiedBy>
  <cp:revision>34</cp:revision>
  <dcterms:created xsi:type="dcterms:W3CDTF">2019-08-12T00:57:08Z</dcterms:created>
  <dcterms:modified xsi:type="dcterms:W3CDTF">2020-05-26T02:17:58Z</dcterms:modified>
  <cp:contentStatus/>
</cp:coreProperties>
</file>