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보통 스타일 1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1" autoAdjust="0"/>
    <p:restoredTop sz="82125" autoAdjust="0"/>
  </p:normalViewPr>
  <p:slideViewPr>
    <p:cSldViewPr snapToGrid="0">
      <p:cViewPr varScale="1">
        <p:scale>
          <a:sx n="62" d="100"/>
          <a:sy n="62" d="100"/>
        </p:scale>
        <p:origin x="32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879B8D-53D2-42B8-B7A4-EEFE9CF45F5B}" type="datetimeFigureOut">
              <a:rPr lang="ko-KR" altLang="en-US" smtClean="0"/>
              <a:t>2025-04-23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99FD2-7BE0-4612-8C33-C7F5FD4A55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5455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https://bigfile.mail.naver.com/download?fid=tlFZpB3dMBgwHr3CMZ95HqU9KxKdaIYZKAU9KAtwFqurKxb9K3YwFqtXFAvqaxvlHqu9a6J4M6i0FqvwMxuwax3Saxudp4koM4iSM63oKqvq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199FD2-7BE0-4612-8C33-C7F5FD4A55D9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0860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https://bigfile.mail.naver.com/download?fid=tlFZpB3dMBgwHr3CMZ95HqUdFAbwaIYZKAU9KAtwFqurKquwa3YwFqtXFAvqaxvlHrioM4M9Mri4Mxuqpob/KAKlaAFvaA0CMqgmMqpSpoiC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199FD2-7BE0-4612-8C33-C7F5FD4A55D9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4397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https://bigfile.mail.naver.com/download?fid=tlFZpB3dMBgwHr3CMZ95HqUdKAK9K3YZKAU9KAtwFqurFxuwKIYwFqtXFAvqaxvlHq04KAJ0KAMmaAUdp6J4Mo2lM4F4pAbdMrFoFxioFquq</a:t>
            </a:r>
          </a:p>
          <a:p>
            <a:endParaRPr lang="en-US" altLang="ko-KR" dirty="0"/>
          </a:p>
          <a:p>
            <a:r>
              <a:rPr lang="ko-KR" altLang="en-US" dirty="0" err="1"/>
              <a:t>집중형강의는</a:t>
            </a:r>
            <a:r>
              <a:rPr lang="ko-KR" altLang="en-US" dirty="0"/>
              <a:t> 포맷을 동일하게 하였으며</a:t>
            </a:r>
            <a:r>
              <a:rPr lang="en-US" altLang="ko-KR" dirty="0"/>
              <a:t>, </a:t>
            </a:r>
            <a:r>
              <a:rPr lang="ko-KR" altLang="en-US" dirty="0"/>
              <a:t>신청자가 프로그램을 선택하여 입력하도록 구성되어 있음</a:t>
            </a:r>
            <a:r>
              <a:rPr lang="en-US" altLang="ko-KR" dirty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199FD2-7BE0-4612-8C33-C7F5FD4A55D9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7263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https://bigfile.mail.naver.com/download?fid=tlFZpB3dMBgwHr3CMZ95HqUdKAK9K3YZKAU9KAtwFqurFxuwKIYwFqtXFAvqaxvlHq04KAJ0KAMmaAUdp6J4Mo2lM4F4pAbdMrFoFxioFquq</a:t>
            </a:r>
          </a:p>
          <a:p>
            <a:endParaRPr lang="en-US" altLang="ko-KR" dirty="0"/>
          </a:p>
          <a:p>
            <a:r>
              <a:rPr lang="ko-KR" altLang="en-US" dirty="0" err="1"/>
              <a:t>집중형강의는</a:t>
            </a:r>
            <a:r>
              <a:rPr lang="ko-KR" altLang="en-US" dirty="0"/>
              <a:t> 포맷을 동일하게 하였으며</a:t>
            </a:r>
            <a:r>
              <a:rPr lang="en-US" altLang="ko-KR" dirty="0"/>
              <a:t>, </a:t>
            </a:r>
            <a:r>
              <a:rPr lang="ko-KR" altLang="en-US" dirty="0"/>
              <a:t>신청자가 프로그램을 선택하여 입력하도록 구성되어 있음</a:t>
            </a:r>
            <a:r>
              <a:rPr lang="en-US" altLang="ko-KR" dirty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199FD2-7BE0-4612-8C33-C7F5FD4A55D9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5466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EA5C3-58E5-419F-B413-9C0E8810F68F}" type="datetimeFigureOut">
              <a:rPr lang="ko-KR" altLang="en-US" smtClean="0"/>
              <a:t>2025-04-23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3A66-AB87-46F3-AE93-98A356F71E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704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EA5C3-58E5-419F-B413-9C0E8810F68F}" type="datetimeFigureOut">
              <a:rPr lang="ko-KR" altLang="en-US" smtClean="0"/>
              <a:t>2025-04-23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3A66-AB87-46F3-AE93-98A356F71E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506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EA5C3-58E5-419F-B413-9C0E8810F68F}" type="datetimeFigureOut">
              <a:rPr lang="ko-KR" altLang="en-US" smtClean="0"/>
              <a:t>2025-04-23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3A66-AB87-46F3-AE93-98A356F71E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8161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EA5C3-58E5-419F-B413-9C0E8810F68F}" type="datetimeFigureOut">
              <a:rPr lang="ko-KR" altLang="en-US" smtClean="0"/>
              <a:t>2025-04-23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3A66-AB87-46F3-AE93-98A356F71E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6341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EA5C3-58E5-419F-B413-9C0E8810F68F}" type="datetimeFigureOut">
              <a:rPr lang="ko-KR" altLang="en-US" smtClean="0"/>
              <a:t>2025-04-23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3A66-AB87-46F3-AE93-98A356F71E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4390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EA5C3-58E5-419F-B413-9C0E8810F68F}" type="datetimeFigureOut">
              <a:rPr lang="ko-KR" altLang="en-US" smtClean="0"/>
              <a:t>2025-04-23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3A66-AB87-46F3-AE93-98A356F71E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9816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EA5C3-58E5-419F-B413-9C0E8810F68F}" type="datetimeFigureOut">
              <a:rPr lang="ko-KR" altLang="en-US" smtClean="0"/>
              <a:t>2025-04-23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3A66-AB87-46F3-AE93-98A356F71E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837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EA5C3-58E5-419F-B413-9C0E8810F68F}" type="datetimeFigureOut">
              <a:rPr lang="ko-KR" altLang="en-US" smtClean="0"/>
              <a:t>2025-04-23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3A66-AB87-46F3-AE93-98A356F71E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054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EA5C3-58E5-419F-B413-9C0E8810F68F}" type="datetimeFigureOut">
              <a:rPr lang="ko-KR" altLang="en-US" smtClean="0"/>
              <a:t>2025-04-23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3A66-AB87-46F3-AE93-98A356F71E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1046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EA5C3-58E5-419F-B413-9C0E8810F68F}" type="datetimeFigureOut">
              <a:rPr lang="ko-KR" altLang="en-US" smtClean="0"/>
              <a:t>2025-04-23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3A66-AB87-46F3-AE93-98A356F71E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3661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EA5C3-58E5-419F-B413-9C0E8810F68F}" type="datetimeFigureOut">
              <a:rPr lang="ko-KR" altLang="en-US" smtClean="0"/>
              <a:t>2025-04-23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3A66-AB87-46F3-AE93-98A356F71E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1558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EA5C3-58E5-419F-B413-9C0E8810F68F}" type="datetimeFigureOut">
              <a:rPr lang="ko-KR" altLang="en-US" smtClean="0"/>
              <a:t>2025-04-23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33A66-AB87-46F3-AE93-98A356F71E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1879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2938A9CA-8CDA-4791-A78C-68812DB5404E}"/>
              </a:ext>
            </a:extLst>
          </p:cNvPr>
          <p:cNvSpPr/>
          <p:nvPr/>
        </p:nvSpPr>
        <p:spPr>
          <a:xfrm>
            <a:off x="441000" y="453000"/>
            <a:ext cx="5976000" cy="9000000"/>
          </a:xfrm>
          <a:custGeom>
            <a:avLst/>
            <a:gdLst>
              <a:gd name="connsiteX0" fmla="*/ 0 w 5976000"/>
              <a:gd name="connsiteY0" fmla="*/ 485550 h 9000000"/>
              <a:gd name="connsiteX1" fmla="*/ 485550 w 5976000"/>
              <a:gd name="connsiteY1" fmla="*/ 0 h 9000000"/>
              <a:gd name="connsiteX2" fmla="*/ 1141748 w 5976000"/>
              <a:gd name="connsiteY2" fmla="*/ 0 h 9000000"/>
              <a:gd name="connsiteX3" fmla="*/ 1647799 w 5976000"/>
              <a:gd name="connsiteY3" fmla="*/ 0 h 9000000"/>
              <a:gd name="connsiteX4" fmla="*/ 2103801 w 5976000"/>
              <a:gd name="connsiteY4" fmla="*/ 0 h 9000000"/>
              <a:gd name="connsiteX5" fmla="*/ 2709950 w 5976000"/>
              <a:gd name="connsiteY5" fmla="*/ 0 h 9000000"/>
              <a:gd name="connsiteX6" fmla="*/ 3216001 w 5976000"/>
              <a:gd name="connsiteY6" fmla="*/ 0 h 9000000"/>
              <a:gd name="connsiteX7" fmla="*/ 3872199 w 5976000"/>
              <a:gd name="connsiteY7" fmla="*/ 0 h 9000000"/>
              <a:gd name="connsiteX8" fmla="*/ 4328201 w 5976000"/>
              <a:gd name="connsiteY8" fmla="*/ 0 h 9000000"/>
              <a:gd name="connsiteX9" fmla="*/ 4984399 w 5976000"/>
              <a:gd name="connsiteY9" fmla="*/ 0 h 9000000"/>
              <a:gd name="connsiteX10" fmla="*/ 5490450 w 5976000"/>
              <a:gd name="connsiteY10" fmla="*/ 0 h 9000000"/>
              <a:gd name="connsiteX11" fmla="*/ 5976000 w 5976000"/>
              <a:gd name="connsiteY11" fmla="*/ 485550 h 9000000"/>
              <a:gd name="connsiteX12" fmla="*/ 5976000 w 5976000"/>
              <a:gd name="connsiteY12" fmla="*/ 1139332 h 9000000"/>
              <a:gd name="connsiteX13" fmla="*/ 5976000 w 5976000"/>
              <a:gd name="connsiteY13" fmla="*/ 1873403 h 9000000"/>
              <a:gd name="connsiteX14" fmla="*/ 5976000 w 5976000"/>
              <a:gd name="connsiteY14" fmla="*/ 2607474 h 9000000"/>
              <a:gd name="connsiteX15" fmla="*/ 5976000 w 5976000"/>
              <a:gd name="connsiteY15" fmla="*/ 3020388 h 9000000"/>
              <a:gd name="connsiteX16" fmla="*/ 5976000 w 5976000"/>
              <a:gd name="connsiteY16" fmla="*/ 3593881 h 9000000"/>
              <a:gd name="connsiteX17" fmla="*/ 5976000 w 5976000"/>
              <a:gd name="connsiteY17" fmla="*/ 4327952 h 9000000"/>
              <a:gd name="connsiteX18" fmla="*/ 5976000 w 5976000"/>
              <a:gd name="connsiteY18" fmla="*/ 4901445 h 9000000"/>
              <a:gd name="connsiteX19" fmla="*/ 5976000 w 5976000"/>
              <a:gd name="connsiteY19" fmla="*/ 5234071 h 9000000"/>
              <a:gd name="connsiteX20" fmla="*/ 5976000 w 5976000"/>
              <a:gd name="connsiteY20" fmla="*/ 5646986 h 9000000"/>
              <a:gd name="connsiteX21" fmla="*/ 5976000 w 5976000"/>
              <a:gd name="connsiteY21" fmla="*/ 6381057 h 9000000"/>
              <a:gd name="connsiteX22" fmla="*/ 5976000 w 5976000"/>
              <a:gd name="connsiteY22" fmla="*/ 6954549 h 9000000"/>
              <a:gd name="connsiteX23" fmla="*/ 5976000 w 5976000"/>
              <a:gd name="connsiteY23" fmla="*/ 7367464 h 9000000"/>
              <a:gd name="connsiteX24" fmla="*/ 5976000 w 5976000"/>
              <a:gd name="connsiteY24" fmla="*/ 7940957 h 9000000"/>
              <a:gd name="connsiteX25" fmla="*/ 5976000 w 5976000"/>
              <a:gd name="connsiteY25" fmla="*/ 8514450 h 9000000"/>
              <a:gd name="connsiteX26" fmla="*/ 5490450 w 5976000"/>
              <a:gd name="connsiteY26" fmla="*/ 9000000 h 9000000"/>
              <a:gd name="connsiteX27" fmla="*/ 4834252 w 5976000"/>
              <a:gd name="connsiteY27" fmla="*/ 9000000 h 9000000"/>
              <a:gd name="connsiteX28" fmla="*/ 4228103 w 5976000"/>
              <a:gd name="connsiteY28" fmla="*/ 9000000 h 9000000"/>
              <a:gd name="connsiteX29" fmla="*/ 3772101 w 5976000"/>
              <a:gd name="connsiteY29" fmla="*/ 9000000 h 9000000"/>
              <a:gd name="connsiteX30" fmla="*/ 3165952 w 5976000"/>
              <a:gd name="connsiteY30" fmla="*/ 9000000 h 9000000"/>
              <a:gd name="connsiteX31" fmla="*/ 2759999 w 5976000"/>
              <a:gd name="connsiteY31" fmla="*/ 9000000 h 9000000"/>
              <a:gd name="connsiteX32" fmla="*/ 2153850 w 5976000"/>
              <a:gd name="connsiteY32" fmla="*/ 9000000 h 9000000"/>
              <a:gd name="connsiteX33" fmla="*/ 1697848 w 5976000"/>
              <a:gd name="connsiteY33" fmla="*/ 9000000 h 9000000"/>
              <a:gd name="connsiteX34" fmla="*/ 1291895 w 5976000"/>
              <a:gd name="connsiteY34" fmla="*/ 9000000 h 9000000"/>
              <a:gd name="connsiteX35" fmla="*/ 485550 w 5976000"/>
              <a:gd name="connsiteY35" fmla="*/ 9000000 h 9000000"/>
              <a:gd name="connsiteX36" fmla="*/ 0 w 5976000"/>
              <a:gd name="connsiteY36" fmla="*/ 8514450 h 9000000"/>
              <a:gd name="connsiteX37" fmla="*/ 0 w 5976000"/>
              <a:gd name="connsiteY37" fmla="*/ 7860668 h 9000000"/>
              <a:gd name="connsiteX38" fmla="*/ 0 w 5976000"/>
              <a:gd name="connsiteY38" fmla="*/ 7447753 h 9000000"/>
              <a:gd name="connsiteX39" fmla="*/ 0 w 5976000"/>
              <a:gd name="connsiteY39" fmla="*/ 6954549 h 9000000"/>
              <a:gd name="connsiteX40" fmla="*/ 0 w 5976000"/>
              <a:gd name="connsiteY40" fmla="*/ 6381057 h 9000000"/>
              <a:gd name="connsiteX41" fmla="*/ 0 w 5976000"/>
              <a:gd name="connsiteY41" fmla="*/ 5968142 h 9000000"/>
              <a:gd name="connsiteX42" fmla="*/ 0 w 5976000"/>
              <a:gd name="connsiteY42" fmla="*/ 5234071 h 9000000"/>
              <a:gd name="connsiteX43" fmla="*/ 0 w 5976000"/>
              <a:gd name="connsiteY43" fmla="*/ 4660578 h 9000000"/>
              <a:gd name="connsiteX44" fmla="*/ 0 w 5976000"/>
              <a:gd name="connsiteY44" fmla="*/ 3926507 h 9000000"/>
              <a:gd name="connsiteX45" fmla="*/ 0 w 5976000"/>
              <a:gd name="connsiteY45" fmla="*/ 3272725 h 9000000"/>
              <a:gd name="connsiteX46" fmla="*/ 0 w 5976000"/>
              <a:gd name="connsiteY46" fmla="*/ 2779521 h 9000000"/>
              <a:gd name="connsiteX47" fmla="*/ 0 w 5976000"/>
              <a:gd name="connsiteY47" fmla="*/ 2125740 h 9000000"/>
              <a:gd name="connsiteX48" fmla="*/ 0 w 5976000"/>
              <a:gd name="connsiteY48" fmla="*/ 1712825 h 9000000"/>
              <a:gd name="connsiteX49" fmla="*/ 0 w 5976000"/>
              <a:gd name="connsiteY49" fmla="*/ 1139332 h 9000000"/>
              <a:gd name="connsiteX50" fmla="*/ 0 w 5976000"/>
              <a:gd name="connsiteY50" fmla="*/ 485550 h 90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5976000" h="9000000" extrusionOk="0">
                <a:moveTo>
                  <a:pt x="0" y="485550"/>
                </a:moveTo>
                <a:cubicBezTo>
                  <a:pt x="-59007" y="180991"/>
                  <a:pt x="198944" y="6922"/>
                  <a:pt x="485550" y="0"/>
                </a:cubicBezTo>
                <a:cubicBezTo>
                  <a:pt x="661805" y="-70301"/>
                  <a:pt x="825473" y="480"/>
                  <a:pt x="1141748" y="0"/>
                </a:cubicBezTo>
                <a:cubicBezTo>
                  <a:pt x="1458023" y="-480"/>
                  <a:pt x="1439094" y="36918"/>
                  <a:pt x="1647799" y="0"/>
                </a:cubicBezTo>
                <a:cubicBezTo>
                  <a:pt x="1856504" y="-36918"/>
                  <a:pt x="1895088" y="1616"/>
                  <a:pt x="2103801" y="0"/>
                </a:cubicBezTo>
                <a:cubicBezTo>
                  <a:pt x="2312514" y="-1616"/>
                  <a:pt x="2586482" y="24188"/>
                  <a:pt x="2709950" y="0"/>
                </a:cubicBezTo>
                <a:cubicBezTo>
                  <a:pt x="2833418" y="-24188"/>
                  <a:pt x="3044454" y="59309"/>
                  <a:pt x="3216001" y="0"/>
                </a:cubicBezTo>
                <a:cubicBezTo>
                  <a:pt x="3387548" y="-59309"/>
                  <a:pt x="3636390" y="65498"/>
                  <a:pt x="3872199" y="0"/>
                </a:cubicBezTo>
                <a:cubicBezTo>
                  <a:pt x="4108008" y="-65498"/>
                  <a:pt x="4168396" y="37299"/>
                  <a:pt x="4328201" y="0"/>
                </a:cubicBezTo>
                <a:cubicBezTo>
                  <a:pt x="4488006" y="-37299"/>
                  <a:pt x="4704320" y="31525"/>
                  <a:pt x="4984399" y="0"/>
                </a:cubicBezTo>
                <a:cubicBezTo>
                  <a:pt x="5264478" y="-31525"/>
                  <a:pt x="5375583" y="6525"/>
                  <a:pt x="5490450" y="0"/>
                </a:cubicBezTo>
                <a:cubicBezTo>
                  <a:pt x="5741903" y="-956"/>
                  <a:pt x="5998785" y="154906"/>
                  <a:pt x="5976000" y="485550"/>
                </a:cubicBezTo>
                <a:cubicBezTo>
                  <a:pt x="6048520" y="781783"/>
                  <a:pt x="5959368" y="924209"/>
                  <a:pt x="5976000" y="1139332"/>
                </a:cubicBezTo>
                <a:cubicBezTo>
                  <a:pt x="5992632" y="1354455"/>
                  <a:pt x="5968645" y="1632000"/>
                  <a:pt x="5976000" y="1873403"/>
                </a:cubicBezTo>
                <a:cubicBezTo>
                  <a:pt x="5983355" y="2114806"/>
                  <a:pt x="5902429" y="2403298"/>
                  <a:pt x="5976000" y="2607474"/>
                </a:cubicBezTo>
                <a:cubicBezTo>
                  <a:pt x="6049571" y="2811650"/>
                  <a:pt x="5968797" y="2852581"/>
                  <a:pt x="5976000" y="3020388"/>
                </a:cubicBezTo>
                <a:cubicBezTo>
                  <a:pt x="5983203" y="3188195"/>
                  <a:pt x="5948015" y="3406282"/>
                  <a:pt x="5976000" y="3593881"/>
                </a:cubicBezTo>
                <a:cubicBezTo>
                  <a:pt x="6003985" y="3781480"/>
                  <a:pt x="5962635" y="3979036"/>
                  <a:pt x="5976000" y="4327952"/>
                </a:cubicBezTo>
                <a:cubicBezTo>
                  <a:pt x="5989365" y="4676868"/>
                  <a:pt x="5938765" y="4672712"/>
                  <a:pt x="5976000" y="4901445"/>
                </a:cubicBezTo>
                <a:cubicBezTo>
                  <a:pt x="6013235" y="5130178"/>
                  <a:pt x="5947443" y="5161288"/>
                  <a:pt x="5976000" y="5234071"/>
                </a:cubicBezTo>
                <a:cubicBezTo>
                  <a:pt x="6004557" y="5306854"/>
                  <a:pt x="5968892" y="5536276"/>
                  <a:pt x="5976000" y="5646986"/>
                </a:cubicBezTo>
                <a:cubicBezTo>
                  <a:pt x="5983108" y="5757697"/>
                  <a:pt x="5892317" y="6138508"/>
                  <a:pt x="5976000" y="6381057"/>
                </a:cubicBezTo>
                <a:cubicBezTo>
                  <a:pt x="6059683" y="6623606"/>
                  <a:pt x="5963630" y="6712142"/>
                  <a:pt x="5976000" y="6954549"/>
                </a:cubicBezTo>
                <a:cubicBezTo>
                  <a:pt x="5988370" y="7196956"/>
                  <a:pt x="5948566" y="7167498"/>
                  <a:pt x="5976000" y="7367464"/>
                </a:cubicBezTo>
                <a:cubicBezTo>
                  <a:pt x="6003434" y="7567430"/>
                  <a:pt x="5962913" y="7814795"/>
                  <a:pt x="5976000" y="7940957"/>
                </a:cubicBezTo>
                <a:cubicBezTo>
                  <a:pt x="5989087" y="8067119"/>
                  <a:pt x="5925429" y="8232485"/>
                  <a:pt x="5976000" y="8514450"/>
                </a:cubicBezTo>
                <a:cubicBezTo>
                  <a:pt x="5977989" y="8776495"/>
                  <a:pt x="5790169" y="9034121"/>
                  <a:pt x="5490450" y="9000000"/>
                </a:cubicBezTo>
                <a:cubicBezTo>
                  <a:pt x="5203255" y="9014883"/>
                  <a:pt x="5047800" y="8924905"/>
                  <a:pt x="4834252" y="9000000"/>
                </a:cubicBezTo>
                <a:cubicBezTo>
                  <a:pt x="4620704" y="9075095"/>
                  <a:pt x="4350003" y="8997326"/>
                  <a:pt x="4228103" y="9000000"/>
                </a:cubicBezTo>
                <a:cubicBezTo>
                  <a:pt x="4106203" y="9002674"/>
                  <a:pt x="3982107" y="8992806"/>
                  <a:pt x="3772101" y="9000000"/>
                </a:cubicBezTo>
                <a:cubicBezTo>
                  <a:pt x="3562095" y="9007194"/>
                  <a:pt x="3466749" y="8990891"/>
                  <a:pt x="3165952" y="9000000"/>
                </a:cubicBezTo>
                <a:cubicBezTo>
                  <a:pt x="2865155" y="9009109"/>
                  <a:pt x="2863907" y="8962343"/>
                  <a:pt x="2759999" y="9000000"/>
                </a:cubicBezTo>
                <a:cubicBezTo>
                  <a:pt x="2656091" y="9037657"/>
                  <a:pt x="2305743" y="8945219"/>
                  <a:pt x="2153850" y="9000000"/>
                </a:cubicBezTo>
                <a:cubicBezTo>
                  <a:pt x="2001957" y="9054781"/>
                  <a:pt x="1869382" y="8957502"/>
                  <a:pt x="1697848" y="9000000"/>
                </a:cubicBezTo>
                <a:cubicBezTo>
                  <a:pt x="1526314" y="9042498"/>
                  <a:pt x="1389560" y="8960179"/>
                  <a:pt x="1291895" y="9000000"/>
                </a:cubicBezTo>
                <a:cubicBezTo>
                  <a:pt x="1194230" y="9039821"/>
                  <a:pt x="802808" y="8947584"/>
                  <a:pt x="485550" y="9000000"/>
                </a:cubicBezTo>
                <a:cubicBezTo>
                  <a:pt x="211575" y="9021752"/>
                  <a:pt x="42970" y="8794937"/>
                  <a:pt x="0" y="8514450"/>
                </a:cubicBezTo>
                <a:cubicBezTo>
                  <a:pt x="-42887" y="8266370"/>
                  <a:pt x="53162" y="8159490"/>
                  <a:pt x="0" y="7860668"/>
                </a:cubicBezTo>
                <a:cubicBezTo>
                  <a:pt x="-53162" y="7561846"/>
                  <a:pt x="19873" y="7570417"/>
                  <a:pt x="0" y="7447753"/>
                </a:cubicBezTo>
                <a:cubicBezTo>
                  <a:pt x="-19873" y="7325089"/>
                  <a:pt x="42895" y="7189067"/>
                  <a:pt x="0" y="6954549"/>
                </a:cubicBezTo>
                <a:cubicBezTo>
                  <a:pt x="-42895" y="6720031"/>
                  <a:pt x="43650" y="6574520"/>
                  <a:pt x="0" y="6381057"/>
                </a:cubicBezTo>
                <a:cubicBezTo>
                  <a:pt x="-43650" y="6187594"/>
                  <a:pt x="6044" y="6132525"/>
                  <a:pt x="0" y="5968142"/>
                </a:cubicBezTo>
                <a:cubicBezTo>
                  <a:pt x="-6044" y="5803760"/>
                  <a:pt x="22723" y="5438800"/>
                  <a:pt x="0" y="5234071"/>
                </a:cubicBezTo>
                <a:cubicBezTo>
                  <a:pt x="-22723" y="5029342"/>
                  <a:pt x="22458" y="4829066"/>
                  <a:pt x="0" y="4660578"/>
                </a:cubicBezTo>
                <a:cubicBezTo>
                  <a:pt x="-22458" y="4492090"/>
                  <a:pt x="67888" y="4207925"/>
                  <a:pt x="0" y="3926507"/>
                </a:cubicBezTo>
                <a:cubicBezTo>
                  <a:pt x="-67888" y="3645089"/>
                  <a:pt x="77592" y="3446053"/>
                  <a:pt x="0" y="3272725"/>
                </a:cubicBezTo>
                <a:cubicBezTo>
                  <a:pt x="-77592" y="3099397"/>
                  <a:pt x="1988" y="2992419"/>
                  <a:pt x="0" y="2779521"/>
                </a:cubicBezTo>
                <a:cubicBezTo>
                  <a:pt x="-1988" y="2566623"/>
                  <a:pt x="34629" y="2409482"/>
                  <a:pt x="0" y="2125740"/>
                </a:cubicBezTo>
                <a:cubicBezTo>
                  <a:pt x="-34629" y="1841998"/>
                  <a:pt x="30048" y="1914465"/>
                  <a:pt x="0" y="1712825"/>
                </a:cubicBezTo>
                <a:cubicBezTo>
                  <a:pt x="-30048" y="1511186"/>
                  <a:pt x="17618" y="1424124"/>
                  <a:pt x="0" y="1139332"/>
                </a:cubicBezTo>
                <a:cubicBezTo>
                  <a:pt x="-17618" y="854540"/>
                  <a:pt x="57325" y="650111"/>
                  <a:pt x="0" y="485550"/>
                </a:cubicBezTo>
                <a:close/>
              </a:path>
            </a:pathLst>
          </a:custGeom>
          <a:noFill/>
          <a:ln w="44450"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8125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>
            <a:extLst>
              <a:ext uri="{FF2B5EF4-FFF2-40B4-BE49-F238E27FC236}">
                <a16:creationId xmlns:a16="http://schemas.microsoft.com/office/drawing/2014/main" id="{D54A80E9-36D7-4FAE-BCF7-31101C06F2BF}"/>
              </a:ext>
            </a:extLst>
          </p:cNvPr>
          <p:cNvSpPr/>
          <p:nvPr/>
        </p:nvSpPr>
        <p:spPr>
          <a:xfrm>
            <a:off x="0" y="105879"/>
            <a:ext cx="2208914" cy="22089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4965018F-8A73-4E22-99E7-1A681DC08E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00" y="453000"/>
            <a:ext cx="1560289" cy="1601910"/>
          </a:xfrm>
          <a:prstGeom prst="rect">
            <a:avLst/>
          </a:prstGeom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E6CEF7CD-210D-4AD8-84E8-8CF3505F041B}"/>
              </a:ext>
            </a:extLst>
          </p:cNvPr>
          <p:cNvSpPr/>
          <p:nvPr/>
        </p:nvSpPr>
        <p:spPr>
          <a:xfrm>
            <a:off x="613299" y="8750356"/>
            <a:ext cx="5631402" cy="7026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패션디자인학과 </a:t>
            </a:r>
            <a:r>
              <a:rPr lang="en-US" altLang="ko-KR" b="1" spc="-150" dirty="0">
                <a:solidFill>
                  <a:schemeClr val="accent3">
                    <a:lumMod val="75000"/>
                  </a:schemeClr>
                </a:solidFill>
                <a:latin typeface="+mj-lt"/>
                <a:ea typeface="Noto Sans KR SemiBold" panose="020B0200000000000000" pitchFamily="50" charset="-127"/>
              </a:rPr>
              <a:t>2025</a:t>
            </a:r>
            <a:r>
              <a:rPr lang="ko-KR" altLang="en-US" b="1" spc="-150" dirty="0">
                <a:solidFill>
                  <a:schemeClr val="accent3">
                    <a:lumMod val="75000"/>
                  </a:schemeClr>
                </a:solidFill>
                <a:latin typeface="+mj-lt"/>
                <a:ea typeface="Noto Sans KR SemiBold" panose="020B0200000000000000" pitchFamily="50" charset="-127"/>
              </a:rPr>
              <a:t>년 </a:t>
            </a:r>
            <a:r>
              <a:rPr lang="en-US" altLang="ko-KR" b="1" spc="-150" dirty="0">
                <a:solidFill>
                  <a:schemeClr val="accent3">
                    <a:lumMod val="75000"/>
                  </a:schemeClr>
                </a:solidFill>
                <a:latin typeface="+mj-lt"/>
                <a:ea typeface="Noto Sans KR SemiBold" panose="020B0200000000000000" pitchFamily="50" charset="-127"/>
              </a:rPr>
              <a:t>DU</a:t>
            </a:r>
            <a:r>
              <a:rPr lang="ko-KR" altLang="en-US" b="1" spc="-150" dirty="0">
                <a:solidFill>
                  <a:schemeClr val="accent3">
                    <a:lumMod val="75000"/>
                  </a:schemeClr>
                </a:solidFill>
                <a:latin typeface="+mj-lt"/>
                <a:ea typeface="Noto Sans KR SemiBold" panose="020B0200000000000000" pitchFamily="50" charset="-127"/>
              </a:rPr>
              <a:t>학과역량강화사업</a:t>
            </a:r>
            <a:endParaRPr lang="en-US" altLang="ko-KR" b="1" spc="-150" dirty="0">
              <a:solidFill>
                <a:schemeClr val="accent3">
                  <a:lumMod val="75000"/>
                </a:schemeClr>
              </a:solidFill>
              <a:latin typeface="+mj-lt"/>
              <a:ea typeface="Noto Sans KR SemiBold" panose="020B0200000000000000" pitchFamily="50" charset="-127"/>
            </a:endParaRPr>
          </a:p>
        </p:txBody>
      </p:sp>
      <p:graphicFrame>
        <p:nvGraphicFramePr>
          <p:cNvPr id="9" name="표 9">
            <a:extLst>
              <a:ext uri="{FF2B5EF4-FFF2-40B4-BE49-F238E27FC236}">
                <a16:creationId xmlns:a16="http://schemas.microsoft.com/office/drawing/2014/main" id="{F8164482-486D-4845-9BC9-51BCAE0810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598329"/>
              </p:ext>
            </p:extLst>
          </p:nvPr>
        </p:nvGraphicFramePr>
        <p:xfrm>
          <a:off x="855133" y="2340000"/>
          <a:ext cx="5147734" cy="5053440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1651000">
                  <a:extLst>
                    <a:ext uri="{9D8B030D-6E8A-4147-A177-3AD203B41FA5}">
                      <a16:colId xmlns:a16="http://schemas.microsoft.com/office/drawing/2014/main" val="101613625"/>
                    </a:ext>
                  </a:extLst>
                </a:gridCol>
                <a:gridCol w="3496734">
                  <a:extLst>
                    <a:ext uri="{9D8B030D-6E8A-4147-A177-3AD203B41FA5}">
                      <a16:colId xmlns:a16="http://schemas.microsoft.com/office/drawing/2014/main" val="8805424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비교과프로그램</a:t>
                      </a:r>
                    </a:p>
                  </a:txBody>
                  <a:tcPr marL="72000" marR="72000" marT="72000" marB="7200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재학생 선배의 멘토링</a:t>
                      </a:r>
                    </a:p>
                  </a:txBody>
                  <a:tcPr marL="72000" marR="72000" marT="72000" marB="72000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96335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프로그램명</a:t>
                      </a:r>
                    </a:p>
                  </a:txBody>
                  <a:tcPr marL="72000" marR="72000" marT="72000" marB="7200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기초학력증진 재학생 멘토링</a:t>
                      </a:r>
                    </a:p>
                  </a:txBody>
                  <a:tcPr marL="72000" marR="72000" marT="72000" marB="72000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310126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멘토링기간</a:t>
                      </a:r>
                    </a:p>
                  </a:txBody>
                  <a:tcPr marL="72000" marR="72000" marT="72000" marB="7200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/>
                        <a:t>2025</a:t>
                      </a:r>
                      <a:r>
                        <a:rPr lang="ko-KR" altLang="en-US" sz="1600" dirty="0"/>
                        <a:t>년 </a:t>
                      </a:r>
                      <a:r>
                        <a:rPr lang="en-US" altLang="ko-KR" sz="1600" dirty="0"/>
                        <a:t>5</a:t>
                      </a:r>
                      <a:r>
                        <a:rPr lang="ko-KR" altLang="en-US" sz="1600" dirty="0"/>
                        <a:t>월</a:t>
                      </a:r>
                      <a:r>
                        <a:rPr lang="en-US" altLang="ko-KR" sz="1600" dirty="0"/>
                        <a:t>, 10</a:t>
                      </a:r>
                      <a:r>
                        <a:rPr lang="ko-KR" altLang="en-US" sz="1600" dirty="0"/>
                        <a:t>월</a:t>
                      </a:r>
                    </a:p>
                  </a:txBody>
                  <a:tcPr marL="72000" marR="72000" marT="72000" marB="72000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83287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운영방법</a:t>
                      </a:r>
                    </a:p>
                  </a:txBody>
                  <a:tcPr marL="72000" marR="72000" marT="72000" marB="7200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멘토</a:t>
                      </a:r>
                      <a:r>
                        <a:rPr lang="en-US" altLang="ko-KR" sz="1600" dirty="0"/>
                        <a:t>(3-4</a:t>
                      </a:r>
                      <a:r>
                        <a:rPr lang="ko-KR" altLang="en-US" sz="1600" dirty="0"/>
                        <a:t>학년</a:t>
                      </a:r>
                      <a:r>
                        <a:rPr lang="en-US" altLang="ko-KR" sz="1600" dirty="0"/>
                        <a:t>)1</a:t>
                      </a:r>
                      <a:r>
                        <a:rPr lang="ko-KR" altLang="en-US" sz="1600" dirty="0"/>
                        <a:t>인</a:t>
                      </a:r>
                      <a:r>
                        <a:rPr lang="en-US" altLang="ko-KR" sz="1600" dirty="0"/>
                        <a:t>+</a:t>
                      </a:r>
                      <a:r>
                        <a:rPr lang="ko-KR" altLang="en-US" sz="1600" dirty="0"/>
                        <a:t>멘티</a:t>
                      </a:r>
                      <a:r>
                        <a:rPr lang="en-US" altLang="ko-KR" sz="1600" dirty="0"/>
                        <a:t>(1-2</a:t>
                      </a:r>
                      <a:r>
                        <a:rPr lang="ko-KR" altLang="en-US" sz="1600" dirty="0"/>
                        <a:t>학년</a:t>
                      </a:r>
                      <a:r>
                        <a:rPr lang="en-US" altLang="ko-KR" sz="1600" dirty="0"/>
                        <a:t>) 5</a:t>
                      </a:r>
                      <a:r>
                        <a:rPr lang="ko-KR" altLang="en-US" sz="1600" dirty="0"/>
                        <a:t>인 이내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/>
                        <a:t>팀을 구성하여 선배가 후배에게 멘토링 지원</a:t>
                      </a:r>
                    </a:p>
                  </a:txBody>
                  <a:tcPr marL="72000" marR="72000" marT="72000" marB="72000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16410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참가대상</a:t>
                      </a:r>
                    </a:p>
                  </a:txBody>
                  <a:tcPr marL="72000" marR="72000" marT="72000" marB="7200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멘토 </a:t>
                      </a:r>
                      <a:r>
                        <a:rPr lang="en-US" altLang="ko-KR" sz="1600" dirty="0"/>
                        <a:t>: </a:t>
                      </a:r>
                      <a:r>
                        <a:rPr lang="ko-KR" altLang="en-US" sz="1600" dirty="0"/>
                        <a:t>패션디자인학과 </a:t>
                      </a:r>
                      <a:r>
                        <a:rPr lang="en-US" altLang="ko-KR" sz="1600" dirty="0"/>
                        <a:t>3-4</a:t>
                      </a:r>
                      <a:r>
                        <a:rPr lang="ko-KR" altLang="en-US" sz="1600" dirty="0"/>
                        <a:t>학년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/>
                        <a:t>멘티 </a:t>
                      </a:r>
                      <a:r>
                        <a:rPr lang="en-US" altLang="ko-KR" sz="1600" dirty="0"/>
                        <a:t>: </a:t>
                      </a:r>
                      <a:r>
                        <a:rPr lang="ko-KR" altLang="en-US" sz="1600" dirty="0"/>
                        <a:t>패션디자인학과 </a:t>
                      </a:r>
                      <a:r>
                        <a:rPr lang="en-US" altLang="ko-KR" sz="1600" dirty="0"/>
                        <a:t>1-2</a:t>
                      </a:r>
                      <a:r>
                        <a:rPr lang="ko-KR" altLang="en-US" sz="1600" dirty="0"/>
                        <a:t>학년</a:t>
                      </a:r>
                    </a:p>
                  </a:txBody>
                  <a:tcPr marL="72000" marR="72000" marT="72000" marB="72000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02311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신청기간</a:t>
                      </a:r>
                    </a:p>
                  </a:txBody>
                  <a:tcPr marL="72000" marR="72000" marT="72000" marB="7200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/>
                        <a:t>2025</a:t>
                      </a:r>
                      <a:r>
                        <a:rPr lang="ko-KR" altLang="en-US" sz="1600" dirty="0"/>
                        <a:t>년 </a:t>
                      </a:r>
                      <a:r>
                        <a:rPr lang="en-US" altLang="ko-KR" sz="1600" dirty="0"/>
                        <a:t>4</a:t>
                      </a:r>
                      <a:r>
                        <a:rPr lang="ko-KR" altLang="en-US" sz="1600" dirty="0"/>
                        <a:t>월 </a:t>
                      </a:r>
                      <a:r>
                        <a:rPr lang="en-US" altLang="ko-KR" sz="1600" dirty="0"/>
                        <a:t>21-24</a:t>
                      </a:r>
                      <a:r>
                        <a:rPr lang="ko-KR" altLang="en-US" sz="1600" dirty="0"/>
                        <a:t>일</a:t>
                      </a:r>
                    </a:p>
                  </a:txBody>
                  <a:tcPr marL="72000" marR="72000" marT="72000" marB="72000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26098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신청방법</a:t>
                      </a:r>
                    </a:p>
                  </a:txBody>
                  <a:tcPr marL="72000" marR="72000" marT="72000" marB="7200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멘토가 대표로 아래 링크에서 신청서</a:t>
                      </a:r>
                      <a:r>
                        <a:rPr lang="en-US" altLang="ko-KR" sz="1600" dirty="0"/>
                        <a:t>(</a:t>
                      </a:r>
                      <a:r>
                        <a:rPr lang="ko-KR" altLang="en-US" sz="1600" dirty="0"/>
                        <a:t>엑셀</a:t>
                      </a:r>
                      <a:r>
                        <a:rPr lang="en-US" altLang="ko-KR" sz="1600" dirty="0"/>
                        <a:t>) </a:t>
                      </a:r>
                      <a:r>
                        <a:rPr lang="ko-KR" altLang="en-US" sz="1600" dirty="0"/>
                        <a:t>파일을 다운로드하여 작성 </a:t>
                      </a:r>
                      <a:r>
                        <a:rPr lang="en-US" altLang="ko-KR" sz="1600" dirty="0"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1600" b="1" dirty="0"/>
                        <a:t>이메일</a:t>
                      </a:r>
                      <a:r>
                        <a:rPr lang="en-US" altLang="ko-KR" sz="1600" b="1" dirty="0"/>
                        <a:t>(xswqaz9521@daegu.ac.kr)</a:t>
                      </a:r>
                      <a:r>
                        <a:rPr lang="ko-KR" altLang="en-US" sz="1600" b="1" dirty="0"/>
                        <a:t>로 제출</a:t>
                      </a:r>
                      <a:endParaRPr lang="ko-KR" altLang="en-US" sz="1600" dirty="0"/>
                    </a:p>
                  </a:txBody>
                  <a:tcPr marL="72000" marR="72000" marT="72000" marB="72000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2649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지원팀 선정</a:t>
                      </a:r>
                    </a:p>
                  </a:txBody>
                  <a:tcPr marL="72000" marR="72000" marT="72000" marB="7200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/>
                        <a:t>4</a:t>
                      </a:r>
                      <a:r>
                        <a:rPr lang="ko-KR" altLang="en-US" sz="1600" dirty="0"/>
                        <a:t>월 </a:t>
                      </a:r>
                      <a:r>
                        <a:rPr lang="en-US" altLang="ko-KR" sz="1600" dirty="0"/>
                        <a:t>29-30</a:t>
                      </a:r>
                      <a:r>
                        <a:rPr lang="ko-KR" altLang="en-US" sz="1600" dirty="0"/>
                        <a:t>일 사이에 멘토에게 선정 결과 공지함</a:t>
                      </a:r>
                    </a:p>
                  </a:txBody>
                  <a:tcPr marL="72000" marR="72000" marT="72000" marB="72000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26182319"/>
                  </a:ext>
                </a:extLst>
              </a:tr>
            </a:tbl>
          </a:graphicData>
        </a:graphic>
      </p:graphicFrame>
      <p:sp>
        <p:nvSpPr>
          <p:cNvPr id="10" name="직사각형 9">
            <a:extLst>
              <a:ext uri="{FF2B5EF4-FFF2-40B4-BE49-F238E27FC236}">
                <a16:creationId xmlns:a16="http://schemas.microsoft.com/office/drawing/2014/main" id="{F64E8D55-13EE-4E91-8138-02B7EDAFEDD4}"/>
              </a:ext>
            </a:extLst>
          </p:cNvPr>
          <p:cNvSpPr/>
          <p:nvPr/>
        </p:nvSpPr>
        <p:spPr>
          <a:xfrm>
            <a:off x="2001289" y="694267"/>
            <a:ext cx="4306377" cy="13606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spc="-150" dirty="0">
                <a:solidFill>
                  <a:schemeClr val="tx1"/>
                </a:solidFill>
                <a:latin typeface="Noto Sans KR ExtraBold" panose="020B0200000000000000" pitchFamily="50" charset="-127"/>
                <a:ea typeface="Noto Sans KR ExtraBold" panose="020B0200000000000000" pitchFamily="50" charset="-127"/>
              </a:rPr>
              <a:t>패션디자인학과 비교과프로그램</a:t>
            </a:r>
            <a:endParaRPr lang="en-US" altLang="ko-KR" sz="2000" spc="-150" dirty="0">
              <a:solidFill>
                <a:schemeClr val="tx1"/>
              </a:solidFill>
              <a:latin typeface="Noto Sans KR ExtraBold" panose="020B0200000000000000" pitchFamily="50" charset="-127"/>
              <a:ea typeface="Noto Sans KR ExtraBold" panose="020B0200000000000000" pitchFamily="50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2800" dirty="0">
                <a:solidFill>
                  <a:schemeClr val="accent3">
                    <a:lumMod val="75000"/>
                  </a:schemeClr>
                </a:solidFill>
                <a:latin typeface="Noto Sans KR ExtraBold" panose="020B0200000000000000" pitchFamily="50" charset="-127"/>
                <a:ea typeface="Noto Sans KR ExtraBold" panose="020B0200000000000000" pitchFamily="50" charset="-127"/>
              </a:rPr>
              <a:t>재학생 선배의 멘토링</a:t>
            </a: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4B7DF1F4-5DA2-4245-A470-9B74D5AC5D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477" y="7272000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090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2938A9CA-8CDA-4791-A78C-68812DB5404E}"/>
              </a:ext>
            </a:extLst>
          </p:cNvPr>
          <p:cNvSpPr/>
          <p:nvPr/>
        </p:nvSpPr>
        <p:spPr>
          <a:xfrm>
            <a:off x="441000" y="453000"/>
            <a:ext cx="5976000" cy="9000000"/>
          </a:xfrm>
          <a:custGeom>
            <a:avLst/>
            <a:gdLst>
              <a:gd name="connsiteX0" fmla="*/ 0 w 5976000"/>
              <a:gd name="connsiteY0" fmla="*/ 485550 h 9000000"/>
              <a:gd name="connsiteX1" fmla="*/ 485550 w 5976000"/>
              <a:gd name="connsiteY1" fmla="*/ 0 h 9000000"/>
              <a:gd name="connsiteX2" fmla="*/ 1141748 w 5976000"/>
              <a:gd name="connsiteY2" fmla="*/ 0 h 9000000"/>
              <a:gd name="connsiteX3" fmla="*/ 1647799 w 5976000"/>
              <a:gd name="connsiteY3" fmla="*/ 0 h 9000000"/>
              <a:gd name="connsiteX4" fmla="*/ 2103801 w 5976000"/>
              <a:gd name="connsiteY4" fmla="*/ 0 h 9000000"/>
              <a:gd name="connsiteX5" fmla="*/ 2709950 w 5976000"/>
              <a:gd name="connsiteY5" fmla="*/ 0 h 9000000"/>
              <a:gd name="connsiteX6" fmla="*/ 3216001 w 5976000"/>
              <a:gd name="connsiteY6" fmla="*/ 0 h 9000000"/>
              <a:gd name="connsiteX7" fmla="*/ 3872199 w 5976000"/>
              <a:gd name="connsiteY7" fmla="*/ 0 h 9000000"/>
              <a:gd name="connsiteX8" fmla="*/ 4328201 w 5976000"/>
              <a:gd name="connsiteY8" fmla="*/ 0 h 9000000"/>
              <a:gd name="connsiteX9" fmla="*/ 4984399 w 5976000"/>
              <a:gd name="connsiteY9" fmla="*/ 0 h 9000000"/>
              <a:gd name="connsiteX10" fmla="*/ 5490450 w 5976000"/>
              <a:gd name="connsiteY10" fmla="*/ 0 h 9000000"/>
              <a:gd name="connsiteX11" fmla="*/ 5976000 w 5976000"/>
              <a:gd name="connsiteY11" fmla="*/ 485550 h 9000000"/>
              <a:gd name="connsiteX12" fmla="*/ 5976000 w 5976000"/>
              <a:gd name="connsiteY12" fmla="*/ 1139332 h 9000000"/>
              <a:gd name="connsiteX13" fmla="*/ 5976000 w 5976000"/>
              <a:gd name="connsiteY13" fmla="*/ 1873403 h 9000000"/>
              <a:gd name="connsiteX14" fmla="*/ 5976000 w 5976000"/>
              <a:gd name="connsiteY14" fmla="*/ 2607474 h 9000000"/>
              <a:gd name="connsiteX15" fmla="*/ 5976000 w 5976000"/>
              <a:gd name="connsiteY15" fmla="*/ 3020388 h 9000000"/>
              <a:gd name="connsiteX16" fmla="*/ 5976000 w 5976000"/>
              <a:gd name="connsiteY16" fmla="*/ 3593881 h 9000000"/>
              <a:gd name="connsiteX17" fmla="*/ 5976000 w 5976000"/>
              <a:gd name="connsiteY17" fmla="*/ 4327952 h 9000000"/>
              <a:gd name="connsiteX18" fmla="*/ 5976000 w 5976000"/>
              <a:gd name="connsiteY18" fmla="*/ 4901445 h 9000000"/>
              <a:gd name="connsiteX19" fmla="*/ 5976000 w 5976000"/>
              <a:gd name="connsiteY19" fmla="*/ 5234071 h 9000000"/>
              <a:gd name="connsiteX20" fmla="*/ 5976000 w 5976000"/>
              <a:gd name="connsiteY20" fmla="*/ 5646986 h 9000000"/>
              <a:gd name="connsiteX21" fmla="*/ 5976000 w 5976000"/>
              <a:gd name="connsiteY21" fmla="*/ 6381057 h 9000000"/>
              <a:gd name="connsiteX22" fmla="*/ 5976000 w 5976000"/>
              <a:gd name="connsiteY22" fmla="*/ 6954549 h 9000000"/>
              <a:gd name="connsiteX23" fmla="*/ 5976000 w 5976000"/>
              <a:gd name="connsiteY23" fmla="*/ 7367464 h 9000000"/>
              <a:gd name="connsiteX24" fmla="*/ 5976000 w 5976000"/>
              <a:gd name="connsiteY24" fmla="*/ 7940957 h 9000000"/>
              <a:gd name="connsiteX25" fmla="*/ 5976000 w 5976000"/>
              <a:gd name="connsiteY25" fmla="*/ 8514450 h 9000000"/>
              <a:gd name="connsiteX26" fmla="*/ 5490450 w 5976000"/>
              <a:gd name="connsiteY26" fmla="*/ 9000000 h 9000000"/>
              <a:gd name="connsiteX27" fmla="*/ 4834252 w 5976000"/>
              <a:gd name="connsiteY27" fmla="*/ 9000000 h 9000000"/>
              <a:gd name="connsiteX28" fmla="*/ 4228103 w 5976000"/>
              <a:gd name="connsiteY28" fmla="*/ 9000000 h 9000000"/>
              <a:gd name="connsiteX29" fmla="*/ 3772101 w 5976000"/>
              <a:gd name="connsiteY29" fmla="*/ 9000000 h 9000000"/>
              <a:gd name="connsiteX30" fmla="*/ 3165952 w 5976000"/>
              <a:gd name="connsiteY30" fmla="*/ 9000000 h 9000000"/>
              <a:gd name="connsiteX31" fmla="*/ 2759999 w 5976000"/>
              <a:gd name="connsiteY31" fmla="*/ 9000000 h 9000000"/>
              <a:gd name="connsiteX32" fmla="*/ 2153850 w 5976000"/>
              <a:gd name="connsiteY32" fmla="*/ 9000000 h 9000000"/>
              <a:gd name="connsiteX33" fmla="*/ 1697848 w 5976000"/>
              <a:gd name="connsiteY33" fmla="*/ 9000000 h 9000000"/>
              <a:gd name="connsiteX34" fmla="*/ 1291895 w 5976000"/>
              <a:gd name="connsiteY34" fmla="*/ 9000000 h 9000000"/>
              <a:gd name="connsiteX35" fmla="*/ 485550 w 5976000"/>
              <a:gd name="connsiteY35" fmla="*/ 9000000 h 9000000"/>
              <a:gd name="connsiteX36" fmla="*/ 0 w 5976000"/>
              <a:gd name="connsiteY36" fmla="*/ 8514450 h 9000000"/>
              <a:gd name="connsiteX37" fmla="*/ 0 w 5976000"/>
              <a:gd name="connsiteY37" fmla="*/ 7860668 h 9000000"/>
              <a:gd name="connsiteX38" fmla="*/ 0 w 5976000"/>
              <a:gd name="connsiteY38" fmla="*/ 7447753 h 9000000"/>
              <a:gd name="connsiteX39" fmla="*/ 0 w 5976000"/>
              <a:gd name="connsiteY39" fmla="*/ 6954549 h 9000000"/>
              <a:gd name="connsiteX40" fmla="*/ 0 w 5976000"/>
              <a:gd name="connsiteY40" fmla="*/ 6381057 h 9000000"/>
              <a:gd name="connsiteX41" fmla="*/ 0 w 5976000"/>
              <a:gd name="connsiteY41" fmla="*/ 5968142 h 9000000"/>
              <a:gd name="connsiteX42" fmla="*/ 0 w 5976000"/>
              <a:gd name="connsiteY42" fmla="*/ 5234071 h 9000000"/>
              <a:gd name="connsiteX43" fmla="*/ 0 w 5976000"/>
              <a:gd name="connsiteY43" fmla="*/ 4660578 h 9000000"/>
              <a:gd name="connsiteX44" fmla="*/ 0 w 5976000"/>
              <a:gd name="connsiteY44" fmla="*/ 3926507 h 9000000"/>
              <a:gd name="connsiteX45" fmla="*/ 0 w 5976000"/>
              <a:gd name="connsiteY45" fmla="*/ 3272725 h 9000000"/>
              <a:gd name="connsiteX46" fmla="*/ 0 w 5976000"/>
              <a:gd name="connsiteY46" fmla="*/ 2779521 h 9000000"/>
              <a:gd name="connsiteX47" fmla="*/ 0 w 5976000"/>
              <a:gd name="connsiteY47" fmla="*/ 2125740 h 9000000"/>
              <a:gd name="connsiteX48" fmla="*/ 0 w 5976000"/>
              <a:gd name="connsiteY48" fmla="*/ 1712825 h 9000000"/>
              <a:gd name="connsiteX49" fmla="*/ 0 w 5976000"/>
              <a:gd name="connsiteY49" fmla="*/ 1139332 h 9000000"/>
              <a:gd name="connsiteX50" fmla="*/ 0 w 5976000"/>
              <a:gd name="connsiteY50" fmla="*/ 485550 h 90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5976000" h="9000000" extrusionOk="0">
                <a:moveTo>
                  <a:pt x="0" y="485550"/>
                </a:moveTo>
                <a:cubicBezTo>
                  <a:pt x="-59007" y="180991"/>
                  <a:pt x="198944" y="6922"/>
                  <a:pt x="485550" y="0"/>
                </a:cubicBezTo>
                <a:cubicBezTo>
                  <a:pt x="661805" y="-70301"/>
                  <a:pt x="825473" y="480"/>
                  <a:pt x="1141748" y="0"/>
                </a:cubicBezTo>
                <a:cubicBezTo>
                  <a:pt x="1458023" y="-480"/>
                  <a:pt x="1439094" y="36918"/>
                  <a:pt x="1647799" y="0"/>
                </a:cubicBezTo>
                <a:cubicBezTo>
                  <a:pt x="1856504" y="-36918"/>
                  <a:pt x="1895088" y="1616"/>
                  <a:pt x="2103801" y="0"/>
                </a:cubicBezTo>
                <a:cubicBezTo>
                  <a:pt x="2312514" y="-1616"/>
                  <a:pt x="2586482" y="24188"/>
                  <a:pt x="2709950" y="0"/>
                </a:cubicBezTo>
                <a:cubicBezTo>
                  <a:pt x="2833418" y="-24188"/>
                  <a:pt x="3044454" y="59309"/>
                  <a:pt x="3216001" y="0"/>
                </a:cubicBezTo>
                <a:cubicBezTo>
                  <a:pt x="3387548" y="-59309"/>
                  <a:pt x="3636390" y="65498"/>
                  <a:pt x="3872199" y="0"/>
                </a:cubicBezTo>
                <a:cubicBezTo>
                  <a:pt x="4108008" y="-65498"/>
                  <a:pt x="4168396" y="37299"/>
                  <a:pt x="4328201" y="0"/>
                </a:cubicBezTo>
                <a:cubicBezTo>
                  <a:pt x="4488006" y="-37299"/>
                  <a:pt x="4704320" y="31525"/>
                  <a:pt x="4984399" y="0"/>
                </a:cubicBezTo>
                <a:cubicBezTo>
                  <a:pt x="5264478" y="-31525"/>
                  <a:pt x="5375583" y="6525"/>
                  <a:pt x="5490450" y="0"/>
                </a:cubicBezTo>
                <a:cubicBezTo>
                  <a:pt x="5741903" y="-956"/>
                  <a:pt x="5998785" y="154906"/>
                  <a:pt x="5976000" y="485550"/>
                </a:cubicBezTo>
                <a:cubicBezTo>
                  <a:pt x="6048520" y="781783"/>
                  <a:pt x="5959368" y="924209"/>
                  <a:pt x="5976000" y="1139332"/>
                </a:cubicBezTo>
                <a:cubicBezTo>
                  <a:pt x="5992632" y="1354455"/>
                  <a:pt x="5968645" y="1632000"/>
                  <a:pt x="5976000" y="1873403"/>
                </a:cubicBezTo>
                <a:cubicBezTo>
                  <a:pt x="5983355" y="2114806"/>
                  <a:pt x="5902429" y="2403298"/>
                  <a:pt x="5976000" y="2607474"/>
                </a:cubicBezTo>
                <a:cubicBezTo>
                  <a:pt x="6049571" y="2811650"/>
                  <a:pt x="5968797" y="2852581"/>
                  <a:pt x="5976000" y="3020388"/>
                </a:cubicBezTo>
                <a:cubicBezTo>
                  <a:pt x="5983203" y="3188195"/>
                  <a:pt x="5948015" y="3406282"/>
                  <a:pt x="5976000" y="3593881"/>
                </a:cubicBezTo>
                <a:cubicBezTo>
                  <a:pt x="6003985" y="3781480"/>
                  <a:pt x="5962635" y="3979036"/>
                  <a:pt x="5976000" y="4327952"/>
                </a:cubicBezTo>
                <a:cubicBezTo>
                  <a:pt x="5989365" y="4676868"/>
                  <a:pt x="5938765" y="4672712"/>
                  <a:pt x="5976000" y="4901445"/>
                </a:cubicBezTo>
                <a:cubicBezTo>
                  <a:pt x="6013235" y="5130178"/>
                  <a:pt x="5947443" y="5161288"/>
                  <a:pt x="5976000" y="5234071"/>
                </a:cubicBezTo>
                <a:cubicBezTo>
                  <a:pt x="6004557" y="5306854"/>
                  <a:pt x="5968892" y="5536276"/>
                  <a:pt x="5976000" y="5646986"/>
                </a:cubicBezTo>
                <a:cubicBezTo>
                  <a:pt x="5983108" y="5757697"/>
                  <a:pt x="5892317" y="6138508"/>
                  <a:pt x="5976000" y="6381057"/>
                </a:cubicBezTo>
                <a:cubicBezTo>
                  <a:pt x="6059683" y="6623606"/>
                  <a:pt x="5963630" y="6712142"/>
                  <a:pt x="5976000" y="6954549"/>
                </a:cubicBezTo>
                <a:cubicBezTo>
                  <a:pt x="5988370" y="7196956"/>
                  <a:pt x="5948566" y="7167498"/>
                  <a:pt x="5976000" y="7367464"/>
                </a:cubicBezTo>
                <a:cubicBezTo>
                  <a:pt x="6003434" y="7567430"/>
                  <a:pt x="5962913" y="7814795"/>
                  <a:pt x="5976000" y="7940957"/>
                </a:cubicBezTo>
                <a:cubicBezTo>
                  <a:pt x="5989087" y="8067119"/>
                  <a:pt x="5925429" y="8232485"/>
                  <a:pt x="5976000" y="8514450"/>
                </a:cubicBezTo>
                <a:cubicBezTo>
                  <a:pt x="5977989" y="8776495"/>
                  <a:pt x="5790169" y="9034121"/>
                  <a:pt x="5490450" y="9000000"/>
                </a:cubicBezTo>
                <a:cubicBezTo>
                  <a:pt x="5203255" y="9014883"/>
                  <a:pt x="5047800" y="8924905"/>
                  <a:pt x="4834252" y="9000000"/>
                </a:cubicBezTo>
                <a:cubicBezTo>
                  <a:pt x="4620704" y="9075095"/>
                  <a:pt x="4350003" y="8997326"/>
                  <a:pt x="4228103" y="9000000"/>
                </a:cubicBezTo>
                <a:cubicBezTo>
                  <a:pt x="4106203" y="9002674"/>
                  <a:pt x="3982107" y="8992806"/>
                  <a:pt x="3772101" y="9000000"/>
                </a:cubicBezTo>
                <a:cubicBezTo>
                  <a:pt x="3562095" y="9007194"/>
                  <a:pt x="3466749" y="8990891"/>
                  <a:pt x="3165952" y="9000000"/>
                </a:cubicBezTo>
                <a:cubicBezTo>
                  <a:pt x="2865155" y="9009109"/>
                  <a:pt x="2863907" y="8962343"/>
                  <a:pt x="2759999" y="9000000"/>
                </a:cubicBezTo>
                <a:cubicBezTo>
                  <a:pt x="2656091" y="9037657"/>
                  <a:pt x="2305743" y="8945219"/>
                  <a:pt x="2153850" y="9000000"/>
                </a:cubicBezTo>
                <a:cubicBezTo>
                  <a:pt x="2001957" y="9054781"/>
                  <a:pt x="1869382" y="8957502"/>
                  <a:pt x="1697848" y="9000000"/>
                </a:cubicBezTo>
                <a:cubicBezTo>
                  <a:pt x="1526314" y="9042498"/>
                  <a:pt x="1389560" y="8960179"/>
                  <a:pt x="1291895" y="9000000"/>
                </a:cubicBezTo>
                <a:cubicBezTo>
                  <a:pt x="1194230" y="9039821"/>
                  <a:pt x="802808" y="8947584"/>
                  <a:pt x="485550" y="9000000"/>
                </a:cubicBezTo>
                <a:cubicBezTo>
                  <a:pt x="211575" y="9021752"/>
                  <a:pt x="42970" y="8794937"/>
                  <a:pt x="0" y="8514450"/>
                </a:cubicBezTo>
                <a:cubicBezTo>
                  <a:pt x="-42887" y="8266370"/>
                  <a:pt x="53162" y="8159490"/>
                  <a:pt x="0" y="7860668"/>
                </a:cubicBezTo>
                <a:cubicBezTo>
                  <a:pt x="-53162" y="7561846"/>
                  <a:pt x="19873" y="7570417"/>
                  <a:pt x="0" y="7447753"/>
                </a:cubicBezTo>
                <a:cubicBezTo>
                  <a:pt x="-19873" y="7325089"/>
                  <a:pt x="42895" y="7189067"/>
                  <a:pt x="0" y="6954549"/>
                </a:cubicBezTo>
                <a:cubicBezTo>
                  <a:pt x="-42895" y="6720031"/>
                  <a:pt x="43650" y="6574520"/>
                  <a:pt x="0" y="6381057"/>
                </a:cubicBezTo>
                <a:cubicBezTo>
                  <a:pt x="-43650" y="6187594"/>
                  <a:pt x="6044" y="6132525"/>
                  <a:pt x="0" y="5968142"/>
                </a:cubicBezTo>
                <a:cubicBezTo>
                  <a:pt x="-6044" y="5803760"/>
                  <a:pt x="22723" y="5438800"/>
                  <a:pt x="0" y="5234071"/>
                </a:cubicBezTo>
                <a:cubicBezTo>
                  <a:pt x="-22723" y="5029342"/>
                  <a:pt x="22458" y="4829066"/>
                  <a:pt x="0" y="4660578"/>
                </a:cubicBezTo>
                <a:cubicBezTo>
                  <a:pt x="-22458" y="4492090"/>
                  <a:pt x="67888" y="4207925"/>
                  <a:pt x="0" y="3926507"/>
                </a:cubicBezTo>
                <a:cubicBezTo>
                  <a:pt x="-67888" y="3645089"/>
                  <a:pt x="77592" y="3446053"/>
                  <a:pt x="0" y="3272725"/>
                </a:cubicBezTo>
                <a:cubicBezTo>
                  <a:pt x="-77592" y="3099397"/>
                  <a:pt x="1988" y="2992419"/>
                  <a:pt x="0" y="2779521"/>
                </a:cubicBezTo>
                <a:cubicBezTo>
                  <a:pt x="-1988" y="2566623"/>
                  <a:pt x="34629" y="2409482"/>
                  <a:pt x="0" y="2125740"/>
                </a:cubicBezTo>
                <a:cubicBezTo>
                  <a:pt x="-34629" y="1841998"/>
                  <a:pt x="30048" y="1914465"/>
                  <a:pt x="0" y="1712825"/>
                </a:cubicBezTo>
                <a:cubicBezTo>
                  <a:pt x="-30048" y="1511186"/>
                  <a:pt x="17618" y="1424124"/>
                  <a:pt x="0" y="1139332"/>
                </a:cubicBezTo>
                <a:cubicBezTo>
                  <a:pt x="-17618" y="854540"/>
                  <a:pt x="57325" y="650111"/>
                  <a:pt x="0" y="485550"/>
                </a:cubicBezTo>
                <a:close/>
              </a:path>
            </a:pathLst>
          </a:custGeom>
          <a:noFill/>
          <a:ln w="44450"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8125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>
            <a:extLst>
              <a:ext uri="{FF2B5EF4-FFF2-40B4-BE49-F238E27FC236}">
                <a16:creationId xmlns:a16="http://schemas.microsoft.com/office/drawing/2014/main" id="{D54A80E9-36D7-4FAE-BCF7-31101C06F2BF}"/>
              </a:ext>
            </a:extLst>
          </p:cNvPr>
          <p:cNvSpPr/>
          <p:nvPr/>
        </p:nvSpPr>
        <p:spPr>
          <a:xfrm>
            <a:off x="0" y="105879"/>
            <a:ext cx="2208914" cy="22089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4965018F-8A73-4E22-99E7-1A681DC08E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00" y="453000"/>
            <a:ext cx="1560289" cy="160191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13626E62-E9D2-44F3-9CA2-F1FA8B1623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000" y="7272000"/>
            <a:ext cx="1440000" cy="1440000"/>
          </a:xfrm>
          <a:prstGeom prst="rect">
            <a:avLst/>
          </a:prstGeom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E6CEF7CD-210D-4AD8-84E8-8CF3505F041B}"/>
              </a:ext>
            </a:extLst>
          </p:cNvPr>
          <p:cNvSpPr/>
          <p:nvPr/>
        </p:nvSpPr>
        <p:spPr>
          <a:xfrm>
            <a:off x="613299" y="8750356"/>
            <a:ext cx="5631402" cy="7026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패션디자인학과 </a:t>
            </a:r>
            <a:r>
              <a:rPr lang="en-US" altLang="ko-KR" b="1" spc="-150" dirty="0">
                <a:solidFill>
                  <a:schemeClr val="accent3">
                    <a:lumMod val="75000"/>
                  </a:schemeClr>
                </a:solidFill>
                <a:latin typeface="+mj-lt"/>
                <a:ea typeface="Noto Sans KR SemiBold" panose="020B0200000000000000" pitchFamily="50" charset="-127"/>
              </a:rPr>
              <a:t>2025</a:t>
            </a:r>
            <a:r>
              <a:rPr lang="ko-KR" altLang="en-US" b="1" spc="-150" dirty="0">
                <a:solidFill>
                  <a:schemeClr val="accent3">
                    <a:lumMod val="75000"/>
                  </a:schemeClr>
                </a:solidFill>
                <a:latin typeface="+mj-lt"/>
                <a:ea typeface="Noto Sans KR SemiBold" panose="020B0200000000000000" pitchFamily="50" charset="-127"/>
              </a:rPr>
              <a:t>년 </a:t>
            </a:r>
            <a:r>
              <a:rPr lang="en-US" altLang="ko-KR" b="1" spc="-150" dirty="0">
                <a:solidFill>
                  <a:schemeClr val="accent3">
                    <a:lumMod val="75000"/>
                  </a:schemeClr>
                </a:solidFill>
                <a:latin typeface="+mj-lt"/>
                <a:ea typeface="Noto Sans KR SemiBold" panose="020B0200000000000000" pitchFamily="50" charset="-127"/>
              </a:rPr>
              <a:t>DU</a:t>
            </a:r>
            <a:r>
              <a:rPr lang="ko-KR" altLang="en-US" b="1" spc="-150" dirty="0">
                <a:solidFill>
                  <a:schemeClr val="accent3">
                    <a:lumMod val="75000"/>
                  </a:schemeClr>
                </a:solidFill>
                <a:latin typeface="+mj-lt"/>
                <a:ea typeface="Noto Sans KR SemiBold" panose="020B0200000000000000" pitchFamily="50" charset="-127"/>
              </a:rPr>
              <a:t>학과역량강화사업</a:t>
            </a:r>
            <a:endParaRPr lang="en-US" altLang="ko-KR" b="1" spc="-150" dirty="0">
              <a:solidFill>
                <a:schemeClr val="accent3">
                  <a:lumMod val="75000"/>
                </a:schemeClr>
              </a:solidFill>
              <a:latin typeface="+mj-lt"/>
              <a:ea typeface="Noto Sans KR SemiBold" panose="020B0200000000000000" pitchFamily="50" charset="-127"/>
            </a:endParaRPr>
          </a:p>
        </p:txBody>
      </p:sp>
      <p:graphicFrame>
        <p:nvGraphicFramePr>
          <p:cNvPr id="9" name="표 9">
            <a:extLst>
              <a:ext uri="{FF2B5EF4-FFF2-40B4-BE49-F238E27FC236}">
                <a16:creationId xmlns:a16="http://schemas.microsoft.com/office/drawing/2014/main" id="{F8164482-486D-4845-9BC9-51BCAE0810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078989"/>
              </p:ext>
            </p:extLst>
          </p:nvPr>
        </p:nvGraphicFramePr>
        <p:xfrm>
          <a:off x="855133" y="2340000"/>
          <a:ext cx="5147734" cy="4809600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1651000">
                  <a:extLst>
                    <a:ext uri="{9D8B030D-6E8A-4147-A177-3AD203B41FA5}">
                      <a16:colId xmlns:a16="http://schemas.microsoft.com/office/drawing/2014/main" val="101613625"/>
                    </a:ext>
                  </a:extLst>
                </a:gridCol>
                <a:gridCol w="3496734">
                  <a:extLst>
                    <a:ext uri="{9D8B030D-6E8A-4147-A177-3AD203B41FA5}">
                      <a16:colId xmlns:a16="http://schemas.microsoft.com/office/drawing/2014/main" val="8805424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비교과프로그램</a:t>
                      </a:r>
                    </a:p>
                  </a:txBody>
                  <a:tcPr marL="72000" marR="72000" marT="72000" marB="7200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전공 심화 기획 동아리 지원 사업</a:t>
                      </a:r>
                    </a:p>
                  </a:txBody>
                  <a:tcPr marL="72000" marR="72000" marT="72000" marB="72000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96335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프로그램명</a:t>
                      </a:r>
                    </a:p>
                  </a:txBody>
                  <a:tcPr marL="72000" marR="72000" marT="72000" marB="7200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전공 심화 기획 동아리</a:t>
                      </a:r>
                    </a:p>
                  </a:txBody>
                  <a:tcPr marL="72000" marR="72000" marT="72000" marB="72000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310126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지원기간</a:t>
                      </a:r>
                    </a:p>
                  </a:txBody>
                  <a:tcPr marL="72000" marR="72000" marT="72000" marB="7200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/>
                        <a:t>2025</a:t>
                      </a:r>
                      <a:r>
                        <a:rPr lang="ko-KR" altLang="en-US" sz="1600" dirty="0"/>
                        <a:t>년 </a:t>
                      </a:r>
                      <a:r>
                        <a:rPr lang="en-US" altLang="ko-KR" sz="1600" dirty="0"/>
                        <a:t>5</a:t>
                      </a:r>
                      <a:r>
                        <a:rPr lang="ko-KR" altLang="en-US" sz="1600" dirty="0"/>
                        <a:t>월</a:t>
                      </a:r>
                      <a:r>
                        <a:rPr lang="en-US" altLang="ko-KR" sz="1600" dirty="0"/>
                        <a:t>-11</a:t>
                      </a:r>
                      <a:r>
                        <a:rPr lang="ko-KR" altLang="en-US" sz="1600" dirty="0"/>
                        <a:t>월</a:t>
                      </a:r>
                    </a:p>
                  </a:txBody>
                  <a:tcPr marL="72000" marR="72000" marT="72000" marB="72000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83287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운영방법</a:t>
                      </a:r>
                    </a:p>
                  </a:txBody>
                  <a:tcPr marL="72000" marR="72000" marT="72000" marB="7200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동아리 활동비</a:t>
                      </a:r>
                      <a:r>
                        <a:rPr lang="en-US" altLang="ko-KR" sz="1600" dirty="0"/>
                        <a:t>(</a:t>
                      </a:r>
                      <a:r>
                        <a:rPr lang="ko-KR" altLang="en-US" sz="1600" dirty="0"/>
                        <a:t>경진대회 참가비</a:t>
                      </a:r>
                      <a:r>
                        <a:rPr lang="en-US" altLang="ko-KR" sz="1600" dirty="0"/>
                        <a:t>, </a:t>
                      </a:r>
                      <a:r>
                        <a:rPr lang="ko-KR" altLang="en-US" sz="1600" dirty="0"/>
                        <a:t>재료비</a:t>
                      </a:r>
                      <a:r>
                        <a:rPr lang="en-US" altLang="ko-KR" sz="1600" dirty="0"/>
                        <a:t>, </a:t>
                      </a:r>
                      <a:r>
                        <a:rPr lang="ko-KR" altLang="en-US" sz="1600" dirty="0"/>
                        <a:t>회의비 등</a:t>
                      </a:r>
                      <a:r>
                        <a:rPr lang="en-US" altLang="ko-KR" sz="1600" dirty="0"/>
                        <a:t>)</a:t>
                      </a:r>
                      <a:r>
                        <a:rPr lang="ko-KR" altLang="en-US" sz="1600" dirty="0"/>
                        <a:t> 지원</a:t>
                      </a:r>
                    </a:p>
                  </a:txBody>
                  <a:tcPr marL="72000" marR="72000" marT="72000" marB="72000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16410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참가대상</a:t>
                      </a:r>
                    </a:p>
                  </a:txBody>
                  <a:tcPr marL="72000" marR="72000" marT="72000" marB="7200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패션디자인학과 전공 동아리</a:t>
                      </a:r>
                      <a:r>
                        <a:rPr lang="en-US" altLang="ko-KR" sz="1600" dirty="0"/>
                        <a:t>(10</a:t>
                      </a:r>
                      <a:r>
                        <a:rPr lang="ko-KR" altLang="en-US" sz="1600" dirty="0"/>
                        <a:t>명 이상 구성되어야 함</a:t>
                      </a:r>
                      <a:r>
                        <a:rPr lang="en-US" altLang="ko-KR" sz="1600" dirty="0"/>
                        <a:t>. </a:t>
                      </a:r>
                      <a:r>
                        <a:rPr lang="ko-KR" altLang="en-US" sz="1600" dirty="0"/>
                        <a:t>패션디자인학과 교수님을 지도교수로 지정해야 함</a:t>
                      </a:r>
                      <a:r>
                        <a:rPr lang="en-US" altLang="ko-KR" sz="1600" dirty="0"/>
                        <a:t>)</a:t>
                      </a:r>
                      <a:endParaRPr lang="ko-KR" altLang="en-US" sz="1600" dirty="0"/>
                    </a:p>
                  </a:txBody>
                  <a:tcPr marL="72000" marR="72000" marT="72000" marB="72000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02311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신청기간</a:t>
                      </a:r>
                    </a:p>
                  </a:txBody>
                  <a:tcPr marL="72000" marR="72000" marT="72000" marB="7200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/>
                        <a:t>2025</a:t>
                      </a:r>
                      <a:r>
                        <a:rPr lang="ko-KR" altLang="en-US" sz="1600" dirty="0"/>
                        <a:t>년 </a:t>
                      </a:r>
                      <a:r>
                        <a:rPr lang="en-US" altLang="ko-KR" sz="1600" dirty="0"/>
                        <a:t>4</a:t>
                      </a:r>
                      <a:r>
                        <a:rPr lang="ko-KR" altLang="en-US" sz="1600" dirty="0"/>
                        <a:t>월 </a:t>
                      </a:r>
                      <a:r>
                        <a:rPr lang="en-US" altLang="ko-KR" sz="1600" dirty="0"/>
                        <a:t>21-24</a:t>
                      </a:r>
                      <a:r>
                        <a:rPr lang="ko-KR" altLang="en-US" sz="1600" dirty="0"/>
                        <a:t>일</a:t>
                      </a:r>
                    </a:p>
                  </a:txBody>
                  <a:tcPr marL="72000" marR="72000" marT="72000" marB="72000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26098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신청방법</a:t>
                      </a:r>
                    </a:p>
                  </a:txBody>
                  <a:tcPr marL="72000" marR="72000" marT="72000" marB="7200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동아리 대표가 아래 링크에서 신청서</a:t>
                      </a:r>
                      <a:r>
                        <a:rPr lang="en-US" altLang="ko-KR" sz="1600" dirty="0"/>
                        <a:t>(</a:t>
                      </a:r>
                      <a:r>
                        <a:rPr lang="ko-KR" altLang="en-US" sz="1600" dirty="0"/>
                        <a:t>엑셀</a:t>
                      </a:r>
                      <a:r>
                        <a:rPr lang="en-US" altLang="ko-KR" sz="1600" dirty="0"/>
                        <a:t>) </a:t>
                      </a:r>
                      <a:r>
                        <a:rPr lang="ko-KR" altLang="en-US" sz="1600" dirty="0"/>
                        <a:t>파일을 다운로드하여 작성 </a:t>
                      </a:r>
                      <a:r>
                        <a:rPr lang="en-US" altLang="ko-KR" sz="1600" dirty="0"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1600" b="1" dirty="0"/>
                        <a:t>이메일</a:t>
                      </a:r>
                      <a:r>
                        <a:rPr lang="en-US" altLang="ko-KR" sz="1600" b="1" dirty="0"/>
                        <a:t>(xswqaz9521@daegu.ac.kr)</a:t>
                      </a:r>
                      <a:r>
                        <a:rPr lang="ko-KR" altLang="en-US" sz="1600" b="1" dirty="0"/>
                        <a:t>로 제출</a:t>
                      </a:r>
                      <a:endParaRPr lang="ko-KR" altLang="en-US" sz="1600" dirty="0"/>
                    </a:p>
                  </a:txBody>
                  <a:tcPr marL="72000" marR="72000" marT="72000" marB="72000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2649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지원 동아리 선정</a:t>
                      </a:r>
                    </a:p>
                  </a:txBody>
                  <a:tcPr marL="72000" marR="72000" marT="72000" marB="7200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/>
                        <a:t>4</a:t>
                      </a:r>
                      <a:r>
                        <a:rPr lang="ko-KR" altLang="en-US" sz="1600" dirty="0"/>
                        <a:t>월 </a:t>
                      </a:r>
                      <a:r>
                        <a:rPr lang="en-US" altLang="ko-KR" sz="1600" dirty="0"/>
                        <a:t>29-30</a:t>
                      </a:r>
                      <a:r>
                        <a:rPr lang="ko-KR" altLang="en-US" sz="1600" dirty="0"/>
                        <a:t>일 사이에 동아리 대표에게 선정 결과 공지함</a:t>
                      </a:r>
                    </a:p>
                  </a:txBody>
                  <a:tcPr marL="72000" marR="72000" marT="72000" marB="72000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672906547"/>
                  </a:ext>
                </a:extLst>
              </a:tr>
            </a:tbl>
          </a:graphicData>
        </a:graphic>
      </p:graphicFrame>
      <p:sp>
        <p:nvSpPr>
          <p:cNvPr id="10" name="직사각형 9">
            <a:extLst>
              <a:ext uri="{FF2B5EF4-FFF2-40B4-BE49-F238E27FC236}">
                <a16:creationId xmlns:a16="http://schemas.microsoft.com/office/drawing/2014/main" id="{F64E8D55-13EE-4E91-8138-02B7EDAFEDD4}"/>
              </a:ext>
            </a:extLst>
          </p:cNvPr>
          <p:cNvSpPr/>
          <p:nvPr/>
        </p:nvSpPr>
        <p:spPr>
          <a:xfrm>
            <a:off x="2001289" y="694267"/>
            <a:ext cx="4306377" cy="13606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spc="-150" dirty="0">
                <a:solidFill>
                  <a:schemeClr val="tx1"/>
                </a:solidFill>
                <a:latin typeface="Noto Sans KR ExtraBold" panose="020B0200000000000000" pitchFamily="50" charset="-127"/>
                <a:ea typeface="Noto Sans KR ExtraBold" panose="020B0200000000000000" pitchFamily="50" charset="-127"/>
              </a:rPr>
              <a:t>패션디자인학과 비교과프로그램</a:t>
            </a:r>
            <a:endParaRPr lang="en-US" altLang="ko-KR" sz="2000" spc="-150" dirty="0">
              <a:solidFill>
                <a:schemeClr val="tx1"/>
              </a:solidFill>
              <a:latin typeface="Noto Sans KR ExtraBold" panose="020B0200000000000000" pitchFamily="50" charset="-127"/>
              <a:ea typeface="Noto Sans KR ExtraBold" panose="020B0200000000000000" pitchFamily="50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2800" dirty="0">
                <a:solidFill>
                  <a:schemeClr val="accent3">
                    <a:lumMod val="75000"/>
                  </a:schemeClr>
                </a:solidFill>
                <a:latin typeface="Noto Sans KR ExtraBold" panose="020B0200000000000000" pitchFamily="50" charset="-127"/>
                <a:ea typeface="Noto Sans KR ExtraBold" panose="020B0200000000000000" pitchFamily="50" charset="-127"/>
              </a:rPr>
              <a:t>전공심화기획동아리 지원</a:t>
            </a:r>
          </a:p>
        </p:txBody>
      </p:sp>
    </p:spTree>
    <p:extLst>
      <p:ext uri="{BB962C8B-B14F-4D97-AF65-F5344CB8AC3E}">
        <p14:creationId xmlns:p14="http://schemas.microsoft.com/office/powerpoint/2010/main" val="4292828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7AC95748-C696-4BDC-93F5-F6E7AE339C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000" y="7272000"/>
            <a:ext cx="1440000" cy="1440000"/>
          </a:xfrm>
          <a:prstGeom prst="rect">
            <a:avLst/>
          </a:prstGeom>
        </p:spPr>
      </p:pic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2938A9CA-8CDA-4791-A78C-68812DB5404E}"/>
              </a:ext>
            </a:extLst>
          </p:cNvPr>
          <p:cNvSpPr/>
          <p:nvPr/>
        </p:nvSpPr>
        <p:spPr>
          <a:xfrm>
            <a:off x="441000" y="453000"/>
            <a:ext cx="5976000" cy="9000000"/>
          </a:xfrm>
          <a:custGeom>
            <a:avLst/>
            <a:gdLst>
              <a:gd name="connsiteX0" fmla="*/ 0 w 5976000"/>
              <a:gd name="connsiteY0" fmla="*/ 485550 h 9000000"/>
              <a:gd name="connsiteX1" fmla="*/ 485550 w 5976000"/>
              <a:gd name="connsiteY1" fmla="*/ 0 h 9000000"/>
              <a:gd name="connsiteX2" fmla="*/ 1141748 w 5976000"/>
              <a:gd name="connsiteY2" fmla="*/ 0 h 9000000"/>
              <a:gd name="connsiteX3" fmla="*/ 1647799 w 5976000"/>
              <a:gd name="connsiteY3" fmla="*/ 0 h 9000000"/>
              <a:gd name="connsiteX4" fmla="*/ 2103801 w 5976000"/>
              <a:gd name="connsiteY4" fmla="*/ 0 h 9000000"/>
              <a:gd name="connsiteX5" fmla="*/ 2709950 w 5976000"/>
              <a:gd name="connsiteY5" fmla="*/ 0 h 9000000"/>
              <a:gd name="connsiteX6" fmla="*/ 3216001 w 5976000"/>
              <a:gd name="connsiteY6" fmla="*/ 0 h 9000000"/>
              <a:gd name="connsiteX7" fmla="*/ 3872199 w 5976000"/>
              <a:gd name="connsiteY7" fmla="*/ 0 h 9000000"/>
              <a:gd name="connsiteX8" fmla="*/ 4328201 w 5976000"/>
              <a:gd name="connsiteY8" fmla="*/ 0 h 9000000"/>
              <a:gd name="connsiteX9" fmla="*/ 4984399 w 5976000"/>
              <a:gd name="connsiteY9" fmla="*/ 0 h 9000000"/>
              <a:gd name="connsiteX10" fmla="*/ 5490450 w 5976000"/>
              <a:gd name="connsiteY10" fmla="*/ 0 h 9000000"/>
              <a:gd name="connsiteX11" fmla="*/ 5976000 w 5976000"/>
              <a:gd name="connsiteY11" fmla="*/ 485550 h 9000000"/>
              <a:gd name="connsiteX12" fmla="*/ 5976000 w 5976000"/>
              <a:gd name="connsiteY12" fmla="*/ 1139332 h 9000000"/>
              <a:gd name="connsiteX13" fmla="*/ 5976000 w 5976000"/>
              <a:gd name="connsiteY13" fmla="*/ 1873403 h 9000000"/>
              <a:gd name="connsiteX14" fmla="*/ 5976000 w 5976000"/>
              <a:gd name="connsiteY14" fmla="*/ 2607474 h 9000000"/>
              <a:gd name="connsiteX15" fmla="*/ 5976000 w 5976000"/>
              <a:gd name="connsiteY15" fmla="*/ 3020388 h 9000000"/>
              <a:gd name="connsiteX16" fmla="*/ 5976000 w 5976000"/>
              <a:gd name="connsiteY16" fmla="*/ 3593881 h 9000000"/>
              <a:gd name="connsiteX17" fmla="*/ 5976000 w 5976000"/>
              <a:gd name="connsiteY17" fmla="*/ 4327952 h 9000000"/>
              <a:gd name="connsiteX18" fmla="*/ 5976000 w 5976000"/>
              <a:gd name="connsiteY18" fmla="*/ 4901445 h 9000000"/>
              <a:gd name="connsiteX19" fmla="*/ 5976000 w 5976000"/>
              <a:gd name="connsiteY19" fmla="*/ 5234071 h 9000000"/>
              <a:gd name="connsiteX20" fmla="*/ 5976000 w 5976000"/>
              <a:gd name="connsiteY20" fmla="*/ 5646986 h 9000000"/>
              <a:gd name="connsiteX21" fmla="*/ 5976000 w 5976000"/>
              <a:gd name="connsiteY21" fmla="*/ 6381057 h 9000000"/>
              <a:gd name="connsiteX22" fmla="*/ 5976000 w 5976000"/>
              <a:gd name="connsiteY22" fmla="*/ 6954549 h 9000000"/>
              <a:gd name="connsiteX23" fmla="*/ 5976000 w 5976000"/>
              <a:gd name="connsiteY23" fmla="*/ 7367464 h 9000000"/>
              <a:gd name="connsiteX24" fmla="*/ 5976000 w 5976000"/>
              <a:gd name="connsiteY24" fmla="*/ 7940957 h 9000000"/>
              <a:gd name="connsiteX25" fmla="*/ 5976000 w 5976000"/>
              <a:gd name="connsiteY25" fmla="*/ 8514450 h 9000000"/>
              <a:gd name="connsiteX26" fmla="*/ 5490450 w 5976000"/>
              <a:gd name="connsiteY26" fmla="*/ 9000000 h 9000000"/>
              <a:gd name="connsiteX27" fmla="*/ 4834252 w 5976000"/>
              <a:gd name="connsiteY27" fmla="*/ 9000000 h 9000000"/>
              <a:gd name="connsiteX28" fmla="*/ 4228103 w 5976000"/>
              <a:gd name="connsiteY28" fmla="*/ 9000000 h 9000000"/>
              <a:gd name="connsiteX29" fmla="*/ 3772101 w 5976000"/>
              <a:gd name="connsiteY29" fmla="*/ 9000000 h 9000000"/>
              <a:gd name="connsiteX30" fmla="*/ 3165952 w 5976000"/>
              <a:gd name="connsiteY30" fmla="*/ 9000000 h 9000000"/>
              <a:gd name="connsiteX31" fmla="*/ 2759999 w 5976000"/>
              <a:gd name="connsiteY31" fmla="*/ 9000000 h 9000000"/>
              <a:gd name="connsiteX32" fmla="*/ 2153850 w 5976000"/>
              <a:gd name="connsiteY32" fmla="*/ 9000000 h 9000000"/>
              <a:gd name="connsiteX33" fmla="*/ 1697848 w 5976000"/>
              <a:gd name="connsiteY33" fmla="*/ 9000000 h 9000000"/>
              <a:gd name="connsiteX34" fmla="*/ 1291895 w 5976000"/>
              <a:gd name="connsiteY34" fmla="*/ 9000000 h 9000000"/>
              <a:gd name="connsiteX35" fmla="*/ 485550 w 5976000"/>
              <a:gd name="connsiteY35" fmla="*/ 9000000 h 9000000"/>
              <a:gd name="connsiteX36" fmla="*/ 0 w 5976000"/>
              <a:gd name="connsiteY36" fmla="*/ 8514450 h 9000000"/>
              <a:gd name="connsiteX37" fmla="*/ 0 w 5976000"/>
              <a:gd name="connsiteY37" fmla="*/ 7860668 h 9000000"/>
              <a:gd name="connsiteX38" fmla="*/ 0 w 5976000"/>
              <a:gd name="connsiteY38" fmla="*/ 7447753 h 9000000"/>
              <a:gd name="connsiteX39" fmla="*/ 0 w 5976000"/>
              <a:gd name="connsiteY39" fmla="*/ 6954549 h 9000000"/>
              <a:gd name="connsiteX40" fmla="*/ 0 w 5976000"/>
              <a:gd name="connsiteY40" fmla="*/ 6381057 h 9000000"/>
              <a:gd name="connsiteX41" fmla="*/ 0 w 5976000"/>
              <a:gd name="connsiteY41" fmla="*/ 5968142 h 9000000"/>
              <a:gd name="connsiteX42" fmla="*/ 0 w 5976000"/>
              <a:gd name="connsiteY42" fmla="*/ 5234071 h 9000000"/>
              <a:gd name="connsiteX43" fmla="*/ 0 w 5976000"/>
              <a:gd name="connsiteY43" fmla="*/ 4660578 h 9000000"/>
              <a:gd name="connsiteX44" fmla="*/ 0 w 5976000"/>
              <a:gd name="connsiteY44" fmla="*/ 3926507 h 9000000"/>
              <a:gd name="connsiteX45" fmla="*/ 0 w 5976000"/>
              <a:gd name="connsiteY45" fmla="*/ 3272725 h 9000000"/>
              <a:gd name="connsiteX46" fmla="*/ 0 w 5976000"/>
              <a:gd name="connsiteY46" fmla="*/ 2779521 h 9000000"/>
              <a:gd name="connsiteX47" fmla="*/ 0 w 5976000"/>
              <a:gd name="connsiteY47" fmla="*/ 2125740 h 9000000"/>
              <a:gd name="connsiteX48" fmla="*/ 0 w 5976000"/>
              <a:gd name="connsiteY48" fmla="*/ 1712825 h 9000000"/>
              <a:gd name="connsiteX49" fmla="*/ 0 w 5976000"/>
              <a:gd name="connsiteY49" fmla="*/ 1139332 h 9000000"/>
              <a:gd name="connsiteX50" fmla="*/ 0 w 5976000"/>
              <a:gd name="connsiteY50" fmla="*/ 485550 h 90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5976000" h="9000000" extrusionOk="0">
                <a:moveTo>
                  <a:pt x="0" y="485550"/>
                </a:moveTo>
                <a:cubicBezTo>
                  <a:pt x="-59007" y="180991"/>
                  <a:pt x="198944" y="6922"/>
                  <a:pt x="485550" y="0"/>
                </a:cubicBezTo>
                <a:cubicBezTo>
                  <a:pt x="661805" y="-70301"/>
                  <a:pt x="825473" y="480"/>
                  <a:pt x="1141748" y="0"/>
                </a:cubicBezTo>
                <a:cubicBezTo>
                  <a:pt x="1458023" y="-480"/>
                  <a:pt x="1439094" y="36918"/>
                  <a:pt x="1647799" y="0"/>
                </a:cubicBezTo>
                <a:cubicBezTo>
                  <a:pt x="1856504" y="-36918"/>
                  <a:pt x="1895088" y="1616"/>
                  <a:pt x="2103801" y="0"/>
                </a:cubicBezTo>
                <a:cubicBezTo>
                  <a:pt x="2312514" y="-1616"/>
                  <a:pt x="2586482" y="24188"/>
                  <a:pt x="2709950" y="0"/>
                </a:cubicBezTo>
                <a:cubicBezTo>
                  <a:pt x="2833418" y="-24188"/>
                  <a:pt x="3044454" y="59309"/>
                  <a:pt x="3216001" y="0"/>
                </a:cubicBezTo>
                <a:cubicBezTo>
                  <a:pt x="3387548" y="-59309"/>
                  <a:pt x="3636390" y="65498"/>
                  <a:pt x="3872199" y="0"/>
                </a:cubicBezTo>
                <a:cubicBezTo>
                  <a:pt x="4108008" y="-65498"/>
                  <a:pt x="4168396" y="37299"/>
                  <a:pt x="4328201" y="0"/>
                </a:cubicBezTo>
                <a:cubicBezTo>
                  <a:pt x="4488006" y="-37299"/>
                  <a:pt x="4704320" y="31525"/>
                  <a:pt x="4984399" y="0"/>
                </a:cubicBezTo>
                <a:cubicBezTo>
                  <a:pt x="5264478" y="-31525"/>
                  <a:pt x="5375583" y="6525"/>
                  <a:pt x="5490450" y="0"/>
                </a:cubicBezTo>
                <a:cubicBezTo>
                  <a:pt x="5741903" y="-956"/>
                  <a:pt x="5998785" y="154906"/>
                  <a:pt x="5976000" y="485550"/>
                </a:cubicBezTo>
                <a:cubicBezTo>
                  <a:pt x="6048520" y="781783"/>
                  <a:pt x="5959368" y="924209"/>
                  <a:pt x="5976000" y="1139332"/>
                </a:cubicBezTo>
                <a:cubicBezTo>
                  <a:pt x="5992632" y="1354455"/>
                  <a:pt x="5968645" y="1632000"/>
                  <a:pt x="5976000" y="1873403"/>
                </a:cubicBezTo>
                <a:cubicBezTo>
                  <a:pt x="5983355" y="2114806"/>
                  <a:pt x="5902429" y="2403298"/>
                  <a:pt x="5976000" y="2607474"/>
                </a:cubicBezTo>
                <a:cubicBezTo>
                  <a:pt x="6049571" y="2811650"/>
                  <a:pt x="5968797" y="2852581"/>
                  <a:pt x="5976000" y="3020388"/>
                </a:cubicBezTo>
                <a:cubicBezTo>
                  <a:pt x="5983203" y="3188195"/>
                  <a:pt x="5948015" y="3406282"/>
                  <a:pt x="5976000" y="3593881"/>
                </a:cubicBezTo>
                <a:cubicBezTo>
                  <a:pt x="6003985" y="3781480"/>
                  <a:pt x="5962635" y="3979036"/>
                  <a:pt x="5976000" y="4327952"/>
                </a:cubicBezTo>
                <a:cubicBezTo>
                  <a:pt x="5989365" y="4676868"/>
                  <a:pt x="5938765" y="4672712"/>
                  <a:pt x="5976000" y="4901445"/>
                </a:cubicBezTo>
                <a:cubicBezTo>
                  <a:pt x="6013235" y="5130178"/>
                  <a:pt x="5947443" y="5161288"/>
                  <a:pt x="5976000" y="5234071"/>
                </a:cubicBezTo>
                <a:cubicBezTo>
                  <a:pt x="6004557" y="5306854"/>
                  <a:pt x="5968892" y="5536276"/>
                  <a:pt x="5976000" y="5646986"/>
                </a:cubicBezTo>
                <a:cubicBezTo>
                  <a:pt x="5983108" y="5757697"/>
                  <a:pt x="5892317" y="6138508"/>
                  <a:pt x="5976000" y="6381057"/>
                </a:cubicBezTo>
                <a:cubicBezTo>
                  <a:pt x="6059683" y="6623606"/>
                  <a:pt x="5963630" y="6712142"/>
                  <a:pt x="5976000" y="6954549"/>
                </a:cubicBezTo>
                <a:cubicBezTo>
                  <a:pt x="5988370" y="7196956"/>
                  <a:pt x="5948566" y="7167498"/>
                  <a:pt x="5976000" y="7367464"/>
                </a:cubicBezTo>
                <a:cubicBezTo>
                  <a:pt x="6003434" y="7567430"/>
                  <a:pt x="5962913" y="7814795"/>
                  <a:pt x="5976000" y="7940957"/>
                </a:cubicBezTo>
                <a:cubicBezTo>
                  <a:pt x="5989087" y="8067119"/>
                  <a:pt x="5925429" y="8232485"/>
                  <a:pt x="5976000" y="8514450"/>
                </a:cubicBezTo>
                <a:cubicBezTo>
                  <a:pt x="5977989" y="8776495"/>
                  <a:pt x="5790169" y="9034121"/>
                  <a:pt x="5490450" y="9000000"/>
                </a:cubicBezTo>
                <a:cubicBezTo>
                  <a:pt x="5203255" y="9014883"/>
                  <a:pt x="5047800" y="8924905"/>
                  <a:pt x="4834252" y="9000000"/>
                </a:cubicBezTo>
                <a:cubicBezTo>
                  <a:pt x="4620704" y="9075095"/>
                  <a:pt x="4350003" y="8997326"/>
                  <a:pt x="4228103" y="9000000"/>
                </a:cubicBezTo>
                <a:cubicBezTo>
                  <a:pt x="4106203" y="9002674"/>
                  <a:pt x="3982107" y="8992806"/>
                  <a:pt x="3772101" y="9000000"/>
                </a:cubicBezTo>
                <a:cubicBezTo>
                  <a:pt x="3562095" y="9007194"/>
                  <a:pt x="3466749" y="8990891"/>
                  <a:pt x="3165952" y="9000000"/>
                </a:cubicBezTo>
                <a:cubicBezTo>
                  <a:pt x="2865155" y="9009109"/>
                  <a:pt x="2863907" y="8962343"/>
                  <a:pt x="2759999" y="9000000"/>
                </a:cubicBezTo>
                <a:cubicBezTo>
                  <a:pt x="2656091" y="9037657"/>
                  <a:pt x="2305743" y="8945219"/>
                  <a:pt x="2153850" y="9000000"/>
                </a:cubicBezTo>
                <a:cubicBezTo>
                  <a:pt x="2001957" y="9054781"/>
                  <a:pt x="1869382" y="8957502"/>
                  <a:pt x="1697848" y="9000000"/>
                </a:cubicBezTo>
                <a:cubicBezTo>
                  <a:pt x="1526314" y="9042498"/>
                  <a:pt x="1389560" y="8960179"/>
                  <a:pt x="1291895" y="9000000"/>
                </a:cubicBezTo>
                <a:cubicBezTo>
                  <a:pt x="1194230" y="9039821"/>
                  <a:pt x="802808" y="8947584"/>
                  <a:pt x="485550" y="9000000"/>
                </a:cubicBezTo>
                <a:cubicBezTo>
                  <a:pt x="211575" y="9021752"/>
                  <a:pt x="42970" y="8794937"/>
                  <a:pt x="0" y="8514450"/>
                </a:cubicBezTo>
                <a:cubicBezTo>
                  <a:pt x="-42887" y="8266370"/>
                  <a:pt x="53162" y="8159490"/>
                  <a:pt x="0" y="7860668"/>
                </a:cubicBezTo>
                <a:cubicBezTo>
                  <a:pt x="-53162" y="7561846"/>
                  <a:pt x="19873" y="7570417"/>
                  <a:pt x="0" y="7447753"/>
                </a:cubicBezTo>
                <a:cubicBezTo>
                  <a:pt x="-19873" y="7325089"/>
                  <a:pt x="42895" y="7189067"/>
                  <a:pt x="0" y="6954549"/>
                </a:cubicBezTo>
                <a:cubicBezTo>
                  <a:pt x="-42895" y="6720031"/>
                  <a:pt x="43650" y="6574520"/>
                  <a:pt x="0" y="6381057"/>
                </a:cubicBezTo>
                <a:cubicBezTo>
                  <a:pt x="-43650" y="6187594"/>
                  <a:pt x="6044" y="6132525"/>
                  <a:pt x="0" y="5968142"/>
                </a:cubicBezTo>
                <a:cubicBezTo>
                  <a:pt x="-6044" y="5803760"/>
                  <a:pt x="22723" y="5438800"/>
                  <a:pt x="0" y="5234071"/>
                </a:cubicBezTo>
                <a:cubicBezTo>
                  <a:pt x="-22723" y="5029342"/>
                  <a:pt x="22458" y="4829066"/>
                  <a:pt x="0" y="4660578"/>
                </a:cubicBezTo>
                <a:cubicBezTo>
                  <a:pt x="-22458" y="4492090"/>
                  <a:pt x="67888" y="4207925"/>
                  <a:pt x="0" y="3926507"/>
                </a:cubicBezTo>
                <a:cubicBezTo>
                  <a:pt x="-67888" y="3645089"/>
                  <a:pt x="77592" y="3446053"/>
                  <a:pt x="0" y="3272725"/>
                </a:cubicBezTo>
                <a:cubicBezTo>
                  <a:pt x="-77592" y="3099397"/>
                  <a:pt x="1988" y="2992419"/>
                  <a:pt x="0" y="2779521"/>
                </a:cubicBezTo>
                <a:cubicBezTo>
                  <a:pt x="-1988" y="2566623"/>
                  <a:pt x="34629" y="2409482"/>
                  <a:pt x="0" y="2125740"/>
                </a:cubicBezTo>
                <a:cubicBezTo>
                  <a:pt x="-34629" y="1841998"/>
                  <a:pt x="30048" y="1914465"/>
                  <a:pt x="0" y="1712825"/>
                </a:cubicBezTo>
                <a:cubicBezTo>
                  <a:pt x="-30048" y="1511186"/>
                  <a:pt x="17618" y="1424124"/>
                  <a:pt x="0" y="1139332"/>
                </a:cubicBezTo>
                <a:cubicBezTo>
                  <a:pt x="-17618" y="854540"/>
                  <a:pt x="57325" y="650111"/>
                  <a:pt x="0" y="485550"/>
                </a:cubicBezTo>
                <a:close/>
              </a:path>
            </a:pathLst>
          </a:custGeom>
          <a:noFill/>
          <a:ln w="44450"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8125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>
            <a:extLst>
              <a:ext uri="{FF2B5EF4-FFF2-40B4-BE49-F238E27FC236}">
                <a16:creationId xmlns:a16="http://schemas.microsoft.com/office/drawing/2014/main" id="{D54A80E9-36D7-4FAE-BCF7-31101C06F2BF}"/>
              </a:ext>
            </a:extLst>
          </p:cNvPr>
          <p:cNvSpPr/>
          <p:nvPr/>
        </p:nvSpPr>
        <p:spPr>
          <a:xfrm>
            <a:off x="0" y="105879"/>
            <a:ext cx="2208914" cy="22089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4965018F-8A73-4E22-99E7-1A681DC08E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00" y="453000"/>
            <a:ext cx="1560289" cy="1601910"/>
          </a:xfrm>
          <a:prstGeom prst="rect">
            <a:avLst/>
          </a:prstGeom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E6CEF7CD-210D-4AD8-84E8-8CF3505F041B}"/>
              </a:ext>
            </a:extLst>
          </p:cNvPr>
          <p:cNvSpPr/>
          <p:nvPr/>
        </p:nvSpPr>
        <p:spPr>
          <a:xfrm>
            <a:off x="613299" y="8750356"/>
            <a:ext cx="5631402" cy="7026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패션디자인학과 </a:t>
            </a:r>
            <a:r>
              <a:rPr lang="en-US" altLang="ko-KR" b="1" spc="-150" dirty="0">
                <a:solidFill>
                  <a:schemeClr val="accent3">
                    <a:lumMod val="75000"/>
                  </a:schemeClr>
                </a:solidFill>
                <a:latin typeface="+mj-lt"/>
                <a:ea typeface="Noto Sans KR SemiBold" panose="020B0200000000000000" pitchFamily="50" charset="-127"/>
              </a:rPr>
              <a:t>2025</a:t>
            </a:r>
            <a:r>
              <a:rPr lang="ko-KR" altLang="en-US" b="1" spc="-150" dirty="0">
                <a:solidFill>
                  <a:schemeClr val="accent3">
                    <a:lumMod val="75000"/>
                  </a:schemeClr>
                </a:solidFill>
                <a:latin typeface="+mj-lt"/>
                <a:ea typeface="Noto Sans KR SemiBold" panose="020B0200000000000000" pitchFamily="50" charset="-127"/>
              </a:rPr>
              <a:t>년 </a:t>
            </a:r>
            <a:r>
              <a:rPr lang="en-US" altLang="ko-KR" b="1" spc="-150" dirty="0">
                <a:solidFill>
                  <a:schemeClr val="accent3">
                    <a:lumMod val="75000"/>
                  </a:schemeClr>
                </a:solidFill>
                <a:latin typeface="+mj-lt"/>
                <a:ea typeface="Noto Sans KR SemiBold" panose="020B0200000000000000" pitchFamily="50" charset="-127"/>
              </a:rPr>
              <a:t>DU</a:t>
            </a:r>
            <a:r>
              <a:rPr lang="ko-KR" altLang="en-US" b="1" spc="-150" dirty="0">
                <a:solidFill>
                  <a:schemeClr val="accent3">
                    <a:lumMod val="75000"/>
                  </a:schemeClr>
                </a:solidFill>
                <a:latin typeface="+mj-lt"/>
                <a:ea typeface="Noto Sans KR SemiBold" panose="020B0200000000000000" pitchFamily="50" charset="-127"/>
              </a:rPr>
              <a:t>학과역량강화사업</a:t>
            </a:r>
            <a:endParaRPr lang="en-US" altLang="ko-KR" b="1" spc="-150" dirty="0">
              <a:solidFill>
                <a:schemeClr val="accent3">
                  <a:lumMod val="75000"/>
                </a:schemeClr>
              </a:solidFill>
              <a:latin typeface="+mj-lt"/>
              <a:ea typeface="Noto Sans KR SemiBold" panose="020B0200000000000000" pitchFamily="50" charset="-127"/>
            </a:endParaRPr>
          </a:p>
        </p:txBody>
      </p:sp>
      <p:graphicFrame>
        <p:nvGraphicFramePr>
          <p:cNvPr id="9" name="표 9">
            <a:extLst>
              <a:ext uri="{FF2B5EF4-FFF2-40B4-BE49-F238E27FC236}">
                <a16:creationId xmlns:a16="http://schemas.microsoft.com/office/drawing/2014/main" id="{F8164482-486D-4845-9BC9-51BCAE0810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985741"/>
              </p:ext>
            </p:extLst>
          </p:nvPr>
        </p:nvGraphicFramePr>
        <p:xfrm>
          <a:off x="855133" y="2340000"/>
          <a:ext cx="5147734" cy="4565760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1651000">
                  <a:extLst>
                    <a:ext uri="{9D8B030D-6E8A-4147-A177-3AD203B41FA5}">
                      <a16:colId xmlns:a16="http://schemas.microsoft.com/office/drawing/2014/main" val="101613625"/>
                    </a:ext>
                  </a:extLst>
                </a:gridCol>
                <a:gridCol w="3496734">
                  <a:extLst>
                    <a:ext uri="{9D8B030D-6E8A-4147-A177-3AD203B41FA5}">
                      <a16:colId xmlns:a16="http://schemas.microsoft.com/office/drawing/2014/main" val="8805424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비교과프로그램</a:t>
                      </a:r>
                    </a:p>
                  </a:txBody>
                  <a:tcPr marL="72000" marR="72000" marT="72000" marB="7200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err="1"/>
                        <a:t>디지털패션비교과프로그램</a:t>
                      </a:r>
                      <a:r>
                        <a:rPr lang="ko-KR" altLang="en-US" sz="1600" dirty="0"/>
                        <a:t> </a:t>
                      </a:r>
                      <a:r>
                        <a:rPr lang="en-US" altLang="ko-KR" sz="1600" dirty="0"/>
                        <a:t>: </a:t>
                      </a:r>
                      <a:r>
                        <a:rPr lang="ko-KR" altLang="en-US" sz="1600" dirty="0" err="1"/>
                        <a:t>디지털텍스타일</a:t>
                      </a:r>
                      <a:endParaRPr lang="ko-KR" altLang="en-US" sz="1600" dirty="0"/>
                    </a:p>
                  </a:txBody>
                  <a:tcPr marL="72000" marR="72000" marT="72000" marB="72000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96335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프로그램명</a:t>
                      </a:r>
                    </a:p>
                  </a:txBody>
                  <a:tcPr marL="72000" marR="72000" marT="72000" marB="7200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err="1"/>
                        <a:t>디지털텍스타일</a:t>
                      </a:r>
                      <a:r>
                        <a:rPr lang="ko-KR" altLang="en-US" sz="1600" dirty="0"/>
                        <a:t> </a:t>
                      </a:r>
                      <a:r>
                        <a:rPr lang="ko-KR" altLang="en-US" sz="1600" dirty="0" err="1"/>
                        <a:t>집중형강의</a:t>
                      </a:r>
                      <a:endParaRPr lang="ko-KR" altLang="en-US" sz="1600" dirty="0"/>
                    </a:p>
                  </a:txBody>
                  <a:tcPr marL="72000" marR="72000" marT="72000" marB="72000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310126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교육기간</a:t>
                      </a:r>
                    </a:p>
                  </a:txBody>
                  <a:tcPr marL="72000" marR="72000" marT="72000" marB="7200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/>
                        <a:t>2025</a:t>
                      </a:r>
                      <a:r>
                        <a:rPr lang="ko-KR" altLang="en-US" sz="1600" dirty="0"/>
                        <a:t>년 </a:t>
                      </a:r>
                      <a:r>
                        <a:rPr lang="en-US" altLang="ko-KR" sz="1600" dirty="0"/>
                        <a:t>5</a:t>
                      </a:r>
                      <a:r>
                        <a:rPr lang="ko-KR" altLang="en-US" sz="1600" dirty="0"/>
                        <a:t>월 </a:t>
                      </a:r>
                      <a:r>
                        <a:rPr lang="en-US" altLang="ko-KR" sz="1600" dirty="0"/>
                        <a:t>12</a:t>
                      </a:r>
                      <a:r>
                        <a:rPr lang="ko-KR" altLang="en-US" sz="1600" dirty="0"/>
                        <a:t>일</a:t>
                      </a:r>
                      <a:r>
                        <a:rPr lang="en-US" altLang="ko-KR" sz="1600" dirty="0"/>
                        <a:t>-5</a:t>
                      </a:r>
                      <a:r>
                        <a:rPr lang="ko-KR" altLang="en-US" sz="1600" dirty="0"/>
                        <a:t>월 </a:t>
                      </a:r>
                      <a:r>
                        <a:rPr lang="en-US" altLang="ko-KR" sz="1600" dirty="0"/>
                        <a:t>21</a:t>
                      </a:r>
                      <a:r>
                        <a:rPr lang="ko-KR" altLang="en-US" sz="1600" dirty="0"/>
                        <a:t>일 </a:t>
                      </a:r>
                      <a:r>
                        <a:rPr lang="en-US" altLang="ko-KR" sz="1600" dirty="0"/>
                        <a:t>(</a:t>
                      </a:r>
                      <a:r>
                        <a:rPr lang="ko-KR" altLang="en-US" sz="1600" dirty="0"/>
                        <a:t>월</a:t>
                      </a:r>
                      <a:r>
                        <a:rPr lang="en-US" altLang="ko-KR" sz="1600" dirty="0"/>
                        <a:t>, </a:t>
                      </a:r>
                      <a:r>
                        <a:rPr lang="ko-KR" altLang="en-US" sz="1600" dirty="0"/>
                        <a:t>수</a:t>
                      </a:r>
                      <a:r>
                        <a:rPr lang="en-US" altLang="ko-KR" sz="1600" dirty="0"/>
                        <a:t>)</a:t>
                      </a:r>
                    </a:p>
                    <a:p>
                      <a:pPr latinLnBrk="1"/>
                      <a:r>
                        <a:rPr lang="en-US" altLang="ko-KR" sz="1600" dirty="0"/>
                        <a:t>17:00-19:50, 306</a:t>
                      </a:r>
                      <a:r>
                        <a:rPr lang="ko-KR" altLang="en-US" sz="1600" dirty="0"/>
                        <a:t>호</a:t>
                      </a:r>
                    </a:p>
                  </a:txBody>
                  <a:tcPr marL="72000" marR="72000" marT="72000" marB="72000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83287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담당교수</a:t>
                      </a:r>
                    </a:p>
                  </a:txBody>
                  <a:tcPr marL="72000" marR="72000" marT="72000" marB="7200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전상훈 </a:t>
                      </a:r>
                      <a:r>
                        <a:rPr lang="en-US" altLang="ko-KR" sz="1600" dirty="0"/>
                        <a:t>(</a:t>
                      </a:r>
                      <a:r>
                        <a:rPr lang="ko-KR" altLang="en-US" sz="1600" dirty="0"/>
                        <a:t>패션디자인학과 교수</a:t>
                      </a:r>
                      <a:r>
                        <a:rPr lang="en-US" altLang="ko-KR" sz="1600" dirty="0"/>
                        <a:t>)</a:t>
                      </a:r>
                      <a:endParaRPr lang="ko-KR" altLang="en-US" sz="1600" dirty="0"/>
                    </a:p>
                  </a:txBody>
                  <a:tcPr marL="72000" marR="72000" marT="72000" marB="72000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16410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참가대상</a:t>
                      </a:r>
                    </a:p>
                  </a:txBody>
                  <a:tcPr marL="72000" marR="72000" marT="72000" marB="7200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패션디자인학과 </a:t>
                      </a:r>
                      <a:r>
                        <a:rPr lang="en-US" altLang="ko-KR" sz="1600" dirty="0"/>
                        <a:t>1-4</a:t>
                      </a:r>
                      <a:r>
                        <a:rPr lang="ko-KR" altLang="en-US" sz="1600" dirty="0"/>
                        <a:t>학년 전체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en-US" altLang="ko-KR" sz="1600" dirty="0"/>
                        <a:t>(</a:t>
                      </a:r>
                      <a:r>
                        <a:rPr lang="ko-KR" altLang="en-US" sz="1600" dirty="0"/>
                        <a:t>선착순 </a:t>
                      </a:r>
                      <a:r>
                        <a:rPr lang="en-US" altLang="ko-KR" sz="1600" dirty="0"/>
                        <a:t>20</a:t>
                      </a:r>
                      <a:r>
                        <a:rPr lang="ko-KR" altLang="en-US" sz="1600" dirty="0"/>
                        <a:t>명</a:t>
                      </a:r>
                      <a:r>
                        <a:rPr lang="en-US" altLang="ko-KR" sz="1600" dirty="0"/>
                        <a:t>)</a:t>
                      </a:r>
                      <a:endParaRPr lang="ko-KR" altLang="en-US" sz="1600" dirty="0"/>
                    </a:p>
                  </a:txBody>
                  <a:tcPr marL="72000" marR="72000" marT="72000" marB="72000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02311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신청기간</a:t>
                      </a:r>
                    </a:p>
                  </a:txBody>
                  <a:tcPr marL="72000" marR="72000" marT="72000" marB="7200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/>
                        <a:t>2025</a:t>
                      </a:r>
                      <a:r>
                        <a:rPr lang="ko-KR" altLang="en-US" sz="1600" dirty="0"/>
                        <a:t>년 </a:t>
                      </a:r>
                      <a:r>
                        <a:rPr lang="en-US" altLang="ko-KR" sz="1600" dirty="0"/>
                        <a:t>4</a:t>
                      </a:r>
                      <a:r>
                        <a:rPr lang="ko-KR" altLang="en-US" sz="1600" dirty="0"/>
                        <a:t>월 </a:t>
                      </a:r>
                      <a:r>
                        <a:rPr lang="en-US" altLang="ko-KR" sz="1600" dirty="0"/>
                        <a:t>28-5</a:t>
                      </a:r>
                      <a:r>
                        <a:rPr lang="ko-KR" altLang="en-US" sz="1600" dirty="0"/>
                        <a:t>월 </a:t>
                      </a:r>
                      <a:r>
                        <a:rPr lang="en-US" altLang="ko-KR" sz="1600" dirty="0"/>
                        <a:t>2</a:t>
                      </a:r>
                      <a:r>
                        <a:rPr lang="ko-KR" altLang="en-US" sz="1600" dirty="0"/>
                        <a:t>일</a:t>
                      </a:r>
                    </a:p>
                  </a:txBody>
                  <a:tcPr marL="72000" marR="72000" marT="72000" marB="72000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26098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신청방법</a:t>
                      </a:r>
                    </a:p>
                  </a:txBody>
                  <a:tcPr marL="72000" marR="72000" marT="72000" marB="7200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동아리 대표가 아래 링크에서 신청서</a:t>
                      </a:r>
                      <a:r>
                        <a:rPr lang="en-US" altLang="ko-KR" sz="1600" dirty="0"/>
                        <a:t>(</a:t>
                      </a:r>
                      <a:r>
                        <a:rPr lang="ko-KR" altLang="en-US" sz="1600" dirty="0"/>
                        <a:t>엑셀</a:t>
                      </a:r>
                      <a:r>
                        <a:rPr lang="en-US" altLang="ko-KR" sz="1600" dirty="0"/>
                        <a:t>) </a:t>
                      </a:r>
                      <a:r>
                        <a:rPr lang="ko-KR" altLang="en-US" sz="1600" dirty="0"/>
                        <a:t>파일을 다운로드하여 작성 </a:t>
                      </a:r>
                      <a:r>
                        <a:rPr lang="en-US" altLang="ko-KR" sz="1600" dirty="0"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1600" b="1" dirty="0"/>
                        <a:t>이메일</a:t>
                      </a:r>
                      <a:r>
                        <a:rPr lang="en-US" altLang="ko-KR" sz="1600" b="1" dirty="0"/>
                        <a:t>(xswqaz9521@daegu.ac.kr)</a:t>
                      </a:r>
                      <a:r>
                        <a:rPr lang="ko-KR" altLang="en-US" sz="1600" b="1" dirty="0"/>
                        <a:t>로 제출</a:t>
                      </a:r>
                      <a:endParaRPr lang="ko-KR" altLang="en-US" sz="1600" dirty="0"/>
                    </a:p>
                  </a:txBody>
                  <a:tcPr marL="72000" marR="72000" marT="72000" marB="72000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2649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수강생 선정</a:t>
                      </a:r>
                    </a:p>
                  </a:txBody>
                  <a:tcPr marL="72000" marR="72000" marT="72000" marB="7200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/>
                        <a:t>5</a:t>
                      </a:r>
                      <a:r>
                        <a:rPr lang="ko-KR" altLang="en-US" sz="1600" dirty="0"/>
                        <a:t>월 </a:t>
                      </a:r>
                      <a:r>
                        <a:rPr lang="en-US" altLang="ko-KR" sz="1600" dirty="0"/>
                        <a:t>8-9</a:t>
                      </a:r>
                      <a:r>
                        <a:rPr lang="ko-KR" altLang="en-US" sz="1600" dirty="0"/>
                        <a:t>일 사이에 신청 학생에게 선정 결과 공지함</a:t>
                      </a:r>
                    </a:p>
                  </a:txBody>
                  <a:tcPr marL="72000" marR="72000" marT="72000" marB="72000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90660479"/>
                  </a:ext>
                </a:extLst>
              </a:tr>
            </a:tbl>
          </a:graphicData>
        </a:graphic>
      </p:graphicFrame>
      <p:sp>
        <p:nvSpPr>
          <p:cNvPr id="10" name="직사각형 9">
            <a:extLst>
              <a:ext uri="{FF2B5EF4-FFF2-40B4-BE49-F238E27FC236}">
                <a16:creationId xmlns:a16="http://schemas.microsoft.com/office/drawing/2014/main" id="{F64E8D55-13EE-4E91-8138-02B7EDAFEDD4}"/>
              </a:ext>
            </a:extLst>
          </p:cNvPr>
          <p:cNvSpPr/>
          <p:nvPr/>
        </p:nvSpPr>
        <p:spPr>
          <a:xfrm>
            <a:off x="2001289" y="694267"/>
            <a:ext cx="4348711" cy="13606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spc="-150" dirty="0">
                <a:solidFill>
                  <a:schemeClr val="tx1"/>
                </a:solidFill>
                <a:latin typeface="Noto Sans KR ExtraBold" panose="020B0200000000000000" pitchFamily="50" charset="-127"/>
                <a:ea typeface="Noto Sans KR ExtraBold" panose="020B0200000000000000" pitchFamily="50" charset="-127"/>
              </a:rPr>
              <a:t>패션디자인학과 비교과프로그램</a:t>
            </a:r>
          </a:p>
          <a:p>
            <a:pPr algn="ctr">
              <a:lnSpc>
                <a:spcPct val="150000"/>
              </a:lnSpc>
            </a:pPr>
            <a:r>
              <a:rPr lang="ko-KR" altLang="en-US" sz="2800" dirty="0" err="1">
                <a:solidFill>
                  <a:schemeClr val="accent3">
                    <a:lumMod val="75000"/>
                  </a:schemeClr>
                </a:solidFill>
                <a:latin typeface="Noto Sans KR ExtraBold" panose="020B0200000000000000" pitchFamily="50" charset="-127"/>
                <a:ea typeface="Noto Sans KR ExtraBold" panose="020B0200000000000000" pitchFamily="50" charset="-127"/>
              </a:rPr>
              <a:t>집중형강의</a:t>
            </a:r>
            <a:r>
              <a:rPr lang="ko-KR" altLang="en-US" sz="2800" dirty="0">
                <a:solidFill>
                  <a:schemeClr val="accent3">
                    <a:lumMod val="75000"/>
                  </a:schemeClr>
                </a:solidFill>
                <a:latin typeface="Noto Sans KR ExtraBold" panose="020B0200000000000000" pitchFamily="50" charset="-127"/>
                <a:ea typeface="Noto Sans KR ExtraBold" panose="020B0200000000000000" pitchFamily="50" charset="-127"/>
              </a:rPr>
              <a:t> </a:t>
            </a:r>
            <a:r>
              <a:rPr lang="en-US" altLang="ko-KR" sz="2800" dirty="0">
                <a:solidFill>
                  <a:schemeClr val="accent3">
                    <a:lumMod val="75000"/>
                  </a:schemeClr>
                </a:solidFill>
                <a:latin typeface="Noto Sans KR ExtraBold" panose="020B0200000000000000" pitchFamily="50" charset="-127"/>
                <a:ea typeface="Noto Sans KR ExtraBold" panose="020B0200000000000000" pitchFamily="50" charset="-127"/>
              </a:rPr>
              <a:t>: </a:t>
            </a:r>
            <a:r>
              <a:rPr lang="ko-KR" altLang="en-US" sz="2800" dirty="0" err="1">
                <a:solidFill>
                  <a:schemeClr val="accent3">
                    <a:lumMod val="75000"/>
                  </a:schemeClr>
                </a:solidFill>
                <a:latin typeface="Noto Sans KR ExtraBold" panose="020B0200000000000000" pitchFamily="50" charset="-127"/>
                <a:ea typeface="Noto Sans KR ExtraBold" panose="020B0200000000000000" pitchFamily="50" charset="-127"/>
              </a:rPr>
              <a:t>디지털텍스타일</a:t>
            </a:r>
            <a:endParaRPr lang="ko-KR" altLang="en-US" sz="2800" dirty="0">
              <a:solidFill>
                <a:schemeClr val="accent3">
                  <a:lumMod val="75000"/>
                </a:schemeClr>
              </a:solidFill>
              <a:latin typeface="Noto Sans KR ExtraBold" panose="020B0200000000000000" pitchFamily="50" charset="-127"/>
              <a:ea typeface="Noto Sans KR ExtraBold" panose="020B0200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65139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2938A9CA-8CDA-4791-A78C-68812DB5404E}"/>
              </a:ext>
            </a:extLst>
          </p:cNvPr>
          <p:cNvSpPr/>
          <p:nvPr/>
        </p:nvSpPr>
        <p:spPr>
          <a:xfrm>
            <a:off x="441000" y="453000"/>
            <a:ext cx="5976000" cy="9000000"/>
          </a:xfrm>
          <a:custGeom>
            <a:avLst/>
            <a:gdLst>
              <a:gd name="connsiteX0" fmla="*/ 0 w 5976000"/>
              <a:gd name="connsiteY0" fmla="*/ 485550 h 9000000"/>
              <a:gd name="connsiteX1" fmla="*/ 485550 w 5976000"/>
              <a:gd name="connsiteY1" fmla="*/ 0 h 9000000"/>
              <a:gd name="connsiteX2" fmla="*/ 1141748 w 5976000"/>
              <a:gd name="connsiteY2" fmla="*/ 0 h 9000000"/>
              <a:gd name="connsiteX3" fmla="*/ 1647799 w 5976000"/>
              <a:gd name="connsiteY3" fmla="*/ 0 h 9000000"/>
              <a:gd name="connsiteX4" fmla="*/ 2103801 w 5976000"/>
              <a:gd name="connsiteY4" fmla="*/ 0 h 9000000"/>
              <a:gd name="connsiteX5" fmla="*/ 2709950 w 5976000"/>
              <a:gd name="connsiteY5" fmla="*/ 0 h 9000000"/>
              <a:gd name="connsiteX6" fmla="*/ 3216001 w 5976000"/>
              <a:gd name="connsiteY6" fmla="*/ 0 h 9000000"/>
              <a:gd name="connsiteX7" fmla="*/ 3872199 w 5976000"/>
              <a:gd name="connsiteY7" fmla="*/ 0 h 9000000"/>
              <a:gd name="connsiteX8" fmla="*/ 4328201 w 5976000"/>
              <a:gd name="connsiteY8" fmla="*/ 0 h 9000000"/>
              <a:gd name="connsiteX9" fmla="*/ 4984399 w 5976000"/>
              <a:gd name="connsiteY9" fmla="*/ 0 h 9000000"/>
              <a:gd name="connsiteX10" fmla="*/ 5490450 w 5976000"/>
              <a:gd name="connsiteY10" fmla="*/ 0 h 9000000"/>
              <a:gd name="connsiteX11" fmla="*/ 5976000 w 5976000"/>
              <a:gd name="connsiteY11" fmla="*/ 485550 h 9000000"/>
              <a:gd name="connsiteX12" fmla="*/ 5976000 w 5976000"/>
              <a:gd name="connsiteY12" fmla="*/ 1139332 h 9000000"/>
              <a:gd name="connsiteX13" fmla="*/ 5976000 w 5976000"/>
              <a:gd name="connsiteY13" fmla="*/ 1873403 h 9000000"/>
              <a:gd name="connsiteX14" fmla="*/ 5976000 w 5976000"/>
              <a:gd name="connsiteY14" fmla="*/ 2607474 h 9000000"/>
              <a:gd name="connsiteX15" fmla="*/ 5976000 w 5976000"/>
              <a:gd name="connsiteY15" fmla="*/ 3020388 h 9000000"/>
              <a:gd name="connsiteX16" fmla="*/ 5976000 w 5976000"/>
              <a:gd name="connsiteY16" fmla="*/ 3593881 h 9000000"/>
              <a:gd name="connsiteX17" fmla="*/ 5976000 w 5976000"/>
              <a:gd name="connsiteY17" fmla="*/ 4327952 h 9000000"/>
              <a:gd name="connsiteX18" fmla="*/ 5976000 w 5976000"/>
              <a:gd name="connsiteY18" fmla="*/ 4901445 h 9000000"/>
              <a:gd name="connsiteX19" fmla="*/ 5976000 w 5976000"/>
              <a:gd name="connsiteY19" fmla="*/ 5234071 h 9000000"/>
              <a:gd name="connsiteX20" fmla="*/ 5976000 w 5976000"/>
              <a:gd name="connsiteY20" fmla="*/ 5646986 h 9000000"/>
              <a:gd name="connsiteX21" fmla="*/ 5976000 w 5976000"/>
              <a:gd name="connsiteY21" fmla="*/ 6381057 h 9000000"/>
              <a:gd name="connsiteX22" fmla="*/ 5976000 w 5976000"/>
              <a:gd name="connsiteY22" fmla="*/ 6954549 h 9000000"/>
              <a:gd name="connsiteX23" fmla="*/ 5976000 w 5976000"/>
              <a:gd name="connsiteY23" fmla="*/ 7367464 h 9000000"/>
              <a:gd name="connsiteX24" fmla="*/ 5976000 w 5976000"/>
              <a:gd name="connsiteY24" fmla="*/ 7940957 h 9000000"/>
              <a:gd name="connsiteX25" fmla="*/ 5976000 w 5976000"/>
              <a:gd name="connsiteY25" fmla="*/ 8514450 h 9000000"/>
              <a:gd name="connsiteX26" fmla="*/ 5490450 w 5976000"/>
              <a:gd name="connsiteY26" fmla="*/ 9000000 h 9000000"/>
              <a:gd name="connsiteX27" fmla="*/ 4834252 w 5976000"/>
              <a:gd name="connsiteY27" fmla="*/ 9000000 h 9000000"/>
              <a:gd name="connsiteX28" fmla="*/ 4228103 w 5976000"/>
              <a:gd name="connsiteY28" fmla="*/ 9000000 h 9000000"/>
              <a:gd name="connsiteX29" fmla="*/ 3772101 w 5976000"/>
              <a:gd name="connsiteY29" fmla="*/ 9000000 h 9000000"/>
              <a:gd name="connsiteX30" fmla="*/ 3165952 w 5976000"/>
              <a:gd name="connsiteY30" fmla="*/ 9000000 h 9000000"/>
              <a:gd name="connsiteX31" fmla="*/ 2759999 w 5976000"/>
              <a:gd name="connsiteY31" fmla="*/ 9000000 h 9000000"/>
              <a:gd name="connsiteX32" fmla="*/ 2153850 w 5976000"/>
              <a:gd name="connsiteY32" fmla="*/ 9000000 h 9000000"/>
              <a:gd name="connsiteX33" fmla="*/ 1697848 w 5976000"/>
              <a:gd name="connsiteY33" fmla="*/ 9000000 h 9000000"/>
              <a:gd name="connsiteX34" fmla="*/ 1291895 w 5976000"/>
              <a:gd name="connsiteY34" fmla="*/ 9000000 h 9000000"/>
              <a:gd name="connsiteX35" fmla="*/ 485550 w 5976000"/>
              <a:gd name="connsiteY35" fmla="*/ 9000000 h 9000000"/>
              <a:gd name="connsiteX36" fmla="*/ 0 w 5976000"/>
              <a:gd name="connsiteY36" fmla="*/ 8514450 h 9000000"/>
              <a:gd name="connsiteX37" fmla="*/ 0 w 5976000"/>
              <a:gd name="connsiteY37" fmla="*/ 7860668 h 9000000"/>
              <a:gd name="connsiteX38" fmla="*/ 0 w 5976000"/>
              <a:gd name="connsiteY38" fmla="*/ 7447753 h 9000000"/>
              <a:gd name="connsiteX39" fmla="*/ 0 w 5976000"/>
              <a:gd name="connsiteY39" fmla="*/ 6954549 h 9000000"/>
              <a:gd name="connsiteX40" fmla="*/ 0 w 5976000"/>
              <a:gd name="connsiteY40" fmla="*/ 6381057 h 9000000"/>
              <a:gd name="connsiteX41" fmla="*/ 0 w 5976000"/>
              <a:gd name="connsiteY41" fmla="*/ 5968142 h 9000000"/>
              <a:gd name="connsiteX42" fmla="*/ 0 w 5976000"/>
              <a:gd name="connsiteY42" fmla="*/ 5234071 h 9000000"/>
              <a:gd name="connsiteX43" fmla="*/ 0 w 5976000"/>
              <a:gd name="connsiteY43" fmla="*/ 4660578 h 9000000"/>
              <a:gd name="connsiteX44" fmla="*/ 0 w 5976000"/>
              <a:gd name="connsiteY44" fmla="*/ 3926507 h 9000000"/>
              <a:gd name="connsiteX45" fmla="*/ 0 w 5976000"/>
              <a:gd name="connsiteY45" fmla="*/ 3272725 h 9000000"/>
              <a:gd name="connsiteX46" fmla="*/ 0 w 5976000"/>
              <a:gd name="connsiteY46" fmla="*/ 2779521 h 9000000"/>
              <a:gd name="connsiteX47" fmla="*/ 0 w 5976000"/>
              <a:gd name="connsiteY47" fmla="*/ 2125740 h 9000000"/>
              <a:gd name="connsiteX48" fmla="*/ 0 w 5976000"/>
              <a:gd name="connsiteY48" fmla="*/ 1712825 h 9000000"/>
              <a:gd name="connsiteX49" fmla="*/ 0 w 5976000"/>
              <a:gd name="connsiteY49" fmla="*/ 1139332 h 9000000"/>
              <a:gd name="connsiteX50" fmla="*/ 0 w 5976000"/>
              <a:gd name="connsiteY50" fmla="*/ 485550 h 90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5976000" h="9000000" extrusionOk="0">
                <a:moveTo>
                  <a:pt x="0" y="485550"/>
                </a:moveTo>
                <a:cubicBezTo>
                  <a:pt x="-59007" y="180991"/>
                  <a:pt x="198944" y="6922"/>
                  <a:pt x="485550" y="0"/>
                </a:cubicBezTo>
                <a:cubicBezTo>
                  <a:pt x="661805" y="-70301"/>
                  <a:pt x="825473" y="480"/>
                  <a:pt x="1141748" y="0"/>
                </a:cubicBezTo>
                <a:cubicBezTo>
                  <a:pt x="1458023" y="-480"/>
                  <a:pt x="1439094" y="36918"/>
                  <a:pt x="1647799" y="0"/>
                </a:cubicBezTo>
                <a:cubicBezTo>
                  <a:pt x="1856504" y="-36918"/>
                  <a:pt x="1895088" y="1616"/>
                  <a:pt x="2103801" y="0"/>
                </a:cubicBezTo>
                <a:cubicBezTo>
                  <a:pt x="2312514" y="-1616"/>
                  <a:pt x="2586482" y="24188"/>
                  <a:pt x="2709950" y="0"/>
                </a:cubicBezTo>
                <a:cubicBezTo>
                  <a:pt x="2833418" y="-24188"/>
                  <a:pt x="3044454" y="59309"/>
                  <a:pt x="3216001" y="0"/>
                </a:cubicBezTo>
                <a:cubicBezTo>
                  <a:pt x="3387548" y="-59309"/>
                  <a:pt x="3636390" y="65498"/>
                  <a:pt x="3872199" y="0"/>
                </a:cubicBezTo>
                <a:cubicBezTo>
                  <a:pt x="4108008" y="-65498"/>
                  <a:pt x="4168396" y="37299"/>
                  <a:pt x="4328201" y="0"/>
                </a:cubicBezTo>
                <a:cubicBezTo>
                  <a:pt x="4488006" y="-37299"/>
                  <a:pt x="4704320" y="31525"/>
                  <a:pt x="4984399" y="0"/>
                </a:cubicBezTo>
                <a:cubicBezTo>
                  <a:pt x="5264478" y="-31525"/>
                  <a:pt x="5375583" y="6525"/>
                  <a:pt x="5490450" y="0"/>
                </a:cubicBezTo>
                <a:cubicBezTo>
                  <a:pt x="5741903" y="-956"/>
                  <a:pt x="5998785" y="154906"/>
                  <a:pt x="5976000" y="485550"/>
                </a:cubicBezTo>
                <a:cubicBezTo>
                  <a:pt x="6048520" y="781783"/>
                  <a:pt x="5959368" y="924209"/>
                  <a:pt x="5976000" y="1139332"/>
                </a:cubicBezTo>
                <a:cubicBezTo>
                  <a:pt x="5992632" y="1354455"/>
                  <a:pt x="5968645" y="1632000"/>
                  <a:pt x="5976000" y="1873403"/>
                </a:cubicBezTo>
                <a:cubicBezTo>
                  <a:pt x="5983355" y="2114806"/>
                  <a:pt x="5902429" y="2403298"/>
                  <a:pt x="5976000" y="2607474"/>
                </a:cubicBezTo>
                <a:cubicBezTo>
                  <a:pt x="6049571" y="2811650"/>
                  <a:pt x="5968797" y="2852581"/>
                  <a:pt x="5976000" y="3020388"/>
                </a:cubicBezTo>
                <a:cubicBezTo>
                  <a:pt x="5983203" y="3188195"/>
                  <a:pt x="5948015" y="3406282"/>
                  <a:pt x="5976000" y="3593881"/>
                </a:cubicBezTo>
                <a:cubicBezTo>
                  <a:pt x="6003985" y="3781480"/>
                  <a:pt x="5962635" y="3979036"/>
                  <a:pt x="5976000" y="4327952"/>
                </a:cubicBezTo>
                <a:cubicBezTo>
                  <a:pt x="5989365" y="4676868"/>
                  <a:pt x="5938765" y="4672712"/>
                  <a:pt x="5976000" y="4901445"/>
                </a:cubicBezTo>
                <a:cubicBezTo>
                  <a:pt x="6013235" y="5130178"/>
                  <a:pt x="5947443" y="5161288"/>
                  <a:pt x="5976000" y="5234071"/>
                </a:cubicBezTo>
                <a:cubicBezTo>
                  <a:pt x="6004557" y="5306854"/>
                  <a:pt x="5968892" y="5536276"/>
                  <a:pt x="5976000" y="5646986"/>
                </a:cubicBezTo>
                <a:cubicBezTo>
                  <a:pt x="5983108" y="5757697"/>
                  <a:pt x="5892317" y="6138508"/>
                  <a:pt x="5976000" y="6381057"/>
                </a:cubicBezTo>
                <a:cubicBezTo>
                  <a:pt x="6059683" y="6623606"/>
                  <a:pt x="5963630" y="6712142"/>
                  <a:pt x="5976000" y="6954549"/>
                </a:cubicBezTo>
                <a:cubicBezTo>
                  <a:pt x="5988370" y="7196956"/>
                  <a:pt x="5948566" y="7167498"/>
                  <a:pt x="5976000" y="7367464"/>
                </a:cubicBezTo>
                <a:cubicBezTo>
                  <a:pt x="6003434" y="7567430"/>
                  <a:pt x="5962913" y="7814795"/>
                  <a:pt x="5976000" y="7940957"/>
                </a:cubicBezTo>
                <a:cubicBezTo>
                  <a:pt x="5989087" y="8067119"/>
                  <a:pt x="5925429" y="8232485"/>
                  <a:pt x="5976000" y="8514450"/>
                </a:cubicBezTo>
                <a:cubicBezTo>
                  <a:pt x="5977989" y="8776495"/>
                  <a:pt x="5790169" y="9034121"/>
                  <a:pt x="5490450" y="9000000"/>
                </a:cubicBezTo>
                <a:cubicBezTo>
                  <a:pt x="5203255" y="9014883"/>
                  <a:pt x="5047800" y="8924905"/>
                  <a:pt x="4834252" y="9000000"/>
                </a:cubicBezTo>
                <a:cubicBezTo>
                  <a:pt x="4620704" y="9075095"/>
                  <a:pt x="4350003" y="8997326"/>
                  <a:pt x="4228103" y="9000000"/>
                </a:cubicBezTo>
                <a:cubicBezTo>
                  <a:pt x="4106203" y="9002674"/>
                  <a:pt x="3982107" y="8992806"/>
                  <a:pt x="3772101" y="9000000"/>
                </a:cubicBezTo>
                <a:cubicBezTo>
                  <a:pt x="3562095" y="9007194"/>
                  <a:pt x="3466749" y="8990891"/>
                  <a:pt x="3165952" y="9000000"/>
                </a:cubicBezTo>
                <a:cubicBezTo>
                  <a:pt x="2865155" y="9009109"/>
                  <a:pt x="2863907" y="8962343"/>
                  <a:pt x="2759999" y="9000000"/>
                </a:cubicBezTo>
                <a:cubicBezTo>
                  <a:pt x="2656091" y="9037657"/>
                  <a:pt x="2305743" y="8945219"/>
                  <a:pt x="2153850" y="9000000"/>
                </a:cubicBezTo>
                <a:cubicBezTo>
                  <a:pt x="2001957" y="9054781"/>
                  <a:pt x="1869382" y="8957502"/>
                  <a:pt x="1697848" y="9000000"/>
                </a:cubicBezTo>
                <a:cubicBezTo>
                  <a:pt x="1526314" y="9042498"/>
                  <a:pt x="1389560" y="8960179"/>
                  <a:pt x="1291895" y="9000000"/>
                </a:cubicBezTo>
                <a:cubicBezTo>
                  <a:pt x="1194230" y="9039821"/>
                  <a:pt x="802808" y="8947584"/>
                  <a:pt x="485550" y="9000000"/>
                </a:cubicBezTo>
                <a:cubicBezTo>
                  <a:pt x="211575" y="9021752"/>
                  <a:pt x="42970" y="8794937"/>
                  <a:pt x="0" y="8514450"/>
                </a:cubicBezTo>
                <a:cubicBezTo>
                  <a:pt x="-42887" y="8266370"/>
                  <a:pt x="53162" y="8159490"/>
                  <a:pt x="0" y="7860668"/>
                </a:cubicBezTo>
                <a:cubicBezTo>
                  <a:pt x="-53162" y="7561846"/>
                  <a:pt x="19873" y="7570417"/>
                  <a:pt x="0" y="7447753"/>
                </a:cubicBezTo>
                <a:cubicBezTo>
                  <a:pt x="-19873" y="7325089"/>
                  <a:pt x="42895" y="7189067"/>
                  <a:pt x="0" y="6954549"/>
                </a:cubicBezTo>
                <a:cubicBezTo>
                  <a:pt x="-42895" y="6720031"/>
                  <a:pt x="43650" y="6574520"/>
                  <a:pt x="0" y="6381057"/>
                </a:cubicBezTo>
                <a:cubicBezTo>
                  <a:pt x="-43650" y="6187594"/>
                  <a:pt x="6044" y="6132525"/>
                  <a:pt x="0" y="5968142"/>
                </a:cubicBezTo>
                <a:cubicBezTo>
                  <a:pt x="-6044" y="5803760"/>
                  <a:pt x="22723" y="5438800"/>
                  <a:pt x="0" y="5234071"/>
                </a:cubicBezTo>
                <a:cubicBezTo>
                  <a:pt x="-22723" y="5029342"/>
                  <a:pt x="22458" y="4829066"/>
                  <a:pt x="0" y="4660578"/>
                </a:cubicBezTo>
                <a:cubicBezTo>
                  <a:pt x="-22458" y="4492090"/>
                  <a:pt x="67888" y="4207925"/>
                  <a:pt x="0" y="3926507"/>
                </a:cubicBezTo>
                <a:cubicBezTo>
                  <a:pt x="-67888" y="3645089"/>
                  <a:pt x="77592" y="3446053"/>
                  <a:pt x="0" y="3272725"/>
                </a:cubicBezTo>
                <a:cubicBezTo>
                  <a:pt x="-77592" y="3099397"/>
                  <a:pt x="1988" y="2992419"/>
                  <a:pt x="0" y="2779521"/>
                </a:cubicBezTo>
                <a:cubicBezTo>
                  <a:pt x="-1988" y="2566623"/>
                  <a:pt x="34629" y="2409482"/>
                  <a:pt x="0" y="2125740"/>
                </a:cubicBezTo>
                <a:cubicBezTo>
                  <a:pt x="-34629" y="1841998"/>
                  <a:pt x="30048" y="1914465"/>
                  <a:pt x="0" y="1712825"/>
                </a:cubicBezTo>
                <a:cubicBezTo>
                  <a:pt x="-30048" y="1511186"/>
                  <a:pt x="17618" y="1424124"/>
                  <a:pt x="0" y="1139332"/>
                </a:cubicBezTo>
                <a:cubicBezTo>
                  <a:pt x="-17618" y="854540"/>
                  <a:pt x="57325" y="650111"/>
                  <a:pt x="0" y="485550"/>
                </a:cubicBezTo>
                <a:close/>
              </a:path>
            </a:pathLst>
          </a:custGeom>
          <a:noFill/>
          <a:ln w="44450"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8125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>
            <a:extLst>
              <a:ext uri="{FF2B5EF4-FFF2-40B4-BE49-F238E27FC236}">
                <a16:creationId xmlns:a16="http://schemas.microsoft.com/office/drawing/2014/main" id="{D54A80E9-36D7-4FAE-BCF7-31101C06F2BF}"/>
              </a:ext>
            </a:extLst>
          </p:cNvPr>
          <p:cNvSpPr/>
          <p:nvPr/>
        </p:nvSpPr>
        <p:spPr>
          <a:xfrm>
            <a:off x="0" y="105879"/>
            <a:ext cx="2208914" cy="22089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4965018F-8A73-4E22-99E7-1A681DC08E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00" y="453000"/>
            <a:ext cx="1560289" cy="1601910"/>
          </a:xfrm>
          <a:prstGeom prst="rect">
            <a:avLst/>
          </a:prstGeom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E6CEF7CD-210D-4AD8-84E8-8CF3505F041B}"/>
              </a:ext>
            </a:extLst>
          </p:cNvPr>
          <p:cNvSpPr/>
          <p:nvPr/>
        </p:nvSpPr>
        <p:spPr>
          <a:xfrm>
            <a:off x="613299" y="8750356"/>
            <a:ext cx="5631402" cy="7026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패션디자인학과 </a:t>
            </a:r>
            <a:r>
              <a:rPr lang="en-US" altLang="ko-KR" b="1" spc="-150" dirty="0">
                <a:solidFill>
                  <a:schemeClr val="accent3">
                    <a:lumMod val="75000"/>
                  </a:schemeClr>
                </a:solidFill>
                <a:latin typeface="+mj-lt"/>
                <a:ea typeface="Noto Sans KR SemiBold" panose="020B0200000000000000" pitchFamily="50" charset="-127"/>
              </a:rPr>
              <a:t>2025</a:t>
            </a:r>
            <a:r>
              <a:rPr lang="ko-KR" altLang="en-US" b="1" spc="-150" dirty="0">
                <a:solidFill>
                  <a:schemeClr val="accent3">
                    <a:lumMod val="75000"/>
                  </a:schemeClr>
                </a:solidFill>
                <a:latin typeface="+mj-lt"/>
                <a:ea typeface="Noto Sans KR SemiBold" panose="020B0200000000000000" pitchFamily="50" charset="-127"/>
              </a:rPr>
              <a:t>년 </a:t>
            </a:r>
            <a:r>
              <a:rPr lang="en-US" altLang="ko-KR" b="1" spc="-150" dirty="0">
                <a:solidFill>
                  <a:schemeClr val="accent3">
                    <a:lumMod val="75000"/>
                  </a:schemeClr>
                </a:solidFill>
                <a:latin typeface="+mj-lt"/>
                <a:ea typeface="Noto Sans KR SemiBold" panose="020B0200000000000000" pitchFamily="50" charset="-127"/>
              </a:rPr>
              <a:t>DU</a:t>
            </a:r>
            <a:r>
              <a:rPr lang="ko-KR" altLang="en-US" b="1" spc="-150" dirty="0">
                <a:solidFill>
                  <a:schemeClr val="accent3">
                    <a:lumMod val="75000"/>
                  </a:schemeClr>
                </a:solidFill>
                <a:latin typeface="+mj-lt"/>
                <a:ea typeface="Noto Sans KR SemiBold" panose="020B0200000000000000" pitchFamily="50" charset="-127"/>
              </a:rPr>
              <a:t>학과역량강화사업</a:t>
            </a:r>
            <a:endParaRPr lang="en-US" altLang="ko-KR" b="1" spc="-150" dirty="0">
              <a:solidFill>
                <a:schemeClr val="accent3">
                  <a:lumMod val="75000"/>
                </a:schemeClr>
              </a:solidFill>
              <a:latin typeface="+mj-lt"/>
              <a:ea typeface="Noto Sans KR SemiBold" panose="020B0200000000000000" pitchFamily="50" charset="-127"/>
            </a:endParaRPr>
          </a:p>
        </p:txBody>
      </p:sp>
      <p:graphicFrame>
        <p:nvGraphicFramePr>
          <p:cNvPr id="9" name="표 9">
            <a:extLst>
              <a:ext uri="{FF2B5EF4-FFF2-40B4-BE49-F238E27FC236}">
                <a16:creationId xmlns:a16="http://schemas.microsoft.com/office/drawing/2014/main" id="{F8164482-486D-4845-9BC9-51BCAE0810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943453"/>
              </p:ext>
            </p:extLst>
          </p:nvPr>
        </p:nvGraphicFramePr>
        <p:xfrm>
          <a:off x="855133" y="2340000"/>
          <a:ext cx="5147734" cy="4809600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1651000">
                  <a:extLst>
                    <a:ext uri="{9D8B030D-6E8A-4147-A177-3AD203B41FA5}">
                      <a16:colId xmlns:a16="http://schemas.microsoft.com/office/drawing/2014/main" val="101613625"/>
                    </a:ext>
                  </a:extLst>
                </a:gridCol>
                <a:gridCol w="3496734">
                  <a:extLst>
                    <a:ext uri="{9D8B030D-6E8A-4147-A177-3AD203B41FA5}">
                      <a16:colId xmlns:a16="http://schemas.microsoft.com/office/drawing/2014/main" val="8805424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비교과프로그램</a:t>
                      </a:r>
                    </a:p>
                  </a:txBody>
                  <a:tcPr marL="72000" marR="72000" marT="72000" marB="7200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err="1"/>
                        <a:t>디지털패션비교과프로그램</a:t>
                      </a:r>
                      <a:r>
                        <a:rPr lang="ko-KR" altLang="en-US" sz="1600" dirty="0"/>
                        <a:t> </a:t>
                      </a:r>
                      <a:r>
                        <a:rPr lang="en-US" altLang="ko-KR" sz="1600" dirty="0"/>
                        <a:t>: </a:t>
                      </a:r>
                      <a:r>
                        <a:rPr lang="ko-KR" altLang="en-US" sz="1600" dirty="0" err="1"/>
                        <a:t>디지털텍스타일</a:t>
                      </a:r>
                      <a:endParaRPr lang="ko-KR" altLang="en-US" sz="1600" dirty="0"/>
                    </a:p>
                  </a:txBody>
                  <a:tcPr marL="72000" marR="72000" marT="72000" marB="72000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96335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프로그램명</a:t>
                      </a:r>
                    </a:p>
                  </a:txBody>
                  <a:tcPr marL="72000" marR="72000" marT="72000" marB="7200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/>
                        <a:t>AI</a:t>
                      </a:r>
                      <a:r>
                        <a:rPr lang="ko-KR" altLang="en-US" sz="1600" dirty="0"/>
                        <a:t>패션디자인 </a:t>
                      </a:r>
                      <a:r>
                        <a:rPr lang="ko-KR" altLang="en-US" sz="1600" dirty="0" err="1"/>
                        <a:t>집중형강의</a:t>
                      </a:r>
                      <a:endParaRPr lang="ko-KR" altLang="en-US" sz="1600" dirty="0"/>
                    </a:p>
                  </a:txBody>
                  <a:tcPr marL="72000" marR="72000" marT="72000" marB="72000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310126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교육기간</a:t>
                      </a:r>
                    </a:p>
                  </a:txBody>
                  <a:tcPr marL="72000" marR="72000" marT="72000" marB="7200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/>
                        <a:t>2025</a:t>
                      </a:r>
                      <a:r>
                        <a:rPr lang="ko-KR" altLang="en-US" sz="1600" dirty="0"/>
                        <a:t>년 </a:t>
                      </a:r>
                      <a:r>
                        <a:rPr lang="en-US" altLang="ko-KR" sz="1600" dirty="0"/>
                        <a:t>5</a:t>
                      </a:r>
                      <a:r>
                        <a:rPr lang="ko-KR" altLang="en-US" sz="1600" dirty="0"/>
                        <a:t>월 </a:t>
                      </a:r>
                      <a:r>
                        <a:rPr lang="en-US" altLang="ko-KR" sz="1600" dirty="0"/>
                        <a:t>13</a:t>
                      </a:r>
                      <a:r>
                        <a:rPr lang="ko-KR" altLang="en-US" sz="1600" dirty="0"/>
                        <a:t>일</a:t>
                      </a:r>
                      <a:r>
                        <a:rPr lang="en-US" altLang="ko-KR" sz="1600" dirty="0"/>
                        <a:t>-5</a:t>
                      </a:r>
                      <a:r>
                        <a:rPr lang="ko-KR" altLang="en-US" sz="1600" dirty="0"/>
                        <a:t>월 </a:t>
                      </a:r>
                      <a:r>
                        <a:rPr lang="en-US" altLang="ko-KR" sz="1600" dirty="0"/>
                        <a:t>22</a:t>
                      </a:r>
                      <a:r>
                        <a:rPr lang="ko-KR" altLang="en-US" sz="1600" dirty="0"/>
                        <a:t>일 </a:t>
                      </a:r>
                      <a:r>
                        <a:rPr lang="en-US" altLang="ko-KR" sz="1600" dirty="0"/>
                        <a:t>(</a:t>
                      </a:r>
                      <a:r>
                        <a:rPr lang="ko-KR" altLang="en-US" sz="1600" dirty="0"/>
                        <a:t>화</a:t>
                      </a:r>
                      <a:r>
                        <a:rPr lang="en-US" altLang="ko-KR" sz="1600" dirty="0"/>
                        <a:t>, </a:t>
                      </a:r>
                      <a:r>
                        <a:rPr lang="ko-KR" altLang="en-US" sz="1600" dirty="0"/>
                        <a:t>목</a:t>
                      </a:r>
                      <a:r>
                        <a:rPr lang="en-US" altLang="ko-KR" sz="1600" dirty="0"/>
                        <a:t>)</a:t>
                      </a:r>
                    </a:p>
                    <a:p>
                      <a:pPr latinLnBrk="1"/>
                      <a:r>
                        <a:rPr lang="en-US" altLang="ko-KR" sz="1600" dirty="0"/>
                        <a:t>17:00-19:50, 306</a:t>
                      </a:r>
                      <a:r>
                        <a:rPr lang="ko-KR" altLang="en-US" sz="1600" dirty="0"/>
                        <a:t>호</a:t>
                      </a:r>
                    </a:p>
                  </a:txBody>
                  <a:tcPr marL="72000" marR="72000" marT="72000" marB="72000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83287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담당교수</a:t>
                      </a:r>
                    </a:p>
                  </a:txBody>
                  <a:tcPr marL="72000" marR="72000" marT="72000" marB="7200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err="1"/>
                        <a:t>이신열</a:t>
                      </a:r>
                      <a:r>
                        <a:rPr lang="ko-KR" altLang="en-US" sz="1600" dirty="0"/>
                        <a:t> </a:t>
                      </a:r>
                      <a:r>
                        <a:rPr lang="en-US" altLang="ko-KR" sz="1600" dirty="0"/>
                        <a:t>(</a:t>
                      </a:r>
                      <a:r>
                        <a:rPr lang="ko-KR" altLang="en-US" sz="1600" dirty="0" err="1"/>
                        <a:t>더스타일팩토리</a:t>
                      </a:r>
                      <a:r>
                        <a:rPr lang="ko-KR" altLang="en-US" sz="1600" dirty="0"/>
                        <a:t> 대표</a:t>
                      </a:r>
                      <a:r>
                        <a:rPr lang="en-US" altLang="ko-KR" sz="1600" dirty="0"/>
                        <a:t>)</a:t>
                      </a:r>
                      <a:endParaRPr lang="ko-KR" altLang="en-US" sz="1600" dirty="0"/>
                    </a:p>
                  </a:txBody>
                  <a:tcPr marL="72000" marR="72000" marT="72000" marB="72000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16410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참가대상</a:t>
                      </a:r>
                    </a:p>
                  </a:txBody>
                  <a:tcPr marL="72000" marR="72000" marT="72000" marB="7200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패션디자인학과 </a:t>
                      </a:r>
                      <a:r>
                        <a:rPr lang="en-US" altLang="ko-KR" sz="1600" dirty="0"/>
                        <a:t>1-4</a:t>
                      </a:r>
                      <a:r>
                        <a:rPr lang="ko-KR" altLang="en-US" sz="1600" dirty="0"/>
                        <a:t>학년 전체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en-US" altLang="ko-KR" sz="1600" dirty="0"/>
                        <a:t>(</a:t>
                      </a:r>
                      <a:r>
                        <a:rPr lang="ko-KR" altLang="en-US" sz="1600" dirty="0"/>
                        <a:t>선착순 </a:t>
                      </a:r>
                      <a:r>
                        <a:rPr lang="en-US" altLang="ko-KR" sz="1600" dirty="0"/>
                        <a:t>20</a:t>
                      </a:r>
                      <a:r>
                        <a:rPr lang="ko-KR" altLang="en-US" sz="1600" dirty="0"/>
                        <a:t>명</a:t>
                      </a:r>
                      <a:r>
                        <a:rPr lang="en-US" altLang="ko-KR" sz="1600" dirty="0"/>
                        <a:t>)</a:t>
                      </a:r>
                      <a:endParaRPr lang="ko-KR" altLang="en-US" sz="1600" dirty="0"/>
                    </a:p>
                  </a:txBody>
                  <a:tcPr marL="72000" marR="72000" marT="72000" marB="72000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02311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신청기간</a:t>
                      </a:r>
                    </a:p>
                  </a:txBody>
                  <a:tcPr marL="72000" marR="72000" marT="72000" marB="7200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/>
                        <a:t>2025</a:t>
                      </a:r>
                      <a:r>
                        <a:rPr lang="ko-KR" altLang="en-US" sz="1600" dirty="0"/>
                        <a:t>년 </a:t>
                      </a:r>
                      <a:r>
                        <a:rPr lang="en-US" altLang="ko-KR" sz="1600" dirty="0"/>
                        <a:t>4</a:t>
                      </a:r>
                      <a:r>
                        <a:rPr lang="ko-KR" altLang="en-US" sz="1600" dirty="0"/>
                        <a:t>월 </a:t>
                      </a:r>
                      <a:r>
                        <a:rPr lang="en-US" altLang="ko-KR" sz="1600" dirty="0"/>
                        <a:t>28-5</a:t>
                      </a:r>
                      <a:r>
                        <a:rPr lang="ko-KR" altLang="en-US" sz="1600" dirty="0"/>
                        <a:t>월 </a:t>
                      </a:r>
                      <a:r>
                        <a:rPr lang="en-US" altLang="ko-KR" sz="1600" dirty="0"/>
                        <a:t>2</a:t>
                      </a:r>
                      <a:r>
                        <a:rPr lang="ko-KR" altLang="en-US" sz="1600" dirty="0"/>
                        <a:t>일</a:t>
                      </a:r>
                    </a:p>
                  </a:txBody>
                  <a:tcPr marL="72000" marR="72000" marT="72000" marB="72000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26098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신청방법</a:t>
                      </a:r>
                    </a:p>
                  </a:txBody>
                  <a:tcPr marL="72000" marR="72000" marT="72000" marB="7200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동아리 대표가 아래 링크에서 신청서</a:t>
                      </a:r>
                      <a:r>
                        <a:rPr lang="en-US" altLang="ko-KR" sz="1600" dirty="0"/>
                        <a:t>(</a:t>
                      </a:r>
                      <a:r>
                        <a:rPr lang="ko-KR" altLang="en-US" sz="1600" dirty="0"/>
                        <a:t>엑셀</a:t>
                      </a:r>
                      <a:r>
                        <a:rPr lang="en-US" altLang="ko-KR" sz="1600" dirty="0"/>
                        <a:t>) </a:t>
                      </a:r>
                      <a:r>
                        <a:rPr lang="ko-KR" altLang="en-US" sz="1600" dirty="0"/>
                        <a:t>파일을 다운로드하여 작성 </a:t>
                      </a:r>
                      <a:r>
                        <a:rPr lang="en-US" altLang="ko-KR" sz="1600" dirty="0"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1600" b="1" dirty="0"/>
                        <a:t>이메일</a:t>
                      </a:r>
                      <a:r>
                        <a:rPr lang="en-US" altLang="ko-KR" sz="1600" b="1" dirty="0"/>
                        <a:t>(xswqaz9521@daegu.ac.kr)</a:t>
                      </a:r>
                      <a:r>
                        <a:rPr lang="ko-KR" altLang="en-US" sz="1600" b="1" dirty="0"/>
                        <a:t>로 제출</a:t>
                      </a:r>
                      <a:endParaRPr lang="ko-KR" altLang="en-US" sz="1600" dirty="0"/>
                    </a:p>
                  </a:txBody>
                  <a:tcPr marL="72000" marR="72000" marT="72000" marB="72000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2649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수강생 선정</a:t>
                      </a:r>
                    </a:p>
                  </a:txBody>
                  <a:tcPr marL="72000" marR="72000" marT="72000" marB="7200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/>
                        <a:t>5</a:t>
                      </a:r>
                      <a:r>
                        <a:rPr lang="ko-KR" altLang="en-US" sz="1600" dirty="0"/>
                        <a:t>월 </a:t>
                      </a:r>
                      <a:r>
                        <a:rPr lang="en-US" altLang="ko-KR" sz="1600" dirty="0"/>
                        <a:t>8-9</a:t>
                      </a:r>
                      <a:r>
                        <a:rPr lang="ko-KR" altLang="en-US" sz="1600" dirty="0"/>
                        <a:t>일 사이에 신청 학생에게 선정 결과 공지함</a:t>
                      </a:r>
                    </a:p>
                  </a:txBody>
                  <a:tcPr marL="72000" marR="72000" marT="72000" marB="72000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90660479"/>
                  </a:ext>
                </a:extLst>
              </a:tr>
            </a:tbl>
          </a:graphicData>
        </a:graphic>
      </p:graphicFrame>
      <p:sp>
        <p:nvSpPr>
          <p:cNvPr id="10" name="직사각형 9">
            <a:extLst>
              <a:ext uri="{FF2B5EF4-FFF2-40B4-BE49-F238E27FC236}">
                <a16:creationId xmlns:a16="http://schemas.microsoft.com/office/drawing/2014/main" id="{F64E8D55-13EE-4E91-8138-02B7EDAFEDD4}"/>
              </a:ext>
            </a:extLst>
          </p:cNvPr>
          <p:cNvSpPr/>
          <p:nvPr/>
        </p:nvSpPr>
        <p:spPr>
          <a:xfrm>
            <a:off x="2001289" y="694267"/>
            <a:ext cx="4348711" cy="13606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spc="-150" dirty="0">
                <a:solidFill>
                  <a:schemeClr val="tx1"/>
                </a:solidFill>
                <a:latin typeface="Noto Sans KR ExtraBold" panose="020B0200000000000000" pitchFamily="50" charset="-127"/>
                <a:ea typeface="Noto Sans KR ExtraBold" panose="020B0200000000000000" pitchFamily="50" charset="-127"/>
              </a:rPr>
              <a:t>패션디자인학과 비교과프로그램</a:t>
            </a:r>
          </a:p>
          <a:p>
            <a:pPr algn="ctr">
              <a:lnSpc>
                <a:spcPct val="150000"/>
              </a:lnSpc>
            </a:pPr>
            <a:r>
              <a:rPr lang="ko-KR" altLang="en-US" sz="2800" dirty="0" err="1">
                <a:solidFill>
                  <a:schemeClr val="accent3">
                    <a:lumMod val="75000"/>
                  </a:schemeClr>
                </a:solidFill>
                <a:latin typeface="Noto Sans KR ExtraBold" panose="020B0200000000000000" pitchFamily="50" charset="-127"/>
                <a:ea typeface="Noto Sans KR ExtraBold" panose="020B0200000000000000" pitchFamily="50" charset="-127"/>
              </a:rPr>
              <a:t>집중형강의</a:t>
            </a:r>
            <a:r>
              <a:rPr lang="ko-KR" altLang="en-US" sz="2800" dirty="0">
                <a:solidFill>
                  <a:schemeClr val="accent3">
                    <a:lumMod val="75000"/>
                  </a:schemeClr>
                </a:solidFill>
                <a:latin typeface="Noto Sans KR ExtraBold" panose="020B0200000000000000" pitchFamily="50" charset="-127"/>
                <a:ea typeface="Noto Sans KR ExtraBold" panose="020B0200000000000000" pitchFamily="50" charset="-127"/>
              </a:rPr>
              <a:t> </a:t>
            </a:r>
            <a:r>
              <a:rPr lang="en-US" altLang="ko-KR" sz="2800" dirty="0">
                <a:solidFill>
                  <a:schemeClr val="accent3">
                    <a:lumMod val="75000"/>
                  </a:schemeClr>
                </a:solidFill>
                <a:latin typeface="Noto Sans KR ExtraBold" panose="020B0200000000000000" pitchFamily="50" charset="-127"/>
                <a:ea typeface="Noto Sans KR ExtraBold" panose="020B0200000000000000" pitchFamily="50" charset="-127"/>
              </a:rPr>
              <a:t>: AI</a:t>
            </a:r>
            <a:r>
              <a:rPr lang="ko-KR" altLang="en-US" sz="2800" dirty="0">
                <a:solidFill>
                  <a:schemeClr val="accent3">
                    <a:lumMod val="75000"/>
                  </a:schemeClr>
                </a:solidFill>
                <a:latin typeface="Noto Sans KR ExtraBold" panose="020B0200000000000000" pitchFamily="50" charset="-127"/>
                <a:ea typeface="Noto Sans KR ExtraBold" panose="020B0200000000000000" pitchFamily="50" charset="-127"/>
              </a:rPr>
              <a:t>패션디자인</a:t>
            </a: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01D08362-6C57-485F-9E7D-E4F061B87E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000" y="7272000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889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사용자 지정 1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6BB134"/>
      </a:accent3>
      <a:accent4>
        <a:srgbClr val="127B6C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사용자 지정 2">
      <a:majorFont>
        <a:latin typeface="Noto Sans KR ExtraBold"/>
        <a:ea typeface="Noto Sans KR ExtraBold"/>
        <a:cs typeface=""/>
      </a:majorFont>
      <a:minorFont>
        <a:latin typeface="Noto Sans KR SemiBold"/>
        <a:ea typeface="Noto Sans KR SemiBold"/>
        <a:cs typeface="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</TotalTime>
  <Words>499</Words>
  <Application>Microsoft Office PowerPoint</Application>
  <PresentationFormat>A4 용지(210x297mm)</PresentationFormat>
  <Paragraphs>94</Paragraphs>
  <Slides>4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0" baseType="lpstr">
      <vt:lpstr>Noto Sans KR ExtraBold</vt:lpstr>
      <vt:lpstr>Noto Sans KR SemiBold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13</cp:revision>
  <dcterms:created xsi:type="dcterms:W3CDTF">2025-04-17T05:43:17Z</dcterms:created>
  <dcterms:modified xsi:type="dcterms:W3CDTF">2025-04-23T00:17:39Z</dcterms:modified>
</cp:coreProperties>
</file>