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4" r:id="rId4"/>
    <p:sldId id="259" r:id="rId5"/>
    <p:sldId id="260" r:id="rId6"/>
    <p:sldId id="305" r:id="rId7"/>
    <p:sldId id="261" r:id="rId8"/>
    <p:sldId id="262" r:id="rId9"/>
    <p:sldId id="263" r:id="rId10"/>
    <p:sldId id="264" r:id="rId11"/>
    <p:sldId id="265" r:id="rId12"/>
    <p:sldId id="297" r:id="rId13"/>
    <p:sldId id="266" r:id="rId14"/>
    <p:sldId id="267" r:id="rId15"/>
    <p:sldId id="306" r:id="rId16"/>
    <p:sldId id="268" r:id="rId17"/>
    <p:sldId id="298" r:id="rId18"/>
    <p:sldId id="269" r:id="rId19"/>
    <p:sldId id="271" r:id="rId20"/>
    <p:sldId id="272" r:id="rId21"/>
    <p:sldId id="273" r:id="rId22"/>
    <p:sldId id="274" r:id="rId23"/>
    <p:sldId id="275" r:id="rId24"/>
    <p:sldId id="307" r:id="rId25"/>
    <p:sldId id="308" r:id="rId26"/>
    <p:sldId id="309" r:id="rId27"/>
    <p:sldId id="310" r:id="rId28"/>
    <p:sldId id="276" r:id="rId29"/>
    <p:sldId id="277" r:id="rId30"/>
    <p:sldId id="278" r:id="rId31"/>
    <p:sldId id="279" r:id="rId32"/>
    <p:sldId id="280" r:id="rId33"/>
    <p:sldId id="303" r:id="rId34"/>
    <p:sldId id="299" r:id="rId35"/>
    <p:sldId id="281" r:id="rId36"/>
    <p:sldId id="282" r:id="rId37"/>
    <p:sldId id="300" r:id="rId38"/>
    <p:sldId id="283" r:id="rId39"/>
    <p:sldId id="284" r:id="rId40"/>
    <p:sldId id="285" r:id="rId41"/>
    <p:sldId id="302" r:id="rId42"/>
    <p:sldId id="286" r:id="rId43"/>
    <p:sldId id="287" r:id="rId44"/>
    <p:sldId id="301" r:id="rId45"/>
    <p:sldId id="289" r:id="rId46"/>
    <p:sldId id="290" r:id="rId47"/>
    <p:sldId id="291" r:id="rId48"/>
    <p:sldId id="294" r:id="rId49"/>
    <p:sldId id="296" r:id="rId5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49BB6-1F12-42DC-8705-A7883ADC6DFA}" type="datetimeFigureOut">
              <a:rPr lang="ko-KR" altLang="en-US" smtClean="0"/>
              <a:pPr/>
              <a:t>2013-03-12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DF1BB-6839-4A6A-A238-99DC6E672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daegosi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개념과 측정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류성진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각 변인에 대한 사례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600" dirty="0" smtClean="0"/>
              <a:t>독립변인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폭력드라마 시청 </a:t>
            </a:r>
            <a:r>
              <a:rPr lang="en-US" altLang="ko-KR" sz="2600" dirty="0" smtClean="0">
                <a:sym typeface="Wingdings" pitchFamily="2" charset="2"/>
              </a:rPr>
              <a:t> </a:t>
            </a:r>
            <a:r>
              <a:rPr lang="ko-KR" altLang="en-US" sz="2600" dirty="0" smtClean="0">
                <a:sym typeface="Wingdings" pitchFamily="2" charset="2"/>
              </a:rPr>
              <a:t>종속변인</a:t>
            </a:r>
            <a:r>
              <a:rPr lang="en-US" altLang="ko-KR" sz="2600" dirty="0" smtClean="0">
                <a:sym typeface="Wingdings" pitchFamily="2" charset="2"/>
              </a:rPr>
              <a:t>: </a:t>
            </a:r>
            <a:r>
              <a:rPr lang="ko-KR" altLang="en-US" sz="2600" dirty="0" smtClean="0">
                <a:sym typeface="Wingdings" pitchFamily="2" charset="2"/>
              </a:rPr>
              <a:t>폭력성향</a:t>
            </a:r>
            <a:endParaRPr lang="en-US" altLang="ko-KR" sz="2600" dirty="0" smtClean="0">
              <a:sym typeface="Wingdings" pitchFamily="2" charset="2"/>
            </a:endParaRPr>
          </a:p>
          <a:p>
            <a:endParaRPr lang="en-US" altLang="ko-KR" sz="2600" dirty="0" smtClean="0">
              <a:sym typeface="Wingdings" pitchFamily="2" charset="2"/>
            </a:endParaRPr>
          </a:p>
          <a:p>
            <a:r>
              <a:rPr lang="ko-KR" altLang="en-US" sz="2600" dirty="0" smtClean="0">
                <a:sym typeface="Wingdings" pitchFamily="2" charset="2"/>
              </a:rPr>
              <a:t>독립변인</a:t>
            </a:r>
            <a:r>
              <a:rPr lang="en-US" altLang="ko-KR" sz="2600" dirty="0" smtClean="0">
                <a:sym typeface="Wingdings" pitchFamily="2" charset="2"/>
              </a:rPr>
              <a:t>: </a:t>
            </a:r>
            <a:r>
              <a:rPr lang="ko-KR" altLang="en-US" sz="2600" dirty="0" smtClean="0">
                <a:sym typeface="Wingdings" pitchFamily="2" charset="2"/>
              </a:rPr>
              <a:t>특정 서비스 만족도 </a:t>
            </a:r>
            <a:r>
              <a:rPr lang="en-US" altLang="ko-KR" sz="2600" dirty="0" smtClean="0">
                <a:sym typeface="Wingdings" pitchFamily="2" charset="2"/>
              </a:rPr>
              <a:t> </a:t>
            </a:r>
            <a:r>
              <a:rPr lang="ko-KR" altLang="en-US" sz="2600" dirty="0" smtClean="0">
                <a:sym typeface="Wingdings" pitchFamily="2" charset="2"/>
              </a:rPr>
              <a:t>매개변인</a:t>
            </a:r>
            <a:r>
              <a:rPr lang="en-US" altLang="ko-KR" sz="2600" dirty="0" smtClean="0">
                <a:sym typeface="Wingdings" pitchFamily="2" charset="2"/>
              </a:rPr>
              <a:t>: </a:t>
            </a:r>
            <a:r>
              <a:rPr lang="ko-KR" altLang="en-US" sz="2600" dirty="0" smtClean="0">
                <a:sym typeface="Wingdings" pitchFamily="2" charset="2"/>
              </a:rPr>
              <a:t>기업이미지 </a:t>
            </a:r>
            <a:r>
              <a:rPr lang="en-US" altLang="ko-KR" sz="2600" dirty="0" smtClean="0">
                <a:sym typeface="Wingdings" pitchFamily="2" charset="2"/>
              </a:rPr>
              <a:t> </a:t>
            </a:r>
            <a:r>
              <a:rPr lang="ko-KR" altLang="en-US" sz="2600" dirty="0" smtClean="0">
                <a:sym typeface="Wingdings" pitchFamily="2" charset="2"/>
              </a:rPr>
              <a:t>종속변인</a:t>
            </a:r>
            <a:r>
              <a:rPr lang="en-US" altLang="ko-KR" sz="2600" dirty="0" smtClean="0">
                <a:sym typeface="Wingdings" pitchFamily="2" charset="2"/>
              </a:rPr>
              <a:t>:</a:t>
            </a:r>
            <a:r>
              <a:rPr lang="ko-KR" altLang="en-US" sz="2600" dirty="0" smtClean="0">
                <a:sym typeface="Wingdings" pitchFamily="2" charset="2"/>
              </a:rPr>
              <a:t> 전반적인 만족도</a:t>
            </a:r>
            <a:endParaRPr lang="en-US" altLang="ko-KR" sz="2600" dirty="0" smtClean="0">
              <a:sym typeface="Wingdings" pitchFamily="2" charset="2"/>
            </a:endParaRPr>
          </a:p>
          <a:p>
            <a:endParaRPr lang="en-US" altLang="ko-KR" sz="2600" dirty="0" smtClean="0">
              <a:sym typeface="Wingdings" pitchFamily="2" charset="2"/>
            </a:endParaRPr>
          </a:p>
          <a:p>
            <a:r>
              <a:rPr lang="ko-KR" altLang="en-US" sz="2600" dirty="0" smtClean="0">
                <a:sym typeface="Wingdings" pitchFamily="2" charset="2"/>
              </a:rPr>
              <a:t>독립변인</a:t>
            </a:r>
            <a:r>
              <a:rPr lang="en-US" altLang="ko-KR" sz="2600" dirty="0" smtClean="0">
                <a:sym typeface="Wingdings" pitchFamily="2" charset="2"/>
              </a:rPr>
              <a:t>: </a:t>
            </a:r>
            <a:r>
              <a:rPr lang="ko-KR" altLang="en-US" sz="2600" dirty="0" smtClean="0">
                <a:sym typeface="Wingdings" pitchFamily="2" charset="2"/>
              </a:rPr>
              <a:t>사회경제적 지위 </a:t>
            </a:r>
            <a:r>
              <a:rPr lang="en-US" altLang="ko-KR" sz="2600" dirty="0" smtClean="0">
                <a:sym typeface="Wingdings" pitchFamily="2" charset="2"/>
              </a:rPr>
              <a:t> </a:t>
            </a:r>
            <a:r>
              <a:rPr lang="ko-KR" altLang="en-US" sz="2600" dirty="0" smtClean="0">
                <a:sym typeface="Wingdings" pitchFamily="2" charset="2"/>
              </a:rPr>
              <a:t>매개변인</a:t>
            </a:r>
            <a:r>
              <a:rPr lang="en-US" altLang="ko-KR" sz="2600" dirty="0" smtClean="0">
                <a:sym typeface="Wingdings" pitchFamily="2" charset="2"/>
              </a:rPr>
              <a:t>: </a:t>
            </a:r>
            <a:r>
              <a:rPr lang="ko-KR" altLang="en-US" sz="2600" dirty="0" smtClean="0">
                <a:sym typeface="Wingdings" pitchFamily="2" charset="2"/>
              </a:rPr>
              <a:t>매체 노출 </a:t>
            </a:r>
            <a:r>
              <a:rPr lang="en-US" altLang="ko-KR" sz="2600" dirty="0" smtClean="0">
                <a:sym typeface="Wingdings" pitchFamily="2" charset="2"/>
              </a:rPr>
              <a:t> </a:t>
            </a:r>
            <a:r>
              <a:rPr lang="ko-KR" altLang="en-US" sz="2600" dirty="0" smtClean="0">
                <a:sym typeface="Wingdings" pitchFamily="2" charset="2"/>
              </a:rPr>
              <a:t>종속변인</a:t>
            </a:r>
            <a:r>
              <a:rPr lang="en-US" altLang="ko-KR" sz="2600" dirty="0" smtClean="0">
                <a:sym typeface="Wingdings" pitchFamily="2" charset="2"/>
              </a:rPr>
              <a:t>:</a:t>
            </a:r>
            <a:r>
              <a:rPr lang="ko-KR" altLang="en-US" sz="2600" dirty="0" smtClean="0">
                <a:sym typeface="Wingdings" pitchFamily="2" charset="2"/>
              </a:rPr>
              <a:t> </a:t>
            </a:r>
            <a:r>
              <a:rPr lang="ko-KR" altLang="en-US" sz="2600" dirty="0" err="1" smtClean="0">
                <a:sym typeface="Wingdings" pitchFamily="2" charset="2"/>
              </a:rPr>
              <a:t>지식량</a:t>
            </a:r>
            <a:endParaRPr lang="en-US" altLang="ko-KR" sz="2600" dirty="0" smtClean="0">
              <a:sym typeface="Wingdings" pitchFamily="2" charset="2"/>
            </a:endParaRPr>
          </a:p>
          <a:p>
            <a:endParaRPr lang="en-US" altLang="ko-KR" sz="2600" dirty="0">
              <a:sym typeface="Wingdings" pitchFamily="2" charset="2"/>
            </a:endParaRPr>
          </a:p>
          <a:p>
            <a:endParaRPr lang="en-US" altLang="ko-K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독립변인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특정 서비스 만족도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중재변인</a:t>
            </a:r>
            <a:r>
              <a:rPr lang="en-US" altLang="ko-KR" dirty="0" smtClean="0">
                <a:sym typeface="Wingdings" pitchFamily="2" charset="2"/>
              </a:rPr>
              <a:t>:</a:t>
            </a:r>
            <a:r>
              <a:rPr lang="ko-KR" altLang="en-US" dirty="0" smtClean="0">
                <a:sym typeface="Wingdings" pitchFamily="2" charset="2"/>
              </a:rPr>
              <a:t> 성별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종속변인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전반적인 만족도</a:t>
            </a:r>
            <a:endParaRPr lang="en-US" altLang="ko-KR" dirty="0" smtClean="0">
              <a:sym typeface="Wingdings" pitchFamily="2" charset="2"/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독립변인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스포츠 활동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중재변인</a:t>
            </a:r>
            <a:r>
              <a:rPr lang="en-US" altLang="ko-KR" dirty="0" smtClean="0">
                <a:sym typeface="Wingdings" pitchFamily="2" charset="2"/>
              </a:rPr>
              <a:t>:</a:t>
            </a:r>
            <a:r>
              <a:rPr lang="ko-KR" altLang="en-US" dirty="0" smtClean="0">
                <a:sym typeface="Wingdings" pitchFamily="2" charset="2"/>
              </a:rPr>
              <a:t> 성별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종속변인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신</a:t>
            </a:r>
            <a:r>
              <a:rPr lang="ko-KR" altLang="en-US" dirty="0">
                <a:sym typeface="Wingdings" pitchFamily="2" charset="2"/>
              </a:rPr>
              <a:t>문 </a:t>
            </a:r>
            <a:r>
              <a:rPr lang="ko-KR" altLang="en-US" dirty="0" smtClean="0">
                <a:sym typeface="Wingdings" pitchFamily="2" charset="2"/>
              </a:rPr>
              <a:t>스포츠 세션 읽는 횟수</a:t>
            </a:r>
            <a:endParaRPr lang="en-US" altLang="ko-KR" dirty="0" smtClean="0">
              <a:sym typeface="Wingdings" pitchFamily="2" charset="2"/>
            </a:endParaRP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ko-KR" altLang="en-US" dirty="0" smtClean="0">
                <a:sym typeface="Wingdings" pitchFamily="2" charset="2"/>
              </a:rPr>
              <a:t>통제변인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성별</a:t>
            </a:r>
            <a:r>
              <a:rPr lang="en-US" altLang="ko-KR" dirty="0" smtClean="0">
                <a:sym typeface="Wingdings" pitchFamily="2" charset="2"/>
              </a:rPr>
              <a:t> | </a:t>
            </a:r>
            <a:r>
              <a:rPr lang="ko-KR" altLang="en-US" dirty="0" smtClean="0">
                <a:sym typeface="Wingdings" pitchFamily="2" charset="2"/>
              </a:rPr>
              <a:t>독립변인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특성 서비스 만족도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종속변인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전반적인 만족도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42000" indent="-342000">
              <a:lnSpc>
                <a:spcPct val="120000"/>
              </a:lnSpc>
            </a:pPr>
            <a:r>
              <a:rPr lang="ko-KR" altLang="en-US" sz="4000" dirty="0" smtClean="0"/>
              <a:t>연구문제 </a:t>
            </a:r>
            <a:r>
              <a:rPr lang="en-US" altLang="ko-KR" sz="4000" dirty="0" smtClean="0"/>
              <a:t>(Research question)</a:t>
            </a:r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/>
              <a:t>연구에서</a:t>
            </a:r>
            <a:r>
              <a:rPr lang="en-US" altLang="ko-KR" sz="3600" dirty="0" smtClean="0"/>
              <a:t> </a:t>
            </a:r>
            <a:r>
              <a:rPr lang="ko-KR" altLang="en-US" sz="3600" dirty="0" smtClean="0"/>
              <a:t>연구자가 제기한 문제</a:t>
            </a:r>
            <a:endParaRPr lang="en-US" altLang="ko-KR" sz="3600" dirty="0" smtClean="0"/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/>
              <a:t>종종 이론처럼 모호하고 추상적임</a:t>
            </a:r>
            <a:endParaRPr lang="en-US" altLang="ko-KR" sz="3600" dirty="0" smtClean="0"/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/>
              <a:t>이론에 비해 범위에 한계가 있음</a:t>
            </a:r>
            <a:endParaRPr lang="en-US" altLang="ko-KR" sz="3600" dirty="0" smtClean="0"/>
          </a:p>
          <a:p>
            <a:pPr marL="342000" indent="-342000">
              <a:lnSpc>
                <a:spcPct val="120000"/>
              </a:lnSpc>
            </a:pPr>
            <a:endParaRPr lang="en-US" altLang="ko-KR" sz="4000" dirty="0" smtClean="0"/>
          </a:p>
          <a:p>
            <a:pPr marL="342000" indent="-342000">
              <a:lnSpc>
                <a:spcPct val="120000"/>
              </a:lnSpc>
            </a:pPr>
            <a:r>
              <a:rPr lang="ko-KR" altLang="en-US" sz="4000" dirty="0" smtClean="0"/>
              <a:t>연구문제 예</a:t>
            </a:r>
            <a:r>
              <a:rPr lang="en-US" altLang="ko-KR" sz="4000" dirty="0" smtClean="0"/>
              <a:t>:</a:t>
            </a:r>
            <a:endParaRPr lang="en-US" altLang="ko-KR" sz="4000" dirty="0"/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/>
              <a:t>메시지에 노출될 때 사람의 사고는 그 사람의 태도가 단기적일 것인지 아니면 장기적일 것인지에 영향을 주는가</a:t>
            </a:r>
            <a:r>
              <a:rPr lang="en-US" altLang="ko-KR" sz="3600" dirty="0" smtClean="0"/>
              <a:t>?</a:t>
            </a:r>
          </a:p>
          <a:p>
            <a:pPr marL="342000" indent="-342000">
              <a:lnSpc>
                <a:spcPct val="120000"/>
              </a:lnSpc>
            </a:pPr>
            <a:endParaRPr lang="en-US" altLang="ko-KR" sz="4000" dirty="0" smtClean="0"/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/>
              <a:t>발표 중 청중의 산만함은 건강 관련 메시지의 설득력에 영향을 주는가</a:t>
            </a:r>
            <a:r>
              <a:rPr lang="en-US" altLang="ko-KR" sz="3600" dirty="0" smtClean="0"/>
              <a:t>?</a:t>
            </a:r>
          </a:p>
          <a:p>
            <a:pPr marL="342000" indent="-342000">
              <a:lnSpc>
                <a:spcPct val="120000"/>
              </a:lnSpc>
            </a:pPr>
            <a:endParaRPr lang="en-US" altLang="ko-KR" sz="40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</a:pPr>
            <a:r>
              <a:rPr lang="ko-KR" altLang="en-US" sz="4000" dirty="0" smtClean="0">
                <a:latin typeface="+mn-ea"/>
              </a:rPr>
              <a:t>가설</a:t>
            </a:r>
            <a:r>
              <a:rPr lang="en-US" altLang="ko-KR" sz="4000" dirty="0" smtClean="0">
                <a:latin typeface="+mn-ea"/>
              </a:rPr>
              <a:t>(Hypothesis)</a:t>
            </a:r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>
                <a:latin typeface="+mn-ea"/>
              </a:rPr>
              <a:t>연구자가 발견하고자 하는 구체적인 예측이나 명제</a:t>
            </a:r>
            <a:endParaRPr lang="en-US" altLang="ko-KR" sz="3600" dirty="0" smtClean="0">
              <a:latin typeface="+mn-ea"/>
            </a:endParaRPr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>
                <a:latin typeface="+mn-ea"/>
              </a:rPr>
              <a:t>둘 이상의 변수 또는 현상간의 관계를 설명하는 검증되지 않은 명제</a:t>
            </a:r>
            <a:endParaRPr lang="en-US" altLang="ko-KR" sz="3600" dirty="0" smtClean="0">
              <a:latin typeface="+mn-ea"/>
            </a:endParaRPr>
          </a:p>
          <a:p>
            <a:pPr marL="742050" lvl="2" indent="-342000">
              <a:lnSpc>
                <a:spcPct val="120000"/>
              </a:lnSpc>
            </a:pPr>
            <a:r>
              <a:rPr lang="ko-KR" altLang="en-US" sz="3600" dirty="0" smtClean="0">
                <a:latin typeface="+mn-ea"/>
              </a:rPr>
              <a:t>가설은 크게 영가설</a:t>
            </a:r>
            <a:r>
              <a:rPr lang="en-US" altLang="ko-KR" sz="3600" dirty="0" smtClean="0">
                <a:latin typeface="+mn-ea"/>
              </a:rPr>
              <a:t>(</a:t>
            </a:r>
            <a:r>
              <a:rPr lang="ko-KR" altLang="en-US" sz="3600" dirty="0" smtClean="0">
                <a:latin typeface="+mn-ea"/>
              </a:rPr>
              <a:t>또는 </a:t>
            </a:r>
            <a:r>
              <a:rPr lang="ko-KR" altLang="en-US" sz="3600" dirty="0" err="1" smtClean="0">
                <a:latin typeface="+mn-ea"/>
              </a:rPr>
              <a:t>귀무가설</a:t>
            </a:r>
            <a:r>
              <a:rPr lang="en-US" altLang="ko-KR" sz="3600" dirty="0" smtClean="0">
                <a:latin typeface="+mn-ea"/>
              </a:rPr>
              <a:t>)</a:t>
            </a:r>
            <a:r>
              <a:rPr lang="ko-KR" altLang="en-US" sz="3600" dirty="0" smtClean="0">
                <a:latin typeface="+mn-ea"/>
              </a:rPr>
              <a:t>과 연구가설</a:t>
            </a:r>
            <a:r>
              <a:rPr lang="en-US" altLang="ko-KR" sz="3600" dirty="0" smtClean="0">
                <a:latin typeface="+mn-ea"/>
              </a:rPr>
              <a:t>(</a:t>
            </a:r>
            <a:r>
              <a:rPr lang="ko-KR" altLang="en-US" sz="3600" dirty="0" smtClean="0">
                <a:latin typeface="+mn-ea"/>
              </a:rPr>
              <a:t>또는 대립가설</a:t>
            </a:r>
            <a:r>
              <a:rPr lang="en-US" altLang="ko-KR" sz="3600" dirty="0" smtClean="0">
                <a:latin typeface="+mn-ea"/>
              </a:rPr>
              <a:t>)</a:t>
            </a:r>
            <a:r>
              <a:rPr lang="ko-KR" altLang="en-US" sz="3600" dirty="0" smtClean="0">
                <a:latin typeface="+mn-ea"/>
              </a:rPr>
              <a:t>로 나뉨</a:t>
            </a:r>
            <a:endParaRPr lang="en-US" altLang="ko-KR" sz="3600" dirty="0" smtClean="0">
              <a:latin typeface="+mn-ea"/>
            </a:endParaRPr>
          </a:p>
          <a:p>
            <a:pPr>
              <a:lnSpc>
                <a:spcPct val="120000"/>
              </a:lnSpc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000" indent="-342000">
              <a:lnSpc>
                <a:spcPct val="120000"/>
              </a:lnSpc>
            </a:pPr>
            <a:r>
              <a:rPr lang="ko-KR" altLang="en-US" sz="7200" dirty="0" smtClean="0">
                <a:latin typeface="+mn-ea"/>
              </a:rPr>
              <a:t>영가설</a:t>
            </a:r>
            <a:r>
              <a:rPr lang="en-US" altLang="ko-KR" sz="7200" dirty="0" smtClean="0">
                <a:latin typeface="+mn-ea"/>
              </a:rPr>
              <a:t>(Null Hypothesis)</a:t>
            </a:r>
          </a:p>
          <a:p>
            <a:pPr marL="742050" lvl="1" indent="-342000">
              <a:lnSpc>
                <a:spcPct val="120000"/>
              </a:lnSpc>
            </a:pPr>
            <a:r>
              <a:rPr lang="ko-KR" altLang="en-US" sz="7200" dirty="0" smtClean="0">
                <a:latin typeface="+mn-ea"/>
              </a:rPr>
              <a:t>수집된 자료에서 나타난 차이나 관계가 우연의 법칙으로 생긴 것이라는 진술</a:t>
            </a:r>
            <a:endParaRPr lang="en-US" altLang="ko-KR" sz="7200" dirty="0" smtClean="0">
              <a:latin typeface="+mn-ea"/>
            </a:endParaRPr>
          </a:p>
          <a:p>
            <a:pPr marL="742050" lvl="1" indent="-342000">
              <a:lnSpc>
                <a:spcPct val="120000"/>
              </a:lnSpc>
            </a:pPr>
            <a:r>
              <a:rPr lang="en-US" altLang="ko-KR" sz="7200" dirty="0" smtClean="0">
                <a:latin typeface="+mn-ea"/>
              </a:rPr>
              <a:t>“</a:t>
            </a:r>
            <a:r>
              <a:rPr lang="ko-KR" altLang="en-US" sz="7200" dirty="0" smtClean="0">
                <a:latin typeface="+mn-ea"/>
              </a:rPr>
              <a:t>차이가 없다</a:t>
            </a:r>
            <a:r>
              <a:rPr lang="en-US" altLang="ko-KR" sz="7200" dirty="0" smtClean="0">
                <a:latin typeface="+mn-ea"/>
              </a:rPr>
              <a:t>” “</a:t>
            </a:r>
            <a:r>
              <a:rPr lang="ko-KR" altLang="en-US" sz="7200" dirty="0" smtClean="0">
                <a:latin typeface="+mn-ea"/>
              </a:rPr>
              <a:t>관계가 없다</a:t>
            </a:r>
            <a:r>
              <a:rPr lang="en-US" altLang="ko-KR" sz="7200" dirty="0" smtClean="0">
                <a:latin typeface="+mn-ea"/>
              </a:rPr>
              <a:t>” </a:t>
            </a:r>
            <a:r>
              <a:rPr lang="ko-KR" altLang="en-US" sz="7200" dirty="0" smtClean="0">
                <a:latin typeface="+mn-ea"/>
              </a:rPr>
              <a:t>로 진술</a:t>
            </a:r>
            <a:endParaRPr lang="en-US" altLang="ko-KR" sz="7200" dirty="0" smtClean="0">
              <a:latin typeface="+mn-ea"/>
            </a:endParaRPr>
          </a:p>
          <a:p>
            <a:pPr marL="742050" lvl="1" indent="-342000">
              <a:lnSpc>
                <a:spcPct val="120000"/>
              </a:lnSpc>
            </a:pPr>
            <a:r>
              <a:rPr lang="en-US" altLang="ko-KR" sz="7200" dirty="0" smtClean="0">
                <a:latin typeface="+mn-ea"/>
              </a:rPr>
              <a:t>Ho</a:t>
            </a:r>
            <a:r>
              <a:rPr lang="ko-KR" altLang="en-US" sz="7200" dirty="0" smtClean="0">
                <a:latin typeface="+mn-ea"/>
              </a:rPr>
              <a:t>로 표시</a:t>
            </a:r>
            <a:endParaRPr lang="en-US" altLang="ko-KR" sz="72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</a:pPr>
            <a:endParaRPr lang="en-US" altLang="ko-KR" sz="72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</a:pPr>
            <a:r>
              <a:rPr lang="ko-KR" altLang="en-US" sz="7200" dirty="0" smtClean="0">
                <a:latin typeface="+mn-ea"/>
              </a:rPr>
              <a:t>연구가설</a:t>
            </a:r>
            <a:r>
              <a:rPr lang="en-US" altLang="ko-KR" sz="7200" dirty="0" smtClean="0">
                <a:latin typeface="+mn-ea"/>
              </a:rPr>
              <a:t>(Research Hypothesis) </a:t>
            </a:r>
          </a:p>
          <a:p>
            <a:pPr marL="742050" lvl="1" indent="-342000">
              <a:lnSpc>
                <a:spcPct val="120000"/>
              </a:lnSpc>
            </a:pPr>
            <a:r>
              <a:rPr lang="ko-KR" altLang="en-US" sz="7200" dirty="0" smtClean="0">
                <a:latin typeface="+mn-ea"/>
              </a:rPr>
              <a:t>연구문제에 대한 잠정적 해답</a:t>
            </a:r>
            <a:endParaRPr lang="en-US" altLang="ko-KR" sz="7200" dirty="0" smtClean="0">
              <a:latin typeface="+mn-ea"/>
            </a:endParaRPr>
          </a:p>
          <a:p>
            <a:pPr marL="742050" lvl="1" indent="-342000">
              <a:lnSpc>
                <a:spcPct val="120000"/>
              </a:lnSpc>
            </a:pPr>
            <a:r>
              <a:rPr lang="ko-KR" altLang="en-US" sz="7200" dirty="0" smtClean="0">
                <a:latin typeface="+mn-ea"/>
              </a:rPr>
              <a:t>연구자가 제시한 가설로 경험적으로 검증 가능하도록 진술한 가설</a:t>
            </a:r>
            <a:endParaRPr lang="en-US" altLang="ko-KR" sz="7200" dirty="0" smtClean="0">
              <a:latin typeface="+mn-ea"/>
            </a:endParaRPr>
          </a:p>
          <a:p>
            <a:pPr marL="742050" lvl="1" indent="-342000">
              <a:lnSpc>
                <a:spcPct val="120000"/>
              </a:lnSpc>
            </a:pPr>
            <a:r>
              <a:rPr lang="en-US" altLang="ko-KR" sz="7200" dirty="0" smtClean="0">
                <a:latin typeface="+mn-ea"/>
              </a:rPr>
              <a:t>“</a:t>
            </a:r>
            <a:r>
              <a:rPr lang="ko-KR" altLang="en-US" sz="7200" dirty="0" smtClean="0">
                <a:latin typeface="+mn-ea"/>
              </a:rPr>
              <a:t>차이가 있다</a:t>
            </a:r>
            <a:r>
              <a:rPr lang="en-US" altLang="ko-KR" sz="7200" dirty="0" smtClean="0">
                <a:latin typeface="+mn-ea"/>
              </a:rPr>
              <a:t>,” “</a:t>
            </a:r>
            <a:r>
              <a:rPr lang="ko-KR" altLang="en-US" sz="7200" dirty="0" smtClean="0">
                <a:latin typeface="+mn-ea"/>
              </a:rPr>
              <a:t>관계가 있다</a:t>
            </a:r>
            <a:r>
              <a:rPr lang="en-US" altLang="ko-KR" sz="7200" dirty="0" smtClean="0">
                <a:latin typeface="+mn-ea"/>
              </a:rPr>
              <a:t>” </a:t>
            </a:r>
            <a:r>
              <a:rPr lang="ko-KR" altLang="en-US" sz="7200" dirty="0" smtClean="0">
                <a:latin typeface="+mn-ea"/>
              </a:rPr>
              <a:t>로 진술</a:t>
            </a:r>
            <a:endParaRPr lang="en-US" altLang="ko-KR" sz="7200" dirty="0" smtClean="0">
              <a:latin typeface="+mn-ea"/>
            </a:endParaRPr>
          </a:p>
          <a:p>
            <a:pPr marL="742050" lvl="1" indent="-342000">
              <a:lnSpc>
                <a:spcPct val="120000"/>
              </a:lnSpc>
            </a:pPr>
            <a:r>
              <a:rPr lang="en-US" altLang="ko-KR" sz="7200" dirty="0" smtClean="0">
                <a:latin typeface="+mn-ea"/>
              </a:rPr>
              <a:t>Ha </a:t>
            </a:r>
            <a:r>
              <a:rPr lang="ko-KR" altLang="en-US" sz="7200" dirty="0" smtClean="0">
                <a:latin typeface="+mn-ea"/>
              </a:rPr>
              <a:t>로 표시</a:t>
            </a:r>
            <a:endParaRPr lang="en-US" altLang="ko-KR" sz="7200" dirty="0" smtClean="0">
              <a:latin typeface="+mn-ea"/>
            </a:endParaRPr>
          </a:p>
          <a:p>
            <a:pPr marL="742050" lvl="1" indent="-342000">
              <a:lnSpc>
                <a:spcPct val="120000"/>
              </a:lnSpc>
            </a:pPr>
            <a:r>
              <a:rPr lang="ko-KR" altLang="en-US" sz="7200" dirty="0" smtClean="0">
                <a:latin typeface="+mn-ea"/>
              </a:rPr>
              <a:t>연구가설은 </a:t>
            </a:r>
            <a:r>
              <a:rPr lang="ko-KR" altLang="en-US" sz="7200" dirty="0" err="1" smtClean="0">
                <a:latin typeface="+mn-ea"/>
              </a:rPr>
              <a:t>영가설이</a:t>
            </a:r>
            <a:r>
              <a:rPr lang="ko-KR" altLang="en-US" sz="7200" dirty="0" smtClean="0">
                <a:latin typeface="+mn-ea"/>
              </a:rPr>
              <a:t> 직접 채택될 수 없을 때 자동적으로 받아들여지는 가설</a:t>
            </a:r>
          </a:p>
          <a:p>
            <a:pPr marL="742050" lvl="1" indent="-342000">
              <a:lnSpc>
                <a:spcPct val="120000"/>
              </a:lnSpc>
            </a:pPr>
            <a:endParaRPr lang="en-US" altLang="ko-KR" sz="72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  <a:buNone/>
            </a:pPr>
            <a:endParaRPr lang="ko-KR" altLang="en-US" sz="72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  <a:defRPr/>
            </a:pPr>
            <a:endParaRPr lang="en-US" altLang="ko-KR" sz="5500" dirty="0" smtClean="0">
              <a:latin typeface="+mn-ea"/>
            </a:endParaRPr>
          </a:p>
          <a:p>
            <a:pPr>
              <a:lnSpc>
                <a:spcPct val="120000"/>
              </a:lnSpc>
              <a:defRPr/>
            </a:pPr>
            <a:endParaRPr lang="en-US" altLang="ko-KR" sz="5500" dirty="0">
              <a:latin typeface="+mn-ea"/>
            </a:endParaRPr>
          </a:p>
          <a:p>
            <a:pPr>
              <a:defRPr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ko-KR" altLang="en-US" sz="4400" dirty="0" err="1" smtClean="0">
                <a:latin typeface="+mn-ea"/>
              </a:rPr>
              <a:t>영가설과</a:t>
            </a:r>
            <a:r>
              <a:rPr lang="ko-KR" altLang="en-US" sz="4400" dirty="0" smtClean="0">
                <a:latin typeface="+mn-ea"/>
              </a:rPr>
              <a:t> 연구가설의 </a:t>
            </a:r>
            <a:r>
              <a:rPr lang="ko-KR" altLang="en-US" sz="4400" dirty="0">
                <a:latin typeface="+mn-ea"/>
              </a:rPr>
              <a:t>예</a:t>
            </a:r>
            <a:r>
              <a:rPr lang="en-US" altLang="ko-KR" sz="4400" dirty="0">
                <a:latin typeface="+mn-ea"/>
              </a:rPr>
              <a:t>: </a:t>
            </a:r>
          </a:p>
          <a:p>
            <a:pPr>
              <a:lnSpc>
                <a:spcPct val="120000"/>
              </a:lnSpc>
              <a:defRPr/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  <a:defRPr/>
            </a:pPr>
            <a:r>
              <a:rPr lang="ko-KR" altLang="en-US" sz="2900" dirty="0" smtClean="0">
                <a:latin typeface="+mn-ea"/>
              </a:rPr>
              <a:t>영가설</a:t>
            </a:r>
            <a:r>
              <a:rPr lang="en-US" altLang="ko-KR" sz="2900" dirty="0">
                <a:latin typeface="+mn-ea"/>
              </a:rPr>
              <a:t>: </a:t>
            </a:r>
            <a:r>
              <a:rPr lang="ko-KR" altLang="en-US" sz="2900" dirty="0">
                <a:latin typeface="+mn-ea"/>
              </a:rPr>
              <a:t>온라인신문을 읽는 사람과 종이신문을 읽는 사람들은 지식에 차이가 없다</a:t>
            </a:r>
            <a:r>
              <a:rPr lang="en-US" altLang="ko-KR" sz="2900" dirty="0">
                <a:latin typeface="+mn-ea"/>
              </a:rPr>
              <a:t>. </a:t>
            </a:r>
          </a:p>
          <a:p>
            <a:pPr lvl="1">
              <a:lnSpc>
                <a:spcPct val="120000"/>
              </a:lnSpc>
              <a:defRPr/>
            </a:pPr>
            <a:r>
              <a:rPr lang="ko-KR" altLang="en-US" sz="2900" dirty="0">
                <a:latin typeface="+mn-ea"/>
              </a:rPr>
              <a:t>연구가설</a:t>
            </a:r>
            <a:r>
              <a:rPr lang="en-US" altLang="ko-KR" sz="2900" dirty="0">
                <a:latin typeface="+mn-ea"/>
              </a:rPr>
              <a:t>: </a:t>
            </a:r>
            <a:r>
              <a:rPr lang="ko-KR" altLang="en-US" sz="2900" dirty="0">
                <a:latin typeface="+mn-ea"/>
              </a:rPr>
              <a:t>온라인신문을 읽는 사람과 종이신문을 읽는 사람들은 지식에 차이가 </a:t>
            </a:r>
            <a:r>
              <a:rPr lang="ko-KR" altLang="en-US" sz="2900" dirty="0" smtClean="0">
                <a:latin typeface="+mn-ea"/>
              </a:rPr>
              <a:t>있다</a:t>
            </a:r>
            <a:r>
              <a:rPr lang="en-US" altLang="ko-KR" sz="2900" dirty="0" smtClean="0">
                <a:latin typeface="+mn-ea"/>
              </a:rPr>
              <a:t>. </a:t>
            </a:r>
            <a:endParaRPr lang="en-US" altLang="ko-KR" sz="2900" dirty="0">
              <a:latin typeface="+mn-ea"/>
            </a:endParaRPr>
          </a:p>
          <a:p>
            <a:pPr>
              <a:lnSpc>
                <a:spcPct val="120000"/>
              </a:lnSpc>
            </a:pPr>
            <a:endParaRPr lang="en-US" altLang="ko-KR" sz="2900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sz="2900" dirty="0" smtClean="0">
                <a:latin typeface="+mn-ea"/>
              </a:rPr>
              <a:t>영가설</a:t>
            </a:r>
            <a:r>
              <a:rPr lang="en-US" altLang="ko-KR" sz="2900" dirty="0" smtClean="0">
                <a:latin typeface="+mn-ea"/>
              </a:rPr>
              <a:t>: </a:t>
            </a:r>
            <a:r>
              <a:rPr lang="ko-KR" altLang="en-US" sz="2900" dirty="0" smtClean="0">
                <a:latin typeface="+mn-ea"/>
              </a:rPr>
              <a:t>부모와 자식간에 </a:t>
            </a:r>
            <a:r>
              <a:rPr lang="ko-KR" altLang="en-US" sz="2900" dirty="0" err="1" smtClean="0">
                <a:latin typeface="+mn-ea"/>
              </a:rPr>
              <a:t>대화량은</a:t>
            </a:r>
            <a:r>
              <a:rPr lang="ko-KR" altLang="en-US" sz="2900" dirty="0" smtClean="0">
                <a:latin typeface="+mn-ea"/>
              </a:rPr>
              <a:t> 자식의 감정조절능력에 영향을 주지 않는다</a:t>
            </a:r>
            <a:r>
              <a:rPr lang="en-US" altLang="ko-KR" sz="2900" dirty="0" smtClean="0">
                <a:latin typeface="+mn-ea"/>
              </a:rPr>
              <a:t>. </a:t>
            </a:r>
          </a:p>
          <a:p>
            <a:pPr lvl="1">
              <a:lnSpc>
                <a:spcPct val="120000"/>
              </a:lnSpc>
            </a:pPr>
            <a:r>
              <a:rPr lang="ko-KR" altLang="en-US" sz="2900" dirty="0" smtClean="0">
                <a:latin typeface="+mn-ea"/>
              </a:rPr>
              <a:t>연구가설</a:t>
            </a:r>
            <a:r>
              <a:rPr lang="en-US" altLang="ko-KR" sz="2900" dirty="0" smtClean="0">
                <a:latin typeface="+mn-ea"/>
              </a:rPr>
              <a:t>: </a:t>
            </a:r>
            <a:r>
              <a:rPr lang="ko-KR" altLang="en-US" sz="2900" dirty="0" smtClean="0">
                <a:latin typeface="+mn-ea"/>
              </a:rPr>
              <a:t>부모와 자식간에 </a:t>
            </a:r>
            <a:r>
              <a:rPr lang="ko-KR" altLang="en-US" sz="2900" dirty="0" err="1" smtClean="0">
                <a:latin typeface="+mn-ea"/>
              </a:rPr>
              <a:t>대화량은</a:t>
            </a:r>
            <a:r>
              <a:rPr lang="ko-KR" altLang="en-US" sz="2900" dirty="0" smtClean="0">
                <a:latin typeface="+mn-ea"/>
              </a:rPr>
              <a:t> 자식의 감정조절능력에 영향을 준다</a:t>
            </a:r>
            <a:r>
              <a:rPr lang="en-US" altLang="ko-KR" sz="2900" dirty="0" smtClean="0">
                <a:latin typeface="+mn-ea"/>
              </a:rPr>
              <a:t>. </a:t>
            </a:r>
          </a:p>
          <a:p>
            <a:pPr>
              <a:lnSpc>
                <a:spcPct val="120000"/>
              </a:lnSpc>
            </a:pPr>
            <a:endParaRPr lang="en-US" altLang="ko-KR" sz="2900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sz="2900" dirty="0" smtClean="0">
                <a:latin typeface="+mn-ea"/>
              </a:rPr>
              <a:t>영가설</a:t>
            </a:r>
            <a:r>
              <a:rPr lang="en-US" altLang="ko-KR" sz="2900" dirty="0" smtClean="0">
                <a:latin typeface="+mn-ea"/>
              </a:rPr>
              <a:t>: </a:t>
            </a:r>
            <a:r>
              <a:rPr lang="ko-KR" altLang="en-US" sz="2900" dirty="0" smtClean="0">
                <a:latin typeface="+mn-ea"/>
              </a:rPr>
              <a:t>외국어 습득 능력과 수줍음은 관계가 없다</a:t>
            </a:r>
            <a:r>
              <a:rPr lang="en-US" altLang="ko-KR" sz="2900" dirty="0" smtClean="0">
                <a:latin typeface="+mn-ea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ko-KR" altLang="en-US" sz="2900" dirty="0" smtClean="0">
                <a:latin typeface="+mn-ea"/>
              </a:rPr>
              <a:t>연구가설</a:t>
            </a:r>
            <a:r>
              <a:rPr lang="en-US" altLang="ko-KR" sz="2900" dirty="0" smtClean="0">
                <a:latin typeface="+mn-ea"/>
              </a:rPr>
              <a:t>: </a:t>
            </a:r>
            <a:r>
              <a:rPr lang="ko-KR" altLang="en-US" sz="2900" dirty="0" smtClean="0">
                <a:latin typeface="+mn-ea"/>
              </a:rPr>
              <a:t>외국어 습득 능력은 수줍음과 부정적인 관계에 있다</a:t>
            </a:r>
            <a:r>
              <a:rPr lang="en-US" altLang="ko-KR" sz="2900" dirty="0" smtClean="0">
                <a:latin typeface="+mn-ea"/>
              </a:rPr>
              <a:t>.</a:t>
            </a:r>
            <a:r>
              <a:rPr lang="ko-KR" altLang="en-US" sz="2900" dirty="0" smtClean="0">
                <a:latin typeface="+mn-ea"/>
              </a:rPr>
              <a:t> </a:t>
            </a:r>
            <a:endParaRPr lang="en-US" altLang="ko-KR" sz="2900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 smtClean="0"/>
              <a:t>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800" dirty="0" smtClean="0"/>
              <a:t>데이터</a:t>
            </a:r>
            <a:r>
              <a:rPr lang="en-US" altLang="ko-KR" sz="2800" dirty="0" smtClean="0"/>
              <a:t>(data)</a:t>
            </a:r>
          </a:p>
          <a:p>
            <a:pPr lvl="1"/>
            <a:r>
              <a:rPr lang="ko-KR" altLang="en-US" dirty="0" smtClean="0"/>
              <a:t>연구에서 변인 또는 변인들을 양적으로 또는 어떤 다른 방식으로 나타낸 것</a:t>
            </a:r>
            <a:endParaRPr lang="en-US" altLang="ko-KR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데이터 세트</a:t>
            </a:r>
            <a:r>
              <a:rPr lang="en-US" altLang="ko-KR" sz="2800" dirty="0" smtClean="0"/>
              <a:t>(data set)</a:t>
            </a:r>
          </a:p>
          <a:p>
            <a:pPr lvl="1"/>
            <a:r>
              <a:rPr lang="ko-KR" altLang="en-US" dirty="0" smtClean="0"/>
              <a:t>간단하게 수집한 데이터</a:t>
            </a:r>
            <a:endParaRPr lang="en-US" altLang="ko-KR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케이스</a:t>
            </a:r>
            <a:r>
              <a:rPr lang="en-US" altLang="ko-KR" sz="2800" dirty="0" smtClean="0"/>
              <a:t>(case)</a:t>
            </a:r>
          </a:p>
          <a:p>
            <a:pPr lvl="1"/>
            <a:r>
              <a:rPr lang="ko-KR" altLang="en-US" dirty="0" smtClean="0"/>
              <a:t>데이터를 제공하는 각 단위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개념 소개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/>
              <a:t>개념</a:t>
            </a:r>
            <a:r>
              <a:rPr lang="en-US" altLang="ko-KR" dirty="0" smtClean="0"/>
              <a:t>(Concept):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일정하게 관찰된 사실</a:t>
            </a:r>
            <a:r>
              <a:rPr lang="en-US" altLang="ko-KR" dirty="0" smtClean="0"/>
              <a:t>(events)</a:t>
            </a:r>
            <a:r>
              <a:rPr lang="ko-KR" altLang="en-US" dirty="0" smtClean="0"/>
              <a:t>에 대한 추상적 표현</a:t>
            </a:r>
            <a:r>
              <a:rPr lang="en-US" altLang="ko-KR" dirty="0" smtClean="0"/>
              <a:t>(C. </a:t>
            </a:r>
            <a:r>
              <a:rPr lang="en-US" altLang="ko-KR" dirty="0" err="1" smtClean="0"/>
              <a:t>Selltiz</a:t>
            </a:r>
            <a:r>
              <a:rPr lang="en-US" altLang="ko-KR" dirty="0" smtClean="0"/>
              <a:t>)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특정한 </a:t>
            </a:r>
            <a:r>
              <a:rPr lang="ko-KR" altLang="en-US" dirty="0" err="1" smtClean="0"/>
              <a:t>제현상들을</a:t>
            </a:r>
            <a:r>
              <a:rPr lang="ko-KR" altLang="en-US" dirty="0" smtClean="0"/>
              <a:t> 일반화함으로써 나타난 추상적 용어</a:t>
            </a:r>
            <a:r>
              <a:rPr lang="en-US" altLang="ko-KR" dirty="0" smtClean="0"/>
              <a:t>(F. </a:t>
            </a:r>
            <a:r>
              <a:rPr lang="en-US" altLang="ko-KR" dirty="0" err="1" smtClean="0"/>
              <a:t>Kerlinger</a:t>
            </a:r>
            <a:r>
              <a:rPr lang="en-US" altLang="ko-KR" dirty="0" smtClean="0"/>
              <a:t>)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현상을 설정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예측하기 위한 명제나 이론의 전개에 있어서 그 밑바탕을 이루는 역할을 하는 추상적 표현</a:t>
            </a:r>
            <a:r>
              <a:rPr lang="en-US" altLang="ko-KR" dirty="0" smtClean="0"/>
              <a:t>(B. S. Phillips)</a:t>
            </a:r>
          </a:p>
          <a:p>
            <a:pPr lvl="1">
              <a:lnSpc>
                <a:spcPct val="120000"/>
              </a:lnSpc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000" lvl="1" indent="-342000">
              <a:lnSpc>
                <a:spcPct val="120000"/>
              </a:lnSpc>
              <a:buFont typeface="Arial" pitchFamily="34" charset="0"/>
              <a:buChar char="•"/>
            </a:pPr>
            <a:r>
              <a:rPr lang="ko-KR" altLang="en-US" sz="1800" dirty="0" smtClean="0">
                <a:latin typeface="+mn-ea"/>
              </a:rPr>
              <a:t>현실에 이용되는 추상적인 개념들을 적절한 방법을 사용하여 체계적으로 관찰할 수 있는 변인으로 연결시키는 개념 설명이 필요함</a:t>
            </a:r>
            <a:r>
              <a:rPr lang="en-US" altLang="ko-KR" sz="1800" dirty="0" smtClean="0">
                <a:latin typeface="+mn-ea"/>
              </a:rPr>
              <a:t>.</a:t>
            </a:r>
            <a:endParaRPr lang="en-US" altLang="ko-KR" sz="1800" dirty="0" smtClean="0"/>
          </a:p>
          <a:p>
            <a:pPr marL="342000" indent="-342000">
              <a:lnSpc>
                <a:spcPct val="120000"/>
              </a:lnSpc>
            </a:pPr>
            <a:r>
              <a:rPr lang="ko-KR" altLang="en-US" sz="1800" dirty="0" smtClean="0">
                <a:latin typeface="+mn-ea"/>
              </a:rPr>
              <a:t>개념 설명을 완수하기 위해서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연구자는 다음의 두 가지 정의를 내려야 함</a:t>
            </a:r>
            <a:r>
              <a:rPr lang="en-US" altLang="ko-KR" sz="1800" dirty="0" smtClean="0">
                <a:latin typeface="+mn-ea"/>
              </a:rPr>
              <a:t>. </a:t>
            </a:r>
          </a:p>
          <a:p>
            <a:pPr marL="342000" indent="-342000">
              <a:lnSpc>
                <a:spcPct val="120000"/>
              </a:lnSpc>
            </a:pPr>
            <a:endParaRPr lang="en-US" altLang="ko-KR" sz="18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  <a:buFontTx/>
              <a:buNone/>
            </a:pPr>
            <a:r>
              <a:rPr lang="en-US" altLang="ko-KR" sz="1800" dirty="0" smtClean="0">
                <a:latin typeface="+mn-ea"/>
              </a:rPr>
              <a:t>(1)	</a:t>
            </a:r>
            <a:r>
              <a:rPr lang="ko-KR" altLang="en-US" sz="1800" dirty="0" smtClean="0">
                <a:latin typeface="+mn-ea"/>
              </a:rPr>
              <a:t>개념적 정의 </a:t>
            </a:r>
            <a:r>
              <a:rPr lang="en-US" altLang="ko-KR" sz="1800" dirty="0" smtClean="0">
                <a:latin typeface="+mn-ea"/>
              </a:rPr>
              <a:t>– </a:t>
            </a:r>
            <a:r>
              <a:rPr lang="ko-KR" altLang="en-US" sz="1800" dirty="0" smtClean="0">
                <a:latin typeface="+mn-ea"/>
              </a:rPr>
              <a:t>개념의 의미 측면에서 연구 대상의 본질적 속성을 언어로 설명한 것</a:t>
            </a:r>
          </a:p>
          <a:p>
            <a:pPr marL="342000" indent="-342000">
              <a:lnSpc>
                <a:spcPct val="120000"/>
              </a:lnSpc>
              <a:buFontTx/>
              <a:buNone/>
            </a:pPr>
            <a:r>
              <a:rPr lang="ko-KR" altLang="en-US" sz="1800" dirty="0" smtClean="0">
                <a:latin typeface="+mn-ea"/>
              </a:rPr>
              <a:t>	예</a:t>
            </a:r>
            <a:r>
              <a:rPr lang="en-US" altLang="ko-KR" sz="1800" dirty="0" smtClean="0">
                <a:latin typeface="+mn-ea"/>
              </a:rPr>
              <a:t>)  </a:t>
            </a:r>
            <a:r>
              <a:rPr lang="ko-KR" altLang="en-US" sz="1800" dirty="0" smtClean="0">
                <a:latin typeface="+mn-ea"/>
              </a:rPr>
              <a:t>감정 조절 </a:t>
            </a: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감정적인 동요를 억제하고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강화하고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유지하고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조정하는 능력 </a:t>
            </a:r>
          </a:p>
          <a:p>
            <a:pPr marL="342000" indent="-342000">
              <a:lnSpc>
                <a:spcPct val="120000"/>
              </a:lnSpc>
              <a:buFontTx/>
              <a:buNone/>
            </a:pPr>
            <a:endParaRPr lang="en-US" altLang="ko-KR" sz="1800" dirty="0" smtClean="0">
              <a:latin typeface="+mn-ea"/>
            </a:endParaRPr>
          </a:p>
          <a:p>
            <a:pPr marL="342000" indent="-342000">
              <a:lnSpc>
                <a:spcPct val="120000"/>
              </a:lnSpc>
              <a:buFontTx/>
              <a:buNone/>
            </a:pPr>
            <a:r>
              <a:rPr lang="en-US" altLang="ko-KR" sz="1800" dirty="0" smtClean="0">
                <a:latin typeface="+mn-ea"/>
              </a:rPr>
              <a:t>(2)	</a:t>
            </a:r>
            <a:r>
              <a:rPr lang="ko-KR" altLang="en-US" sz="1800" dirty="0" smtClean="0">
                <a:latin typeface="+mn-ea"/>
              </a:rPr>
              <a:t>조작적 정의 </a:t>
            </a:r>
            <a:r>
              <a:rPr lang="en-US" altLang="ko-KR" sz="1800" dirty="0" smtClean="0">
                <a:latin typeface="+mn-ea"/>
              </a:rPr>
              <a:t>– (</a:t>
            </a:r>
            <a:r>
              <a:rPr lang="ko-KR" altLang="en-US" sz="1800" dirty="0" smtClean="0">
                <a:latin typeface="+mn-ea"/>
              </a:rPr>
              <a:t>참여 관찰에서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개념이 관찰되고</a:t>
            </a:r>
            <a:r>
              <a:rPr lang="en-US" altLang="ko-KR" sz="1800" dirty="0" smtClean="0">
                <a:latin typeface="+mn-ea"/>
              </a:rPr>
              <a:t>, (</a:t>
            </a:r>
            <a:r>
              <a:rPr lang="ko-KR" altLang="en-US" sz="1800" dirty="0" err="1" smtClean="0">
                <a:latin typeface="+mn-ea"/>
              </a:rPr>
              <a:t>서베이에서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측정할 수 있고</a:t>
            </a:r>
            <a:r>
              <a:rPr lang="en-US" altLang="ko-KR" sz="1800" dirty="0" smtClean="0">
                <a:latin typeface="+mn-ea"/>
              </a:rPr>
              <a:t>, (</a:t>
            </a:r>
            <a:r>
              <a:rPr lang="ko-KR" altLang="en-US" sz="1800" dirty="0" smtClean="0">
                <a:latin typeface="+mn-ea"/>
              </a:rPr>
              <a:t>실험에서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조작될 수 있도록 하는 절차</a:t>
            </a:r>
          </a:p>
          <a:p>
            <a:pPr marL="342000" indent="-342000">
              <a:lnSpc>
                <a:spcPct val="120000"/>
              </a:lnSpc>
              <a:buFontTx/>
              <a:buNone/>
            </a:pPr>
            <a:r>
              <a:rPr lang="ko-KR" altLang="en-US" sz="1800" dirty="0" smtClean="0">
                <a:latin typeface="+mn-ea"/>
              </a:rPr>
              <a:t>	예</a:t>
            </a:r>
            <a:r>
              <a:rPr lang="en-US" altLang="ko-KR" sz="1800" dirty="0" smtClean="0">
                <a:latin typeface="+mn-ea"/>
              </a:rPr>
              <a:t>)  </a:t>
            </a:r>
            <a:r>
              <a:rPr lang="ko-KR" altLang="en-US" sz="1800" dirty="0" smtClean="0">
                <a:latin typeface="+mn-ea"/>
              </a:rPr>
              <a:t>감정 조절 </a:t>
            </a:r>
            <a:r>
              <a:rPr lang="en-US" altLang="ko-KR" sz="1800" dirty="0" smtClean="0">
                <a:latin typeface="+mn-ea"/>
              </a:rPr>
              <a:t>– “</a:t>
            </a:r>
            <a:r>
              <a:rPr lang="ko-KR" altLang="en-US" sz="1800" dirty="0" smtClean="0">
                <a:latin typeface="+mn-ea"/>
              </a:rPr>
              <a:t>당신은 스트레스에서 빨리 회복합니까</a:t>
            </a:r>
            <a:r>
              <a:rPr lang="en-US" altLang="ko-KR" sz="1800" dirty="0" smtClean="0">
                <a:latin typeface="+mn-ea"/>
              </a:rPr>
              <a:t>?” </a:t>
            </a:r>
          </a:p>
          <a:p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000" indent="-457200"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개념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차원 그리고 </a:t>
            </a:r>
            <a:r>
              <a:rPr lang="ko-KR" altLang="en-US" dirty="0" err="1" smtClean="0">
                <a:latin typeface="+mn-ea"/>
              </a:rPr>
              <a:t>지시자와의</a:t>
            </a:r>
            <a:r>
              <a:rPr lang="ko-KR" altLang="en-US" dirty="0" smtClean="0">
                <a:latin typeface="+mn-ea"/>
              </a:rPr>
              <a:t> 관계</a:t>
            </a:r>
            <a:endParaRPr lang="en-US" altLang="ko-KR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  <a:buFont typeface="+mj-lt"/>
              <a:buAutoNum type="arabicParenR"/>
            </a:pPr>
            <a:r>
              <a:rPr lang="ko-KR" altLang="en-US" dirty="0" smtClean="0">
                <a:latin typeface="+mn-ea"/>
              </a:rPr>
              <a:t>개념</a:t>
            </a:r>
            <a:r>
              <a:rPr lang="en-US" altLang="ko-KR" dirty="0" smtClean="0">
                <a:latin typeface="+mn-ea"/>
              </a:rPr>
              <a:t> – </a:t>
            </a:r>
            <a:r>
              <a:rPr lang="ko-KR" altLang="en-US" dirty="0" smtClean="0">
                <a:latin typeface="+mn-ea"/>
              </a:rPr>
              <a:t>현상에 대한 일반적인 자산을 언급하는 말이나 기호에 의해 </a:t>
            </a:r>
            <a:r>
              <a:rPr lang="ko-KR" altLang="en-US" dirty="0" err="1" smtClean="0">
                <a:latin typeface="+mn-ea"/>
              </a:rPr>
              <a:t>의사소통되는</a:t>
            </a:r>
            <a:r>
              <a:rPr lang="ko-KR" altLang="en-US" dirty="0" smtClean="0">
                <a:latin typeface="+mn-ea"/>
              </a:rPr>
              <a:t> 추상적인 것 </a:t>
            </a:r>
          </a:p>
          <a:p>
            <a:pPr marL="342000" lvl="1" indent="-457200">
              <a:lnSpc>
                <a:spcPct val="120000"/>
              </a:lnSpc>
            </a:pPr>
            <a:r>
              <a:rPr lang="en-US" altLang="ko-KR" sz="3200" dirty="0" smtClean="0">
                <a:latin typeface="+mn-ea"/>
              </a:rPr>
              <a:t>(</a:t>
            </a:r>
            <a:r>
              <a:rPr lang="ko-KR" altLang="en-US" sz="3200" dirty="0" smtClean="0">
                <a:latin typeface="+mn-ea"/>
              </a:rPr>
              <a:t>예</a:t>
            </a:r>
            <a:r>
              <a:rPr lang="en-US" altLang="ko-KR" sz="3200" dirty="0" smtClean="0">
                <a:latin typeface="+mn-ea"/>
              </a:rPr>
              <a:t>: TV </a:t>
            </a:r>
            <a:r>
              <a:rPr lang="ko-KR" altLang="en-US" sz="3200" dirty="0" smtClean="0">
                <a:latin typeface="+mn-ea"/>
              </a:rPr>
              <a:t>시청</a:t>
            </a:r>
            <a:r>
              <a:rPr lang="en-US" altLang="ko-KR" sz="3200" dirty="0" smtClean="0">
                <a:latin typeface="+mn-ea"/>
              </a:rPr>
              <a:t>)</a:t>
            </a:r>
          </a:p>
          <a:p>
            <a:pPr marL="342000" lvl="1" indent="-457200">
              <a:lnSpc>
                <a:spcPct val="120000"/>
              </a:lnSpc>
            </a:pPr>
            <a:endParaRPr lang="en-US" altLang="ko-KR" sz="3200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  <a:buFont typeface="+mj-lt"/>
              <a:buAutoNum type="arabicParenR"/>
            </a:pPr>
            <a:r>
              <a:rPr lang="ko-KR" altLang="en-US" dirty="0" smtClean="0">
                <a:latin typeface="+mn-ea"/>
              </a:rPr>
              <a:t>차원 </a:t>
            </a:r>
            <a:r>
              <a:rPr lang="en-US" altLang="ko-KR" dirty="0" smtClean="0">
                <a:latin typeface="+mn-ea"/>
              </a:rPr>
              <a:t>(Dimensions </a:t>
            </a:r>
            <a:r>
              <a:rPr lang="ko-KR" altLang="en-US" dirty="0" smtClean="0">
                <a:latin typeface="+mn-ea"/>
              </a:rPr>
              <a:t>또는 </a:t>
            </a:r>
            <a:r>
              <a:rPr lang="en-US" altLang="ko-KR" dirty="0" smtClean="0">
                <a:latin typeface="+mn-ea"/>
              </a:rPr>
              <a:t>Sub-Concepts) – </a:t>
            </a:r>
            <a:r>
              <a:rPr lang="ko-KR" altLang="en-US" dirty="0" smtClean="0">
                <a:latin typeface="+mn-ea"/>
              </a:rPr>
              <a:t>개념보다는 다소 구체적이지만 지시</a:t>
            </a:r>
            <a:r>
              <a:rPr lang="en-US" altLang="ko-KR" dirty="0" smtClean="0">
                <a:latin typeface="+mn-ea"/>
              </a:rPr>
              <a:t>(Indicators)</a:t>
            </a:r>
            <a:r>
              <a:rPr lang="ko-KR" altLang="en-US" dirty="0" smtClean="0">
                <a:latin typeface="+mn-ea"/>
              </a:rPr>
              <a:t>보다는 추상적인 것 </a:t>
            </a:r>
          </a:p>
          <a:p>
            <a:pPr marL="342000" lvl="1" indent="-457200">
              <a:lnSpc>
                <a:spcPct val="120000"/>
              </a:lnSpc>
            </a:pPr>
            <a:r>
              <a:rPr lang="en-US" altLang="ko-KR" sz="3200" dirty="0" smtClean="0">
                <a:latin typeface="+mn-ea"/>
              </a:rPr>
              <a:t>(</a:t>
            </a:r>
            <a:r>
              <a:rPr lang="ko-KR" altLang="en-US" sz="3200" dirty="0" smtClean="0">
                <a:latin typeface="+mn-ea"/>
              </a:rPr>
              <a:t>예</a:t>
            </a:r>
            <a:r>
              <a:rPr lang="en-US" altLang="ko-KR" sz="3200" dirty="0" smtClean="0">
                <a:latin typeface="+mn-ea"/>
              </a:rPr>
              <a:t>: TV </a:t>
            </a:r>
            <a:r>
              <a:rPr lang="ko-KR" altLang="en-US" sz="3200" dirty="0" smtClean="0">
                <a:latin typeface="+mn-ea"/>
              </a:rPr>
              <a:t>뉴스에 노출</a:t>
            </a:r>
            <a:r>
              <a:rPr lang="en-US" altLang="ko-KR" sz="3200" dirty="0" smtClean="0">
                <a:latin typeface="+mn-ea"/>
              </a:rPr>
              <a:t>, TV </a:t>
            </a:r>
            <a:r>
              <a:rPr lang="ko-KR" altLang="en-US" sz="3200" dirty="0" smtClean="0">
                <a:latin typeface="+mn-ea"/>
              </a:rPr>
              <a:t>오락 프로그램에 노출</a:t>
            </a:r>
            <a:r>
              <a:rPr lang="en-US" altLang="ko-KR" sz="3200" dirty="0" smtClean="0">
                <a:latin typeface="+mn-ea"/>
              </a:rPr>
              <a:t>)</a:t>
            </a:r>
          </a:p>
          <a:p>
            <a:pPr marL="342000" indent="-457200"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  <a:buFont typeface="+mj-lt"/>
              <a:buAutoNum type="arabicParenR" startAt="3"/>
            </a:pPr>
            <a:r>
              <a:rPr lang="ko-KR" altLang="en-US" dirty="0" smtClean="0">
                <a:latin typeface="+mn-ea"/>
              </a:rPr>
              <a:t>지시자</a:t>
            </a:r>
            <a:r>
              <a:rPr lang="en-US" altLang="ko-KR" dirty="0" smtClean="0">
                <a:latin typeface="+mn-ea"/>
              </a:rPr>
              <a:t>(Indicator) – </a:t>
            </a:r>
            <a:r>
              <a:rPr lang="ko-KR" altLang="en-US" dirty="0" smtClean="0">
                <a:latin typeface="+mn-ea"/>
              </a:rPr>
              <a:t>개념이나 차원을 지시하는 가장 구체적인 관찰할 수 있는 행위</a:t>
            </a:r>
          </a:p>
          <a:p>
            <a:pPr marL="342000" lvl="1" indent="-457200">
              <a:lnSpc>
                <a:spcPct val="120000"/>
              </a:lnSpc>
            </a:pPr>
            <a:r>
              <a:rPr lang="ko-KR" altLang="en-US" sz="3200" dirty="0" smtClean="0">
                <a:latin typeface="+mn-ea"/>
              </a:rPr>
              <a:t>예</a:t>
            </a:r>
            <a:r>
              <a:rPr lang="en-US" altLang="ko-KR" sz="3200" dirty="0" smtClean="0">
                <a:latin typeface="+mn-ea"/>
              </a:rPr>
              <a:t>1) </a:t>
            </a:r>
            <a:r>
              <a:rPr lang="ko-KR" altLang="en-US" sz="3200" dirty="0" smtClean="0">
                <a:latin typeface="+mn-ea"/>
              </a:rPr>
              <a:t>매주 전국 </a:t>
            </a:r>
            <a:r>
              <a:rPr lang="en-US" altLang="ko-KR" sz="3200" dirty="0" smtClean="0">
                <a:latin typeface="+mn-ea"/>
              </a:rPr>
              <a:t>TV </a:t>
            </a:r>
            <a:r>
              <a:rPr lang="ko-KR" altLang="en-US" sz="3200" dirty="0" smtClean="0">
                <a:latin typeface="+mn-ea"/>
              </a:rPr>
              <a:t>뉴스를 시청하는 횟수나 시간</a:t>
            </a:r>
          </a:p>
          <a:p>
            <a:pPr marL="342000" lvl="1" indent="-457200">
              <a:lnSpc>
                <a:spcPct val="120000"/>
              </a:lnSpc>
            </a:pPr>
            <a:r>
              <a:rPr lang="ko-KR" altLang="en-US" sz="3200" dirty="0" smtClean="0">
                <a:latin typeface="+mn-ea"/>
              </a:rPr>
              <a:t>예</a:t>
            </a:r>
            <a:r>
              <a:rPr lang="en-US" altLang="ko-KR" sz="3200" dirty="0" smtClean="0">
                <a:latin typeface="+mn-ea"/>
              </a:rPr>
              <a:t>2) </a:t>
            </a:r>
            <a:r>
              <a:rPr lang="ko-KR" altLang="en-US" sz="3200" dirty="0" smtClean="0">
                <a:latin typeface="+mn-ea"/>
              </a:rPr>
              <a:t>매주 지방 </a:t>
            </a:r>
            <a:r>
              <a:rPr lang="en-US" altLang="ko-KR" sz="3200" dirty="0" smtClean="0">
                <a:latin typeface="+mn-ea"/>
              </a:rPr>
              <a:t>TV </a:t>
            </a:r>
            <a:r>
              <a:rPr lang="ko-KR" altLang="en-US" sz="3200" dirty="0" smtClean="0">
                <a:latin typeface="+mn-ea"/>
              </a:rPr>
              <a:t>뉴스를 시청하는 횟수나 시간</a:t>
            </a:r>
          </a:p>
          <a:p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조작적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>
                <a:latin typeface="+mn-ea"/>
              </a:rPr>
              <a:t>조작적 정의</a:t>
            </a:r>
            <a:r>
              <a:rPr lang="en-US" altLang="ko-KR" dirty="0" smtClean="0">
                <a:latin typeface="+mn-ea"/>
              </a:rPr>
              <a:t>(Operational definition)</a:t>
            </a:r>
            <a:r>
              <a:rPr lang="ko-KR" altLang="en-US" dirty="0" smtClean="0">
                <a:latin typeface="+mn-ea"/>
              </a:rPr>
              <a:t>란</a:t>
            </a:r>
            <a:r>
              <a:rPr lang="en-US" altLang="ko-KR" dirty="0" smtClean="0">
                <a:latin typeface="+mn-ea"/>
              </a:rPr>
              <a:t>?</a:t>
            </a:r>
          </a:p>
          <a:p>
            <a:pPr lvl="1"/>
            <a:r>
              <a:rPr lang="ko-KR" altLang="en-US" dirty="0" smtClean="0">
                <a:latin typeface="+mn-ea"/>
              </a:rPr>
              <a:t>모호하고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추상적인 요소를 측정할 수 있는 형태로 변환시키는 과정</a:t>
            </a:r>
            <a:endParaRPr lang="en-US" altLang="ko-KR" dirty="0" smtClean="0">
              <a:latin typeface="+mn-ea"/>
            </a:endParaRPr>
          </a:p>
          <a:p>
            <a:pPr lvl="1"/>
            <a:r>
              <a:rPr lang="ko-KR" altLang="en-US" dirty="0" smtClean="0">
                <a:latin typeface="+mn-ea"/>
              </a:rPr>
              <a:t>개념을 현실세계에서 관찰이 가능하도록 수량화하기 위해서 개념을 다시 정의하는 것</a:t>
            </a:r>
            <a:endParaRPr lang="en-US" altLang="ko-KR" dirty="0" smtClean="0">
              <a:latin typeface="+mn-ea"/>
            </a:endParaRPr>
          </a:p>
          <a:p>
            <a:pPr lvl="1"/>
            <a:r>
              <a:rPr lang="ko-KR" altLang="en-US" dirty="0" smtClean="0">
                <a:latin typeface="+mn-ea"/>
              </a:rPr>
              <a:t>연구에서 측정할 구성을 측정하는 구체적인 방법</a:t>
            </a:r>
            <a:endParaRPr lang="en-US" altLang="ko-KR" dirty="0" smtClean="0">
              <a:latin typeface="+mn-ea"/>
            </a:endParaRPr>
          </a:p>
          <a:p>
            <a:pPr lvl="1"/>
            <a:r>
              <a:rPr lang="ko-KR" altLang="en-US" dirty="0" smtClean="0">
                <a:latin typeface="+mn-ea"/>
              </a:rPr>
              <a:t>구성을 측정할 수 있는 형태로 치환하는 과정</a:t>
            </a:r>
            <a:endParaRPr lang="en-US" altLang="ko-KR" dirty="0" smtClean="0">
              <a:latin typeface="+mn-ea"/>
            </a:endParaRPr>
          </a:p>
          <a:p>
            <a:endParaRPr lang="en-US" altLang="ko-KR" dirty="0" smtClean="0">
              <a:latin typeface="+mn-ea"/>
            </a:endParaRPr>
          </a:p>
          <a:p>
            <a:pPr lvl="1"/>
            <a:r>
              <a:rPr lang="ko-KR" altLang="en-US" dirty="0" smtClean="0">
                <a:latin typeface="+mn-ea"/>
              </a:rPr>
              <a:t>조작화</a:t>
            </a:r>
            <a:r>
              <a:rPr lang="en-US" altLang="ko-KR" dirty="0" smtClean="0">
                <a:latin typeface="+mn-ea"/>
              </a:rPr>
              <a:t>(</a:t>
            </a:r>
            <a:r>
              <a:rPr lang="en-US" altLang="ko-KR" dirty="0" err="1" smtClean="0">
                <a:latin typeface="+mn-ea"/>
              </a:rPr>
              <a:t>Operationalization</a:t>
            </a:r>
            <a:r>
              <a:rPr lang="en-US" altLang="ko-KR" dirty="0" smtClean="0">
                <a:latin typeface="+mn-ea"/>
              </a:rPr>
              <a:t>) </a:t>
            </a:r>
            <a:r>
              <a:rPr lang="ko-KR" altLang="en-US" dirty="0" smtClean="0">
                <a:latin typeface="+mn-ea"/>
              </a:rPr>
              <a:t>또는 경험적 현실화</a:t>
            </a:r>
            <a:r>
              <a:rPr lang="en-US" altLang="ko-KR" dirty="0" smtClean="0">
                <a:latin typeface="+mn-ea"/>
              </a:rPr>
              <a:t>(Empirical realization)</a:t>
            </a:r>
            <a:r>
              <a:rPr lang="ko-KR" altLang="en-US" dirty="0" smtClean="0">
                <a:latin typeface="+mn-ea"/>
              </a:rPr>
              <a:t>이라고도 함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endParaRPr lang="ko-KR" altLang="en-US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강의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다양한 연구 및 통계방법 개념 소개</a:t>
            </a:r>
            <a:endParaRPr lang="en-US" altLang="ko-KR" dirty="0" smtClean="0"/>
          </a:p>
          <a:p>
            <a:r>
              <a:rPr lang="ko-KR" altLang="en-US" dirty="0" smtClean="0"/>
              <a:t>개념 소개</a:t>
            </a:r>
            <a:endParaRPr lang="en-US" altLang="ko-KR" dirty="0" smtClean="0"/>
          </a:p>
          <a:p>
            <a:r>
              <a:rPr lang="ko-KR" altLang="en-US" dirty="0" smtClean="0"/>
              <a:t>조작적 정의</a:t>
            </a:r>
            <a:endParaRPr lang="en-US" altLang="ko-KR" dirty="0" smtClean="0"/>
          </a:p>
          <a:p>
            <a:r>
              <a:rPr lang="ko-KR" altLang="en-US" dirty="0" smtClean="0"/>
              <a:t>통합적 증거</a:t>
            </a:r>
            <a:endParaRPr lang="en-US" altLang="ko-KR" dirty="0" smtClean="0"/>
          </a:p>
          <a:p>
            <a:r>
              <a:rPr lang="ko-KR" altLang="en-US" dirty="0" smtClean="0"/>
              <a:t>측정</a:t>
            </a:r>
            <a:r>
              <a:rPr lang="en-US" altLang="ko-KR" dirty="0" smtClean="0"/>
              <a:t>/</a:t>
            </a:r>
            <a:r>
              <a:rPr lang="ko-KR" altLang="en-US" dirty="0" smtClean="0"/>
              <a:t>측정수준</a:t>
            </a:r>
            <a:r>
              <a:rPr lang="en-US" altLang="ko-KR" dirty="0" smtClean="0"/>
              <a:t>/</a:t>
            </a:r>
            <a:r>
              <a:rPr lang="ko-KR" altLang="en-US" dirty="0" smtClean="0"/>
              <a:t>측정수준의 가치</a:t>
            </a:r>
            <a:endParaRPr lang="en-US" altLang="ko-KR" dirty="0" smtClean="0"/>
          </a:p>
          <a:p>
            <a:r>
              <a:rPr lang="ko-KR" altLang="en-US" dirty="0" smtClean="0"/>
              <a:t>척도의 종류</a:t>
            </a:r>
            <a:endParaRPr lang="en-US" altLang="ko-KR" dirty="0" smtClean="0"/>
          </a:p>
          <a:p>
            <a:r>
              <a:rPr lang="ko-KR" altLang="en-US" dirty="0" smtClean="0"/>
              <a:t>다음 이 시간에는</a:t>
            </a:r>
            <a:r>
              <a:rPr lang="en-US" altLang="ko-KR" dirty="0" smtClean="0"/>
              <a:t>…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조작적 정의의 예</a:t>
            </a:r>
            <a:r>
              <a:rPr lang="en-US" altLang="ko-KR" dirty="0" smtClean="0">
                <a:latin typeface="+mn-ea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altLang="ko-KR" dirty="0" smtClean="0">
                <a:latin typeface="+mn-ea"/>
              </a:rPr>
              <a:t>‘</a:t>
            </a:r>
            <a:r>
              <a:rPr lang="ko-KR" altLang="en-US" dirty="0" smtClean="0">
                <a:latin typeface="+mn-ea"/>
              </a:rPr>
              <a:t>의제설정 이론</a:t>
            </a:r>
            <a:r>
              <a:rPr lang="en-US" altLang="ko-KR" dirty="0" smtClean="0">
                <a:latin typeface="+mn-ea"/>
              </a:rPr>
              <a:t>(Agenda setting theory)’</a:t>
            </a:r>
            <a:r>
              <a:rPr lang="ko-KR" altLang="en-US" dirty="0" smtClean="0">
                <a:latin typeface="+mn-ea"/>
              </a:rPr>
              <a:t>에서 </a:t>
            </a:r>
            <a:r>
              <a:rPr lang="en-US" altLang="ko-KR" dirty="0" smtClean="0">
                <a:latin typeface="+mn-ea"/>
              </a:rPr>
              <a:t>‘</a:t>
            </a:r>
            <a:r>
              <a:rPr lang="ko-KR" altLang="en-US" dirty="0" smtClean="0">
                <a:latin typeface="+mn-ea"/>
              </a:rPr>
              <a:t>미디어 의제</a:t>
            </a:r>
            <a:r>
              <a:rPr lang="en-US" altLang="ko-KR" dirty="0" smtClean="0">
                <a:latin typeface="+mn-ea"/>
              </a:rPr>
              <a:t>’</a:t>
            </a:r>
            <a:r>
              <a:rPr lang="ko-KR" altLang="en-US" dirty="0" smtClean="0">
                <a:latin typeface="+mn-ea"/>
              </a:rPr>
              <a:t>는 미디어가 중요하게 보도하는 기사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이것을 조작적 정의하면</a:t>
            </a:r>
            <a:r>
              <a:rPr lang="en-US" altLang="ko-KR" dirty="0" smtClean="0">
                <a:latin typeface="+mn-ea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신문의 경우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특정 기사가 차지하는 지면의 크기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000" indent="-457200">
              <a:lnSpc>
                <a:spcPct val="120000"/>
              </a:lnSpc>
            </a:pPr>
            <a:r>
              <a:rPr lang="en-US" altLang="ko-KR" sz="2600" dirty="0" smtClean="0">
                <a:latin typeface="+mn-ea"/>
              </a:rPr>
              <a:t>‘</a:t>
            </a:r>
            <a:r>
              <a:rPr lang="ko-KR" altLang="en-US" sz="2600" dirty="0" smtClean="0">
                <a:latin typeface="+mn-ea"/>
              </a:rPr>
              <a:t>폭력적인 </a:t>
            </a:r>
            <a:r>
              <a:rPr lang="en-US" altLang="ko-KR" sz="2600" dirty="0" smtClean="0">
                <a:latin typeface="+mn-ea"/>
              </a:rPr>
              <a:t>TV </a:t>
            </a:r>
            <a:r>
              <a:rPr lang="ko-KR" altLang="en-US" sz="2600" dirty="0" smtClean="0">
                <a:latin typeface="+mn-ea"/>
              </a:rPr>
              <a:t>프로그램에 대한 노출</a:t>
            </a:r>
            <a:r>
              <a:rPr lang="en-US" altLang="ko-KR" sz="2600" dirty="0" smtClean="0">
                <a:latin typeface="+mn-ea"/>
              </a:rPr>
              <a:t>’</a:t>
            </a:r>
            <a:r>
              <a:rPr lang="ko-KR" altLang="en-US" sz="2600" dirty="0" smtClean="0">
                <a:latin typeface="+mn-ea"/>
              </a:rPr>
              <a:t>을 조작적 정의하면</a:t>
            </a:r>
            <a:r>
              <a:rPr lang="en-US" altLang="ko-KR" sz="2600" dirty="0" smtClean="0">
                <a:latin typeface="+mn-ea"/>
              </a:rPr>
              <a:t>,</a:t>
            </a:r>
          </a:p>
          <a:p>
            <a:pPr marL="1199250" lvl="3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100" dirty="0" smtClean="0">
                <a:latin typeface="+mn-ea"/>
              </a:rPr>
              <a:t>폭력적 내용을 담고 있는 프로그램을 얼마나 종종 보는가를 직접 평가하여 보고하는 것</a:t>
            </a:r>
            <a:endParaRPr lang="en-US" altLang="ko-KR" sz="2100" dirty="0" smtClean="0">
              <a:latin typeface="+mn-ea"/>
            </a:endParaRPr>
          </a:p>
          <a:p>
            <a:pPr marL="1199250" lvl="3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100" dirty="0" smtClean="0">
                <a:latin typeface="+mn-ea"/>
              </a:rPr>
              <a:t>제공된 목록에서 최근에 본 폭력 </a:t>
            </a:r>
            <a:r>
              <a:rPr lang="en-US" altLang="ko-KR" sz="2100" dirty="0" smtClean="0">
                <a:latin typeface="+mn-ea"/>
              </a:rPr>
              <a:t>TV </a:t>
            </a:r>
            <a:r>
              <a:rPr lang="ko-KR" altLang="en-US" sz="2100" dirty="0" smtClean="0">
                <a:latin typeface="+mn-ea"/>
              </a:rPr>
              <a:t>프로그램의 숫자</a:t>
            </a:r>
            <a:endParaRPr lang="en-US" altLang="ko-KR" sz="2100" dirty="0" smtClean="0">
              <a:latin typeface="+mn-ea"/>
            </a:endParaRPr>
          </a:p>
          <a:p>
            <a:pPr marL="1199250" lvl="3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100" dirty="0" smtClean="0">
                <a:latin typeface="+mn-ea"/>
              </a:rPr>
              <a:t>행동 일기</a:t>
            </a:r>
            <a:r>
              <a:rPr lang="en-US" altLang="ko-KR" sz="2100" dirty="0" smtClean="0">
                <a:latin typeface="+mn-ea"/>
              </a:rPr>
              <a:t>: </a:t>
            </a:r>
            <a:r>
              <a:rPr lang="ko-KR" altLang="en-US" sz="2100" smtClean="0">
                <a:latin typeface="+mn-ea"/>
              </a:rPr>
              <a:t>한 달 </a:t>
            </a:r>
            <a:r>
              <a:rPr lang="ko-KR" altLang="en-US" sz="2100" dirty="0" smtClean="0">
                <a:latin typeface="+mn-ea"/>
              </a:rPr>
              <a:t>동안 본 폭력 </a:t>
            </a:r>
            <a:r>
              <a:rPr lang="en-US" altLang="ko-KR" sz="2100" dirty="0" smtClean="0">
                <a:latin typeface="+mn-ea"/>
              </a:rPr>
              <a:t>TV</a:t>
            </a:r>
            <a:r>
              <a:rPr lang="ko-KR" altLang="en-US" sz="2100" dirty="0" smtClean="0">
                <a:latin typeface="+mn-ea"/>
              </a:rPr>
              <a:t> 프로그램을 기록한 숫자</a:t>
            </a:r>
            <a:endParaRPr lang="en-US" altLang="ko-KR" sz="2100" dirty="0" smtClean="0">
              <a:latin typeface="+mn-ea"/>
            </a:endParaRPr>
          </a:p>
          <a:p>
            <a:pPr marL="1199250" lvl="3" indent="-457200">
              <a:lnSpc>
                <a:spcPct val="120000"/>
              </a:lnSpc>
              <a:buFont typeface="+mj-ea"/>
              <a:buAutoNum type="circleNumDbPlain"/>
            </a:pPr>
            <a:r>
              <a:rPr lang="en-US" altLang="ko-KR" sz="2100" dirty="0" smtClean="0">
                <a:latin typeface="+mn-ea"/>
              </a:rPr>
              <a:t>TV </a:t>
            </a:r>
            <a:r>
              <a:rPr lang="ko-KR" altLang="en-US" sz="2100" dirty="0" smtClean="0">
                <a:latin typeface="+mn-ea"/>
              </a:rPr>
              <a:t>채널의 기술적 모니터링</a:t>
            </a:r>
            <a:r>
              <a:rPr lang="en-US" altLang="ko-KR" sz="2100" dirty="0" smtClean="0">
                <a:latin typeface="+mn-ea"/>
              </a:rPr>
              <a:t>(</a:t>
            </a:r>
            <a:r>
              <a:rPr lang="ko-KR" altLang="en-US" sz="2100" dirty="0" smtClean="0">
                <a:latin typeface="+mn-ea"/>
              </a:rPr>
              <a:t>감시</a:t>
            </a:r>
            <a:r>
              <a:rPr lang="en-US" altLang="ko-KR" sz="2100" dirty="0" smtClean="0">
                <a:latin typeface="+mn-ea"/>
              </a:rPr>
              <a:t>)</a:t>
            </a:r>
          </a:p>
          <a:p>
            <a:pPr marL="1199250" lvl="3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100" dirty="0" smtClean="0">
                <a:latin typeface="+mn-ea"/>
              </a:rPr>
              <a:t>노출의 실험적 조작</a:t>
            </a:r>
            <a:r>
              <a:rPr lang="en-US" altLang="ko-KR" sz="2100" dirty="0" smtClean="0">
                <a:latin typeface="+mn-ea"/>
              </a:rPr>
              <a:t>: </a:t>
            </a:r>
            <a:r>
              <a:rPr lang="ko-KR" altLang="en-US" sz="2100" dirty="0" smtClean="0">
                <a:latin typeface="+mn-ea"/>
              </a:rPr>
              <a:t>제어된 환경에서 특정 노출 정도 환경 </a:t>
            </a:r>
            <a:r>
              <a:rPr lang="en-US" altLang="ko-KR" sz="2100" dirty="0" smtClean="0">
                <a:latin typeface="+mn-ea"/>
              </a:rPr>
              <a:t>(</a:t>
            </a:r>
            <a:r>
              <a:rPr lang="ko-KR" altLang="en-US" sz="2100" dirty="0" smtClean="0">
                <a:latin typeface="+mn-ea"/>
              </a:rPr>
              <a:t>적음</a:t>
            </a:r>
            <a:r>
              <a:rPr lang="en-US" altLang="ko-KR" sz="2100" dirty="0" smtClean="0">
                <a:latin typeface="+mn-ea"/>
              </a:rPr>
              <a:t>, </a:t>
            </a:r>
            <a:r>
              <a:rPr lang="ko-KR" altLang="en-US" sz="2100" dirty="0" smtClean="0">
                <a:latin typeface="+mn-ea"/>
              </a:rPr>
              <a:t>중간</a:t>
            </a:r>
            <a:r>
              <a:rPr lang="en-US" altLang="ko-KR" sz="2100" dirty="0" smtClean="0">
                <a:latin typeface="+mn-ea"/>
              </a:rPr>
              <a:t>, </a:t>
            </a:r>
            <a:r>
              <a:rPr lang="ko-KR" altLang="en-US" sz="2100" dirty="0" smtClean="0">
                <a:latin typeface="+mn-ea"/>
              </a:rPr>
              <a:t>많음</a:t>
            </a:r>
            <a:r>
              <a:rPr lang="en-US" altLang="ko-KR" sz="2100" dirty="0" smtClean="0">
                <a:latin typeface="+mn-ea"/>
              </a:rPr>
              <a:t>)</a:t>
            </a:r>
            <a:r>
              <a:rPr lang="ko-KR" altLang="en-US" sz="2100" dirty="0" smtClean="0">
                <a:latin typeface="+mn-ea"/>
              </a:rPr>
              <a:t>에 무작위로 사람들을 배치하는 것</a:t>
            </a:r>
            <a:endParaRPr lang="en-US" altLang="ko-KR" sz="2100" dirty="0" smtClean="0">
              <a:latin typeface="+mn-ea"/>
            </a:endParaRPr>
          </a:p>
          <a:p>
            <a:pPr marL="1199250" lvl="3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100" dirty="0" smtClean="0">
                <a:latin typeface="+mn-ea"/>
              </a:rPr>
              <a:t>아이에 대한 부모의 보고</a:t>
            </a:r>
            <a:r>
              <a:rPr lang="en-US" altLang="ko-KR" sz="2100" dirty="0" smtClean="0">
                <a:latin typeface="+mn-ea"/>
              </a:rPr>
              <a:t>: </a:t>
            </a:r>
            <a:r>
              <a:rPr lang="ko-KR" altLang="en-US" sz="2100" dirty="0" smtClean="0">
                <a:latin typeface="+mn-ea"/>
              </a:rPr>
              <a:t>아이들이 어떤 프로그램을 좋아하는지 또는 어떤 프로그램을 볼 수 있도록 허락하는지를 부모가 직접 연구자에게 보고하는 것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ko-KR" dirty="0" smtClean="0">
                <a:latin typeface="+mn-ea"/>
              </a:rPr>
              <a:t>‘</a:t>
            </a:r>
            <a:r>
              <a:rPr lang="ko-KR" altLang="en-US" dirty="0" smtClean="0">
                <a:latin typeface="+mn-ea"/>
              </a:rPr>
              <a:t>공격적인 행위</a:t>
            </a:r>
            <a:r>
              <a:rPr lang="en-US" altLang="ko-KR" dirty="0" smtClean="0">
                <a:latin typeface="+mn-ea"/>
              </a:rPr>
              <a:t>’</a:t>
            </a:r>
            <a:r>
              <a:rPr lang="ko-KR" altLang="en-US" dirty="0" smtClean="0">
                <a:latin typeface="+mn-ea"/>
              </a:rPr>
              <a:t>를 조작적 정의하면</a:t>
            </a:r>
            <a:r>
              <a:rPr lang="en-US" altLang="ko-KR" dirty="0" smtClean="0">
                <a:latin typeface="+mn-ea"/>
              </a:rPr>
              <a:t>,</a:t>
            </a:r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친구의 공격성에 대한 지인의 평가</a:t>
            </a:r>
            <a:endParaRPr lang="en-US" altLang="ko-KR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동년배 지칭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학교 아이들에게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반에서 </a:t>
            </a:r>
            <a:r>
              <a:rPr lang="en-US" altLang="ko-KR" dirty="0" smtClean="0">
                <a:latin typeface="+mn-ea"/>
              </a:rPr>
              <a:t>“</a:t>
            </a:r>
            <a:r>
              <a:rPr lang="ko-KR" altLang="en-US" dirty="0" smtClean="0">
                <a:latin typeface="+mn-ea"/>
              </a:rPr>
              <a:t>가장 공격성이 강한 친구</a:t>
            </a:r>
            <a:r>
              <a:rPr lang="en-US" altLang="ko-KR" dirty="0" smtClean="0">
                <a:latin typeface="+mn-ea"/>
              </a:rPr>
              <a:t>” </a:t>
            </a:r>
            <a:r>
              <a:rPr lang="ko-KR" altLang="en-US" dirty="0" smtClean="0">
                <a:latin typeface="+mn-ea"/>
              </a:rPr>
              <a:t>가리키게 하는 평가</a:t>
            </a:r>
            <a:endParaRPr lang="en-US" altLang="ko-KR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운동장에 놀고 있는 아이들을 일주일 정도 관찰한 후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 각 아이의 공격적인 행동 수를 세는 평가</a:t>
            </a:r>
            <a:endParaRPr lang="en-US" altLang="ko-KR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공격적인 성향을 보일 수 있는 가상적인 상황을 제시하고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어떻게 아이들이 반응하는지를 관찰</a:t>
            </a:r>
            <a:endParaRPr lang="en-US" altLang="ko-KR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공격적인 반응이 나올만한 가설적인 시나리오를 제시하고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 아이들이 어떻게 행동하는지를 개방형 질문문항을 사용하여 보고하게 한 후 </a:t>
            </a:r>
            <a:r>
              <a:rPr lang="ko-KR" altLang="en-US" dirty="0" err="1" smtClean="0">
                <a:latin typeface="+mn-ea"/>
              </a:rPr>
              <a:t>내용분석하는</a:t>
            </a:r>
            <a:r>
              <a:rPr lang="ko-KR" altLang="en-US" dirty="0" smtClean="0">
                <a:latin typeface="+mn-ea"/>
              </a:rPr>
              <a:t> 방식</a:t>
            </a:r>
            <a:endParaRPr lang="en-US" altLang="ko-KR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범죄 기록 </a:t>
            </a:r>
            <a:r>
              <a:rPr lang="en-US" altLang="ko-KR" dirty="0" smtClean="0">
                <a:latin typeface="+mn-ea"/>
              </a:rPr>
              <a:t>(</a:t>
            </a:r>
            <a:r>
              <a:rPr lang="ko-KR" altLang="en-US" dirty="0" smtClean="0">
                <a:latin typeface="+mn-ea"/>
              </a:rPr>
              <a:t>예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폭력에 대한 </a:t>
            </a:r>
            <a:r>
              <a:rPr lang="ko-KR" altLang="en-US" dirty="0" err="1" smtClean="0">
                <a:latin typeface="+mn-ea"/>
              </a:rPr>
              <a:t>체포수</a:t>
            </a:r>
            <a:r>
              <a:rPr lang="en-US" altLang="ko-KR" dirty="0" smtClean="0">
                <a:latin typeface="+mn-ea"/>
              </a:rPr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통합적 증거</a:t>
            </a:r>
            <a:r>
              <a:rPr lang="en-US" altLang="ko-KR" dirty="0" smtClean="0"/>
              <a:t>(Converging evidence)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12671"/>
          </a:xfrm>
        </p:spPr>
        <p:txBody>
          <a:bodyPr/>
          <a:lstStyle/>
          <a:p>
            <a:r>
              <a:rPr lang="ko-KR" altLang="en-US" dirty="0" smtClean="0"/>
              <a:t>융합</a:t>
            </a:r>
            <a:r>
              <a:rPr lang="en-US" altLang="ko-KR" dirty="0" smtClean="0"/>
              <a:t>/</a:t>
            </a:r>
            <a:r>
              <a:rPr lang="ko-KR" altLang="en-US" dirty="0" smtClean="0"/>
              <a:t>증거의 삼각형</a:t>
            </a:r>
            <a:endParaRPr lang="ko-KR" alt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43600" y="3508068"/>
            <a:ext cx="1981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dirty="0">
                <a:latin typeface="+mn-ea"/>
              </a:rPr>
              <a:t>공격성에 대한 </a:t>
            </a:r>
          </a:p>
          <a:p>
            <a:pPr algn="ctr"/>
            <a:r>
              <a:rPr lang="ko-KR" altLang="en-US" sz="2000" dirty="0">
                <a:latin typeface="+mn-ea"/>
              </a:rPr>
              <a:t>동년배의 평가</a:t>
            </a: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2819400" y="4041468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943600" y="2060268"/>
            <a:ext cx="1981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dirty="0">
                <a:latin typeface="+mn-ea"/>
              </a:rPr>
              <a:t>경찰 기록</a:t>
            </a: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2819400" y="2593668"/>
            <a:ext cx="3124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2819400" y="4041468"/>
            <a:ext cx="3124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2819400" y="2441268"/>
            <a:ext cx="3124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>
            <a:off x="2819400" y="5717868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V="1">
            <a:off x="2819400" y="2898468"/>
            <a:ext cx="31242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34752" y="3500428"/>
            <a:ext cx="1981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2000" dirty="0">
                <a:latin typeface="+mn-ea"/>
              </a:rPr>
              <a:t>TV </a:t>
            </a:r>
            <a:r>
              <a:rPr lang="ko-KR" altLang="en-US" sz="2000" dirty="0">
                <a:latin typeface="+mn-ea"/>
              </a:rPr>
              <a:t>폭력 노출에 </a:t>
            </a:r>
          </a:p>
          <a:p>
            <a:pPr algn="ctr"/>
            <a:r>
              <a:rPr lang="ko-KR" altLang="en-US" sz="2000" dirty="0">
                <a:latin typeface="+mn-ea"/>
              </a:rPr>
              <a:t>대한 보고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34752" y="5024428"/>
            <a:ext cx="1981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2000" dirty="0">
                <a:latin typeface="+mn-ea"/>
              </a:rPr>
              <a:t>TV </a:t>
            </a:r>
            <a:r>
              <a:rPr lang="ko-KR" altLang="en-US" sz="2000" dirty="0">
                <a:latin typeface="+mn-ea"/>
              </a:rPr>
              <a:t>노출 일기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34752" y="2052628"/>
            <a:ext cx="1981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dirty="0">
                <a:latin typeface="+mn-ea"/>
              </a:rPr>
              <a:t>좋아하는 </a:t>
            </a:r>
          </a:p>
          <a:p>
            <a:pPr algn="ctr"/>
            <a:r>
              <a:rPr lang="en-US" altLang="ko-KR" sz="2000" dirty="0">
                <a:latin typeface="+mn-ea"/>
              </a:rPr>
              <a:t>TV </a:t>
            </a:r>
            <a:r>
              <a:rPr lang="ko-KR" altLang="en-US" sz="2000" dirty="0">
                <a:latin typeface="+mn-ea"/>
              </a:rPr>
              <a:t>프로그램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940152" y="5024428"/>
            <a:ext cx="1981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1600" dirty="0" smtClean="0">
                <a:latin typeface="+mn-ea"/>
              </a:rPr>
              <a:t>가상적인 </a:t>
            </a:r>
            <a:r>
              <a:rPr lang="ko-KR" altLang="en-US" sz="1600" dirty="0">
                <a:latin typeface="+mn-ea"/>
              </a:rPr>
              <a:t>시나리오에 </a:t>
            </a:r>
          </a:p>
          <a:p>
            <a:pPr algn="ctr"/>
            <a:r>
              <a:rPr lang="ko-KR" altLang="en-US" sz="1600" dirty="0">
                <a:latin typeface="+mn-ea"/>
              </a:rPr>
              <a:t>대한 공격적 대응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과학적 연구에서 통계학의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연구설계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변인 측정 방법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데이터 수집 절차 접근 방법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연구에 참여자로서 포함시켜야 할 대상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대상을 찾는 방법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절차에 속하는 여타 문제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데이터 분석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연구결과를 묘사하는 방법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연구결과를 검증하는 연구문제나 가설과 연결하거나 반영하는 방법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기술 통계학</a:t>
            </a:r>
            <a:r>
              <a:rPr lang="en-US" altLang="ko-KR" dirty="0" smtClean="0"/>
              <a:t>(descriptive statistics)</a:t>
            </a:r>
          </a:p>
          <a:p>
            <a:pPr lvl="1"/>
            <a:r>
              <a:rPr lang="ko-KR" altLang="en-US" dirty="0" smtClean="0"/>
              <a:t>데이터를 그래프와 숫자로 요약하는 것에 초점을 둠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추론 통계학</a:t>
            </a:r>
            <a:r>
              <a:rPr lang="en-US" altLang="ko-KR" dirty="0" smtClean="0"/>
              <a:t>(inferential statistics)</a:t>
            </a:r>
          </a:p>
          <a:p>
            <a:pPr lvl="1"/>
            <a:r>
              <a:rPr lang="ko-KR" altLang="en-US" dirty="0" smtClean="0"/>
              <a:t>표본에서 수집한 데이터로부터 표본이 추출된 좀 더 큰 모집단을 추론하거나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연구과정을 추론하는 데 초점을 둠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우연</a:t>
            </a:r>
            <a:r>
              <a:rPr lang="en-US" altLang="ko-KR" dirty="0" smtClean="0"/>
              <a:t>(Chance)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우연</a:t>
            </a:r>
            <a:r>
              <a:rPr lang="en-US" altLang="ko-KR" dirty="0" smtClean="0"/>
              <a:t>: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연구결과에 대한 가장 간단할 설명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과학자들이 반대의 증거를 가질 때까지 우연이 연구결과를 설명하는 간결한 메커니즘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그런 증거가 존재하는지를 평가하는데 추론 통계적 절차를 사용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연구과정의 가능모델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82514"/>
            <a:ext cx="8229600" cy="452596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857250" y="1196752"/>
            <a:ext cx="1500188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이론 또는 연구문제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571500" y="4768627"/>
            <a:ext cx="1500188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 smtClean="0"/>
              <a:t>선행연구</a:t>
            </a:r>
            <a:endParaRPr lang="en-US" altLang="ko-KR" dirty="0" smtClean="0"/>
          </a:p>
          <a:p>
            <a:pPr algn="ctr">
              <a:defRPr/>
            </a:pPr>
            <a:r>
              <a:rPr lang="ko-KR" altLang="en-US" dirty="0" smtClean="0"/>
              <a:t>분석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1785938" y="2411189"/>
            <a:ext cx="1500187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연구설계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500313" y="3625627"/>
            <a:ext cx="1500187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데이터</a:t>
            </a:r>
            <a:endParaRPr lang="en-US" altLang="ko-KR" dirty="0"/>
          </a:p>
          <a:p>
            <a:pPr algn="ctr">
              <a:defRPr/>
            </a:pPr>
            <a:r>
              <a:rPr lang="ko-KR" altLang="en-US" dirty="0"/>
              <a:t>수집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4286250" y="4054252"/>
            <a:ext cx="1500188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데이터</a:t>
            </a:r>
            <a:endParaRPr lang="en-US" altLang="ko-KR" dirty="0"/>
          </a:p>
          <a:p>
            <a:pPr algn="ctr">
              <a:defRPr/>
            </a:pPr>
            <a:r>
              <a:rPr lang="ko-KR" altLang="en-US" dirty="0"/>
              <a:t>분석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143500" y="5197252"/>
            <a:ext cx="1500188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논문쓰기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6929438" y="4054252"/>
            <a:ext cx="1500187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출판시도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7215188" y="2554064"/>
            <a:ext cx="1500187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/>
              <a:t>출판거절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7215188" y="1196752"/>
            <a:ext cx="1500187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/>
              <a:t>출판승인</a:t>
            </a: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2357438" y="2125439"/>
            <a:ext cx="428625" cy="214313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rot="5400000">
            <a:off x="34131" y="3447033"/>
            <a:ext cx="2359025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rot="5400000">
            <a:off x="1071563" y="3839939"/>
            <a:ext cx="1071562" cy="3571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 rot="16200000" flipH="1">
            <a:off x="3286125" y="3411314"/>
            <a:ext cx="214313" cy="214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3857625" y="4625752"/>
            <a:ext cx="366713" cy="2238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rot="10800000">
            <a:off x="2143125" y="5411564"/>
            <a:ext cx="2857500" cy="214313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rot="10800000">
            <a:off x="3500438" y="2768377"/>
            <a:ext cx="3500437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rot="10800000" flipV="1">
            <a:off x="4071938" y="2911252"/>
            <a:ext cx="2928937" cy="785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2500313" y="1768252"/>
            <a:ext cx="2286000" cy="12858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rot="5400000">
            <a:off x="4394201" y="3446239"/>
            <a:ext cx="785812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 rot="5400000">
            <a:off x="5822156" y="3089846"/>
            <a:ext cx="1214437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/>
          <p:nvPr/>
        </p:nvCxnSpPr>
        <p:spPr>
          <a:xfrm rot="5400000">
            <a:off x="5536407" y="3661345"/>
            <a:ext cx="2000250" cy="9286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 rot="5400000" flipH="1" flipV="1">
            <a:off x="6715126" y="5054376"/>
            <a:ext cx="785812" cy="7858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rot="5400000" flipH="1" flipV="1">
            <a:off x="7501731" y="3769296"/>
            <a:ext cx="428625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 rot="5400000" flipH="1" flipV="1">
            <a:off x="7680325" y="2303239"/>
            <a:ext cx="35718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 rot="5400000">
            <a:off x="4108450" y="3517677"/>
            <a:ext cx="785813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rot="10800000">
            <a:off x="3571875" y="3125564"/>
            <a:ext cx="92868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>
            <a:off x="4716016" y="5157192"/>
            <a:ext cx="366713" cy="2238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측정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측정</a:t>
            </a:r>
            <a:r>
              <a:rPr lang="en-US" altLang="ko-KR" dirty="0" smtClean="0"/>
              <a:t>(Measurement)</a:t>
            </a:r>
            <a:r>
              <a:rPr lang="ko-KR" altLang="en-US" dirty="0" smtClean="0"/>
              <a:t>이란</a:t>
            </a:r>
            <a:r>
              <a:rPr lang="en-US" altLang="ko-KR" dirty="0" smtClean="0"/>
              <a:t>?</a:t>
            </a:r>
          </a:p>
          <a:p>
            <a:pPr lvl="1"/>
            <a:r>
              <a:rPr lang="ko-KR" altLang="en-US" dirty="0" smtClean="0"/>
              <a:t>변인의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다른 특성들을 구체화하기 위해 숫자 혹은 상징을 부여하는 체계</a:t>
            </a:r>
            <a:r>
              <a:rPr lang="en-US" altLang="ko-KR" dirty="0" smtClean="0"/>
              <a:t>(Williams &amp; </a:t>
            </a:r>
            <a:r>
              <a:rPr lang="en-US" altLang="ko-KR" dirty="0" err="1" smtClean="0"/>
              <a:t>Monge</a:t>
            </a:r>
            <a:r>
              <a:rPr lang="en-US" altLang="ko-KR" dirty="0" smtClean="0"/>
              <a:t>, 2001, p. 11)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변인을 구성하는 속성의 관점에서 사물이나 사건을 설명하기 위한 주의 깊고 신중한 관찰들</a:t>
            </a:r>
            <a:r>
              <a:rPr lang="en-US" altLang="ko-KR" dirty="0" smtClean="0"/>
              <a:t>(Baxter &amp; </a:t>
            </a:r>
            <a:r>
              <a:rPr lang="en-US" altLang="ko-KR" dirty="0" err="1" smtClean="0"/>
              <a:t>Babbie</a:t>
            </a:r>
            <a:r>
              <a:rPr lang="en-US" altLang="ko-KR" dirty="0" smtClean="0"/>
              <a:t>, 2004, p. 107)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err="1" smtClean="0"/>
              <a:t>의미있는</a:t>
            </a:r>
            <a:r>
              <a:rPr lang="ko-KR" altLang="en-US" dirty="0" smtClean="0"/>
              <a:t> 수량화 과정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측정 수준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000" indent="-342000">
              <a:lnSpc>
                <a:spcPct val="110000"/>
              </a:lnSpc>
              <a:buFont typeface="Bookman Old Style" pitchFamily="18" charset="0"/>
              <a:buAutoNum type="arabicPeriod"/>
            </a:pPr>
            <a:r>
              <a:rPr lang="ko-KR" altLang="en-US" sz="2000" dirty="0" smtClean="0">
                <a:latin typeface="+mn-ea"/>
              </a:rPr>
              <a:t>명목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또는 명명수준</a:t>
            </a:r>
            <a:r>
              <a:rPr lang="en-US" altLang="ko-KR" sz="2000" dirty="0" smtClean="0">
                <a:latin typeface="+mn-ea"/>
              </a:rPr>
              <a:t>(Nominal Level)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– </a:t>
            </a:r>
            <a:r>
              <a:rPr lang="ko-KR" altLang="en-US" sz="2000" dirty="0" smtClean="0">
                <a:latin typeface="+mn-ea"/>
              </a:rPr>
              <a:t>각 집단이나 범주에 임의로 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또는 자의로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숫자나 부호 또는 명칭을 부여하는 것</a:t>
            </a:r>
          </a:p>
          <a:p>
            <a:pPr marL="342000" indent="-342000">
              <a:lnSpc>
                <a:spcPct val="110000"/>
              </a:lnSpc>
            </a:pPr>
            <a:r>
              <a:rPr lang="ko-KR" altLang="en-US" sz="2000" dirty="0" smtClean="0">
                <a:latin typeface="+mn-ea"/>
              </a:rPr>
              <a:t>예</a:t>
            </a:r>
            <a:r>
              <a:rPr lang="en-US" altLang="ko-KR" sz="2000" dirty="0" smtClean="0">
                <a:latin typeface="+mn-ea"/>
              </a:rPr>
              <a:t>) </a:t>
            </a:r>
            <a:r>
              <a:rPr lang="ko-KR" altLang="en-US" sz="2000" dirty="0" smtClean="0">
                <a:latin typeface="+mn-ea"/>
              </a:rPr>
              <a:t>성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인종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종교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정당</a:t>
            </a:r>
          </a:p>
          <a:p>
            <a:pPr marL="342000" indent="-342000">
              <a:lnSpc>
                <a:spcPct val="110000"/>
              </a:lnSpc>
            </a:pPr>
            <a:endParaRPr lang="en-US" altLang="ko-KR" sz="2000" dirty="0" smtClean="0">
              <a:latin typeface="+mn-ea"/>
            </a:endParaRPr>
          </a:p>
          <a:p>
            <a:pPr marL="342000" indent="-342000">
              <a:lnSpc>
                <a:spcPct val="110000"/>
              </a:lnSpc>
            </a:pPr>
            <a:r>
              <a:rPr lang="ko-KR" altLang="en-US" sz="2000" dirty="0" smtClean="0">
                <a:latin typeface="+mn-ea"/>
              </a:rPr>
              <a:t>특징 </a:t>
            </a:r>
          </a:p>
          <a:p>
            <a:pPr marL="742050" lvl="2" indent="-342000">
              <a:lnSpc>
                <a:spcPct val="110000"/>
              </a:lnSpc>
              <a:buFont typeface="Wingdings" pitchFamily="2" charset="2"/>
              <a:buAutoNum type="arabicParenR"/>
            </a:pPr>
            <a:r>
              <a:rPr lang="ko-KR" altLang="en-US" sz="1800" dirty="0" smtClean="0">
                <a:latin typeface="+mn-ea"/>
              </a:rPr>
              <a:t>부여한 숫자는 산술적 숫자로서의 가치가 없음</a:t>
            </a:r>
            <a:r>
              <a:rPr lang="en-US" altLang="ko-KR" sz="1800" dirty="0" smtClean="0">
                <a:latin typeface="+mn-ea"/>
              </a:rPr>
              <a:t>.</a:t>
            </a:r>
          </a:p>
          <a:p>
            <a:pPr marL="342000" indent="-342000"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+mn-ea"/>
              </a:rPr>
              <a:t>		</a:t>
            </a:r>
            <a:r>
              <a:rPr lang="ko-KR" altLang="en-US" sz="1800" dirty="0" smtClean="0">
                <a:latin typeface="+mn-ea"/>
              </a:rPr>
              <a:t>예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귀하의 성별은</a:t>
            </a:r>
            <a:r>
              <a:rPr lang="en-US" altLang="ko-KR" sz="1800" dirty="0" smtClean="0">
                <a:latin typeface="+mn-ea"/>
              </a:rPr>
              <a:t>?  ①</a:t>
            </a:r>
            <a:r>
              <a:rPr lang="ko-KR" altLang="en-US" sz="1800" dirty="0" smtClean="0">
                <a:latin typeface="+mn-ea"/>
              </a:rPr>
              <a:t>남성 </a:t>
            </a:r>
            <a:r>
              <a:rPr lang="en-US" altLang="ko-KR" sz="1800" dirty="0" smtClean="0">
                <a:latin typeface="+mn-ea"/>
              </a:rPr>
              <a:t>②</a:t>
            </a:r>
            <a:r>
              <a:rPr lang="ko-KR" altLang="en-US" sz="1800" dirty="0" smtClean="0">
                <a:latin typeface="+mn-ea"/>
              </a:rPr>
              <a:t>여성</a:t>
            </a:r>
            <a:endParaRPr lang="en-US" altLang="ko-KR" sz="1800" dirty="0" smtClean="0">
              <a:latin typeface="+mn-ea"/>
            </a:endParaRPr>
          </a:p>
          <a:p>
            <a:pPr marL="742050" lvl="2" indent="-342000">
              <a:lnSpc>
                <a:spcPct val="110000"/>
              </a:lnSpc>
              <a:buFont typeface="Wingdings" pitchFamily="2" charset="2"/>
              <a:buAutoNum type="arabicParenR" startAt="2"/>
            </a:pPr>
            <a:r>
              <a:rPr lang="ko-KR" altLang="en-US" sz="1800" dirty="0" smtClean="0">
                <a:latin typeface="+mn-ea"/>
              </a:rPr>
              <a:t>완전성</a:t>
            </a:r>
            <a:r>
              <a:rPr lang="en-US" altLang="ko-KR" sz="1800" dirty="0" smtClean="0">
                <a:latin typeface="+mn-ea"/>
              </a:rPr>
              <a:t>(</a:t>
            </a:r>
            <a:r>
              <a:rPr lang="ko-KR" altLang="en-US" sz="1800" dirty="0" err="1" smtClean="0">
                <a:latin typeface="+mn-ea"/>
              </a:rPr>
              <a:t>총망라성</a:t>
            </a:r>
            <a:r>
              <a:rPr lang="en-US" altLang="ko-KR" sz="1800" dirty="0" smtClean="0">
                <a:latin typeface="+mn-ea"/>
              </a:rPr>
              <a:t>: Exhaustiveness): </a:t>
            </a:r>
            <a:r>
              <a:rPr lang="ko-KR" altLang="en-US" sz="1800" dirty="0" smtClean="0">
                <a:latin typeface="+mn-ea"/>
              </a:rPr>
              <a:t>모든 범주를 포함해야 함</a:t>
            </a:r>
            <a:r>
              <a:rPr lang="en-US" altLang="ko-KR" sz="1800" dirty="0" smtClean="0">
                <a:latin typeface="+mn-ea"/>
              </a:rPr>
              <a:t>.</a:t>
            </a:r>
          </a:p>
          <a:p>
            <a:pPr marL="742050" lvl="2" indent="-342000">
              <a:lnSpc>
                <a:spcPct val="110000"/>
              </a:lnSpc>
              <a:buFont typeface="Wingdings" pitchFamily="2" charset="2"/>
              <a:buAutoNum type="arabicParenR" startAt="2"/>
            </a:pPr>
            <a:r>
              <a:rPr lang="ko-KR" altLang="en-US" sz="1800" dirty="0" smtClean="0">
                <a:latin typeface="+mn-ea"/>
              </a:rPr>
              <a:t>상호배타성</a:t>
            </a:r>
            <a:r>
              <a:rPr lang="en-US" altLang="ko-KR" sz="1800" dirty="0" smtClean="0">
                <a:latin typeface="+mn-ea"/>
              </a:rPr>
              <a:t>(Mutually Exclusiveness): </a:t>
            </a:r>
            <a:r>
              <a:rPr lang="ko-KR" altLang="en-US" sz="1800" dirty="0" smtClean="0">
                <a:latin typeface="+mn-ea"/>
              </a:rPr>
              <a:t>어느 한 항목에 속한 대상이 다른 어느 항목에 속해서는 안 되는 속성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집단 내 유사성과 집단 간 차이성</a:t>
            </a:r>
            <a:endParaRPr lang="en-US" altLang="ko-KR" sz="1800" dirty="0" smtClean="0">
              <a:latin typeface="+mn-ea"/>
            </a:endParaRPr>
          </a:p>
          <a:p>
            <a:pPr marL="742050" lvl="2" indent="-342000">
              <a:lnSpc>
                <a:spcPct val="110000"/>
              </a:lnSpc>
              <a:buFont typeface="Wingdings" pitchFamily="2" charset="2"/>
              <a:buAutoNum type="arabicParenR" startAt="2"/>
            </a:pPr>
            <a:r>
              <a:rPr lang="ko-KR" altLang="en-US" sz="1800" dirty="0" smtClean="0">
                <a:latin typeface="+mn-ea"/>
              </a:rPr>
              <a:t>네 가지 수준 중 정보량이 가장 작음</a:t>
            </a:r>
            <a:r>
              <a:rPr lang="en-US" altLang="ko-KR" sz="1800" dirty="0" smtClean="0">
                <a:latin typeface="+mn-ea"/>
              </a:rPr>
              <a:t>.</a:t>
            </a:r>
          </a:p>
          <a:p>
            <a:pPr marL="742050" lvl="2" indent="-342000">
              <a:lnSpc>
                <a:spcPct val="110000"/>
              </a:lnSpc>
              <a:buFont typeface="Wingdings" pitchFamily="2" charset="2"/>
              <a:buAutoNum type="arabicParenR" startAt="2"/>
            </a:pPr>
            <a:r>
              <a:rPr lang="ko-KR" altLang="en-US" sz="1800" dirty="0" smtClean="0">
                <a:latin typeface="+mn-ea"/>
              </a:rPr>
              <a:t>기술통계량 중 </a:t>
            </a:r>
            <a:r>
              <a:rPr lang="ko-KR" altLang="en-US" sz="1800" dirty="0" err="1" smtClean="0">
                <a:latin typeface="+mn-ea"/>
              </a:rPr>
              <a:t>최빈값을</a:t>
            </a:r>
            <a:r>
              <a:rPr lang="ko-KR" altLang="en-US" sz="1800" dirty="0" smtClean="0">
                <a:latin typeface="+mn-ea"/>
              </a:rPr>
              <a:t> 통해 표본 정보를 제시할 수 있음</a:t>
            </a:r>
            <a:r>
              <a:rPr lang="en-US" altLang="ko-KR" sz="1800" dirty="0" smtClean="0">
                <a:latin typeface="+mn-ea"/>
              </a:rPr>
              <a:t>.</a:t>
            </a:r>
            <a:endParaRPr lang="ko-KR" altLang="en-US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통계적인 과학적 단어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이론</a:t>
            </a:r>
            <a:r>
              <a:rPr lang="en-US" altLang="ko-KR" dirty="0" smtClean="0"/>
              <a:t>(Theory)</a:t>
            </a:r>
          </a:p>
          <a:p>
            <a:r>
              <a:rPr lang="ko-KR" altLang="en-US" dirty="0" smtClean="0"/>
              <a:t>변인</a:t>
            </a:r>
            <a:r>
              <a:rPr lang="en-US" altLang="ko-KR" dirty="0" smtClean="0"/>
              <a:t>(Variable)</a:t>
            </a:r>
          </a:p>
          <a:p>
            <a:r>
              <a:rPr lang="ko-KR" altLang="en-US" dirty="0" smtClean="0"/>
              <a:t>연구문제</a:t>
            </a:r>
            <a:r>
              <a:rPr lang="en-US" altLang="ko-KR" dirty="0" smtClean="0"/>
              <a:t>(Research Question)</a:t>
            </a:r>
          </a:p>
          <a:p>
            <a:r>
              <a:rPr lang="ko-KR" altLang="en-US" dirty="0" smtClean="0"/>
              <a:t>연구가설</a:t>
            </a:r>
            <a:r>
              <a:rPr lang="en-US" altLang="ko-KR" dirty="0" smtClean="0"/>
              <a:t>(Research Hypothesis)</a:t>
            </a:r>
          </a:p>
          <a:p>
            <a:r>
              <a:rPr lang="ko-KR" altLang="en-US" dirty="0" smtClean="0"/>
              <a:t>데이터</a:t>
            </a:r>
            <a:r>
              <a:rPr lang="en-US" altLang="ko-KR" dirty="0" smtClean="0"/>
              <a:t>(Data)</a:t>
            </a:r>
          </a:p>
          <a:p>
            <a:r>
              <a:rPr lang="ko-KR" altLang="en-US" dirty="0" smtClean="0"/>
              <a:t>데이터세트</a:t>
            </a:r>
            <a:r>
              <a:rPr lang="en-US" altLang="ko-KR" dirty="0" smtClean="0"/>
              <a:t>(Data set)</a:t>
            </a:r>
          </a:p>
          <a:p>
            <a:r>
              <a:rPr lang="ko-KR" altLang="en-US" dirty="0" smtClean="0"/>
              <a:t>케이스</a:t>
            </a:r>
            <a:r>
              <a:rPr lang="en-US" altLang="ko-KR" dirty="0" smtClean="0"/>
              <a:t>(Case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개념</a:t>
            </a:r>
            <a:r>
              <a:rPr lang="en-US" altLang="ko-KR" dirty="0" smtClean="0"/>
              <a:t>(Concept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000" indent="-342000">
              <a:buFont typeface="Bookman Old Style" pitchFamily="18" charset="0"/>
              <a:buAutoNum type="arabicPeriod" startAt="2"/>
            </a:pPr>
            <a:r>
              <a:rPr lang="ko-KR" altLang="en-US" sz="2400" dirty="0" smtClean="0">
                <a:latin typeface="+mn-ea"/>
              </a:rPr>
              <a:t>서열수준</a:t>
            </a:r>
            <a:r>
              <a:rPr lang="en-US" altLang="ko-KR" sz="2400" dirty="0" smtClean="0">
                <a:latin typeface="+mn-ea"/>
              </a:rPr>
              <a:t>(Ordinal Level) – </a:t>
            </a:r>
            <a:r>
              <a:rPr lang="ko-KR" altLang="en-US" sz="2400" dirty="0" smtClean="0">
                <a:latin typeface="+mn-ea"/>
              </a:rPr>
              <a:t>어떤 현상을 순위에 따라 등급을 매겨 수량화하는 수준</a:t>
            </a:r>
            <a:endParaRPr lang="en-US" altLang="ko-KR" sz="2400" dirty="0" smtClean="0">
              <a:latin typeface="+mn-ea"/>
            </a:endParaRPr>
          </a:p>
          <a:p>
            <a:pPr marL="342000" indent="-342000"/>
            <a:endParaRPr lang="en-US" altLang="ko-KR" sz="2400" dirty="0" smtClean="0">
              <a:latin typeface="+mn-ea"/>
            </a:endParaRPr>
          </a:p>
          <a:p>
            <a:pPr marL="742050" lvl="1" indent="-342000"/>
            <a:r>
              <a:rPr lang="ko-KR" altLang="en-US" sz="2000" dirty="0" smtClean="0">
                <a:latin typeface="+mn-ea"/>
              </a:rPr>
              <a:t>명목수준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smtClean="0">
                <a:latin typeface="+mn-ea"/>
              </a:rPr>
              <a:t>순서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서열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부여</a:t>
            </a:r>
          </a:p>
          <a:p>
            <a:pPr marL="742050" lvl="1" indent="-342000"/>
            <a:r>
              <a:rPr lang="ko-KR" altLang="en-US" sz="2000" dirty="0" smtClean="0">
                <a:latin typeface="+mn-ea"/>
              </a:rPr>
              <a:t>부여한 숫자에 산술적 가치가 있다</a:t>
            </a:r>
            <a:r>
              <a:rPr lang="en-US" altLang="ko-KR" sz="2000" dirty="0" smtClean="0">
                <a:latin typeface="+mn-ea"/>
              </a:rPr>
              <a:t>. 1&lt;2, 2&lt;3, 1&lt;3</a:t>
            </a:r>
          </a:p>
          <a:p>
            <a:pPr marL="742050" lvl="1" indent="-342000"/>
            <a:r>
              <a:rPr lang="ko-KR" altLang="en-US" sz="2000" dirty="0" smtClean="0">
                <a:latin typeface="+mn-ea"/>
              </a:rPr>
              <a:t>한 집단이 다른 집단보다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더 높다</a:t>
            </a:r>
            <a:r>
              <a:rPr lang="en-US" altLang="ko-KR" sz="2000" dirty="0" smtClean="0">
                <a:latin typeface="+mn-ea"/>
              </a:rPr>
              <a:t>” “</a:t>
            </a:r>
            <a:r>
              <a:rPr lang="ko-KR" altLang="en-US" sz="2000" dirty="0" smtClean="0">
                <a:latin typeface="+mn-ea"/>
              </a:rPr>
              <a:t>더 탁월하다</a:t>
            </a:r>
            <a:r>
              <a:rPr lang="en-US" altLang="ko-KR" sz="2000" dirty="0" smtClean="0">
                <a:latin typeface="+mn-ea"/>
              </a:rPr>
              <a:t>” “</a:t>
            </a:r>
            <a:r>
              <a:rPr lang="ko-KR" altLang="en-US" sz="2000" dirty="0" smtClean="0">
                <a:latin typeface="+mn-ea"/>
              </a:rPr>
              <a:t>더 바람직하다</a:t>
            </a:r>
            <a:r>
              <a:rPr lang="en-US" altLang="ko-KR" sz="2000" dirty="0" smtClean="0">
                <a:latin typeface="+mn-ea"/>
              </a:rPr>
              <a:t>” “</a:t>
            </a:r>
            <a:r>
              <a:rPr lang="ko-KR" altLang="en-US" sz="2000" dirty="0" smtClean="0">
                <a:latin typeface="+mn-ea"/>
              </a:rPr>
              <a:t>더 어렵다</a:t>
            </a:r>
            <a:r>
              <a:rPr lang="en-US" altLang="ko-KR" sz="2000" dirty="0" smtClean="0">
                <a:latin typeface="+mn-ea"/>
              </a:rPr>
              <a:t>”</a:t>
            </a:r>
          </a:p>
          <a:p>
            <a:pPr marL="742050" lvl="1" indent="-342000"/>
            <a:r>
              <a:rPr lang="ko-KR" altLang="en-US" sz="2000" dirty="0" smtClean="0">
                <a:latin typeface="+mn-ea"/>
              </a:rPr>
              <a:t>리커트 척도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en-US" altLang="ko-KR" sz="2000" dirty="0" err="1" smtClean="0">
                <a:latin typeface="+mn-ea"/>
              </a:rPr>
              <a:t>Likert</a:t>
            </a:r>
            <a:r>
              <a:rPr lang="en-US" altLang="ko-KR" sz="2000" dirty="0" smtClean="0">
                <a:latin typeface="+mn-ea"/>
              </a:rPr>
              <a:t> Scale), </a:t>
            </a:r>
            <a:r>
              <a:rPr lang="ko-KR" altLang="en-US" sz="2000" dirty="0" smtClean="0">
                <a:latin typeface="+mn-ea"/>
              </a:rPr>
              <a:t>의미분화척도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en-US" altLang="ko-KR" sz="2000" dirty="0" err="1" smtClean="0">
                <a:latin typeface="+mn-ea"/>
              </a:rPr>
              <a:t>Sementic</a:t>
            </a:r>
            <a:r>
              <a:rPr lang="en-US" altLang="ko-KR" sz="2000" dirty="0" smtClean="0">
                <a:latin typeface="+mn-ea"/>
              </a:rPr>
              <a:t> Differential Scale), </a:t>
            </a:r>
            <a:r>
              <a:rPr lang="ko-KR" altLang="en-US" sz="2000" dirty="0" smtClean="0">
                <a:latin typeface="+mn-ea"/>
              </a:rPr>
              <a:t>거트만 척도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en-US" altLang="ko-KR" sz="2000" dirty="0" err="1" smtClean="0">
                <a:latin typeface="+mn-ea"/>
              </a:rPr>
              <a:t>Guttman</a:t>
            </a:r>
            <a:r>
              <a:rPr lang="en-US" altLang="ko-KR" sz="2000" dirty="0" smtClean="0">
                <a:latin typeface="+mn-ea"/>
              </a:rPr>
              <a:t> Scale) </a:t>
            </a:r>
          </a:p>
          <a:p>
            <a:pPr marL="742050" lvl="1" indent="-342000"/>
            <a:r>
              <a:rPr lang="ko-KR" altLang="en-US" sz="2000" dirty="0" smtClean="0">
                <a:latin typeface="+mn-ea"/>
              </a:rPr>
              <a:t>예로는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군대 계급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색깔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심리적 태도</a:t>
            </a:r>
            <a:endParaRPr lang="en-US" altLang="ko-KR" sz="2000" dirty="0" smtClean="0">
              <a:latin typeface="+mn-ea"/>
            </a:endParaRPr>
          </a:p>
          <a:p>
            <a:pPr marL="342000" indent="-342000"/>
            <a:endParaRPr lang="en-US" altLang="ko-KR" sz="2400" dirty="0" smtClean="0">
              <a:latin typeface="+mn-ea"/>
            </a:endParaRPr>
          </a:p>
          <a:p>
            <a:pPr marL="342000" indent="-342000"/>
            <a:r>
              <a:rPr lang="ko-KR" altLang="en-US" sz="2400" dirty="0" smtClean="0">
                <a:latin typeface="+mn-ea"/>
              </a:rPr>
              <a:t>특징</a:t>
            </a:r>
          </a:p>
          <a:p>
            <a:pPr marL="742050" lvl="2" indent="-342000">
              <a:buFont typeface="Wingdings" pitchFamily="2" charset="2"/>
              <a:buAutoNum type="arabicParenR"/>
            </a:pPr>
            <a:r>
              <a:rPr lang="ko-KR" altLang="en-US" sz="2000" dirty="0" smtClean="0">
                <a:latin typeface="+mn-ea"/>
              </a:rPr>
              <a:t>귀하의 학교 성적은 어느 정도 입니까</a:t>
            </a:r>
            <a:r>
              <a:rPr lang="en-US" altLang="ko-KR" sz="2000" dirty="0" smtClean="0">
                <a:latin typeface="+mn-ea"/>
              </a:rPr>
              <a:t>? ①</a:t>
            </a:r>
            <a:r>
              <a:rPr lang="ko-KR" altLang="en-US" sz="2000" dirty="0" smtClean="0">
                <a:latin typeface="+mn-ea"/>
              </a:rPr>
              <a:t>상 </a:t>
            </a:r>
            <a:r>
              <a:rPr lang="en-US" altLang="ko-KR" sz="2000" dirty="0" smtClean="0">
                <a:latin typeface="+mn-ea"/>
              </a:rPr>
              <a:t>②</a:t>
            </a:r>
            <a:r>
              <a:rPr lang="ko-KR" altLang="en-US" sz="2000" dirty="0" smtClean="0">
                <a:latin typeface="+mn-ea"/>
              </a:rPr>
              <a:t>중 </a:t>
            </a:r>
            <a:r>
              <a:rPr lang="en-US" altLang="ko-KR" sz="2000" dirty="0" smtClean="0">
                <a:latin typeface="+mn-ea"/>
              </a:rPr>
              <a:t>③</a:t>
            </a:r>
            <a:r>
              <a:rPr lang="ko-KR" altLang="en-US" sz="2000" dirty="0" smtClean="0">
                <a:latin typeface="+mn-ea"/>
              </a:rPr>
              <a:t>하</a:t>
            </a:r>
            <a:endParaRPr lang="en-US" altLang="ko-KR" sz="2000" dirty="0" smtClean="0">
              <a:latin typeface="+mn-ea"/>
            </a:endParaRPr>
          </a:p>
          <a:p>
            <a:pPr marL="742050" lvl="2" indent="-342000">
              <a:buFont typeface="Wingdings" pitchFamily="2" charset="2"/>
              <a:buAutoNum type="arabicParenR"/>
            </a:pPr>
            <a:r>
              <a:rPr lang="ko-KR" altLang="en-US" sz="2000" dirty="0" smtClean="0">
                <a:latin typeface="+mn-ea"/>
              </a:rPr>
              <a:t>가감이 불가 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간격이 일정하지 않다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742050" lvl="2" indent="-342000">
              <a:buFont typeface="Wingdings" pitchFamily="2" charset="2"/>
              <a:buAutoNum type="arabicParenR"/>
            </a:pPr>
            <a:r>
              <a:rPr lang="ko-KR" altLang="en-US" sz="2000" dirty="0" smtClean="0">
                <a:latin typeface="+mn-ea"/>
              </a:rPr>
              <a:t>완전성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총망라성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상호배타성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err="1" smtClean="0">
                <a:latin typeface="+mn-ea"/>
              </a:rPr>
              <a:t>이행성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(a&gt;b, b&gt;c</a:t>
            </a:r>
            <a:r>
              <a:rPr lang="ko-KR" altLang="en-US" sz="2000" dirty="0" smtClean="0">
                <a:latin typeface="+mn-ea"/>
              </a:rPr>
              <a:t>이면 </a:t>
            </a:r>
            <a:r>
              <a:rPr lang="en-US" altLang="ko-KR" sz="2000" dirty="0" smtClean="0">
                <a:latin typeface="+mn-ea"/>
              </a:rPr>
              <a:t>a&gt;c)</a:t>
            </a:r>
          </a:p>
          <a:p>
            <a:pPr marL="742050" lvl="2" indent="-342000">
              <a:buFont typeface="Wingdings" pitchFamily="2" charset="2"/>
              <a:buAutoNum type="arabicParenR"/>
            </a:pPr>
            <a:r>
              <a:rPr lang="ko-KR" altLang="en-US" sz="2000" dirty="0" smtClean="0">
                <a:latin typeface="+mn-ea"/>
              </a:rPr>
              <a:t>기술 통계량 중 </a:t>
            </a:r>
            <a:r>
              <a:rPr lang="ko-KR" altLang="en-US" sz="2000" dirty="0" err="1" smtClean="0">
                <a:latin typeface="+mn-ea"/>
              </a:rPr>
              <a:t>중위수나</a:t>
            </a:r>
            <a:r>
              <a:rPr lang="ko-KR" altLang="en-US" sz="2000" dirty="0" smtClean="0">
                <a:latin typeface="+mn-ea"/>
              </a:rPr>
              <a:t> 백분위수를 이용하여 표본 정보를 제시할 수 있음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000" indent="-457200">
              <a:lnSpc>
                <a:spcPct val="110000"/>
              </a:lnSpc>
              <a:buFont typeface="+mj-lt"/>
              <a:buAutoNum type="arabicPeriod" startAt="3"/>
              <a:defRPr/>
            </a:pPr>
            <a:r>
              <a:rPr lang="ko-KR" altLang="en-US" sz="2400" dirty="0" smtClean="0">
                <a:latin typeface="+mn-ea"/>
              </a:rPr>
              <a:t>등간수준</a:t>
            </a:r>
            <a:r>
              <a:rPr lang="en-US" altLang="ko-KR" sz="2400" dirty="0" smtClean="0">
                <a:latin typeface="+mn-ea"/>
              </a:rPr>
              <a:t>(Interval Level) – </a:t>
            </a:r>
            <a:r>
              <a:rPr lang="ko-KR" altLang="en-US" sz="2400" dirty="0" smtClean="0">
                <a:latin typeface="+mn-ea"/>
              </a:rPr>
              <a:t>어떤 현상에 인접 점수간의 간격을 같도록 만들어 수량화하는 수준</a:t>
            </a:r>
            <a:endParaRPr lang="en-US" altLang="ko-KR" sz="2400" dirty="0" smtClean="0">
              <a:latin typeface="+mn-ea"/>
            </a:endParaRPr>
          </a:p>
          <a:p>
            <a:pPr marL="342000" indent="-457200">
              <a:lnSpc>
                <a:spcPct val="110000"/>
              </a:lnSpc>
              <a:buFont typeface="+mj-lt"/>
              <a:buAutoNum type="arabicPeriod" startAt="3"/>
              <a:defRPr/>
            </a:pPr>
            <a:endParaRPr lang="en-US" altLang="ko-KR" sz="2400" dirty="0" smtClean="0">
              <a:latin typeface="+mn-ea"/>
            </a:endParaRPr>
          </a:p>
          <a:p>
            <a:pPr marL="742050" lvl="1" indent="-457200">
              <a:lnSpc>
                <a:spcPct val="110000"/>
              </a:lnSpc>
              <a:defRPr/>
            </a:pPr>
            <a:r>
              <a:rPr lang="ko-KR" altLang="en-US" sz="2000" dirty="0" smtClean="0">
                <a:latin typeface="+mn-ea"/>
              </a:rPr>
              <a:t>명목수준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smtClean="0">
                <a:latin typeface="+mn-ea"/>
              </a:rPr>
              <a:t>서열수준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smtClean="0">
                <a:latin typeface="+mn-ea"/>
              </a:rPr>
              <a:t>간격측정가능</a:t>
            </a:r>
            <a:endParaRPr lang="en-US" altLang="ko-KR" sz="2000" dirty="0" smtClean="0">
              <a:latin typeface="+mn-ea"/>
            </a:endParaRPr>
          </a:p>
          <a:p>
            <a:pPr marL="742050" lvl="1" indent="-457200">
              <a:lnSpc>
                <a:spcPct val="110000"/>
              </a:lnSpc>
              <a:defRPr/>
            </a:pPr>
            <a:r>
              <a:rPr lang="ko-KR" altLang="en-US" sz="2000" dirty="0" smtClean="0">
                <a:latin typeface="+mn-ea"/>
              </a:rPr>
              <a:t>예</a:t>
            </a:r>
            <a:r>
              <a:rPr lang="en-US" altLang="ko-KR" sz="2000" dirty="0" smtClean="0">
                <a:latin typeface="+mn-ea"/>
              </a:rPr>
              <a:t>) IQ</a:t>
            </a:r>
            <a:r>
              <a:rPr lang="ko-KR" altLang="en-US" sz="2000" dirty="0" smtClean="0">
                <a:latin typeface="+mn-ea"/>
              </a:rPr>
              <a:t>점수와 온도</a:t>
            </a:r>
            <a:endParaRPr lang="en-US" altLang="ko-KR" sz="2000" dirty="0" smtClean="0">
              <a:latin typeface="+mn-ea"/>
            </a:endParaRPr>
          </a:p>
          <a:p>
            <a:pPr marL="742050" lvl="1" indent="-457200">
              <a:lnSpc>
                <a:spcPct val="110000"/>
              </a:lnSpc>
              <a:defRPr/>
            </a:pPr>
            <a:r>
              <a:rPr lang="en-US" altLang="ko-KR" sz="2000" dirty="0" smtClean="0">
                <a:latin typeface="+mn-ea"/>
              </a:rPr>
              <a:t>10</a:t>
            </a:r>
            <a:r>
              <a:rPr lang="ko-KR" altLang="en-US" sz="2000" dirty="0" smtClean="0">
                <a:latin typeface="+mn-ea"/>
              </a:rPr>
              <a:t>도와 </a:t>
            </a:r>
            <a:r>
              <a:rPr lang="en-US" altLang="ko-KR" sz="2000" dirty="0" smtClean="0">
                <a:latin typeface="+mn-ea"/>
              </a:rPr>
              <a:t>20</a:t>
            </a:r>
            <a:r>
              <a:rPr lang="ko-KR" altLang="en-US" sz="2000" dirty="0" smtClean="0">
                <a:latin typeface="+mn-ea"/>
              </a:rPr>
              <a:t>도 사이의 거리 </a:t>
            </a:r>
            <a:r>
              <a:rPr lang="en-US" altLang="ko-KR" sz="2000" dirty="0" smtClean="0">
                <a:latin typeface="+mn-ea"/>
              </a:rPr>
              <a:t>= 20</a:t>
            </a:r>
            <a:r>
              <a:rPr lang="ko-KR" altLang="en-US" sz="2000" dirty="0" smtClean="0">
                <a:latin typeface="+mn-ea"/>
              </a:rPr>
              <a:t>도와 </a:t>
            </a:r>
            <a:r>
              <a:rPr lang="en-US" altLang="ko-KR" sz="2000" dirty="0" smtClean="0">
                <a:latin typeface="+mn-ea"/>
              </a:rPr>
              <a:t>30</a:t>
            </a:r>
            <a:r>
              <a:rPr lang="ko-KR" altLang="en-US" sz="2000" dirty="0" smtClean="0">
                <a:latin typeface="+mn-ea"/>
              </a:rPr>
              <a:t>도 사이의 거리 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주의</a:t>
            </a:r>
            <a:r>
              <a:rPr lang="en-US" altLang="ko-KR" sz="2000" dirty="0" smtClean="0">
                <a:latin typeface="+mn-ea"/>
              </a:rPr>
              <a:t>: 10</a:t>
            </a:r>
            <a:r>
              <a:rPr lang="ko-KR" altLang="en-US" sz="2000" dirty="0" smtClean="0">
                <a:latin typeface="+mn-ea"/>
              </a:rPr>
              <a:t>도가 </a:t>
            </a:r>
            <a:r>
              <a:rPr lang="en-US" altLang="ko-KR" sz="2000" dirty="0" smtClean="0">
                <a:latin typeface="+mn-ea"/>
              </a:rPr>
              <a:t>5</a:t>
            </a:r>
            <a:r>
              <a:rPr lang="ko-KR" altLang="en-US" sz="2000" dirty="0" smtClean="0">
                <a:latin typeface="+mn-ea"/>
              </a:rPr>
              <a:t>도보다 두 배 더 덥다고 표현하지 않음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742050" lvl="1" indent="-457200">
              <a:lnSpc>
                <a:spcPct val="110000"/>
              </a:lnSpc>
              <a:defRPr/>
            </a:pPr>
            <a:r>
              <a:rPr lang="ko-KR" altLang="en-US" sz="2000" dirty="0" smtClean="0">
                <a:latin typeface="+mn-ea"/>
              </a:rPr>
              <a:t>서스톤 척도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en-US" altLang="ko-KR" sz="2000" dirty="0" err="1" smtClean="0">
                <a:latin typeface="+mn-ea"/>
              </a:rPr>
              <a:t>Thurstone</a:t>
            </a:r>
            <a:r>
              <a:rPr lang="en-US" altLang="ko-KR" sz="2000" dirty="0" smtClean="0">
                <a:latin typeface="+mn-ea"/>
              </a:rPr>
              <a:t> Scale)</a:t>
            </a:r>
          </a:p>
          <a:p>
            <a:pPr marL="342000" indent="-457200">
              <a:lnSpc>
                <a:spcPct val="110000"/>
              </a:lnSpc>
              <a:defRPr/>
            </a:pPr>
            <a:endParaRPr lang="en-US" altLang="ko-KR" sz="2400" dirty="0" smtClean="0">
              <a:latin typeface="+mn-ea"/>
            </a:endParaRPr>
          </a:p>
          <a:p>
            <a:pPr marL="342000" indent="-457200">
              <a:lnSpc>
                <a:spcPct val="110000"/>
              </a:lnSpc>
              <a:defRPr/>
            </a:pPr>
            <a:r>
              <a:rPr lang="ko-KR" altLang="en-US" sz="2400" dirty="0" smtClean="0">
                <a:latin typeface="+mn-ea"/>
              </a:rPr>
              <a:t>특징</a:t>
            </a:r>
          </a:p>
          <a:p>
            <a:pPr marL="742050" lvl="2" indent="-457200">
              <a:lnSpc>
                <a:spcPct val="110000"/>
              </a:lnSpc>
              <a:buFont typeface="+mj-lt"/>
              <a:buAutoNum type="arabicParenR"/>
              <a:defRPr/>
            </a:pPr>
            <a:r>
              <a:rPr lang="ko-KR" altLang="en-US" sz="2000" dirty="0" smtClean="0">
                <a:latin typeface="+mn-ea"/>
              </a:rPr>
              <a:t>귀하는 중국이 우리나라의 친구라고 생각하십니까</a:t>
            </a:r>
            <a:r>
              <a:rPr lang="en-US" altLang="ko-KR" sz="2000" dirty="0" smtClean="0">
                <a:latin typeface="+mn-ea"/>
              </a:rPr>
              <a:t>? </a:t>
            </a:r>
            <a:r>
              <a:rPr lang="ko-KR" altLang="en-US" sz="2000" dirty="0" err="1" smtClean="0">
                <a:latin typeface="+mn-ea"/>
              </a:rPr>
              <a:t>그렇지않다</a:t>
            </a:r>
            <a:r>
              <a:rPr lang="en-US" altLang="ko-KR" sz="2000" dirty="0" smtClean="0">
                <a:latin typeface="+mn-ea"/>
              </a:rPr>
              <a:t>(1) -----</a:t>
            </a:r>
            <a:r>
              <a:rPr lang="ko-KR" altLang="en-US" sz="2000" dirty="0" smtClean="0">
                <a:latin typeface="+mn-ea"/>
              </a:rPr>
              <a:t>그렇다</a:t>
            </a:r>
            <a:r>
              <a:rPr lang="en-US" altLang="ko-KR" sz="2000" dirty="0" smtClean="0">
                <a:latin typeface="+mn-ea"/>
              </a:rPr>
              <a:t>(5)</a:t>
            </a:r>
          </a:p>
          <a:p>
            <a:pPr marL="742050" lvl="2" indent="-457200">
              <a:lnSpc>
                <a:spcPct val="110000"/>
              </a:lnSpc>
              <a:buFont typeface="+mj-lt"/>
              <a:buAutoNum type="arabicParenR"/>
              <a:defRPr/>
            </a:pPr>
            <a:r>
              <a:rPr lang="ko-KR" altLang="en-US" sz="2000" dirty="0" smtClean="0">
                <a:latin typeface="+mn-ea"/>
              </a:rPr>
              <a:t>완전성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상호배타성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이행성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err="1" smtClean="0">
                <a:latin typeface="+mn-ea"/>
              </a:rPr>
              <a:t>부가성</a:t>
            </a:r>
            <a:endParaRPr lang="ko-KR" altLang="en-US" sz="2000" dirty="0" smtClean="0">
              <a:latin typeface="+mn-ea"/>
            </a:endParaRPr>
          </a:p>
          <a:p>
            <a:pPr marL="742050" lvl="2" indent="-457200">
              <a:lnSpc>
                <a:spcPct val="110000"/>
              </a:lnSpc>
              <a:defRPr/>
            </a:pPr>
            <a:r>
              <a:rPr lang="ko-KR" altLang="en-US" sz="2000" dirty="0" err="1" smtClean="0">
                <a:latin typeface="+mn-ea"/>
              </a:rPr>
              <a:t>부가성</a:t>
            </a:r>
            <a:r>
              <a:rPr lang="en-US" altLang="ko-KR" sz="2000" dirty="0" smtClean="0">
                <a:latin typeface="+mn-ea"/>
              </a:rPr>
              <a:t>: (a-b) + (b-c) = (b-c) + (c-d)</a:t>
            </a:r>
          </a:p>
          <a:p>
            <a:pPr marL="742050" lvl="2" indent="-457200">
              <a:lnSpc>
                <a:spcPct val="110000"/>
              </a:lnSpc>
              <a:buFont typeface="+mj-lt"/>
              <a:buAutoNum type="arabicParenR" startAt="2"/>
              <a:defRPr/>
            </a:pPr>
            <a:r>
              <a:rPr lang="ko-KR" altLang="en-US" sz="2000" dirty="0" smtClean="0">
                <a:latin typeface="+mn-ea"/>
              </a:rPr>
              <a:t>가감이 가능 그러나 곱하기와 나누기는 불가능 </a:t>
            </a:r>
            <a:r>
              <a:rPr lang="en-US" altLang="ko-KR" sz="2000" dirty="0" smtClean="0">
                <a:latin typeface="+mn-ea"/>
                <a:sym typeface="Wingdings" pitchFamily="2" charset="2"/>
              </a:rPr>
              <a:t> </a:t>
            </a:r>
            <a:r>
              <a:rPr lang="ko-KR" altLang="en-US" sz="2000" dirty="0" smtClean="0">
                <a:latin typeface="+mn-ea"/>
                <a:sym typeface="Wingdings" pitchFamily="2" charset="2"/>
              </a:rPr>
              <a:t>이유</a:t>
            </a:r>
            <a:r>
              <a:rPr lang="en-US" altLang="ko-KR" sz="2000" dirty="0" smtClean="0">
                <a:latin typeface="+mn-ea"/>
                <a:sym typeface="Wingdings" pitchFamily="2" charset="2"/>
              </a:rPr>
              <a:t>: </a:t>
            </a:r>
            <a:r>
              <a:rPr lang="ko-KR" altLang="en-US" sz="2000" dirty="0" smtClean="0">
                <a:latin typeface="+mn-ea"/>
                <a:sym typeface="Wingdings" pitchFamily="2" charset="2"/>
              </a:rPr>
              <a:t>절대적인 </a:t>
            </a:r>
            <a:r>
              <a:rPr lang="en-US" altLang="ko-KR" sz="2000" dirty="0" smtClean="0">
                <a:latin typeface="+mn-ea"/>
                <a:sym typeface="Wingdings" pitchFamily="2" charset="2"/>
              </a:rPr>
              <a:t>“0”</a:t>
            </a:r>
            <a:r>
              <a:rPr lang="ko-KR" altLang="en-US" sz="2000" dirty="0" smtClean="0">
                <a:latin typeface="+mn-ea"/>
                <a:sym typeface="Wingdings" pitchFamily="2" charset="2"/>
              </a:rPr>
              <a:t>점이 없음 </a:t>
            </a:r>
          </a:p>
          <a:p>
            <a:pPr marL="742050" lvl="2" indent="-457200">
              <a:lnSpc>
                <a:spcPct val="110000"/>
              </a:lnSpc>
              <a:defRPr/>
            </a:pPr>
            <a:r>
              <a:rPr lang="en-US" altLang="ko-KR" sz="2000" dirty="0" smtClean="0">
                <a:latin typeface="+mn-ea"/>
              </a:rPr>
              <a:t>“0”</a:t>
            </a:r>
            <a:r>
              <a:rPr lang="ko-KR" altLang="en-US" sz="2000" dirty="0" smtClean="0">
                <a:latin typeface="+mn-ea"/>
              </a:rPr>
              <a:t>은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아무것도 없는</a:t>
            </a:r>
            <a:r>
              <a:rPr lang="en-US" altLang="ko-KR" sz="2000" dirty="0" smtClean="0">
                <a:latin typeface="+mn-ea"/>
              </a:rPr>
              <a:t>” </a:t>
            </a:r>
            <a:r>
              <a:rPr lang="ko-KR" altLang="en-US" sz="2000" dirty="0" smtClean="0">
                <a:latin typeface="+mn-ea"/>
              </a:rPr>
              <a:t>상태가 아니라 </a:t>
            </a:r>
            <a:r>
              <a:rPr lang="en-US" altLang="ko-KR" sz="2000" dirty="0" smtClean="0">
                <a:latin typeface="+mn-ea"/>
              </a:rPr>
              <a:t>“0</a:t>
            </a:r>
            <a:r>
              <a:rPr lang="ko-KR" altLang="en-US" sz="2000" dirty="0" smtClean="0">
                <a:latin typeface="+mn-ea"/>
              </a:rPr>
              <a:t>만큼 있는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을 의미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000" indent="-457200">
              <a:lnSpc>
                <a:spcPct val="110000"/>
              </a:lnSpc>
              <a:buFont typeface="+mj-lt"/>
              <a:buAutoNum type="arabicPeriod" startAt="4"/>
              <a:defRPr/>
            </a:pPr>
            <a:r>
              <a:rPr lang="ko-KR" altLang="en-US" sz="2600" dirty="0" smtClean="0">
                <a:latin typeface="+mn-ea"/>
              </a:rPr>
              <a:t>비례수준</a:t>
            </a:r>
            <a:r>
              <a:rPr lang="en-US" altLang="ko-KR" sz="2600" dirty="0" smtClean="0">
                <a:latin typeface="+mn-ea"/>
              </a:rPr>
              <a:t>(Ratio Level) – </a:t>
            </a:r>
            <a:r>
              <a:rPr lang="ko-KR" altLang="en-US" sz="2600" dirty="0" err="1" smtClean="0">
                <a:latin typeface="+mn-ea"/>
              </a:rPr>
              <a:t>등간척도의</a:t>
            </a:r>
            <a:r>
              <a:rPr lang="ko-KR" altLang="en-US" sz="2600" dirty="0" smtClean="0">
                <a:latin typeface="+mn-ea"/>
              </a:rPr>
              <a:t> 속성을 가지고 있는 동시에 절대 영점을 갖고 있는 현상에 값을 부여한 수준</a:t>
            </a:r>
            <a:endParaRPr lang="en-US" altLang="ko-KR" sz="2600" dirty="0" smtClean="0">
              <a:latin typeface="+mn-ea"/>
            </a:endParaRPr>
          </a:p>
          <a:p>
            <a:pPr marL="342000" indent="-457200">
              <a:lnSpc>
                <a:spcPct val="110000"/>
              </a:lnSpc>
              <a:buFont typeface="+mj-lt"/>
              <a:buAutoNum type="arabicPeriod" startAt="4"/>
              <a:defRPr/>
            </a:pPr>
            <a:endParaRPr lang="en-US" altLang="ko-KR" sz="2600" dirty="0" smtClean="0">
              <a:latin typeface="+mn-ea"/>
            </a:endParaRPr>
          </a:p>
          <a:p>
            <a:pPr marL="742050" lvl="1" indent="-457200">
              <a:lnSpc>
                <a:spcPct val="110000"/>
              </a:lnSpc>
              <a:defRPr/>
            </a:pPr>
            <a:r>
              <a:rPr lang="ko-KR" altLang="en-US" sz="2200" dirty="0" smtClean="0">
                <a:latin typeface="+mn-ea"/>
              </a:rPr>
              <a:t>명목수준 </a:t>
            </a:r>
            <a:r>
              <a:rPr lang="en-US" altLang="ko-KR" sz="2200" dirty="0" smtClean="0">
                <a:latin typeface="+mn-ea"/>
              </a:rPr>
              <a:t>+ </a:t>
            </a:r>
            <a:r>
              <a:rPr lang="ko-KR" altLang="en-US" sz="2200" dirty="0" smtClean="0">
                <a:latin typeface="+mn-ea"/>
              </a:rPr>
              <a:t>서열수준 </a:t>
            </a:r>
            <a:r>
              <a:rPr lang="en-US" altLang="ko-KR" sz="2200" dirty="0" smtClean="0">
                <a:latin typeface="+mn-ea"/>
              </a:rPr>
              <a:t>+ </a:t>
            </a:r>
            <a:r>
              <a:rPr lang="ko-KR" altLang="en-US" sz="2200" dirty="0" smtClean="0">
                <a:latin typeface="+mn-ea"/>
              </a:rPr>
              <a:t>등간수준 </a:t>
            </a:r>
            <a:r>
              <a:rPr lang="en-US" altLang="ko-KR" sz="2200" dirty="0" smtClean="0">
                <a:latin typeface="+mn-ea"/>
              </a:rPr>
              <a:t>+ </a:t>
            </a:r>
            <a:r>
              <a:rPr lang="ko-KR" altLang="en-US" sz="2200" dirty="0" smtClean="0">
                <a:latin typeface="+mn-ea"/>
              </a:rPr>
              <a:t>절대적인 </a:t>
            </a:r>
            <a:r>
              <a:rPr lang="en-US" altLang="ko-KR" sz="2200" dirty="0" smtClean="0">
                <a:latin typeface="+mn-ea"/>
              </a:rPr>
              <a:t>“0”</a:t>
            </a:r>
            <a:r>
              <a:rPr lang="ko-KR" altLang="en-US" sz="2200" dirty="0" smtClean="0">
                <a:latin typeface="+mn-ea"/>
              </a:rPr>
              <a:t>점</a:t>
            </a:r>
            <a:endParaRPr lang="en-US" altLang="ko-KR" sz="2200" dirty="0" smtClean="0">
              <a:latin typeface="+mn-ea"/>
            </a:endParaRPr>
          </a:p>
          <a:p>
            <a:pPr marL="742050" lvl="1" indent="-457200">
              <a:lnSpc>
                <a:spcPct val="110000"/>
              </a:lnSpc>
              <a:defRPr/>
            </a:pPr>
            <a:r>
              <a:rPr lang="en-US" altLang="ko-KR" sz="2200" dirty="0" smtClean="0">
                <a:latin typeface="+mn-ea"/>
              </a:rPr>
              <a:t>10</a:t>
            </a:r>
            <a:r>
              <a:rPr lang="ko-KR" altLang="en-US" sz="2200" dirty="0" smtClean="0">
                <a:latin typeface="+mn-ea"/>
              </a:rPr>
              <a:t>은 </a:t>
            </a:r>
            <a:r>
              <a:rPr lang="en-US" altLang="ko-KR" sz="2200" dirty="0" smtClean="0">
                <a:latin typeface="+mn-ea"/>
              </a:rPr>
              <a:t>5</a:t>
            </a:r>
            <a:r>
              <a:rPr lang="ko-KR" altLang="en-US" sz="2200" dirty="0" smtClean="0">
                <a:latin typeface="+mn-ea"/>
              </a:rPr>
              <a:t>의 두배가 된다</a:t>
            </a:r>
            <a:r>
              <a:rPr lang="en-US" altLang="ko-KR" sz="2200" dirty="0" smtClean="0">
                <a:latin typeface="+mn-ea"/>
              </a:rPr>
              <a:t>.</a:t>
            </a:r>
          </a:p>
          <a:p>
            <a:pPr marL="742050" lvl="1" indent="-457200">
              <a:lnSpc>
                <a:spcPct val="110000"/>
              </a:lnSpc>
              <a:defRPr/>
            </a:pPr>
            <a:r>
              <a:rPr lang="ko-KR" altLang="en-US" sz="2200" dirty="0" smtClean="0">
                <a:latin typeface="+mn-ea"/>
              </a:rPr>
              <a:t>예</a:t>
            </a:r>
            <a:r>
              <a:rPr lang="en-US" altLang="ko-KR" sz="2200" dirty="0" smtClean="0">
                <a:latin typeface="+mn-ea"/>
              </a:rPr>
              <a:t>) </a:t>
            </a:r>
            <a:r>
              <a:rPr lang="ko-KR" altLang="en-US" sz="2200" dirty="0" smtClean="0">
                <a:latin typeface="+mn-ea"/>
              </a:rPr>
              <a:t>소득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err="1" smtClean="0">
                <a:latin typeface="+mn-ea"/>
              </a:rPr>
              <a:t>교육년수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나이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몸무게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연령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가족 구성원의 수</a:t>
            </a:r>
          </a:p>
          <a:p>
            <a:pPr marL="342000" indent="-457200">
              <a:lnSpc>
                <a:spcPct val="110000"/>
              </a:lnSpc>
              <a:defRPr/>
            </a:pPr>
            <a:endParaRPr lang="en-US" altLang="ko-KR" sz="2600" dirty="0" smtClean="0">
              <a:latin typeface="+mn-ea"/>
            </a:endParaRPr>
          </a:p>
          <a:p>
            <a:pPr marL="342000" indent="-457200">
              <a:lnSpc>
                <a:spcPct val="110000"/>
              </a:lnSpc>
              <a:defRPr/>
            </a:pPr>
            <a:r>
              <a:rPr lang="ko-KR" altLang="en-US" sz="2600" dirty="0" smtClean="0">
                <a:latin typeface="+mn-ea"/>
              </a:rPr>
              <a:t>특징</a:t>
            </a:r>
            <a:r>
              <a:rPr lang="en-US" altLang="ko-KR" sz="2600" dirty="0" smtClean="0">
                <a:latin typeface="+mn-ea"/>
              </a:rPr>
              <a:t>: </a:t>
            </a:r>
          </a:p>
          <a:p>
            <a:pPr marL="799200" lvl="2" indent="-5143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ko-KR" altLang="en-US" sz="2200" dirty="0" smtClean="0">
                <a:latin typeface="+mn-ea"/>
              </a:rPr>
              <a:t>귀하는 하루 평균 텔레비전을 어느 정도 봅니까</a:t>
            </a:r>
            <a:r>
              <a:rPr lang="en-US" altLang="ko-KR" sz="2200" dirty="0" smtClean="0">
                <a:latin typeface="+mn-ea"/>
              </a:rPr>
              <a:t>? (  )</a:t>
            </a:r>
            <a:r>
              <a:rPr lang="ko-KR" altLang="en-US" sz="2200" dirty="0" smtClean="0">
                <a:latin typeface="+mn-ea"/>
              </a:rPr>
              <a:t>시간</a:t>
            </a:r>
            <a:endParaRPr lang="en-US" altLang="ko-KR" sz="2200" dirty="0" smtClean="0">
              <a:latin typeface="+mn-ea"/>
            </a:endParaRPr>
          </a:p>
          <a:p>
            <a:pPr marL="799200" lvl="2" indent="-5143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ko-KR" altLang="en-US" sz="2200" dirty="0" smtClean="0">
                <a:latin typeface="+mn-ea"/>
              </a:rPr>
              <a:t>완전성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상호배타성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err="1" smtClean="0">
                <a:latin typeface="+mn-ea"/>
              </a:rPr>
              <a:t>이행성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err="1" smtClean="0">
                <a:latin typeface="+mn-ea"/>
              </a:rPr>
              <a:t>부가성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곱하기와 나누기</a:t>
            </a:r>
            <a:endParaRPr lang="en-US" altLang="ko-KR" sz="2200" dirty="0" smtClean="0">
              <a:latin typeface="+mn-ea"/>
            </a:endParaRPr>
          </a:p>
          <a:p>
            <a:pPr marL="399150" lvl="1" indent="-514350">
              <a:lnSpc>
                <a:spcPct val="110000"/>
              </a:lnSpc>
              <a:buFont typeface="+mj-lt"/>
              <a:buAutoNum type="arabicParenR"/>
              <a:defRPr/>
            </a:pPr>
            <a:endParaRPr lang="ko-KR" altLang="en-US" sz="2600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1979712" y="1628800"/>
            <a:ext cx="4824536" cy="4464496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비례수준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2555776" y="2060848"/>
            <a:ext cx="3672408" cy="3528392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등간수준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3131840" y="2564904"/>
            <a:ext cx="2448272" cy="244827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서열수준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3563888" y="3068960"/>
            <a:ext cx="1584176" cy="144016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명목수준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측정수준에 따른 데이터의 속성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800" dirty="0" smtClean="0"/>
              <a:t>질적 데이터</a:t>
            </a:r>
            <a:r>
              <a:rPr lang="en-US" altLang="ko-KR" sz="2800" dirty="0" smtClean="0"/>
              <a:t>(qualitative data)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vs. </a:t>
            </a:r>
            <a:r>
              <a:rPr lang="ko-KR" altLang="en-US" sz="2800" dirty="0" smtClean="0"/>
              <a:t>양적 데이터</a:t>
            </a:r>
            <a:r>
              <a:rPr lang="en-US" altLang="ko-KR" sz="2800" dirty="0" smtClean="0"/>
              <a:t>(quantitative data)</a:t>
            </a:r>
          </a:p>
          <a:p>
            <a:r>
              <a:rPr lang="ko-KR" altLang="en-US" sz="2400" dirty="0" smtClean="0"/>
              <a:t>질적 데이터</a:t>
            </a:r>
            <a:r>
              <a:rPr lang="en-US" altLang="ko-KR" sz="2400" dirty="0" smtClean="0"/>
              <a:t> – </a:t>
            </a:r>
            <a:r>
              <a:rPr lang="ko-KR" altLang="en-US" sz="2400" dirty="0" smtClean="0"/>
              <a:t>범주형 데이터로서 산술적 가치가 없음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이산적 형태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명목수준</a:t>
            </a:r>
            <a:r>
              <a:rPr lang="en-US" altLang="ko-KR" sz="2400" dirty="0" smtClean="0"/>
              <a:t>, (</a:t>
            </a:r>
            <a:r>
              <a:rPr lang="ko-KR" altLang="en-US" sz="2400" dirty="0" smtClean="0"/>
              <a:t>서열수준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ko-KR" altLang="en-US" sz="2400" dirty="0" smtClean="0"/>
              <a:t>양적 데이터 </a:t>
            </a:r>
            <a:r>
              <a:rPr lang="en-US" altLang="ko-KR" sz="2400" dirty="0" smtClean="0"/>
              <a:t>– </a:t>
            </a:r>
            <a:r>
              <a:rPr lang="ko-KR" altLang="en-US" sz="2400" dirty="0" smtClean="0"/>
              <a:t>산술적 가치를 갖고 있음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연속적 형태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	(</a:t>
            </a:r>
            <a:r>
              <a:rPr lang="ko-KR" altLang="en-US" sz="2400" dirty="0" smtClean="0"/>
              <a:t>서열수준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유사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등간수준</a:t>
            </a:r>
            <a:r>
              <a:rPr lang="en-US" altLang="ko-KR" sz="2400" dirty="0" smtClean="0"/>
              <a:t>), </a:t>
            </a:r>
            <a:r>
              <a:rPr lang="ko-KR" altLang="en-US" sz="2400" dirty="0" smtClean="0"/>
              <a:t>등간수준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비율수준</a:t>
            </a:r>
            <a:endParaRPr lang="en-US" altLang="ko-KR" sz="2400" dirty="0" smtClean="0"/>
          </a:p>
          <a:p>
            <a:endParaRPr lang="ko-KR" alt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365104"/>
            <a:ext cx="41148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측정 수준의 가치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변인의 측정방법에 따라 통계분석방법이 결정됨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변인의 측정수준을 이해하지 못할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적절한 통계분석방법을 선택하지 못할 수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따라서 앞서 학습한 측정수준에 대한 정확한 이해는 통계분석방법을 이해하는데 매우 중요한 역할을 담당함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척도의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42000" indent="-457200">
              <a:lnSpc>
                <a:spcPct val="120000"/>
              </a:lnSpc>
            </a:pPr>
            <a:r>
              <a:rPr lang="ko-KR" altLang="en-US" sz="7400" dirty="0" smtClean="0">
                <a:latin typeface="+mn-ea"/>
              </a:rPr>
              <a:t>리커트 </a:t>
            </a:r>
            <a:r>
              <a:rPr lang="en-US" altLang="ko-KR" sz="7400" dirty="0" smtClean="0">
                <a:latin typeface="+mn-ea"/>
              </a:rPr>
              <a:t>(</a:t>
            </a:r>
            <a:r>
              <a:rPr lang="ko-KR" altLang="en-US" sz="7400" dirty="0" err="1" smtClean="0">
                <a:latin typeface="+mn-ea"/>
              </a:rPr>
              <a:t>라이커트</a:t>
            </a:r>
            <a:r>
              <a:rPr lang="ko-KR" altLang="en-US" sz="7400" dirty="0" smtClean="0">
                <a:latin typeface="+mn-ea"/>
              </a:rPr>
              <a:t> 척도</a:t>
            </a:r>
            <a:r>
              <a:rPr lang="en-US" altLang="ko-KR" sz="7400" dirty="0" smtClean="0">
                <a:latin typeface="+mn-ea"/>
              </a:rPr>
              <a:t>, </a:t>
            </a:r>
            <a:r>
              <a:rPr lang="en-US" altLang="ko-KR" sz="7400" dirty="0" err="1" smtClean="0">
                <a:latin typeface="+mn-ea"/>
              </a:rPr>
              <a:t>Likert</a:t>
            </a:r>
            <a:r>
              <a:rPr lang="en-US" altLang="ko-KR" sz="7400" dirty="0" smtClean="0">
                <a:latin typeface="+mn-ea"/>
              </a:rPr>
              <a:t> Scale)</a:t>
            </a: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sz="5100" dirty="0" err="1" smtClean="0">
                <a:latin typeface="+mn-ea"/>
              </a:rPr>
              <a:t>렌시스</a:t>
            </a:r>
            <a:r>
              <a:rPr lang="ko-KR" altLang="en-US" sz="5100" dirty="0" smtClean="0">
                <a:latin typeface="+mn-ea"/>
              </a:rPr>
              <a:t> 리커트</a:t>
            </a:r>
            <a:r>
              <a:rPr lang="en-US" altLang="ko-KR" sz="5100" dirty="0" smtClean="0">
                <a:latin typeface="+mn-ea"/>
              </a:rPr>
              <a:t>(</a:t>
            </a:r>
            <a:r>
              <a:rPr lang="en-US" altLang="ko-KR" sz="5100" dirty="0" err="1" smtClean="0">
                <a:latin typeface="+mn-ea"/>
              </a:rPr>
              <a:t>Rensis</a:t>
            </a:r>
            <a:r>
              <a:rPr lang="en-US" altLang="ko-KR" sz="5100" dirty="0" smtClean="0">
                <a:latin typeface="+mn-ea"/>
              </a:rPr>
              <a:t> </a:t>
            </a:r>
            <a:r>
              <a:rPr lang="en-US" altLang="ko-KR" sz="5100" dirty="0" err="1" smtClean="0">
                <a:latin typeface="+mn-ea"/>
              </a:rPr>
              <a:t>Likert</a:t>
            </a:r>
            <a:r>
              <a:rPr lang="en-US" altLang="ko-KR" sz="5100" dirty="0" smtClean="0">
                <a:latin typeface="+mn-ea"/>
              </a:rPr>
              <a:t>)</a:t>
            </a:r>
            <a:r>
              <a:rPr lang="ko-KR" altLang="en-US" sz="5100" dirty="0" smtClean="0">
                <a:latin typeface="+mn-ea"/>
              </a:rPr>
              <a:t>가 개발</a:t>
            </a:r>
            <a:endParaRPr lang="en-US" altLang="ko-KR" sz="5100" dirty="0" smtClean="0">
              <a:latin typeface="+mn-ea"/>
            </a:endParaRP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sz="5100" dirty="0" smtClean="0">
                <a:latin typeface="+mn-ea"/>
              </a:rPr>
              <a:t>사회조사에서 가장 널리 사용되는 척도로서 총화평정법이라고도 함</a:t>
            </a:r>
            <a:endParaRPr lang="en-US" altLang="ko-KR" sz="5100" dirty="0" smtClean="0">
              <a:latin typeface="+mn-ea"/>
            </a:endParaRP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sz="5100" dirty="0" smtClean="0">
                <a:latin typeface="+mn-ea"/>
              </a:rPr>
              <a:t>총화평정법</a:t>
            </a:r>
            <a:r>
              <a:rPr lang="en-US" altLang="ko-KR" sz="5100" dirty="0" smtClean="0">
                <a:latin typeface="+mn-ea"/>
              </a:rPr>
              <a:t>: </a:t>
            </a:r>
            <a:r>
              <a:rPr lang="ko-KR" altLang="en-US" sz="5100" dirty="0" smtClean="0">
                <a:latin typeface="+mn-ea"/>
              </a:rPr>
              <a:t>연속선상으로 배열된 특정 </a:t>
            </a:r>
            <a:r>
              <a:rPr lang="ko-KR" altLang="en-US" sz="5100" dirty="0" err="1" smtClean="0">
                <a:latin typeface="+mn-ea"/>
              </a:rPr>
              <a:t>척도값을</a:t>
            </a:r>
            <a:r>
              <a:rPr lang="ko-KR" altLang="en-US" sz="5100" dirty="0" smtClean="0">
                <a:latin typeface="+mn-ea"/>
              </a:rPr>
              <a:t> 갖는 여러 개의 문항들을 합산하여 최종적으로 단일 개념을 측정하는 척도</a:t>
            </a:r>
            <a:endParaRPr lang="en-US" altLang="ko-KR" sz="5100" dirty="0" smtClean="0">
              <a:latin typeface="+mn-ea"/>
            </a:endParaRP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sz="5100" dirty="0" smtClean="0">
                <a:latin typeface="+mn-ea"/>
              </a:rPr>
              <a:t>사회심리 측정에 주로 사용</a:t>
            </a:r>
            <a:endParaRPr lang="en-US" altLang="ko-KR" sz="5100" dirty="0" smtClean="0">
              <a:latin typeface="+mn-ea"/>
            </a:endParaRP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sz="5100" dirty="0" smtClean="0">
                <a:latin typeface="+mn-ea"/>
              </a:rPr>
              <a:t>응답자들은 각 문항에 대해서 찬성 또는 반대 정도가 제시된 응답범주에 표시함 </a:t>
            </a:r>
            <a:r>
              <a:rPr lang="en-US" altLang="ko-KR" sz="5100" dirty="0" smtClean="0">
                <a:latin typeface="+mn-ea"/>
              </a:rPr>
              <a:t>(</a:t>
            </a:r>
            <a:r>
              <a:rPr lang="ko-KR" altLang="en-US" sz="5100" dirty="0" smtClean="0">
                <a:latin typeface="+mn-ea"/>
              </a:rPr>
              <a:t>동의하지 않는다 </a:t>
            </a:r>
            <a:r>
              <a:rPr lang="en-US" altLang="ko-KR" sz="5100" dirty="0" smtClean="0">
                <a:latin typeface="+mn-ea"/>
                <a:sym typeface="Wingdings" pitchFamily="2" charset="2"/>
              </a:rPr>
              <a:t> </a:t>
            </a:r>
            <a:r>
              <a:rPr lang="ko-KR" altLang="en-US" sz="5100" dirty="0" smtClean="0">
                <a:latin typeface="+mn-ea"/>
                <a:sym typeface="Wingdings" pitchFamily="2" charset="2"/>
              </a:rPr>
              <a:t>동의한다</a:t>
            </a:r>
            <a:r>
              <a:rPr lang="en-US" altLang="ko-KR" sz="5100" dirty="0" smtClean="0">
                <a:latin typeface="+mn-ea"/>
                <a:sym typeface="Wingdings" pitchFamily="2" charset="2"/>
              </a:rPr>
              <a:t>; </a:t>
            </a:r>
            <a:r>
              <a:rPr lang="ko-KR" altLang="en-US" sz="5100" dirty="0" smtClean="0">
                <a:latin typeface="+mn-ea"/>
                <a:sym typeface="Wingdings" pitchFamily="2" charset="2"/>
              </a:rPr>
              <a:t>그렇지 않다 </a:t>
            </a:r>
            <a:r>
              <a:rPr lang="en-US" altLang="ko-KR" sz="5100" dirty="0" smtClean="0">
                <a:latin typeface="+mn-ea"/>
                <a:sym typeface="Wingdings" pitchFamily="2" charset="2"/>
              </a:rPr>
              <a:t> </a:t>
            </a:r>
            <a:r>
              <a:rPr lang="ko-KR" altLang="en-US" sz="5100" dirty="0" smtClean="0">
                <a:latin typeface="+mn-ea"/>
                <a:sym typeface="Wingdings" pitchFamily="2" charset="2"/>
              </a:rPr>
              <a:t>그렇다</a:t>
            </a:r>
            <a:r>
              <a:rPr lang="en-US" altLang="ko-KR" sz="5100" dirty="0" smtClean="0">
                <a:latin typeface="+mn-ea"/>
              </a:rPr>
              <a:t>)</a:t>
            </a: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sz="5100" dirty="0" smtClean="0">
                <a:latin typeface="+mn-ea"/>
              </a:rPr>
              <a:t>문항들이 선택되면 사전검사</a:t>
            </a:r>
            <a:r>
              <a:rPr lang="en-US" altLang="ko-KR" sz="5100" dirty="0" smtClean="0">
                <a:latin typeface="+mn-ea"/>
              </a:rPr>
              <a:t>(pretest)</a:t>
            </a:r>
            <a:r>
              <a:rPr lang="ko-KR" altLang="en-US" sz="5100" dirty="0" smtClean="0">
                <a:latin typeface="+mn-ea"/>
              </a:rPr>
              <a:t>를 실시해 문제가 있는 문항을 조사한 후 설문지에서 제거함</a:t>
            </a:r>
            <a:endParaRPr lang="en-US" altLang="ko-KR" sz="5100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  <a:buNone/>
              <a:defRPr/>
            </a:pPr>
            <a:endParaRPr lang="en-US" altLang="ko-KR" sz="3600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  <a:buNone/>
              <a:defRPr/>
            </a:pPr>
            <a:endParaRPr lang="en-US" altLang="ko-KR" sz="3600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000" indent="-457200">
              <a:lnSpc>
                <a:spcPct val="120000"/>
              </a:lnSpc>
              <a:buNone/>
              <a:defRPr/>
            </a:pPr>
            <a:r>
              <a:rPr lang="en-US" altLang="ko-KR" sz="3000" dirty="0" smtClean="0">
                <a:latin typeface="+mn-ea"/>
              </a:rPr>
              <a:t>※  </a:t>
            </a:r>
            <a:r>
              <a:rPr lang="ko-KR" altLang="en-US" sz="3000" dirty="0" smtClean="0">
                <a:latin typeface="+mn-ea"/>
              </a:rPr>
              <a:t>사전조사에서 리커트 척도를 사용한 문항에서 오류가 있는 문항을 발견할 때 유의할 사항</a:t>
            </a:r>
          </a:p>
          <a:p>
            <a:pPr marL="342000" indent="-457200">
              <a:lnSpc>
                <a:spcPct val="120000"/>
              </a:lnSpc>
              <a:buFont typeface="+mj-lt"/>
              <a:buAutoNum type="arabicParenR"/>
              <a:defRPr/>
            </a:pPr>
            <a:r>
              <a:rPr lang="ko-KR" altLang="en-US" sz="3000" dirty="0" smtClean="0">
                <a:latin typeface="+mn-ea"/>
              </a:rPr>
              <a:t>응답이 같은 문항은 제거</a:t>
            </a:r>
            <a:endParaRPr lang="en-US" altLang="ko-KR" sz="3000" dirty="0" smtClean="0">
              <a:latin typeface="+mn-ea"/>
            </a:endParaRPr>
          </a:p>
          <a:p>
            <a:pPr marL="342000" indent="-457200">
              <a:lnSpc>
                <a:spcPct val="120000"/>
              </a:lnSpc>
              <a:buFont typeface="+mj-lt"/>
              <a:buAutoNum type="arabicParenR"/>
              <a:defRPr/>
            </a:pPr>
            <a:r>
              <a:rPr lang="ko-KR" altLang="en-US" sz="3000" dirty="0" smtClean="0">
                <a:latin typeface="+mn-ea"/>
              </a:rPr>
              <a:t>전체 점수와 각 문항의 점수 관계</a:t>
            </a:r>
            <a:r>
              <a:rPr lang="en-US" altLang="ko-KR" sz="3000" dirty="0" smtClean="0">
                <a:latin typeface="+mn-ea"/>
              </a:rPr>
              <a:t>(</a:t>
            </a:r>
            <a:r>
              <a:rPr lang="ko-KR" altLang="en-US" sz="3000" dirty="0" smtClean="0">
                <a:latin typeface="+mn-ea"/>
              </a:rPr>
              <a:t>상관관계</a:t>
            </a:r>
            <a:r>
              <a:rPr lang="en-US" altLang="ko-KR" sz="3000" dirty="0" smtClean="0">
                <a:latin typeface="+mn-ea"/>
              </a:rPr>
              <a:t>)</a:t>
            </a:r>
            <a:r>
              <a:rPr lang="ko-KR" altLang="en-US" sz="3000" dirty="0" smtClean="0">
                <a:latin typeface="+mn-ea"/>
              </a:rPr>
              <a:t>를 살펴본다</a:t>
            </a:r>
            <a:r>
              <a:rPr lang="en-US" altLang="ko-KR" sz="3000" dirty="0" smtClean="0">
                <a:latin typeface="+mn-ea"/>
              </a:rPr>
              <a:t>. </a:t>
            </a:r>
          </a:p>
          <a:p>
            <a:pPr marL="342000" indent="-457200">
              <a:lnSpc>
                <a:spcPct val="120000"/>
              </a:lnSpc>
              <a:buNone/>
              <a:defRPr/>
            </a:pPr>
            <a:r>
              <a:rPr lang="en-US" altLang="ko-KR" sz="3000" dirty="0" smtClean="0">
                <a:latin typeface="+mn-ea"/>
              </a:rPr>
              <a:t>	(</a:t>
            </a:r>
            <a:r>
              <a:rPr lang="ko-KR" altLang="en-US" sz="3000" dirty="0" smtClean="0">
                <a:latin typeface="+mn-ea"/>
              </a:rPr>
              <a:t>상관관계가 미약하면 제거</a:t>
            </a:r>
            <a:r>
              <a:rPr lang="en-US" altLang="ko-KR" sz="3000" dirty="0" smtClean="0">
                <a:latin typeface="+mn-ea"/>
              </a:rPr>
              <a:t>) </a:t>
            </a:r>
          </a:p>
          <a:p>
            <a:pPr marL="342000" indent="-457200">
              <a:lnSpc>
                <a:spcPct val="120000"/>
              </a:lnSpc>
              <a:buFontTx/>
              <a:buNone/>
              <a:defRPr/>
            </a:pPr>
            <a:r>
              <a:rPr lang="en-US" altLang="ko-KR" sz="3000" dirty="0" smtClean="0">
                <a:latin typeface="+mn-ea"/>
                <a:sym typeface="Wingdings" pitchFamily="2" charset="2"/>
              </a:rPr>
              <a:t>	</a:t>
            </a:r>
            <a:r>
              <a:rPr lang="en-US" altLang="ko-KR" sz="3000" dirty="0" smtClean="0">
                <a:latin typeface="+mn-ea"/>
              </a:rPr>
              <a:t> </a:t>
            </a:r>
            <a:r>
              <a:rPr lang="ko-KR" altLang="en-US" sz="3000" dirty="0" smtClean="0">
                <a:latin typeface="+mn-ea"/>
              </a:rPr>
              <a:t>문항의 신뢰도 </a:t>
            </a:r>
            <a:r>
              <a:rPr lang="en-US" altLang="ko-KR" sz="3000" dirty="0" smtClean="0">
                <a:latin typeface="+mn-ea"/>
              </a:rPr>
              <a:t>(</a:t>
            </a:r>
            <a:r>
              <a:rPr lang="ko-KR" altLang="en-US" sz="3000" dirty="0" smtClean="0">
                <a:latin typeface="+mn-ea"/>
              </a:rPr>
              <a:t>내적 일관성</a:t>
            </a:r>
            <a:r>
              <a:rPr lang="en-US" altLang="ko-KR" sz="3000" dirty="0" smtClean="0">
                <a:latin typeface="+mn-ea"/>
              </a:rPr>
              <a:t>)</a:t>
            </a:r>
            <a:r>
              <a:rPr lang="ko-KR" altLang="en-US" sz="3000" dirty="0" smtClean="0">
                <a:latin typeface="+mn-ea"/>
              </a:rPr>
              <a:t>을 검토하기 위해 크론바흐 알파를 계산함</a:t>
            </a:r>
            <a:r>
              <a:rPr lang="en-US" altLang="ko-KR" sz="3000" dirty="0" smtClean="0">
                <a:latin typeface="+mn-ea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 smtClean="0">
                <a:latin typeface="+mn-ea"/>
              </a:rPr>
              <a:t>각 문장을 읽고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자신의 느낌을 표현하는 정도를 </a:t>
            </a:r>
            <a:r>
              <a:rPr lang="en-US" altLang="ko-KR" sz="2400" dirty="0" smtClean="0">
                <a:latin typeface="+mn-ea"/>
              </a:rPr>
              <a:t>1-5</a:t>
            </a:r>
            <a:r>
              <a:rPr lang="ko-KR" altLang="en-US" sz="2400" dirty="0" smtClean="0">
                <a:latin typeface="+mn-ea"/>
              </a:rPr>
              <a:t>점 척도에 표시하라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5" y="2564904"/>
          <a:ext cx="7992885" cy="3640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605"/>
                <a:gridCol w="4578452"/>
                <a:gridCol w="620806"/>
                <a:gridCol w="620806"/>
                <a:gridCol w="543206"/>
                <a:gridCol w="543206"/>
                <a:gridCol w="620804"/>
              </a:tblGrid>
              <a:tr h="6000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번호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측정 문항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전혀동의하지않음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동의하지않음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보통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동의함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매우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동의함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</a:tr>
              <a:tr h="6000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TV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를 시청하는 것은 내가 하는 것 중 가장 중요한 것이다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.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①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②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③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④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⑤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</a:tr>
              <a:tr h="6000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만일 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TV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가 정상적으로 작동하지 않는다면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나는 정말로 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TV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를 그리워 할 것이다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①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②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③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④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⑤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</a:tr>
              <a:tr h="6000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TV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를 시청하는 것은 나의 삶에 매우 중요하다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.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①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②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③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④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⑤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</a:tr>
              <a:tr h="6000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TV 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없이 나는 며칠 동안 잘 견딜 수 있다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.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①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②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③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④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⑤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</a:tr>
              <a:tr h="6000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5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TV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를 보지 않으면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 나는 외로움을 느낄 것이다</a:t>
                      </a:r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.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①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②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③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④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⑤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latin typeface="+mn-ea"/>
              </a:rPr>
              <a:t>TV </a:t>
            </a:r>
            <a:r>
              <a:rPr lang="ko-KR" altLang="en-US" dirty="0" smtClean="0">
                <a:latin typeface="+mn-ea"/>
              </a:rPr>
              <a:t>친숙도 계산 방식</a:t>
            </a:r>
            <a:endParaRPr lang="en-US" altLang="ko-KR" dirty="0" smtClean="0">
              <a:latin typeface="+mn-ea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ko-KR" altLang="en-US" dirty="0" smtClean="0">
                <a:latin typeface="+mn-ea"/>
              </a:rPr>
              <a:t>처음 세 개 질문과 다섯 번째 질문 문항을 모두 더해라</a:t>
            </a:r>
            <a:endParaRPr lang="en-US" altLang="ko-KR" dirty="0" smtClean="0">
              <a:latin typeface="+mn-ea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ko-KR" altLang="en-US" dirty="0" smtClean="0">
                <a:latin typeface="+mn-ea"/>
              </a:rPr>
              <a:t>네 번째 질문은 </a:t>
            </a:r>
            <a:r>
              <a:rPr lang="en-US" altLang="ko-KR" dirty="0" smtClean="0">
                <a:latin typeface="+mn-ea"/>
              </a:rPr>
              <a:t>6</a:t>
            </a:r>
            <a:r>
              <a:rPr lang="ko-KR" altLang="en-US" dirty="0" smtClean="0">
                <a:latin typeface="+mn-ea"/>
              </a:rPr>
              <a:t>에서 뺄셈을 하라</a:t>
            </a:r>
            <a:r>
              <a:rPr lang="en-US" altLang="ko-KR" dirty="0" smtClean="0">
                <a:latin typeface="+mn-ea"/>
              </a:rPr>
              <a:t>[</a:t>
            </a:r>
            <a:r>
              <a:rPr lang="ko-KR" altLang="en-US" dirty="0" err="1" smtClean="0">
                <a:latin typeface="+mn-ea"/>
              </a:rPr>
              <a:t>역코딩이</a:t>
            </a:r>
            <a:r>
              <a:rPr lang="ko-KR" altLang="en-US" dirty="0" smtClean="0">
                <a:latin typeface="+mn-ea"/>
              </a:rPr>
              <a:t> 필요함</a:t>
            </a:r>
            <a:r>
              <a:rPr lang="en-US" altLang="ko-KR" dirty="0" smtClean="0">
                <a:latin typeface="+mn-ea"/>
              </a:rPr>
              <a:t>]</a:t>
            </a:r>
          </a:p>
          <a:p>
            <a:pPr marL="742950" indent="-742950">
              <a:buNone/>
              <a:defRPr/>
            </a:pPr>
            <a:r>
              <a:rPr lang="en-US" altLang="ko-KR" dirty="0" smtClean="0">
                <a:latin typeface="+mn-ea"/>
              </a:rPr>
              <a:t>	</a:t>
            </a:r>
            <a:r>
              <a:rPr lang="ko-KR" altLang="ko-KR" dirty="0" smtClean="0">
                <a:latin typeface="+mn-ea"/>
              </a:rPr>
              <a:t>※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err="1" smtClean="0">
                <a:latin typeface="+mn-ea"/>
              </a:rPr>
              <a:t>역코딩</a:t>
            </a:r>
            <a:r>
              <a:rPr lang="ko-KR" altLang="en-US" dirty="0" smtClean="0">
                <a:latin typeface="+mn-ea"/>
              </a:rPr>
              <a:t> 계산방법</a:t>
            </a:r>
            <a:r>
              <a:rPr lang="en-US" altLang="ko-KR" dirty="0" smtClean="0">
                <a:latin typeface="+mn-ea"/>
              </a:rPr>
              <a:t>: </a:t>
            </a:r>
          </a:p>
          <a:p>
            <a:pPr marL="742950" indent="-742950">
              <a:buNone/>
              <a:defRPr/>
            </a:pPr>
            <a:r>
              <a:rPr lang="en-US" altLang="ko-KR" dirty="0" smtClean="0">
                <a:latin typeface="+mn-ea"/>
              </a:rPr>
              <a:t>	5</a:t>
            </a:r>
            <a:r>
              <a:rPr lang="ko-KR" altLang="en-US" dirty="0" smtClean="0">
                <a:latin typeface="+mn-ea"/>
              </a:rPr>
              <a:t>점 척도일 경우 </a:t>
            </a:r>
            <a:r>
              <a:rPr lang="en-US" altLang="ko-KR" dirty="0" smtClean="0">
                <a:latin typeface="+mn-ea"/>
              </a:rPr>
              <a:t>[(5+1)-</a:t>
            </a:r>
            <a:r>
              <a:rPr lang="ko-KR" altLang="en-US" dirty="0" smtClean="0">
                <a:latin typeface="+mn-ea"/>
              </a:rPr>
              <a:t>측정응답</a:t>
            </a:r>
            <a:r>
              <a:rPr lang="en-US" altLang="ko-KR" dirty="0" smtClean="0">
                <a:latin typeface="+mn-ea"/>
              </a:rPr>
              <a:t>]</a:t>
            </a:r>
            <a:r>
              <a:rPr lang="ko-KR" altLang="en-US" dirty="0" smtClean="0">
                <a:latin typeface="+mn-ea"/>
              </a:rPr>
              <a:t>으로 계산</a:t>
            </a:r>
            <a:endParaRPr lang="en-US" altLang="ko-KR" dirty="0" smtClean="0">
              <a:latin typeface="+mn-ea"/>
            </a:endParaRPr>
          </a:p>
          <a:p>
            <a:pPr marL="742950" indent="-742950">
              <a:buNone/>
              <a:defRPr/>
            </a:pPr>
            <a:r>
              <a:rPr lang="en-US" altLang="ko-KR" dirty="0" smtClean="0">
                <a:latin typeface="+mn-ea"/>
              </a:rPr>
              <a:t>	7</a:t>
            </a:r>
            <a:r>
              <a:rPr lang="ko-KR" altLang="en-US" dirty="0" smtClean="0">
                <a:latin typeface="+mn-ea"/>
              </a:rPr>
              <a:t>점 척도일 경우 </a:t>
            </a:r>
            <a:r>
              <a:rPr lang="en-US" altLang="ko-KR" dirty="0" smtClean="0">
                <a:latin typeface="+mn-ea"/>
              </a:rPr>
              <a:t>[(7+1)-</a:t>
            </a:r>
            <a:r>
              <a:rPr lang="ko-KR" altLang="en-US" dirty="0" smtClean="0">
                <a:latin typeface="+mn-ea"/>
              </a:rPr>
              <a:t>측정응답</a:t>
            </a:r>
            <a:r>
              <a:rPr lang="en-US" altLang="ko-KR" dirty="0" smtClean="0">
                <a:latin typeface="+mn-ea"/>
              </a:rPr>
              <a:t>]</a:t>
            </a:r>
            <a:r>
              <a:rPr lang="ko-KR" altLang="en-US" dirty="0" smtClean="0">
                <a:latin typeface="+mn-ea"/>
              </a:rPr>
              <a:t>으로 계산</a:t>
            </a:r>
            <a:endParaRPr lang="en-US" altLang="ko-KR" dirty="0" smtClean="0">
              <a:latin typeface="+mn-ea"/>
            </a:endParaRPr>
          </a:p>
          <a:p>
            <a:pPr marL="742950" indent="-742950">
              <a:buFont typeface="+mj-lt"/>
              <a:buAutoNum type="arabicParenR" startAt="3"/>
              <a:defRPr/>
            </a:pPr>
            <a:r>
              <a:rPr lang="en-US" altLang="ko-KR" dirty="0" smtClean="0">
                <a:latin typeface="+mn-ea"/>
              </a:rPr>
              <a:t>1)</a:t>
            </a:r>
            <a:r>
              <a:rPr lang="ko-KR" altLang="en-US" dirty="0" smtClean="0">
                <a:latin typeface="+mn-ea"/>
              </a:rPr>
              <a:t>과 </a:t>
            </a:r>
            <a:r>
              <a:rPr lang="en-US" altLang="ko-KR" dirty="0" smtClean="0">
                <a:latin typeface="+mn-ea"/>
              </a:rPr>
              <a:t>2)</a:t>
            </a:r>
            <a:r>
              <a:rPr lang="ko-KR" altLang="en-US" dirty="0" smtClean="0">
                <a:latin typeface="+mn-ea"/>
              </a:rPr>
              <a:t>를 더한 후 평균값을 구하라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>
              <a:defRPr/>
            </a:pPr>
            <a:endParaRPr lang="en-US" altLang="ko-KR" dirty="0" smtClean="0">
              <a:latin typeface="+mn-ea"/>
            </a:endParaRPr>
          </a:p>
          <a:p>
            <a:pPr>
              <a:defRPr/>
            </a:pPr>
            <a:r>
              <a:rPr lang="ko-KR" altLang="en-US" dirty="0" smtClean="0">
                <a:latin typeface="+mn-ea"/>
              </a:rPr>
              <a:t>계산 최종 결과가 참여자의 </a:t>
            </a:r>
            <a:r>
              <a:rPr lang="en-US" altLang="ko-KR" dirty="0" smtClean="0">
                <a:latin typeface="+mn-ea"/>
              </a:rPr>
              <a:t>TV </a:t>
            </a:r>
            <a:r>
              <a:rPr lang="ko-KR" altLang="en-US" dirty="0" smtClean="0">
                <a:latin typeface="+mn-ea"/>
              </a:rPr>
              <a:t>친숙도가 된다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>
              <a:defRPr/>
            </a:pPr>
            <a:r>
              <a:rPr lang="ko-KR" altLang="en-US" dirty="0" smtClean="0">
                <a:latin typeface="+mn-ea"/>
              </a:rPr>
              <a:t>예를 들어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응답자가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각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문항에 대해 </a:t>
            </a:r>
            <a:r>
              <a:rPr lang="en-US" altLang="ko-KR" dirty="0" smtClean="0">
                <a:latin typeface="+mn-ea"/>
              </a:rPr>
              <a:t>5, 4, 5, 1, 3</a:t>
            </a:r>
            <a:r>
              <a:rPr lang="ko-KR" altLang="en-US" dirty="0" smtClean="0">
                <a:latin typeface="+mn-ea"/>
              </a:rPr>
              <a:t>으로 응답했다면</a:t>
            </a:r>
            <a:r>
              <a:rPr lang="en-US" altLang="ko-KR" dirty="0" smtClean="0">
                <a:latin typeface="+mn-ea"/>
              </a:rPr>
              <a:t>, 5+4+5+3=17</a:t>
            </a:r>
            <a:r>
              <a:rPr lang="ko-KR" altLang="en-US" dirty="0" smtClean="0">
                <a:latin typeface="+mn-ea"/>
              </a:rPr>
              <a:t>과 </a:t>
            </a:r>
            <a:r>
              <a:rPr lang="en-US" altLang="ko-KR" dirty="0" smtClean="0">
                <a:latin typeface="+mn-ea"/>
              </a:rPr>
              <a:t>[(5+1)-1]=5</a:t>
            </a:r>
            <a:r>
              <a:rPr lang="ko-KR" altLang="en-US" dirty="0" smtClean="0">
                <a:latin typeface="+mn-ea"/>
              </a:rPr>
              <a:t>를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더하면 </a:t>
            </a:r>
            <a:r>
              <a:rPr lang="en-US" altLang="ko-KR" dirty="0" smtClean="0">
                <a:latin typeface="+mn-ea"/>
              </a:rPr>
              <a:t>22</a:t>
            </a:r>
            <a:r>
              <a:rPr lang="ko-KR" altLang="en-US" dirty="0" smtClean="0">
                <a:latin typeface="+mn-ea"/>
              </a:rPr>
              <a:t>가 된다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이에 대한 평균을 내면 </a:t>
            </a:r>
            <a:r>
              <a:rPr lang="en-US" altLang="ko-KR" dirty="0" smtClean="0">
                <a:latin typeface="+mn-ea"/>
              </a:rPr>
              <a:t>22/5=4.4</a:t>
            </a:r>
            <a:r>
              <a:rPr lang="ko-KR" altLang="en-US" dirty="0" smtClean="0">
                <a:latin typeface="+mn-ea"/>
              </a:rPr>
              <a:t>이 된다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이 점수는 </a:t>
            </a:r>
            <a:r>
              <a:rPr lang="en-US" altLang="ko-KR" dirty="0" smtClean="0">
                <a:latin typeface="+mn-ea"/>
              </a:rPr>
              <a:t>4</a:t>
            </a:r>
            <a:r>
              <a:rPr lang="ko-KR" altLang="en-US" dirty="0" smtClean="0">
                <a:latin typeface="+mn-ea"/>
              </a:rPr>
              <a:t>점과 </a:t>
            </a:r>
            <a:r>
              <a:rPr lang="en-US" altLang="ko-KR" dirty="0" smtClean="0">
                <a:latin typeface="+mn-ea"/>
              </a:rPr>
              <a:t>5</a:t>
            </a:r>
            <a:r>
              <a:rPr lang="ko-KR" altLang="en-US" dirty="0" smtClean="0">
                <a:latin typeface="+mn-ea"/>
              </a:rPr>
              <a:t>점 사이에 위치함으로 이 응답자는 </a:t>
            </a:r>
            <a:r>
              <a:rPr lang="en-US" altLang="ko-KR" dirty="0" smtClean="0">
                <a:latin typeface="+mn-ea"/>
              </a:rPr>
              <a:t>TV </a:t>
            </a:r>
            <a:r>
              <a:rPr lang="ko-KR" altLang="en-US" dirty="0" smtClean="0">
                <a:latin typeface="+mn-ea"/>
              </a:rPr>
              <a:t>친숙도가 상당히 높다고 볼 수 있다</a:t>
            </a:r>
            <a:r>
              <a:rPr lang="en-US" altLang="ko-KR" dirty="0" smtClean="0">
                <a:latin typeface="+mn-ea"/>
              </a:rPr>
              <a:t>. 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다양한 연구 및 통계방법 용어 소개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이론</a:t>
            </a:r>
            <a:r>
              <a:rPr lang="en-US" altLang="ko-KR" dirty="0" smtClean="0">
                <a:latin typeface="+mn-ea"/>
              </a:rPr>
              <a:t>(Theory): </a:t>
            </a:r>
          </a:p>
          <a:p>
            <a:pPr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과정의 설명 혹은 묘사</a:t>
            </a:r>
            <a:br>
              <a:rPr lang="ko-KR" altLang="en-US" dirty="0" smtClean="0">
                <a:latin typeface="+mn-ea"/>
              </a:rPr>
            </a:b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dirty="0" err="1" smtClean="0">
                <a:latin typeface="+mn-ea"/>
              </a:rPr>
              <a:t>컬린저</a:t>
            </a:r>
            <a:r>
              <a:rPr lang="en-US" altLang="ko-KR" dirty="0" smtClean="0">
                <a:latin typeface="+mn-ea"/>
              </a:rPr>
              <a:t>(F. </a:t>
            </a:r>
            <a:r>
              <a:rPr lang="en-US" altLang="ko-KR" dirty="0" err="1" smtClean="0">
                <a:latin typeface="+mn-ea"/>
              </a:rPr>
              <a:t>Kerlinger</a:t>
            </a:r>
            <a:r>
              <a:rPr lang="en-US" altLang="ko-KR" dirty="0" smtClean="0">
                <a:latin typeface="+mn-ea"/>
              </a:rPr>
              <a:t>) - </a:t>
            </a:r>
            <a:r>
              <a:rPr lang="ko-KR" altLang="en-US" dirty="0" smtClean="0">
                <a:latin typeface="+mn-ea"/>
              </a:rPr>
              <a:t>현상에 대한 설명과 예측을 목적으로 변인간의 관계를 밝힘으로써 그 현상에 대한 체계적인 견해를 제공하는 일련의 상호 연결된 개념 및 정의 또는 명제</a:t>
            </a:r>
          </a:p>
          <a:p>
            <a:pPr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dirty="0" err="1" smtClean="0">
                <a:latin typeface="+mn-ea"/>
              </a:rPr>
              <a:t>머턴</a:t>
            </a:r>
            <a:r>
              <a:rPr lang="en-US" altLang="ko-KR" dirty="0" smtClean="0">
                <a:latin typeface="+mn-ea"/>
              </a:rPr>
              <a:t>(R. K. Merton) – </a:t>
            </a:r>
            <a:r>
              <a:rPr lang="ko-KR" altLang="en-US" dirty="0" smtClean="0">
                <a:latin typeface="+mn-ea"/>
              </a:rPr>
              <a:t>경험적 통일성을 가지고 논리적으로 상호 연결된 일련의 관계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000" indent="-457200">
              <a:lnSpc>
                <a:spcPct val="120000"/>
              </a:lnSpc>
              <a:defRPr/>
            </a:pPr>
            <a:r>
              <a:rPr lang="ko-KR" altLang="en-US" sz="3800" dirty="0" smtClean="0"/>
              <a:t>거트만 척도</a:t>
            </a:r>
            <a:r>
              <a:rPr lang="en-US" altLang="ko-KR" sz="3800" dirty="0" smtClean="0"/>
              <a:t>(</a:t>
            </a:r>
            <a:r>
              <a:rPr lang="en-US" altLang="ko-KR" sz="3800" dirty="0" err="1" smtClean="0"/>
              <a:t>Guttman</a:t>
            </a:r>
            <a:r>
              <a:rPr lang="en-US" altLang="ko-KR" sz="3800" dirty="0" smtClean="0"/>
              <a:t> Scale)</a:t>
            </a: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dirty="0" err="1" smtClean="0"/>
              <a:t>루이스</a:t>
            </a:r>
            <a:r>
              <a:rPr lang="ko-KR" altLang="en-US" dirty="0" smtClean="0"/>
              <a:t> 거트만</a:t>
            </a:r>
            <a:r>
              <a:rPr lang="en-US" altLang="ko-KR" dirty="0" smtClean="0"/>
              <a:t>(Louis </a:t>
            </a:r>
            <a:r>
              <a:rPr lang="en-US" altLang="ko-KR" dirty="0" err="1" smtClean="0"/>
              <a:t>Guttman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이름을 딴 척도</a:t>
            </a:r>
            <a:endParaRPr lang="en-US" altLang="ko-KR" dirty="0" smtClean="0"/>
          </a:p>
          <a:p>
            <a:pPr marL="742050" lvl="1" indent="-457200">
              <a:lnSpc>
                <a:spcPct val="120000"/>
              </a:lnSpc>
              <a:defRPr/>
            </a:pPr>
            <a:r>
              <a:rPr lang="en-US" altLang="ko-KR" dirty="0" smtClean="0"/>
              <a:t>‘</a:t>
            </a:r>
            <a:r>
              <a:rPr lang="ko-KR" altLang="en-US" dirty="0" smtClean="0"/>
              <a:t>예</a:t>
            </a:r>
            <a:r>
              <a:rPr lang="en-US" altLang="ko-KR" dirty="0" smtClean="0"/>
              <a:t>/</a:t>
            </a:r>
            <a:r>
              <a:rPr lang="ko-KR" altLang="en-US" dirty="0" smtClean="0"/>
              <a:t>아니오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구성된 이항적 선택문항</a:t>
            </a:r>
            <a:endParaRPr lang="en-US" altLang="ko-KR" dirty="0" smtClean="0"/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dirty="0" smtClean="0"/>
              <a:t>태도를 측정하기 위한 </a:t>
            </a:r>
            <a:r>
              <a:rPr lang="ko-KR" altLang="en-US" dirty="0" err="1" smtClean="0"/>
              <a:t>척도법</a:t>
            </a:r>
            <a:endParaRPr lang="en-US" altLang="ko-KR" dirty="0" smtClean="0"/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dirty="0" smtClean="0"/>
              <a:t>척도를 구성하는 문항들이 내용의 강도에 따라 일관성 있게 서열을 이룸 </a:t>
            </a: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dirty="0" err="1" smtClean="0"/>
              <a:t>누적척도법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단일 차원적이고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누적적인 척도를 구성 </a:t>
            </a:r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dirty="0" smtClean="0"/>
              <a:t>경험적 관측을 토대로 구성</a:t>
            </a:r>
            <a:endParaRPr lang="en-US" altLang="ko-KR" dirty="0" smtClean="0"/>
          </a:p>
          <a:p>
            <a:pPr marL="742050" lvl="1" indent="-457200">
              <a:lnSpc>
                <a:spcPct val="120000"/>
              </a:lnSpc>
              <a:defRPr/>
            </a:pPr>
            <a:r>
              <a:rPr lang="ko-KR" altLang="en-US" dirty="0" smtClean="0"/>
              <a:t>대표적 예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보가더스</a:t>
            </a:r>
            <a:r>
              <a:rPr lang="ko-KR" altLang="en-US" dirty="0" smtClean="0"/>
              <a:t> 사회 거리 척도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Bogardus</a:t>
            </a:r>
            <a:r>
              <a:rPr lang="en-US" altLang="ko-KR" dirty="0" smtClean="0"/>
              <a:t> social distance scale): </a:t>
            </a:r>
            <a:r>
              <a:rPr lang="ko-KR" altLang="en-US" dirty="0" smtClean="0"/>
              <a:t>특정 민족 집단과 같이 상이한 사회 집단 구성원과의 다양한 친밀도를 위한 사회적 접촉에 참여하고자 하는 사람들의 의미 측정 </a:t>
            </a:r>
          </a:p>
          <a:p>
            <a:pPr marL="342000" indent="-457200">
              <a:lnSpc>
                <a:spcPct val="120000"/>
              </a:lnSpc>
              <a:buFontTx/>
              <a:buNone/>
              <a:defRPr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342000" indent="-457200">
              <a:lnSpc>
                <a:spcPct val="120000"/>
              </a:lnSpc>
              <a:defRPr/>
            </a:pPr>
            <a:r>
              <a:rPr lang="ko-KR" altLang="en-US" sz="2000" dirty="0" smtClean="0"/>
              <a:t>예</a:t>
            </a:r>
            <a:r>
              <a:rPr lang="en-US" altLang="ko-KR" sz="2000" dirty="0" smtClean="0"/>
              <a:t>1) </a:t>
            </a:r>
            <a:r>
              <a:rPr lang="ko-KR" altLang="en-US" sz="2000" dirty="0" err="1" smtClean="0"/>
              <a:t>보가더스</a:t>
            </a:r>
            <a:r>
              <a:rPr lang="ko-KR" altLang="en-US" sz="2000" dirty="0" smtClean="0"/>
              <a:t> 사회거리척도의 예</a:t>
            </a:r>
            <a:endParaRPr lang="en-US" altLang="ko-KR" sz="2000" dirty="0" smtClean="0"/>
          </a:p>
          <a:p>
            <a:pPr marL="342000" indent="-457200">
              <a:lnSpc>
                <a:spcPct val="120000"/>
              </a:lnSpc>
              <a:defRPr/>
            </a:pPr>
            <a:r>
              <a:rPr lang="ko-KR" altLang="en-US" sz="2000" dirty="0" smtClean="0"/>
              <a:t>다음은 여러분이 이주민을 수용할 수 있는 정도를 알고자 하는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해당하는 것에 모두 표시해 주세요</a:t>
            </a:r>
            <a:r>
              <a:rPr lang="en-US" altLang="ko-KR" sz="2000" dirty="0" smtClean="0"/>
              <a:t>.</a:t>
            </a:r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17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sz="2000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  <a:p>
            <a:pPr marL="342000" indent="-457200">
              <a:lnSpc>
                <a:spcPct val="120000"/>
              </a:lnSpc>
              <a:defRPr/>
            </a:pPr>
            <a:endParaRPr lang="en-US" altLang="ko-KR" dirty="0" smtClean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11560" y="2636912"/>
          <a:ext cx="7920880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73"/>
                <a:gridCol w="5788785"/>
                <a:gridCol w="841155"/>
                <a:gridCol w="630867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문항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측도 문항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아니오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예</a:t>
                      </a:r>
                      <a:endParaRPr lang="ko-KR" altLang="en-US" sz="1600" dirty="0"/>
                    </a:p>
                  </a:txBody>
                  <a:tcPr anchor="ctr" anchorCtr="1"/>
                </a:tc>
              </a:tr>
              <a:tr h="5760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당신의 나라에 이주민이 사는 것을 허용할 용의가 있는가</a:t>
                      </a:r>
                      <a:r>
                        <a:rPr lang="en-US" altLang="ko-KR" sz="1600" dirty="0" smtClean="0"/>
                        <a:t>?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5760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2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당신의 커뮤니티에 이주민이 사는 것을 허용할 용의가 있는가</a:t>
                      </a:r>
                      <a:r>
                        <a:rPr lang="en-US" altLang="ko-KR" sz="1600" dirty="0" smtClean="0"/>
                        <a:t>?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5760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당신의 이웃에 이주민이 사는 것을 허용할 용의가 있는가</a:t>
                      </a:r>
                      <a:r>
                        <a:rPr lang="en-US" altLang="ko-KR" sz="1600" dirty="0" smtClean="0"/>
                        <a:t>?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5760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당신의 옆집에 이주민이 사는 것을 허용할 용의가 있는가</a:t>
                      </a:r>
                      <a:r>
                        <a:rPr lang="en-US" altLang="ko-KR" sz="1600" dirty="0" smtClean="0"/>
                        <a:t>?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5760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5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여러분의 자녀가 이주민과 결혼할 것을 허용할 것인가</a:t>
                      </a:r>
                      <a:r>
                        <a:rPr lang="en-US" altLang="ko-KR" sz="1600" dirty="0" smtClean="0"/>
                        <a:t>?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342000" indent="-457200">
              <a:lnSpc>
                <a:spcPct val="120000"/>
              </a:lnSpc>
              <a:defRPr/>
            </a:pPr>
            <a:r>
              <a:rPr lang="ko-KR" altLang="en-US" sz="1800" dirty="0" smtClean="0"/>
              <a:t>예</a:t>
            </a:r>
            <a:r>
              <a:rPr lang="en-US" altLang="ko-KR" sz="1800" dirty="0" smtClean="0"/>
              <a:t>2) </a:t>
            </a:r>
            <a:r>
              <a:rPr lang="ko-KR" altLang="en-US" sz="1800" dirty="0" smtClean="0"/>
              <a:t>어느 직접면접조사에서 다음과 같이 일련의 질문을 하는 경우를 생각해 보자</a:t>
            </a:r>
            <a:r>
              <a:rPr lang="en-US" altLang="ko-KR" sz="1800" dirty="0" smtClean="0"/>
              <a:t>.</a:t>
            </a:r>
          </a:p>
          <a:p>
            <a:pPr marL="342000" indent="-457200">
              <a:lnSpc>
                <a:spcPct val="110000"/>
              </a:lnSpc>
            </a:pPr>
            <a:endParaRPr lang="en-US" altLang="ko-KR" sz="2800" dirty="0" smtClean="0"/>
          </a:p>
          <a:p>
            <a:pPr marL="342000" indent="-457200">
              <a:lnSpc>
                <a:spcPct val="110000"/>
              </a:lnSpc>
            </a:pPr>
            <a:endParaRPr lang="en-US" altLang="ko-KR" sz="2800" dirty="0" smtClean="0"/>
          </a:p>
          <a:p>
            <a:pPr marL="342000" indent="-457200">
              <a:lnSpc>
                <a:spcPct val="110000"/>
              </a:lnSpc>
            </a:pPr>
            <a:endParaRPr lang="en-US" altLang="ko-KR" sz="1600" dirty="0" smtClean="0"/>
          </a:p>
          <a:p>
            <a:pPr marL="342000" indent="-457200">
              <a:lnSpc>
                <a:spcPct val="110000"/>
              </a:lnSpc>
            </a:pPr>
            <a:endParaRPr lang="en-US" altLang="ko-KR" sz="1600" dirty="0" smtClean="0"/>
          </a:p>
          <a:p>
            <a:pPr marL="342000" indent="-457200">
              <a:lnSpc>
                <a:spcPct val="110000"/>
              </a:lnSpc>
            </a:pPr>
            <a:endParaRPr lang="en-US" altLang="ko-KR" sz="1600" dirty="0" smtClean="0"/>
          </a:p>
          <a:p>
            <a:pPr marL="342000" indent="-457200">
              <a:lnSpc>
                <a:spcPct val="110000"/>
              </a:lnSpc>
            </a:pPr>
            <a:r>
              <a:rPr lang="ko-KR" altLang="en-US" sz="1600" dirty="0" smtClean="0"/>
              <a:t>예</a:t>
            </a:r>
            <a:r>
              <a:rPr lang="en-US" altLang="ko-KR" sz="1600" dirty="0" smtClean="0"/>
              <a:t>3) </a:t>
            </a:r>
            <a:r>
              <a:rPr lang="ko-KR" altLang="en-US" sz="1600" dirty="0" smtClean="0"/>
              <a:t>다음은 선생님의 복지의식에 대해 알고자 하는 것입니다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해당되는 것에 모두 표시해 주세요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pPr marL="342000" indent="-457200">
              <a:lnSpc>
                <a:spcPct val="110000"/>
              </a:lnSpc>
            </a:pPr>
            <a:endParaRPr lang="en-US" altLang="ko-KR" sz="1600" dirty="0" smtClean="0"/>
          </a:p>
          <a:p>
            <a:pPr marL="742050" lvl="2" indent="-457200">
              <a:lnSpc>
                <a:spcPct val="110000"/>
              </a:lnSpc>
              <a:buNone/>
            </a:pP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259632" y="1988840"/>
          <a:ext cx="6840760" cy="1470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4752528"/>
                <a:gridCol w="823312"/>
                <a:gridCol w="544840"/>
              </a:tblGrid>
              <a:tr h="4709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문항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측도 문항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아니오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예</a:t>
                      </a:r>
                      <a:endParaRPr lang="ko-KR" altLang="en-US" sz="1400" dirty="0"/>
                    </a:p>
                  </a:txBody>
                  <a:tcPr anchor="ctr" anchorCtr="1"/>
                </a:tc>
              </a:tr>
              <a:tr h="2726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당신은 담배를 피우십니까</a:t>
                      </a:r>
                      <a:r>
                        <a:rPr lang="en-US" altLang="ko-KR" sz="1400" dirty="0" smtClean="0"/>
                        <a:t>?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1229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342000" indent="-457200">
                        <a:lnSpc>
                          <a:spcPct val="120000"/>
                        </a:lnSpc>
                        <a:buFontTx/>
                        <a:buNone/>
                        <a:defRPr/>
                      </a:pPr>
                      <a:r>
                        <a:rPr lang="ko-KR" altLang="en-US" sz="1400" dirty="0" smtClean="0"/>
                        <a:t>당신은 하루에 담배를 </a:t>
                      </a:r>
                      <a:r>
                        <a:rPr lang="en-US" altLang="ko-KR" sz="1400" dirty="0" smtClean="0"/>
                        <a:t>10</a:t>
                      </a:r>
                      <a:r>
                        <a:rPr lang="ko-KR" altLang="en-US" sz="1400" dirty="0" smtClean="0"/>
                        <a:t>대 이상 피우십니까</a:t>
                      </a:r>
                      <a:r>
                        <a:rPr lang="en-US" altLang="ko-KR" sz="1400" dirty="0" smtClean="0"/>
                        <a:t>?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1229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342000" indent="-457200">
                        <a:lnSpc>
                          <a:spcPct val="120000"/>
                        </a:lnSpc>
                        <a:buFontTx/>
                        <a:buNone/>
                        <a:defRPr/>
                      </a:pPr>
                      <a:r>
                        <a:rPr lang="ko-KR" altLang="en-US" sz="1400" dirty="0" smtClean="0"/>
                        <a:t>당신은 하루에 한 갑 이상의 담배를 피우십니까</a:t>
                      </a:r>
                      <a:r>
                        <a:rPr lang="en-US" altLang="ko-KR" sz="1400" dirty="0" smtClean="0"/>
                        <a:t>?</a:t>
                      </a:r>
                      <a:endParaRPr lang="ko-KR" altLang="en-US" sz="1400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547664" y="4725144"/>
          <a:ext cx="6408713" cy="1656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4104456"/>
                <a:gridCol w="864096"/>
                <a:gridCol w="720080"/>
              </a:tblGrid>
              <a:tr h="3312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문항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측도 문항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아니오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예</a:t>
                      </a:r>
                      <a:endParaRPr lang="ko-KR" altLang="en-US" sz="1400" dirty="0"/>
                    </a:p>
                  </a:txBody>
                  <a:tcPr anchor="ctr" anchorCtr="1"/>
                </a:tc>
              </a:tr>
              <a:tr h="3312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양로원이 우리나라에 있는 것은 괜찮다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312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양로원이 서울에 있는 것은 괜찮다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312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양로원이 우리동네에 있는 것은 괜찮다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312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양로원이 우리 옆집에 있는 것은 괜찮다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⓪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ko-KR" altLang="en-US" sz="2800" dirty="0" smtClean="0">
                <a:latin typeface="+mn-ea"/>
              </a:rPr>
              <a:t>의미분화 또는 의미분별</a:t>
            </a:r>
            <a:r>
              <a:rPr lang="en-US" altLang="ko-KR" sz="2800" dirty="0" smtClean="0">
                <a:latin typeface="+mn-ea"/>
              </a:rPr>
              <a:t>, </a:t>
            </a:r>
            <a:r>
              <a:rPr lang="ko-KR" altLang="en-US" sz="2800" dirty="0" smtClean="0">
                <a:latin typeface="+mn-ea"/>
              </a:rPr>
              <a:t>또는 어의차이 척도</a:t>
            </a:r>
            <a:r>
              <a:rPr lang="en-US" altLang="ko-KR" sz="2800" dirty="0" smtClean="0">
                <a:latin typeface="+mn-ea"/>
              </a:rPr>
              <a:t>(Semantic Differential Scale)</a:t>
            </a:r>
          </a:p>
          <a:p>
            <a:pPr>
              <a:defRPr/>
            </a:pPr>
            <a:endParaRPr lang="en-US" altLang="ko-KR" sz="2800" dirty="0" smtClean="0">
              <a:latin typeface="+mn-ea"/>
            </a:endParaRPr>
          </a:p>
          <a:p>
            <a:pPr lvl="1">
              <a:defRPr/>
            </a:pPr>
            <a:r>
              <a:rPr lang="en-US" altLang="ko-KR" sz="2400" dirty="0" smtClean="0">
                <a:latin typeface="+mn-ea"/>
              </a:rPr>
              <a:t>“</a:t>
            </a:r>
            <a:r>
              <a:rPr lang="ko-KR" altLang="en-US" sz="2400" dirty="0" smtClean="0">
                <a:latin typeface="+mn-ea"/>
              </a:rPr>
              <a:t>평가</a:t>
            </a:r>
            <a:r>
              <a:rPr lang="en-US" altLang="ko-KR" sz="2400" dirty="0" smtClean="0">
                <a:latin typeface="+mn-ea"/>
              </a:rPr>
              <a:t>” “</a:t>
            </a:r>
            <a:r>
              <a:rPr lang="ko-KR" altLang="en-US" sz="2400" dirty="0" smtClean="0">
                <a:latin typeface="+mn-ea"/>
              </a:rPr>
              <a:t>능력</a:t>
            </a:r>
            <a:r>
              <a:rPr lang="en-US" altLang="ko-KR" sz="2400" dirty="0" smtClean="0">
                <a:latin typeface="+mn-ea"/>
              </a:rPr>
              <a:t>” “</a:t>
            </a:r>
            <a:r>
              <a:rPr lang="ko-KR" altLang="en-US" sz="2400" dirty="0" smtClean="0">
                <a:latin typeface="+mn-ea"/>
              </a:rPr>
              <a:t>행위</a:t>
            </a:r>
            <a:r>
              <a:rPr lang="en-US" altLang="ko-KR" sz="2400" dirty="0" smtClean="0">
                <a:latin typeface="+mn-ea"/>
              </a:rPr>
              <a:t>” </a:t>
            </a:r>
            <a:r>
              <a:rPr lang="ko-KR" altLang="en-US" sz="2400" dirty="0" smtClean="0">
                <a:latin typeface="+mn-ea"/>
              </a:rPr>
              <a:t>등과 관점에서 주관적인 의미를 측정할 때 주로 사용</a:t>
            </a:r>
            <a:r>
              <a:rPr lang="en-US" altLang="ko-KR" sz="2400" dirty="0" smtClean="0">
                <a:latin typeface="+mn-ea"/>
              </a:rPr>
              <a:t> </a:t>
            </a:r>
          </a:p>
          <a:p>
            <a:pPr lvl="1">
              <a:defRPr/>
            </a:pPr>
            <a:endParaRPr lang="en-US" altLang="ko-KR" sz="2400" dirty="0" smtClean="0">
              <a:latin typeface="+mn-ea"/>
            </a:endParaRPr>
          </a:p>
          <a:p>
            <a:pPr lvl="1">
              <a:defRPr/>
            </a:pPr>
            <a:r>
              <a:rPr lang="ko-KR" altLang="en-US" sz="2400" dirty="0" smtClean="0">
                <a:solidFill>
                  <a:srgbClr val="000000"/>
                </a:solidFill>
                <a:latin typeface="+mn-ea"/>
              </a:rPr>
              <a:t>일직선으로 도표화된 척도의 양극단에 서로 상반된 형용사나 부사와 같은 수식어구를 배열하여 양극단 사이에서 해당 속성에 대한 평가를 하는 척도</a:t>
            </a:r>
            <a:endParaRPr lang="en-US" altLang="ko-KR" sz="2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ko-KR" altLang="en-US" sz="1600" dirty="0" smtClean="0"/>
              <a:t>예</a:t>
            </a:r>
            <a:r>
              <a:rPr lang="en-US" altLang="ko-KR" sz="1600" dirty="0" smtClean="0"/>
              <a:t>1) </a:t>
            </a:r>
            <a:r>
              <a:rPr lang="ko-KR" altLang="en-US" sz="1600" dirty="0" smtClean="0"/>
              <a:t>귀하께서 보시는 신문을 다음 각 항목에 대해서 이미지를 평가해 주십시오</a:t>
            </a:r>
            <a:r>
              <a:rPr lang="en-US" altLang="ko-KR" sz="1600" dirty="0" smtClean="0"/>
              <a:t>. 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1600" dirty="0" smtClean="0"/>
              <a:t>예</a:t>
            </a:r>
            <a:r>
              <a:rPr lang="en-US" altLang="ko-KR" sz="1600" dirty="0" smtClean="0"/>
              <a:t>2) </a:t>
            </a:r>
            <a:r>
              <a:rPr lang="ko-KR" altLang="en-US" sz="1600" dirty="0" smtClean="0"/>
              <a:t>아래 문항은 대통령 </a:t>
            </a:r>
            <a:r>
              <a:rPr lang="en-US" altLang="ko-KR" sz="1600" dirty="0" smtClean="0"/>
              <a:t>A</a:t>
            </a:r>
            <a:r>
              <a:rPr lang="ko-KR" altLang="en-US" sz="1600" dirty="0" smtClean="0"/>
              <a:t> 평가에 관한 것입니다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가장 적절한 곳에 체크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√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해 주세요</a:t>
            </a:r>
            <a:r>
              <a:rPr lang="en-US" altLang="ko-KR" sz="1600" dirty="0" smtClean="0"/>
              <a:t>.  A </a:t>
            </a:r>
            <a:r>
              <a:rPr lang="ko-KR" altLang="en-US" sz="1600" dirty="0" smtClean="0"/>
              <a:t>대통령은 </a:t>
            </a:r>
            <a:r>
              <a:rPr lang="en-US" altLang="ko-KR" sz="1600" dirty="0" smtClean="0"/>
              <a:t>________________.</a:t>
            </a:r>
          </a:p>
          <a:p>
            <a:endParaRPr lang="ko-KR" altLang="en-US" sz="2000" dirty="0" smtClean="0"/>
          </a:p>
          <a:p>
            <a:r>
              <a:rPr lang="ko-KR" altLang="en-US" sz="2000" dirty="0" smtClean="0"/>
              <a:t> </a:t>
            </a: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971600" y="1988840"/>
          <a:ext cx="7128793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2"/>
                <a:gridCol w="864096"/>
                <a:gridCol w="792088"/>
                <a:gridCol w="864096"/>
                <a:gridCol w="792088"/>
                <a:gridCol w="792088"/>
                <a:gridCol w="1584175"/>
              </a:tblGrid>
              <a:tr h="172819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검다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하얗다</a:t>
                      </a:r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어둡다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밝다</a:t>
                      </a:r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지루하다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즐겁다</a:t>
                      </a:r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재미없다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 smtClean="0"/>
                        <a:t>재밌다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971600" y="4365104"/>
          <a:ext cx="712879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08112"/>
                <a:gridCol w="936104"/>
                <a:gridCol w="1224136"/>
                <a:gridCol w="720080"/>
                <a:gridCol w="1008112"/>
                <a:gridCol w="1152129"/>
              </a:tblGrid>
              <a:tr h="172819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매우 많이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약간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둘 다 아니다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약간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매우 많이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약한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강한</a:t>
                      </a:r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수동적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능동적</a:t>
                      </a:r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나쁜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좋은</a:t>
                      </a:r>
                      <a:endParaRPr lang="ko-KR" altLang="en-US" sz="1400" dirty="0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정당치 </a:t>
                      </a:r>
                      <a:endParaRPr lang="en-US" altLang="ko-KR" sz="1400" dirty="0" smtClean="0"/>
                    </a:p>
                    <a:p>
                      <a:pPr algn="ctr" latinLnBrk="1"/>
                      <a:r>
                        <a:rPr lang="ko-KR" altLang="en-US" sz="1400" dirty="0" smtClean="0"/>
                        <a:t>못한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√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정당한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000" indent="-457200">
              <a:lnSpc>
                <a:spcPct val="120000"/>
              </a:lnSpc>
            </a:pPr>
            <a:r>
              <a:rPr lang="ko-KR" altLang="en-US" sz="3400" dirty="0" smtClean="0"/>
              <a:t>서스톤 척도</a:t>
            </a:r>
            <a:r>
              <a:rPr lang="en-US" altLang="ko-KR" sz="3400" dirty="0" smtClean="0"/>
              <a:t>(</a:t>
            </a:r>
            <a:r>
              <a:rPr lang="en-US" altLang="ko-KR" sz="3400" dirty="0" err="1" smtClean="0"/>
              <a:t>Thurstone</a:t>
            </a:r>
            <a:r>
              <a:rPr lang="en-US" altLang="ko-KR" sz="3400" dirty="0" smtClean="0"/>
              <a:t> Scale)</a:t>
            </a:r>
          </a:p>
          <a:p>
            <a:pPr marL="342000" lvl="1" indent="-457200">
              <a:lnSpc>
                <a:spcPct val="120000"/>
              </a:lnSpc>
            </a:pPr>
            <a:r>
              <a:rPr lang="ko-KR" altLang="en-US" sz="2500" dirty="0" err="1" smtClean="0"/>
              <a:t>루이스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레온</a:t>
            </a:r>
            <a:r>
              <a:rPr lang="ko-KR" altLang="en-US" sz="2500" dirty="0" smtClean="0"/>
              <a:t> 서스톤</a:t>
            </a:r>
            <a:r>
              <a:rPr lang="en-US" altLang="ko-KR" sz="2500" dirty="0" smtClean="0"/>
              <a:t>(Louis Leon </a:t>
            </a:r>
            <a:r>
              <a:rPr lang="en-US" altLang="ko-KR" sz="2500" dirty="0" err="1" smtClean="0"/>
              <a:t>Thurstone</a:t>
            </a:r>
            <a:r>
              <a:rPr lang="en-US" altLang="ko-KR" sz="2500" dirty="0" smtClean="0"/>
              <a:t>)</a:t>
            </a:r>
            <a:r>
              <a:rPr lang="ko-KR" altLang="en-US" sz="2500" dirty="0" smtClean="0"/>
              <a:t>이 개발한 척도</a:t>
            </a:r>
            <a:endParaRPr lang="en-US" altLang="ko-KR" sz="2500" dirty="0" smtClean="0"/>
          </a:p>
          <a:p>
            <a:pPr marL="342000" lvl="1" indent="-457200">
              <a:lnSpc>
                <a:spcPct val="120000"/>
              </a:lnSpc>
            </a:pPr>
            <a:r>
              <a:rPr lang="ko-KR" altLang="en-US" sz="2500" dirty="0" smtClean="0"/>
              <a:t>사람들의 태도 측정</a:t>
            </a:r>
            <a:endParaRPr lang="en-US" altLang="ko-KR" sz="2500" dirty="0" smtClean="0"/>
          </a:p>
          <a:p>
            <a:pPr marL="342000" lvl="1" indent="-457200">
              <a:lnSpc>
                <a:spcPct val="120000"/>
              </a:lnSpc>
            </a:pPr>
            <a:r>
              <a:rPr lang="ko-KR" altLang="en-US" sz="2500" dirty="0" err="1" smtClean="0"/>
              <a:t>등현등간</a:t>
            </a:r>
            <a:r>
              <a:rPr lang="ko-KR" altLang="en-US" sz="2500" dirty="0" smtClean="0"/>
              <a:t> 척도 또는 유사등간 척도</a:t>
            </a:r>
            <a:r>
              <a:rPr lang="en-US" altLang="ko-KR" sz="2500" dirty="0" smtClean="0"/>
              <a:t>: </a:t>
            </a:r>
            <a:r>
              <a:rPr lang="ko-KR" altLang="en-US" sz="2500" dirty="0" smtClean="0"/>
              <a:t>척도의 간격을 동일한 것으로 간주함</a:t>
            </a:r>
            <a:endParaRPr lang="en-US" altLang="ko-KR" sz="2500" dirty="0" smtClean="0"/>
          </a:p>
          <a:p>
            <a:pPr marL="342000" lvl="1" indent="-457200">
              <a:lnSpc>
                <a:spcPct val="120000"/>
              </a:lnSpc>
            </a:pPr>
            <a:r>
              <a:rPr lang="ko-KR" altLang="en-US" sz="2500" dirty="0" smtClean="0"/>
              <a:t>각 문항 자체가 고유한 하나의 </a:t>
            </a:r>
            <a:r>
              <a:rPr lang="ko-KR" altLang="en-US" sz="2500" dirty="0" err="1" smtClean="0"/>
              <a:t>척도값을</a:t>
            </a:r>
            <a:r>
              <a:rPr lang="ko-KR" altLang="en-US" sz="2500" dirty="0" smtClean="0"/>
              <a:t> 가짐</a:t>
            </a:r>
            <a:endParaRPr lang="en-US" altLang="ko-KR" sz="2500" dirty="0" smtClean="0"/>
          </a:p>
          <a:p>
            <a:pPr marL="342000" lvl="1" indent="-457200">
              <a:lnSpc>
                <a:spcPct val="120000"/>
              </a:lnSpc>
            </a:pPr>
            <a:r>
              <a:rPr lang="ko-KR" altLang="en-US" sz="2500" dirty="0" smtClean="0"/>
              <a:t>비용문제와 평가자의 객관적 판단에 대한 의문으로 인해 자주 사용하지 않음</a:t>
            </a:r>
            <a:endParaRPr lang="en-US" altLang="ko-KR" sz="2500" dirty="0" smtClean="0"/>
          </a:p>
          <a:p>
            <a:pPr marL="342000" indent="-457200">
              <a:lnSpc>
                <a:spcPct val="120000"/>
              </a:lnSpc>
            </a:pPr>
            <a:endParaRPr lang="en-US" altLang="ko-KR" sz="2900" dirty="0" smtClean="0"/>
          </a:p>
          <a:p>
            <a:pPr marL="342000" lvl="3" indent="-457200">
              <a:lnSpc>
                <a:spcPct val="120000"/>
              </a:lnSpc>
              <a:buFont typeface="+mj-lt"/>
              <a:buAutoNum type="arabicParenR"/>
              <a:defRPr/>
            </a:pPr>
            <a:r>
              <a:rPr lang="ko-KR" altLang="en-US" sz="2500" dirty="0" smtClean="0"/>
              <a:t>어떠한 대상에 대한 가능한 많은 설명을 문장으로 만들어 놓고</a:t>
            </a:r>
            <a:r>
              <a:rPr lang="en-US" altLang="ko-KR" sz="2500" dirty="0" smtClean="0"/>
              <a:t>,</a:t>
            </a:r>
            <a:r>
              <a:rPr lang="ko-KR" altLang="en-US" sz="2500" dirty="0" smtClean="0"/>
              <a:t> </a:t>
            </a:r>
            <a:endParaRPr lang="en-US" altLang="ko-KR" sz="2500" dirty="0" smtClean="0"/>
          </a:p>
          <a:p>
            <a:pPr marL="342000" lvl="3" indent="-457200">
              <a:lnSpc>
                <a:spcPct val="120000"/>
              </a:lnSpc>
              <a:buFont typeface="+mj-lt"/>
              <a:buAutoNum type="arabicParenR" startAt="2"/>
              <a:defRPr/>
            </a:pPr>
            <a:r>
              <a:rPr lang="ko-KR" altLang="en-US" sz="2500" dirty="0" smtClean="0"/>
              <a:t>각 문항이 척도상의 어디에 위치할 것인가를 </a:t>
            </a:r>
            <a:r>
              <a:rPr lang="ko-KR" altLang="en-US" sz="2500" dirty="0" err="1" smtClean="0"/>
              <a:t>평가자들로</a:t>
            </a:r>
            <a:r>
              <a:rPr lang="ko-KR" altLang="en-US" sz="2500" dirty="0" smtClean="0"/>
              <a:t> 하여금 판단하게 한 다음</a:t>
            </a:r>
            <a:r>
              <a:rPr lang="en-US" altLang="ko-KR" sz="2500" dirty="0" smtClean="0"/>
              <a:t>,</a:t>
            </a:r>
            <a:r>
              <a:rPr lang="ko-KR" altLang="en-US" sz="2500" dirty="0" smtClean="0"/>
              <a:t> </a:t>
            </a:r>
            <a:endParaRPr lang="en-US" altLang="ko-KR" sz="2500" dirty="0" smtClean="0"/>
          </a:p>
          <a:p>
            <a:pPr marL="342000" lvl="3" indent="-457200">
              <a:lnSpc>
                <a:spcPct val="120000"/>
              </a:lnSpc>
              <a:buFont typeface="+mj-lt"/>
              <a:buAutoNum type="arabicParenR" startAt="3"/>
              <a:defRPr/>
            </a:pPr>
            <a:r>
              <a:rPr lang="ko-KR" altLang="en-US" sz="2500" dirty="0" smtClean="0"/>
              <a:t>이를 바탕으로 연구자가 대표적인 문항들을 선정해서 척도를 구성하는 방법</a:t>
            </a:r>
            <a:endParaRPr lang="en-US" altLang="ko-KR" sz="2500" dirty="0" smtClean="0"/>
          </a:p>
          <a:p>
            <a:pPr marL="342000" indent="-457200"/>
            <a:endParaRPr lang="en-US" altLang="ko-KR" sz="2900" dirty="0" smtClean="0"/>
          </a:p>
          <a:p>
            <a:pPr marL="342000" indent="-457200"/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000" indent="-457200">
              <a:lnSpc>
                <a:spcPct val="120000"/>
              </a:lnSpc>
            </a:pPr>
            <a:r>
              <a:rPr lang="ko-KR" altLang="en-US" dirty="0" smtClean="0"/>
              <a:t>서스톤 </a:t>
            </a:r>
            <a:r>
              <a:rPr lang="ko-KR" altLang="en-US" dirty="0" err="1" smtClean="0"/>
              <a:t>등간척도의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구성철차</a:t>
            </a:r>
            <a:endParaRPr lang="en-US" altLang="ko-KR" dirty="0" smtClean="0"/>
          </a:p>
          <a:p>
            <a:pPr marL="342000" indent="-457200">
              <a:lnSpc>
                <a:spcPct val="120000"/>
              </a:lnSpc>
            </a:pPr>
            <a:endParaRPr lang="ko-KR" altLang="en-US" dirty="0" smtClean="0"/>
          </a:p>
          <a:p>
            <a:pPr marL="3420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800" dirty="0" smtClean="0"/>
              <a:t>관련문항의 수집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측정을 통해 연구하고자 하는 태도와 관련이 있다고 생각하는 문장 또는 진술들을 광범위하게 수집</a:t>
            </a:r>
            <a:endParaRPr lang="en-US" altLang="ko-KR" sz="2800" dirty="0" smtClean="0"/>
          </a:p>
          <a:p>
            <a:pPr marL="342000" indent="-457200">
              <a:lnSpc>
                <a:spcPct val="120000"/>
              </a:lnSpc>
              <a:buFont typeface="+mj-ea"/>
              <a:buAutoNum type="circleNumDbPlain"/>
            </a:pPr>
            <a:endParaRPr lang="en-US" altLang="ko-KR" sz="2800" dirty="0" smtClean="0"/>
          </a:p>
          <a:p>
            <a:pPr marL="3420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800" dirty="0" err="1" smtClean="0"/>
              <a:t>평가자들에</a:t>
            </a:r>
            <a:r>
              <a:rPr lang="ko-KR" altLang="en-US" sz="2800" dirty="0" smtClean="0"/>
              <a:t> 의한 문항의 분류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많은 사람들의 협조를 얻어 이들로 하여금 정리된 문항들을 자신들이 느끼는 대로 </a:t>
            </a:r>
            <a:r>
              <a:rPr lang="en-US" altLang="ko-KR" sz="2800" dirty="0" smtClean="0"/>
              <a:t>11</a:t>
            </a:r>
            <a:r>
              <a:rPr lang="ko-KR" altLang="en-US" sz="2800" dirty="0" smtClean="0"/>
              <a:t>개의 카테고리 가운데 적절한 위치에 서열적으로 배치하도록 요청</a:t>
            </a:r>
            <a:endParaRPr lang="en-US" altLang="ko-KR" sz="2800" dirty="0" smtClean="0"/>
          </a:p>
          <a:p>
            <a:pPr marL="342000" indent="-457200">
              <a:lnSpc>
                <a:spcPct val="120000"/>
              </a:lnSpc>
              <a:buFont typeface="+mj-ea"/>
              <a:buAutoNum type="circleNumDbPlain"/>
            </a:pPr>
            <a:endParaRPr lang="en-US" altLang="ko-KR" sz="2800" dirty="0" smtClean="0"/>
          </a:p>
          <a:p>
            <a:pPr marL="3420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800" dirty="0" smtClean="0"/>
              <a:t>척도가치의 결정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평가자 개개인이 척도상의 위치를 판단한 것을 근거로 </a:t>
            </a:r>
            <a:r>
              <a:rPr lang="ko-KR" altLang="en-US" sz="2800" dirty="0" err="1" smtClean="0"/>
              <a:t>척도값</a:t>
            </a:r>
            <a:r>
              <a:rPr lang="ko-KR" altLang="en-US" sz="2800" dirty="0" smtClean="0"/>
              <a:t> 계산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000" indent="-457200">
              <a:lnSpc>
                <a:spcPct val="110000"/>
              </a:lnSpc>
              <a:buFont typeface="+mj-ea"/>
              <a:buAutoNum type="circleNumDbPlain" startAt="4"/>
            </a:pPr>
            <a:r>
              <a:rPr lang="ko-KR" altLang="en-US" dirty="0" smtClean="0"/>
              <a:t>척도문항의 산정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모호성의 기중에 의한 척도문항의 선정</a:t>
            </a:r>
          </a:p>
          <a:p>
            <a:pPr marL="342000" indent="-457200">
              <a:lnSpc>
                <a:spcPct val="11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점수분포가 지나치게 분산된 문장들은 태도가 불분명한 것이므로 문항 배제</a:t>
            </a:r>
            <a:r>
              <a:rPr lang="en-US" altLang="ko-KR" dirty="0" smtClean="0"/>
              <a:t>)</a:t>
            </a:r>
          </a:p>
          <a:p>
            <a:pPr marL="342000" indent="-457200">
              <a:lnSpc>
                <a:spcPct val="110000"/>
              </a:lnSpc>
            </a:pPr>
            <a:endParaRPr lang="en-US" altLang="ko-KR" dirty="0" smtClean="0"/>
          </a:p>
          <a:p>
            <a:pPr marL="342000" indent="-457200">
              <a:lnSpc>
                <a:spcPct val="110000"/>
              </a:lnSpc>
              <a:buFont typeface="+mj-ea"/>
              <a:buAutoNum type="circleNumDbPlain" startAt="5"/>
            </a:pPr>
            <a:r>
              <a:rPr lang="ko-KR" altLang="en-US" dirty="0" smtClean="0"/>
              <a:t>최종척도의 구성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마지막으로 남은 문장들 가운데서 태도의 한 극단에서 다른 극단에 고르게 분포되도록 선정하여 최종척도로 삼는다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다음 이 시간에는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측정의 </a:t>
            </a:r>
            <a:r>
              <a:rPr lang="ko-KR" altLang="en-US" dirty="0" err="1" smtClean="0"/>
              <a:t>타당도와</a:t>
            </a:r>
            <a:r>
              <a:rPr lang="ko-KR" altLang="en-US" dirty="0" smtClean="0"/>
              <a:t> 신뢰도</a:t>
            </a:r>
            <a:endParaRPr lang="en-US" altLang="ko-KR" dirty="0" smtClean="0"/>
          </a:p>
          <a:p>
            <a:pPr lvl="1" fontAlgn="base"/>
            <a:r>
              <a:rPr lang="ko-KR" altLang="en-US" dirty="0" smtClean="0">
                <a:solidFill>
                  <a:schemeClr val="dk1"/>
                </a:solidFill>
              </a:rPr>
              <a:t>측정오차의 개념</a:t>
            </a:r>
            <a:r>
              <a:rPr lang="en-US" altLang="ko-KR" dirty="0" smtClean="0">
                <a:solidFill>
                  <a:schemeClr val="dk1"/>
                </a:solidFill>
              </a:rPr>
              <a:t>/</a:t>
            </a:r>
            <a:r>
              <a:rPr lang="ko-KR" altLang="en-US" dirty="0" smtClean="0">
                <a:solidFill>
                  <a:schemeClr val="dk1"/>
                </a:solidFill>
              </a:rPr>
              <a:t>종류</a:t>
            </a:r>
            <a:endParaRPr lang="en-US" altLang="ko-KR" dirty="0" smtClean="0">
              <a:solidFill>
                <a:schemeClr val="dk1"/>
              </a:solidFill>
            </a:endParaRPr>
          </a:p>
          <a:p>
            <a:pPr lvl="1" fontAlgn="base"/>
            <a:r>
              <a:rPr lang="ko-KR" altLang="en-US" dirty="0" smtClean="0">
                <a:solidFill>
                  <a:schemeClr val="dk1"/>
                </a:solidFill>
              </a:rPr>
              <a:t>타당도의 개념</a:t>
            </a:r>
            <a:r>
              <a:rPr lang="en-US" altLang="ko-KR" dirty="0" smtClean="0">
                <a:solidFill>
                  <a:schemeClr val="dk1"/>
                </a:solidFill>
              </a:rPr>
              <a:t>/</a:t>
            </a:r>
            <a:r>
              <a:rPr lang="ko-KR" altLang="en-US" dirty="0" smtClean="0">
                <a:solidFill>
                  <a:schemeClr val="dk1"/>
                </a:solidFill>
              </a:rPr>
              <a:t>종류</a:t>
            </a:r>
          </a:p>
          <a:p>
            <a:pPr lvl="1" fontAlgn="base"/>
            <a:r>
              <a:rPr lang="ko-KR" altLang="en-US" dirty="0" smtClean="0">
                <a:solidFill>
                  <a:schemeClr val="dk1"/>
                </a:solidFill>
              </a:rPr>
              <a:t>신뢰도의 개념</a:t>
            </a:r>
            <a:r>
              <a:rPr lang="en-US" altLang="ko-KR" dirty="0" smtClean="0">
                <a:solidFill>
                  <a:schemeClr val="dk1"/>
                </a:solidFill>
              </a:rPr>
              <a:t>/</a:t>
            </a:r>
            <a:r>
              <a:rPr lang="ko-KR" altLang="en-US" dirty="0" smtClean="0">
                <a:solidFill>
                  <a:schemeClr val="dk1"/>
                </a:solidFill>
              </a:rPr>
              <a:t>추정</a:t>
            </a:r>
            <a:r>
              <a:rPr lang="en-US" altLang="ko-KR" dirty="0" smtClean="0">
                <a:solidFill>
                  <a:schemeClr val="dk1"/>
                </a:solidFill>
              </a:rPr>
              <a:t>/</a:t>
            </a:r>
            <a:r>
              <a:rPr lang="ko-KR" altLang="en-US" dirty="0" smtClean="0">
                <a:solidFill>
                  <a:schemeClr val="dk1"/>
                </a:solidFill>
              </a:rPr>
              <a:t>제고방안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>
              <a:buNone/>
            </a:pPr>
            <a:r>
              <a:rPr lang="ko-KR" altLang="en-US" sz="2000" dirty="0" err="1" smtClean="0">
                <a:latin typeface="+mn-ea"/>
              </a:rPr>
              <a:t>그레이브터</a:t>
            </a:r>
            <a:r>
              <a:rPr lang="en-US" altLang="ko-KR" sz="2000" dirty="0" smtClean="0">
                <a:latin typeface="+mn-ea"/>
              </a:rPr>
              <a:t>, J. </a:t>
            </a:r>
            <a:r>
              <a:rPr lang="ko-KR" altLang="en-US" sz="2000" dirty="0" err="1" smtClean="0">
                <a:latin typeface="+mn-ea"/>
              </a:rPr>
              <a:t>프레드릭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&amp; </a:t>
            </a:r>
            <a:r>
              <a:rPr lang="ko-KR" altLang="en-US" sz="2000" dirty="0" err="1" smtClean="0">
                <a:latin typeface="+mn-ea"/>
              </a:rPr>
              <a:t>월나우</a:t>
            </a:r>
            <a:r>
              <a:rPr lang="en-US" altLang="ko-KR" sz="2000" dirty="0" smtClean="0">
                <a:latin typeface="+mn-ea"/>
              </a:rPr>
              <a:t>, B. </a:t>
            </a:r>
            <a:r>
              <a:rPr lang="ko-KR" altLang="en-US" sz="2000" dirty="0" err="1" smtClean="0">
                <a:latin typeface="+mn-ea"/>
              </a:rPr>
              <a:t>래리</a:t>
            </a:r>
            <a:r>
              <a:rPr lang="en-US" altLang="ko-KR" sz="2000" dirty="0" smtClean="0">
                <a:latin typeface="+mn-ea"/>
              </a:rPr>
              <a:t>(2009). </a:t>
            </a:r>
            <a:r>
              <a:rPr lang="ko-KR" altLang="en-US" sz="2000" dirty="0" smtClean="0">
                <a:latin typeface="+mn-ea"/>
              </a:rPr>
              <a:t>사회과학통계방법론의 핵심이론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김광재</a:t>
            </a:r>
            <a:r>
              <a:rPr lang="en-US" altLang="ko-KR" sz="2000" dirty="0" smtClean="0">
                <a:latin typeface="+mn-ea"/>
              </a:rPr>
              <a:t>·</a:t>
            </a:r>
            <a:r>
              <a:rPr lang="ko-KR" altLang="en-US" sz="2000" dirty="0" smtClean="0">
                <a:latin typeface="+mn-ea"/>
              </a:rPr>
              <a:t>김효동 역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서울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err="1" smtClean="0">
                <a:latin typeface="+mn-ea"/>
              </a:rPr>
              <a:t>커뮤니케이션북스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857250" lvl="1" indent="-457200">
              <a:buNone/>
            </a:pPr>
            <a:r>
              <a:rPr lang="ko-KR" altLang="en-US" sz="2000" dirty="0" err="1" smtClean="0">
                <a:latin typeface="+mn-ea"/>
              </a:rPr>
              <a:t>앤드루</a:t>
            </a:r>
            <a:r>
              <a:rPr lang="en-US" altLang="ko-KR" sz="2000" dirty="0" smtClean="0">
                <a:latin typeface="+mn-ea"/>
              </a:rPr>
              <a:t> F. </a:t>
            </a:r>
            <a:r>
              <a:rPr lang="ko-KR" altLang="en-US" sz="2000" dirty="0" err="1" smtClean="0">
                <a:latin typeface="+mn-ea"/>
              </a:rPr>
              <a:t>헤이스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(2011). </a:t>
            </a:r>
            <a:r>
              <a:rPr lang="ko-KR" altLang="en-US" sz="2000" dirty="0" smtClean="0">
                <a:latin typeface="+mn-ea"/>
              </a:rPr>
              <a:t>커뮤니케이션 통계방법론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류성진 역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서울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err="1" smtClean="0">
                <a:latin typeface="+mn-ea"/>
              </a:rPr>
              <a:t>커뮤니케이션북스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857250" lvl="1" indent="-457200">
              <a:buNone/>
            </a:pPr>
            <a:r>
              <a:rPr lang="ko-KR" altLang="en-US" sz="2000" dirty="0" smtClean="0">
                <a:latin typeface="+mn-ea"/>
              </a:rPr>
              <a:t>장택원</a:t>
            </a:r>
            <a:r>
              <a:rPr lang="en-US" altLang="ko-KR" sz="2000" dirty="0" smtClean="0">
                <a:latin typeface="+mn-ea"/>
              </a:rPr>
              <a:t>(2011). </a:t>
            </a:r>
            <a:r>
              <a:rPr lang="ko-KR" altLang="en-US" sz="2000" dirty="0" smtClean="0">
                <a:latin typeface="+mn-ea"/>
              </a:rPr>
              <a:t>세상에서 가장 쉬운 사회조사방법론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서울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err="1" smtClean="0">
                <a:latin typeface="+mn-ea"/>
              </a:rPr>
              <a:t>커뮤니케이션북스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857250" lvl="1" indent="-457200">
              <a:buNone/>
            </a:pPr>
            <a:r>
              <a:rPr lang="ko-KR" altLang="en-US" sz="2000" dirty="0" smtClean="0">
                <a:latin typeface="+mn-ea"/>
              </a:rPr>
              <a:t>전상규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김경수 </a:t>
            </a:r>
            <a:r>
              <a:rPr lang="en-US" altLang="ko-KR" sz="2000" dirty="0" smtClean="0">
                <a:latin typeface="+mn-ea"/>
              </a:rPr>
              <a:t>(2010). </a:t>
            </a:r>
            <a:r>
              <a:rPr lang="ko-KR" altLang="en-US" sz="2000" dirty="0" err="1" smtClean="0">
                <a:latin typeface="+mn-ea"/>
              </a:rPr>
              <a:t>사회조사분석사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en-US" altLang="ko-KR" sz="2000" dirty="0" smtClean="0">
                <a:latin typeface="+mn-ea"/>
                <a:hlinkClick r:id="rId2"/>
              </a:rPr>
              <a:t>www.sidaegosi.com</a:t>
            </a:r>
            <a:endParaRPr lang="en-US" altLang="ko-KR" sz="2000" dirty="0" smtClean="0">
              <a:latin typeface="+mn-ea"/>
            </a:endParaRPr>
          </a:p>
          <a:p>
            <a:pPr marL="857250" lvl="1" indent="-457200">
              <a:buNone/>
            </a:pPr>
            <a:r>
              <a:rPr lang="ko-KR" altLang="en-US" sz="2000" dirty="0" smtClean="0">
                <a:latin typeface="+mn-ea"/>
              </a:rPr>
              <a:t>최현</a:t>
            </a:r>
            <a:r>
              <a:rPr lang="ko-KR" altLang="en-US" sz="2000" dirty="0">
                <a:latin typeface="+mn-ea"/>
              </a:rPr>
              <a:t>철 </a:t>
            </a:r>
            <a:r>
              <a:rPr lang="en-US" altLang="ko-KR" sz="2000" dirty="0" smtClean="0">
                <a:latin typeface="+mn-ea"/>
              </a:rPr>
              <a:t>(2008). </a:t>
            </a:r>
            <a:r>
              <a:rPr lang="ko-KR" altLang="en-US" sz="2000" dirty="0" smtClean="0">
                <a:latin typeface="+mn-ea"/>
              </a:rPr>
              <a:t>사회통계방법론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서</a:t>
            </a:r>
            <a:r>
              <a:rPr lang="ko-KR" altLang="en-US" sz="2000" dirty="0">
                <a:latin typeface="+mn-ea"/>
              </a:rPr>
              <a:t>울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err="1" smtClean="0">
                <a:latin typeface="+mn-ea"/>
              </a:rPr>
              <a:t>나남</a:t>
            </a:r>
            <a:endParaRPr lang="en-US" altLang="ko-KR" sz="2000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루드너</a:t>
            </a:r>
            <a:r>
              <a:rPr lang="en-US" altLang="ko-KR" dirty="0" smtClean="0">
                <a:latin typeface="+mn-ea"/>
              </a:rPr>
              <a:t>(R. S. Rudner) – </a:t>
            </a:r>
            <a:r>
              <a:rPr lang="ko-KR" altLang="en-US" dirty="0" smtClean="0">
                <a:latin typeface="+mn-ea"/>
              </a:rPr>
              <a:t>경험적으로 검증가능하고 어느 정도의 법칙적인 일반성을 포함하는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체계적으로 연관성을 가진 일련의 진술</a:t>
            </a:r>
          </a:p>
          <a:p>
            <a:pPr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제트버그</a:t>
            </a:r>
            <a:r>
              <a:rPr lang="en-US" altLang="ko-KR" dirty="0" smtClean="0">
                <a:latin typeface="+mn-ea"/>
              </a:rPr>
              <a:t>(H. L. Zetterberg) – </a:t>
            </a:r>
            <a:r>
              <a:rPr lang="ko-KR" altLang="en-US" dirty="0" smtClean="0">
                <a:latin typeface="+mn-ea"/>
              </a:rPr>
              <a:t>체계적으로 상호 연결된 일련의 명제</a:t>
            </a:r>
            <a:r>
              <a:rPr lang="en-US" altLang="ko-KR" dirty="0" smtClean="0">
                <a:latin typeface="+mn-ea"/>
              </a:rPr>
              <a:t> </a:t>
            </a:r>
          </a:p>
          <a:p>
            <a:pPr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dirty="0" err="1" smtClean="0">
                <a:latin typeface="+mn-ea"/>
              </a:rPr>
              <a:t>갈퉁</a:t>
            </a:r>
            <a:r>
              <a:rPr lang="en-US" altLang="ko-KR" dirty="0" smtClean="0">
                <a:latin typeface="+mn-ea"/>
              </a:rPr>
              <a:t>(J. </a:t>
            </a:r>
            <a:r>
              <a:rPr lang="en-US" altLang="ko-KR" dirty="0" err="1" smtClean="0">
                <a:latin typeface="+mn-ea"/>
              </a:rPr>
              <a:t>Galtung</a:t>
            </a:r>
            <a:r>
              <a:rPr lang="en-US" altLang="ko-KR" dirty="0" smtClean="0">
                <a:latin typeface="+mn-ea"/>
              </a:rPr>
              <a:t>) – </a:t>
            </a:r>
            <a:r>
              <a:rPr lang="ko-KR" altLang="en-US" dirty="0" smtClean="0">
                <a:latin typeface="+mn-ea"/>
              </a:rPr>
              <a:t>함축적이며 연역가능성이 있는 관계에 의해 구조된 일련의 가설</a:t>
            </a:r>
          </a:p>
          <a:p>
            <a:pPr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20000"/>
              </a:lnSpc>
            </a:pPr>
            <a:r>
              <a:rPr lang="ko-KR" altLang="en-US" dirty="0" err="1" smtClean="0">
                <a:latin typeface="+mn-ea"/>
              </a:rPr>
              <a:t>벤슨</a:t>
            </a:r>
            <a:r>
              <a:rPr lang="en-US" altLang="ko-KR" dirty="0" smtClean="0">
                <a:latin typeface="+mn-ea"/>
              </a:rPr>
              <a:t>(O. Benson) – </a:t>
            </a:r>
            <a:r>
              <a:rPr lang="ko-KR" altLang="en-US" dirty="0" smtClean="0">
                <a:latin typeface="+mn-ea"/>
              </a:rPr>
              <a:t>관찰된 데이터에서 변인들간의 관계에 대한 확률적 진술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즉 가설을 도출하여 이를 검증한 것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이론의 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786188" y="314325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1800">
                <a:ea typeface="굴림" charset="-127"/>
              </a:rPr>
              <a:t>의도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6572250" y="314325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1800">
                <a:ea typeface="굴림" charset="-127"/>
              </a:rPr>
              <a:t>행동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000125" y="3214688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1800">
                <a:ea typeface="굴림" charset="-127"/>
              </a:rPr>
              <a:t>규범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000125" y="1571625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1800" dirty="0">
                <a:ea typeface="굴림" charset="-127"/>
              </a:rPr>
              <a:t>태도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000125" y="485775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1800">
                <a:ea typeface="굴림" charset="-127"/>
              </a:rPr>
              <a:t>지각된 행동의 </a:t>
            </a:r>
          </a:p>
          <a:p>
            <a:pPr algn="ctr"/>
            <a:r>
              <a:rPr lang="ko-KR" altLang="en-US" sz="1800">
                <a:ea typeface="굴림" charset="-127"/>
              </a:rPr>
              <a:t>조절</a:t>
            </a: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 flipV="1">
            <a:off x="2786063" y="3857625"/>
            <a:ext cx="914400" cy="1219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2786063" y="3643313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2786063" y="2071688"/>
            <a:ext cx="914400" cy="1371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 flipV="1">
            <a:off x="5572125" y="3643313"/>
            <a:ext cx="99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3886200" y="5700713"/>
            <a:ext cx="234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>
                <a:ea typeface="굴림" charset="-127"/>
              </a:rPr>
              <a:t>계획된 행동이론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ko-KR" altLang="en-US" dirty="0" smtClean="0">
                <a:latin typeface="+mn-ea"/>
              </a:rPr>
              <a:t>변인 또는 변수</a:t>
            </a:r>
            <a:r>
              <a:rPr lang="en-US" altLang="ko-KR" dirty="0" smtClean="0">
                <a:latin typeface="+mn-ea"/>
              </a:rPr>
              <a:t>(Variable)</a:t>
            </a:r>
          </a:p>
          <a:p>
            <a:pPr>
              <a:lnSpc>
                <a:spcPct val="11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10000"/>
              </a:lnSpc>
            </a:pPr>
            <a:r>
              <a:rPr lang="ko-KR" altLang="en-US" dirty="0" smtClean="0">
                <a:latin typeface="+mn-ea"/>
              </a:rPr>
              <a:t>분석의 </a:t>
            </a:r>
            <a:r>
              <a:rPr lang="en-US" altLang="ko-KR" dirty="0" smtClean="0">
                <a:latin typeface="+mn-ea"/>
              </a:rPr>
              <a:t>“</a:t>
            </a:r>
            <a:r>
              <a:rPr lang="ko-KR" altLang="en-US" dirty="0" smtClean="0">
                <a:latin typeface="+mn-ea"/>
              </a:rPr>
              <a:t>단위들</a:t>
            </a:r>
            <a:r>
              <a:rPr lang="en-US" altLang="ko-KR" dirty="0" smtClean="0">
                <a:latin typeface="+mn-ea"/>
              </a:rPr>
              <a:t>(units)</a:t>
            </a:r>
            <a:r>
              <a:rPr lang="ko-KR" altLang="en-US" dirty="0" smtClean="0">
                <a:latin typeface="+mn-ea"/>
              </a:rPr>
              <a:t>”간에 혹은 내에서 변화할 수 있는 모든 것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10000"/>
              </a:lnSpc>
            </a:pPr>
            <a:endParaRPr lang="en-US" altLang="ko-KR" dirty="0" smtClean="0">
              <a:latin typeface="+mn-ea"/>
            </a:endParaRPr>
          </a:p>
          <a:p>
            <a:pPr lvl="1">
              <a:lnSpc>
                <a:spcPct val="110000"/>
              </a:lnSpc>
            </a:pPr>
            <a:r>
              <a:rPr lang="ko-KR" altLang="en-US" dirty="0" smtClean="0">
                <a:latin typeface="+mn-ea"/>
              </a:rPr>
              <a:t>사상</a:t>
            </a:r>
            <a:r>
              <a:rPr lang="en-US" altLang="ko-KR" dirty="0" smtClean="0">
                <a:latin typeface="+mn-ea"/>
              </a:rPr>
              <a:t>(</a:t>
            </a:r>
            <a:r>
              <a:rPr lang="ko-KR" altLang="en-US" dirty="0" smtClean="0">
                <a:latin typeface="+mn-ea"/>
              </a:rPr>
              <a:t>事象</a:t>
            </a:r>
            <a:r>
              <a:rPr lang="en-US" altLang="ko-KR" dirty="0" smtClean="0">
                <a:latin typeface="+mn-ea"/>
              </a:rPr>
              <a:t>)</a:t>
            </a:r>
            <a:r>
              <a:rPr lang="ko-KR" altLang="en-US" dirty="0" smtClean="0">
                <a:latin typeface="+mn-ea"/>
              </a:rPr>
              <a:t>에 대한 계량적 수치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계량적 가치가 부여된 속성 또는 상징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10000"/>
              </a:lnSpc>
            </a:pPr>
            <a:endParaRPr lang="en-US" altLang="ko-KR" dirty="0">
              <a:latin typeface="+mn-ea"/>
            </a:endParaRPr>
          </a:p>
          <a:p>
            <a:pPr lvl="1">
              <a:lnSpc>
                <a:spcPct val="110000"/>
              </a:lnSpc>
            </a:pPr>
            <a:r>
              <a:rPr lang="ko-KR" altLang="en-US" dirty="0" smtClean="0">
                <a:latin typeface="+mn-ea"/>
              </a:rPr>
              <a:t>측정을 통해 수량화한 개념</a:t>
            </a:r>
            <a:endParaRPr lang="en-US" altLang="ko-KR" dirty="0" smtClean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endParaRPr lang="en-US" altLang="ko-KR" dirty="0" smtClean="0">
              <a:latin typeface="+mn-ea"/>
            </a:endParaRPr>
          </a:p>
          <a:p>
            <a:endParaRPr lang="ko-KR" altLang="en-US" dirty="0" smtClean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>
                <a:latin typeface="+mn-ea"/>
              </a:rPr>
              <a:t>변인의 종류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20000"/>
              </a:lnSpc>
            </a:pPr>
            <a:endParaRPr lang="en-US" altLang="ko-KR" dirty="0" smtClean="0">
              <a:latin typeface="+mn-ea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ko-KR" altLang="en-US" dirty="0" smtClean="0">
                <a:latin typeface="+mn-ea"/>
              </a:rPr>
              <a:t>독립변인</a:t>
            </a:r>
            <a:r>
              <a:rPr lang="en-US" altLang="ko-KR" dirty="0" smtClean="0">
                <a:latin typeface="+mn-ea"/>
              </a:rPr>
              <a:t>(Independent </a:t>
            </a:r>
            <a:r>
              <a:rPr lang="en-US" altLang="ko-KR" dirty="0" smtClean="0">
                <a:latin typeface="+mn-ea"/>
              </a:rPr>
              <a:t>variable), </a:t>
            </a:r>
            <a:r>
              <a:rPr lang="ko-KR" altLang="en-US" dirty="0" smtClean="0">
                <a:latin typeface="+mn-ea"/>
              </a:rPr>
              <a:t>원인변인</a:t>
            </a:r>
            <a:r>
              <a:rPr lang="en-US" altLang="ko-KR" dirty="0" smtClean="0">
                <a:latin typeface="+mn-ea"/>
              </a:rPr>
              <a:t>(causal variable),</a:t>
            </a:r>
            <a:r>
              <a:rPr lang="ko-KR" altLang="en-US" dirty="0" smtClean="0">
                <a:latin typeface="+mn-ea"/>
              </a:rPr>
              <a:t> 설명변인</a:t>
            </a:r>
            <a:r>
              <a:rPr lang="en-US" altLang="ko-KR" dirty="0" smtClean="0">
                <a:latin typeface="+mn-ea"/>
              </a:rPr>
              <a:t>(explanatory variable),</a:t>
            </a:r>
            <a:r>
              <a:rPr lang="ko-KR" altLang="en-US" dirty="0" smtClean="0">
                <a:latin typeface="+mn-ea"/>
              </a:rPr>
              <a:t> 예측변인</a:t>
            </a:r>
            <a:r>
              <a:rPr lang="en-US" altLang="ko-KR" dirty="0" smtClean="0">
                <a:latin typeface="+mn-ea"/>
              </a:rPr>
              <a:t>(predictor variable), </a:t>
            </a:r>
            <a:r>
              <a:rPr lang="ko-KR" altLang="en-US" dirty="0" err="1" smtClean="0">
                <a:latin typeface="+mn-ea"/>
              </a:rPr>
              <a:t>외생변인</a:t>
            </a:r>
            <a:r>
              <a:rPr lang="en-US" altLang="ko-KR" dirty="0" smtClean="0">
                <a:latin typeface="+mn-ea"/>
              </a:rPr>
              <a:t>(exogenous variable): </a:t>
            </a:r>
            <a:r>
              <a:rPr lang="ko-KR" altLang="en-US" dirty="0" smtClean="0">
                <a:latin typeface="+mn-ea"/>
              </a:rPr>
              <a:t>일정하게 전제된 원인을 가져다 주는 기능을 하는 변인</a:t>
            </a:r>
            <a:endParaRPr lang="en-US" altLang="ko-KR" dirty="0" smtClean="0">
              <a:latin typeface="+mn-ea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US" altLang="ko-KR" dirty="0" smtClean="0">
              <a:latin typeface="+mn-ea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ko-KR" altLang="en-US" dirty="0" smtClean="0">
                <a:latin typeface="+mn-ea"/>
              </a:rPr>
              <a:t>종속변인</a:t>
            </a:r>
            <a:r>
              <a:rPr lang="en-US" altLang="ko-KR" dirty="0" smtClean="0">
                <a:latin typeface="+mn-ea"/>
              </a:rPr>
              <a:t>(Dependent </a:t>
            </a:r>
            <a:r>
              <a:rPr lang="en-US" altLang="ko-KR" dirty="0" smtClean="0">
                <a:latin typeface="+mn-ea"/>
              </a:rPr>
              <a:t>variable), </a:t>
            </a:r>
            <a:r>
              <a:rPr lang="ko-KR" altLang="en-US" dirty="0" smtClean="0">
                <a:latin typeface="+mn-ea"/>
              </a:rPr>
              <a:t>결과변인</a:t>
            </a:r>
            <a:r>
              <a:rPr lang="en-US" altLang="ko-KR" dirty="0" smtClean="0">
                <a:latin typeface="+mn-ea"/>
              </a:rPr>
              <a:t>(outcome variable), </a:t>
            </a:r>
            <a:r>
              <a:rPr lang="ko-KR" altLang="en-US" dirty="0" smtClean="0">
                <a:latin typeface="+mn-ea"/>
              </a:rPr>
              <a:t>기준변인</a:t>
            </a:r>
            <a:r>
              <a:rPr lang="en-US" altLang="ko-KR" dirty="0" smtClean="0">
                <a:latin typeface="+mn-ea"/>
              </a:rPr>
              <a:t>(criterion variable), </a:t>
            </a:r>
            <a:r>
              <a:rPr lang="ko-KR" altLang="en-US" dirty="0" err="1" smtClean="0">
                <a:latin typeface="+mn-ea"/>
              </a:rPr>
              <a:t>피설명변인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err="1" smtClean="0">
                <a:latin typeface="+mn-ea"/>
              </a:rPr>
              <a:t>피예측변인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내생변인</a:t>
            </a:r>
            <a:r>
              <a:rPr lang="en-US" altLang="ko-KR" dirty="0" smtClean="0">
                <a:latin typeface="+mn-ea"/>
              </a:rPr>
              <a:t>(endogenous variable): </a:t>
            </a:r>
            <a:r>
              <a:rPr lang="ko-KR" altLang="en-US" dirty="0" smtClean="0">
                <a:latin typeface="+mn-ea"/>
              </a:rPr>
              <a:t>독립변인의 원인을 받아 일정하게 전제된 결과를 나타내는 기능을 하는 변인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lt"/>
              <a:buAutoNum type="arabicParenR"/>
            </a:pPr>
            <a:endParaRPr lang="en-US" altLang="ko-KR" dirty="0">
              <a:latin typeface="+mn-ea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arenR" startAt="3"/>
            </a:pPr>
            <a:r>
              <a:rPr lang="ko-KR" altLang="en-US" dirty="0" smtClean="0">
                <a:latin typeface="+mn-ea"/>
              </a:rPr>
              <a:t>매개변인</a:t>
            </a:r>
            <a:r>
              <a:rPr lang="en-US" altLang="ko-KR" dirty="0" smtClean="0">
                <a:latin typeface="+mn-ea"/>
              </a:rPr>
              <a:t>(Mediating variable): </a:t>
            </a:r>
            <a:r>
              <a:rPr lang="ko-KR" altLang="en-US" dirty="0" smtClean="0">
                <a:latin typeface="+mn-ea"/>
              </a:rPr>
              <a:t>종속변인에 일정한 영향을 주는 변인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종속변인의 결과를 그 규정된 독립변인에 의해 전부 설명하지 못하든지 또는 전혀 설명되지 않은 것을 설명이 가능하도록  해주는 역할을 하는 변인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arenR" startAt="4"/>
            </a:pPr>
            <a:r>
              <a:rPr lang="ko-KR" altLang="en-US" dirty="0" smtClean="0"/>
              <a:t>조절변인</a:t>
            </a:r>
            <a:r>
              <a:rPr lang="en-US" altLang="ko-KR" dirty="0" smtClean="0"/>
              <a:t>(Moderating, moderator variable): </a:t>
            </a:r>
            <a:r>
              <a:rPr lang="ko-KR" altLang="en-US" dirty="0" smtClean="0"/>
              <a:t>두 변인 관계의 크기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강도 또는 방향을 결정하는 변인이거나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이것들과 관련이 있는 변인</a:t>
            </a: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arenR" startAt="4"/>
            </a:pPr>
            <a:endParaRPr lang="en-US" altLang="ko-KR" dirty="0"/>
          </a:p>
          <a:p>
            <a:pPr marL="514350" indent="-514350">
              <a:lnSpc>
                <a:spcPct val="120000"/>
              </a:lnSpc>
              <a:buFont typeface="+mj-lt"/>
              <a:buAutoNum type="arabicParenR" startAt="4"/>
            </a:pPr>
            <a:r>
              <a:rPr lang="ko-KR" altLang="en-US" dirty="0" smtClean="0"/>
              <a:t>통제변인</a:t>
            </a:r>
            <a:r>
              <a:rPr lang="en-US" altLang="ko-KR" dirty="0" smtClean="0"/>
              <a:t>(Control variable): </a:t>
            </a:r>
            <a:r>
              <a:rPr lang="ko-KR" altLang="en-US" dirty="0" smtClean="0"/>
              <a:t>연구자가 연구하고자 하는 범위에서 특정 변수에 대한 영향력을 배제하고자 할 때 통제하는 변인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2737</Words>
  <Application>Microsoft Office PowerPoint</Application>
  <PresentationFormat>화면 슬라이드 쇼(4:3)</PresentationFormat>
  <Paragraphs>589</Paragraphs>
  <Slides>49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49</vt:i4>
      </vt:variant>
    </vt:vector>
  </HeadingPairs>
  <TitlesOfParts>
    <vt:vector size="50" baseType="lpstr">
      <vt:lpstr>Office 테마</vt:lpstr>
      <vt:lpstr>개념과 측정</vt:lpstr>
      <vt:lpstr>강의 개요</vt:lpstr>
      <vt:lpstr>통계적인 과학적 단어</vt:lpstr>
      <vt:lpstr>다양한 연구 및 통계방법 용어 소개</vt:lpstr>
      <vt:lpstr>계속</vt:lpstr>
      <vt:lpstr>이론의 예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개념 소개</vt:lpstr>
      <vt:lpstr>계속</vt:lpstr>
      <vt:lpstr>계속</vt:lpstr>
      <vt:lpstr>조작적 정의</vt:lpstr>
      <vt:lpstr>계속</vt:lpstr>
      <vt:lpstr>계속</vt:lpstr>
      <vt:lpstr>계속</vt:lpstr>
      <vt:lpstr>통합적 증거(Converging evidence)</vt:lpstr>
      <vt:lpstr>과학적 연구에서 통계학의 역할</vt:lpstr>
      <vt:lpstr>계속</vt:lpstr>
      <vt:lpstr>우연(Chance)</vt:lpstr>
      <vt:lpstr>연구과정의 가능모델</vt:lpstr>
      <vt:lpstr>측정</vt:lpstr>
      <vt:lpstr>측정 수준</vt:lpstr>
      <vt:lpstr>계속</vt:lpstr>
      <vt:lpstr>계속</vt:lpstr>
      <vt:lpstr>계속</vt:lpstr>
      <vt:lpstr>계속</vt:lpstr>
      <vt:lpstr>측정수준에 따른 데이터의 속성</vt:lpstr>
      <vt:lpstr>측정 수준의 가치</vt:lpstr>
      <vt:lpstr>척도의 종류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다음 이 시간에는…</vt:lpstr>
      <vt:lpstr>참고문헌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개념과 측정</dc:title>
  <dc:creator>Your User Name</dc:creator>
  <cp:lastModifiedBy>Your User Name</cp:lastModifiedBy>
  <cp:revision>64</cp:revision>
  <dcterms:created xsi:type="dcterms:W3CDTF">2012-11-19T08:36:47Z</dcterms:created>
  <dcterms:modified xsi:type="dcterms:W3CDTF">2013-03-12T11:29:51Z</dcterms:modified>
</cp:coreProperties>
</file>