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58" r:id="rId5"/>
    <p:sldId id="280" r:id="rId6"/>
    <p:sldId id="259" r:id="rId7"/>
    <p:sldId id="267" r:id="rId8"/>
    <p:sldId id="260" r:id="rId9"/>
    <p:sldId id="261" r:id="rId10"/>
    <p:sldId id="262" r:id="rId11"/>
    <p:sldId id="283" r:id="rId12"/>
    <p:sldId id="278" r:id="rId13"/>
    <p:sldId id="268" r:id="rId14"/>
    <p:sldId id="264" r:id="rId15"/>
    <p:sldId id="269" r:id="rId16"/>
    <p:sldId id="270" r:id="rId17"/>
    <p:sldId id="26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79" r:id="rId27"/>
    <p:sldId id="282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8AF7-7812-4F55-BAF7-0C671371FE84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5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59B5-3542-4801-BA37-677EFF17CB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5E13-1DB6-461E-9CC4-C1FE5C36DEA2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40D2-65CE-4AE7-B0BC-8960C9A3FB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7BB7-B9B0-488E-A0E9-9B3A59355A25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9890-D5CB-44DF-90D9-4AE8D05A9B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B624-98D8-4DEC-865F-F47AA0CAFBE3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83CA-F5CB-47CE-82FE-851E50180A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A259-A9BC-4E06-B30A-EFFB28DAF6EA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6C4F-5231-4B25-9A8C-9144EA4646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1712-CB17-4936-A738-257F240D5432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D311-17BB-4279-A2AC-A0EA3CB8D5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8927-7897-4644-B895-3113BFDCF061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D7AD-6FC9-4631-BEB2-9899ACD0EE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3331-CC78-4785-A0F9-9F67D2D40C23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8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1814-C58D-48A1-BCF6-1539988595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7A67-C168-46FF-B56E-2AA21CC7C80B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4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46E3-7B33-4068-8150-268EEF3143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43F2-282C-4078-BD31-4EAF8E8F482A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AB80-E8ED-4F5D-925D-7FEFA5020E9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FA7A-6D81-4B98-9B09-4975B848C65B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6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1031-B6DB-4DB4-A5D4-37BA6B4BEE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한쪽 모서리는 잘리고 다른 쪽 모서리는 둥근 사각형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직각 삼각형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0873-037A-4EFC-B4F6-01E1585DF397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10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8B54-3062-4281-B0DB-C60261F784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제목 개체 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9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17F6E70-8242-4478-B911-AB3FC85FBF24}" type="datetimeFigureOut">
              <a:rPr lang="ko-KR" altLang="en-US"/>
              <a:pPr>
                <a:defRPr/>
              </a:pPr>
              <a:t>2010-12-17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5134E3-91F2-4C9F-B4C8-C438B8EEC4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1033" name="그룹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4" r:id="rId2"/>
    <p:sldLayoutId id="214748373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5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HY중고딕" pitchFamily="18" charset="-127"/>
        </a:defRPr>
      </a:lvl9pPr>
    </p:titleStyle>
    <p:bodyStyle>
      <a:lvl1pPr marL="273050" indent="-273050" algn="l" rtl="0" eaLnBrk="0" fontAlgn="base" latinLnBrk="1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latinLnBrk="1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latinLnBrk="1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851648" cy="14995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6700" dirty="0" smtClean="0"/>
              <a:t>교차로 설계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100" dirty="0" smtClean="0"/>
              <a:t>조명 </a:t>
            </a:r>
            <a:r>
              <a:rPr lang="en-US" altLang="ko-KR" sz="3100" dirty="0" smtClean="0"/>
              <a:t>: </a:t>
            </a:r>
            <a:r>
              <a:rPr lang="ko-KR" altLang="en-US" sz="3100" dirty="0" smtClean="0"/>
              <a:t>일방통행</a:t>
            </a:r>
            <a:endParaRPr lang="ko-KR" altLang="en-US" sz="3100" dirty="0"/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539750" y="5516563"/>
            <a:ext cx="7854950" cy="993775"/>
          </a:xfrm>
        </p:spPr>
        <p:txBody>
          <a:bodyPr/>
          <a:lstStyle/>
          <a:p>
            <a:pPr marR="0" eaLnBrk="1" hangingPunct="1"/>
            <a:r>
              <a:rPr lang="ko-KR" altLang="en-US" smtClean="0"/>
              <a:t>발표자 </a:t>
            </a:r>
            <a:r>
              <a:rPr lang="en-US" altLang="ko-KR" smtClean="0"/>
              <a:t>: </a:t>
            </a:r>
            <a:r>
              <a:rPr lang="ko-KR" altLang="en-US" smtClean="0"/>
              <a:t>박성규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850" y="2276475"/>
            <a:ext cx="8280400" cy="4032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회전교차로 </a:t>
            </a:r>
            <a:r>
              <a:rPr kumimoji="0" lang="ko-KR" altLang="en-US" dirty="0" err="1"/>
              <a:t>진입부는</a:t>
            </a:r>
            <a:r>
              <a:rPr kumimoji="0" lang="ko-KR" altLang="en-US" dirty="0"/>
              <a:t> 적절한 </a:t>
            </a:r>
            <a:r>
              <a:rPr kumimoji="0" lang="ko-KR" altLang="en-US" dirty="0" err="1"/>
              <a:t>진입각을</a:t>
            </a:r>
            <a:r>
              <a:rPr kumimoji="0" lang="ko-KR" altLang="en-US" dirty="0"/>
              <a:t> 유지하면서 설계기준자동차 제원과 용량에 맞는 진입로 폭을 확보하도록 설계한다</a:t>
            </a:r>
            <a:r>
              <a:rPr kumimoji="0" lang="en-US" altLang="ko-KR" dirty="0"/>
              <a:t>. </a:t>
            </a:r>
            <a:r>
              <a:rPr kumimoji="0" lang="ko-KR" altLang="en-US" dirty="0" err="1">
                <a:solidFill>
                  <a:srgbClr val="FF0000"/>
                </a:solidFill>
              </a:rPr>
              <a:t>진입각은</a:t>
            </a:r>
            <a:r>
              <a:rPr kumimoji="0" lang="ko-KR" altLang="en-US" dirty="0">
                <a:solidFill>
                  <a:srgbClr val="FF0000"/>
                </a:solidFill>
              </a:rPr>
              <a:t> </a:t>
            </a:r>
            <a:r>
              <a:rPr kumimoji="0" lang="en-US" altLang="ko-KR" dirty="0">
                <a:solidFill>
                  <a:srgbClr val="FF0000"/>
                </a:solidFill>
              </a:rPr>
              <a:t>20°</a:t>
            </a:r>
            <a:r>
              <a:rPr kumimoji="0" lang="ko-KR" altLang="en-US" dirty="0">
                <a:solidFill>
                  <a:srgbClr val="FF0000"/>
                </a:solidFill>
              </a:rPr>
              <a:t>～</a:t>
            </a:r>
            <a:r>
              <a:rPr kumimoji="0" lang="en-US" altLang="ko-KR" dirty="0">
                <a:solidFill>
                  <a:srgbClr val="FF0000"/>
                </a:solidFill>
              </a:rPr>
              <a:t>60°</a:t>
            </a:r>
            <a:r>
              <a:rPr kumimoji="0" lang="ko-KR" altLang="en-US" dirty="0">
                <a:solidFill>
                  <a:srgbClr val="FF0000"/>
                </a:solidFill>
              </a:rPr>
              <a:t>사이가 되도록 </a:t>
            </a:r>
            <a:r>
              <a:rPr kumimoji="0" lang="ko-KR" altLang="en-US" dirty="0" err="1">
                <a:solidFill>
                  <a:srgbClr val="FF0000"/>
                </a:solidFill>
              </a:rPr>
              <a:t>진입부를</a:t>
            </a:r>
            <a:r>
              <a:rPr kumimoji="0" lang="ko-KR" altLang="en-US" dirty="0">
                <a:solidFill>
                  <a:srgbClr val="FF0000"/>
                </a:solidFill>
              </a:rPr>
              <a:t> 설계하며 통상 </a:t>
            </a:r>
            <a:r>
              <a:rPr kumimoji="0" lang="en-US" altLang="ko-KR" dirty="0">
                <a:solidFill>
                  <a:srgbClr val="FF0000"/>
                </a:solidFill>
              </a:rPr>
              <a:t>30°</a:t>
            </a:r>
            <a:r>
              <a:rPr kumimoji="0" lang="ko-KR" altLang="en-US" dirty="0">
                <a:solidFill>
                  <a:srgbClr val="FF0000"/>
                </a:solidFill>
              </a:rPr>
              <a:t>～</a:t>
            </a:r>
            <a:r>
              <a:rPr kumimoji="0" lang="en-US" altLang="ko-KR" dirty="0">
                <a:solidFill>
                  <a:srgbClr val="FF0000"/>
                </a:solidFill>
              </a:rPr>
              <a:t>40°</a:t>
            </a:r>
            <a:r>
              <a:rPr kumimoji="0" lang="ko-KR" altLang="en-US" dirty="0">
                <a:solidFill>
                  <a:srgbClr val="FF0000"/>
                </a:solidFill>
              </a:rPr>
              <a:t>가 바람직하다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진입로 폭에 비례하여 회전교차로의 용량이 결정되며</a:t>
            </a:r>
            <a:r>
              <a:rPr kumimoji="0" lang="en-US" altLang="ko-KR" dirty="0">
                <a:solidFill>
                  <a:srgbClr val="FF0000"/>
                </a:solidFill>
              </a:rPr>
              <a:t>, 1</a:t>
            </a:r>
            <a:r>
              <a:rPr kumimoji="0" lang="ko-KR" altLang="en-US" dirty="0">
                <a:solidFill>
                  <a:srgbClr val="FF0000"/>
                </a:solidFill>
              </a:rPr>
              <a:t>차로 회전교차로의 진입로 </a:t>
            </a:r>
            <a:r>
              <a:rPr kumimoji="0" lang="ko-KR" altLang="en-US" dirty="0" err="1">
                <a:solidFill>
                  <a:srgbClr val="FF0000"/>
                </a:solidFill>
              </a:rPr>
              <a:t>최소폭은</a:t>
            </a:r>
            <a:r>
              <a:rPr kumimoji="0" lang="ko-KR" altLang="en-US" dirty="0">
                <a:solidFill>
                  <a:srgbClr val="FF0000"/>
                </a:solidFill>
              </a:rPr>
              <a:t> </a:t>
            </a:r>
            <a:r>
              <a:rPr kumimoji="0" lang="en-US" altLang="ko-KR" dirty="0">
                <a:solidFill>
                  <a:srgbClr val="FF0000"/>
                </a:solidFill>
              </a:rPr>
              <a:t>4m</a:t>
            </a:r>
            <a:r>
              <a:rPr kumimoji="0" lang="ko-KR" altLang="en-US" dirty="0">
                <a:solidFill>
                  <a:srgbClr val="FF0000"/>
                </a:solidFill>
              </a:rPr>
              <a:t>이고</a:t>
            </a:r>
            <a:r>
              <a:rPr kumimoji="0" lang="en-US" altLang="ko-KR" dirty="0"/>
              <a:t>, 2</a:t>
            </a:r>
            <a:r>
              <a:rPr kumimoji="0" lang="ko-KR" altLang="en-US" dirty="0"/>
              <a:t>차로 회전교차로는 최소 </a:t>
            </a:r>
            <a:r>
              <a:rPr kumimoji="0" lang="en-US" altLang="ko-KR" dirty="0"/>
              <a:t>7.5m</a:t>
            </a:r>
            <a:r>
              <a:rPr kumimoji="0" lang="ko-KR" altLang="en-US" dirty="0"/>
              <a:t>를 확보한다</a:t>
            </a:r>
            <a:r>
              <a:rPr kumimoji="0" lang="en-US" altLang="ko-KR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일반국도의 경우</a:t>
            </a:r>
            <a:r>
              <a:rPr kumimoji="0" lang="en-US" altLang="ko-KR" dirty="0"/>
              <a:t>, </a:t>
            </a:r>
            <a:r>
              <a:rPr kumimoji="0" lang="ko-KR" altLang="en-US" dirty="0"/>
              <a:t>회전교차로 </a:t>
            </a:r>
            <a:r>
              <a:rPr kumimoji="0" lang="ko-KR" altLang="en-US" dirty="0">
                <a:solidFill>
                  <a:srgbClr val="FF0000"/>
                </a:solidFill>
              </a:rPr>
              <a:t>진입부의 최소 반경은 </a:t>
            </a:r>
            <a:r>
              <a:rPr kumimoji="0" lang="en-US" altLang="ko-KR" dirty="0">
                <a:solidFill>
                  <a:srgbClr val="FF0000"/>
                </a:solidFill>
              </a:rPr>
              <a:t>15m</a:t>
            </a:r>
            <a:r>
              <a:rPr kumimoji="0" lang="ko-KR" altLang="en-US" dirty="0"/>
              <a:t>이며 이는 대형차가 통행할 수 있는 반경에 해당한다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그러나 설계기준자동차를 소형차로 하는 소형 회전교차로에서는 회전반경을 </a:t>
            </a:r>
            <a:r>
              <a:rPr kumimoji="0" lang="en-US" altLang="ko-KR" dirty="0"/>
              <a:t>10m </a:t>
            </a:r>
            <a:r>
              <a:rPr kumimoji="0" lang="ko-KR" altLang="en-US" dirty="0"/>
              <a:t>미만으로 할 수도 있다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진</a:t>
            </a:r>
            <a:r>
              <a:rPr kumimoji="0" lang="ko-KR" altLang="en-US" dirty="0">
                <a:solidFill>
                  <a:srgbClr val="FF0000"/>
                </a:solidFill>
              </a:rPr>
              <a:t>입반경</a:t>
            </a:r>
            <a:r>
              <a:rPr kumimoji="0" lang="en-US" altLang="ko-KR" dirty="0">
                <a:solidFill>
                  <a:srgbClr val="FF0000"/>
                </a:solidFill>
              </a:rPr>
              <a:t>(R1)</a:t>
            </a:r>
            <a:r>
              <a:rPr kumimoji="0" lang="ko-KR" altLang="en-US" dirty="0">
                <a:solidFill>
                  <a:srgbClr val="FF0000"/>
                </a:solidFill>
              </a:rPr>
              <a:t>은 회전반경</a:t>
            </a:r>
            <a:r>
              <a:rPr kumimoji="0" lang="en-US" altLang="ko-KR" dirty="0">
                <a:solidFill>
                  <a:srgbClr val="FF0000"/>
                </a:solidFill>
              </a:rPr>
              <a:t>(R2)</a:t>
            </a:r>
            <a:r>
              <a:rPr kumimoji="0" lang="ko-KR" altLang="en-US" dirty="0">
                <a:solidFill>
                  <a:srgbClr val="FF0000"/>
                </a:solidFill>
              </a:rPr>
              <a:t>과 진출반경</a:t>
            </a:r>
            <a:r>
              <a:rPr kumimoji="0" lang="en-US" altLang="ko-KR" dirty="0">
                <a:solidFill>
                  <a:srgbClr val="FF0000"/>
                </a:solidFill>
              </a:rPr>
              <a:t>(R3)</a:t>
            </a:r>
            <a:r>
              <a:rPr kumimoji="0" lang="ko-KR" altLang="en-US" dirty="0">
                <a:solidFill>
                  <a:srgbClr val="FF0000"/>
                </a:solidFill>
              </a:rPr>
              <a:t>보다 더 작게 하는 것이 바람직하다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이것은 회전교차로 </a:t>
            </a:r>
            <a:r>
              <a:rPr kumimoji="0" lang="ko-KR" altLang="en-US" dirty="0" err="1"/>
              <a:t>진입부에서</a:t>
            </a:r>
            <a:r>
              <a:rPr kumimoji="0" lang="ko-KR" altLang="en-US" dirty="0"/>
              <a:t> 속도를 최대한 낮추고 </a:t>
            </a:r>
            <a:r>
              <a:rPr kumimoji="0" lang="ko-KR" altLang="en-US" dirty="0" err="1"/>
              <a:t>진입교통류와</a:t>
            </a:r>
            <a:r>
              <a:rPr kumimoji="0" lang="ko-KR" altLang="en-US" dirty="0"/>
              <a:t> </a:t>
            </a:r>
            <a:r>
              <a:rPr kumimoji="0" lang="ko-KR" altLang="en-US" dirty="0" err="1"/>
              <a:t>회전교통류</a:t>
            </a:r>
            <a:r>
              <a:rPr kumimoji="0" lang="ko-KR" altLang="en-US" dirty="0"/>
              <a:t> 사이에 속도 차이를 줄이도록 하기 위함이다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즉</a:t>
            </a:r>
            <a:r>
              <a:rPr kumimoji="0" lang="en-US" altLang="ko-KR" dirty="0"/>
              <a:t>, </a:t>
            </a:r>
            <a:r>
              <a:rPr kumimoji="0" lang="ko-KR" altLang="en-US" dirty="0"/>
              <a:t>진입 전에 속도를 줄여 회전교차로 내에서 저속으로 주행하도록 하는 것이다</a:t>
            </a:r>
            <a:r>
              <a:rPr kumimoji="0" lang="en-US" altLang="ko-KR" dirty="0"/>
              <a:t>. </a:t>
            </a:r>
          </a:p>
        </p:txBody>
      </p:sp>
      <p:sp>
        <p:nvSpPr>
          <p:cNvPr id="6" name="빗면 5"/>
          <p:cNvSpPr/>
          <p:nvPr/>
        </p:nvSpPr>
        <p:spPr>
          <a:xfrm>
            <a:off x="447675" y="1268413"/>
            <a:ext cx="3692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설계기준</a:t>
            </a:r>
            <a:r>
              <a:rPr kumimoji="0" lang="en-US" altLang="ko-KR" sz="3200" dirty="0"/>
              <a:t>(</a:t>
            </a:r>
            <a:r>
              <a:rPr kumimoji="0" lang="ko-KR" altLang="en-US" sz="3200" dirty="0" err="1"/>
              <a:t>진입부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6" name="빗면 5"/>
          <p:cNvSpPr/>
          <p:nvPr/>
        </p:nvSpPr>
        <p:spPr>
          <a:xfrm>
            <a:off x="447675" y="1268413"/>
            <a:ext cx="3692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설계기준</a:t>
            </a:r>
            <a:r>
              <a:rPr kumimoji="0" lang="en-US" altLang="ko-KR" sz="3200" dirty="0"/>
              <a:t>(</a:t>
            </a:r>
            <a:r>
              <a:rPr kumimoji="0" lang="ko-KR" altLang="en-US" sz="3200" dirty="0" err="1"/>
              <a:t>진입부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8280400" cy="4868862"/>
          </a:xfrm>
          <a:prstGeom prst="rect">
            <a:avLst/>
          </a:prstGeom>
          <a:noFill/>
        </p:spPr>
      </p:pic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827088" y="6021388"/>
            <a:ext cx="576262" cy="5762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4932363" y="2276475"/>
            <a:ext cx="576262" cy="5762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7956550" y="5445125"/>
            <a:ext cx="576263" cy="5762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6" name="빗면 5"/>
          <p:cNvSpPr/>
          <p:nvPr/>
        </p:nvSpPr>
        <p:spPr>
          <a:xfrm>
            <a:off x="447675" y="1268413"/>
            <a:ext cx="3692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설계기준</a:t>
            </a:r>
            <a:r>
              <a:rPr kumimoji="0" lang="en-US" altLang="ko-KR" sz="3200" dirty="0"/>
              <a:t>(</a:t>
            </a:r>
            <a:r>
              <a:rPr kumimoji="0" lang="ko-KR" altLang="en-US" sz="3200" dirty="0" err="1"/>
              <a:t>진입부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pic>
        <p:nvPicPr>
          <p:cNvPr id="23555" name="_x67948040" descr="EMB000001a865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276475"/>
            <a:ext cx="28257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60575"/>
            <a:ext cx="5761037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850" y="2276475"/>
            <a:ext cx="5761038" cy="4032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회전교차로 진출로는 </a:t>
            </a:r>
            <a:r>
              <a:rPr kumimoji="0" lang="ko-KR" altLang="en-US" dirty="0" err="1"/>
              <a:t>회전차로에</a:t>
            </a:r>
            <a:r>
              <a:rPr kumimoji="0" lang="ko-KR" altLang="en-US" dirty="0"/>
              <a:t> 진입한 자동차가 혼잡을 일으키지 않고 빠르게 빠져나갈 수 있도록 설계하는 것이 중요하다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따라서 </a:t>
            </a:r>
            <a:r>
              <a:rPr kumimoji="0" lang="ko-KR" altLang="en-US" dirty="0">
                <a:solidFill>
                  <a:srgbClr val="FF0000"/>
                </a:solidFill>
              </a:rPr>
              <a:t>진출자동차의 회전반경</a:t>
            </a:r>
            <a:r>
              <a:rPr kumimoji="0" lang="en-US" altLang="ko-KR" dirty="0">
                <a:solidFill>
                  <a:srgbClr val="FF0000"/>
                </a:solidFill>
              </a:rPr>
              <a:t>(R3)</a:t>
            </a:r>
            <a:r>
              <a:rPr kumimoji="0" lang="ko-KR" altLang="en-US" dirty="0">
                <a:solidFill>
                  <a:srgbClr val="FF0000"/>
                </a:solidFill>
              </a:rPr>
              <a:t>이 회전자동차의 회전반경</a:t>
            </a:r>
            <a:r>
              <a:rPr kumimoji="0" lang="en-US" altLang="ko-KR" dirty="0">
                <a:solidFill>
                  <a:srgbClr val="FF0000"/>
                </a:solidFill>
              </a:rPr>
              <a:t>(R2)</a:t>
            </a:r>
            <a:r>
              <a:rPr kumimoji="0" lang="ko-KR" altLang="en-US" dirty="0">
                <a:solidFill>
                  <a:srgbClr val="FF0000"/>
                </a:solidFill>
              </a:rPr>
              <a:t>보다 작지 않게 설계한다</a:t>
            </a:r>
            <a:r>
              <a:rPr kumimoji="0" lang="en-US" altLang="ko-KR" dirty="0">
                <a:solidFill>
                  <a:srgbClr val="FF0000"/>
                </a:solidFill>
              </a:rPr>
              <a:t>. </a:t>
            </a:r>
            <a:r>
              <a:rPr kumimoji="0" lang="ko-KR" altLang="en-US" dirty="0"/>
              <a:t>만약 </a:t>
            </a:r>
            <a:r>
              <a:rPr kumimoji="0" lang="en-US" altLang="ko-KR" dirty="0"/>
              <a:t>R3</a:t>
            </a:r>
            <a:r>
              <a:rPr kumimoji="0" lang="ko-KR" altLang="en-US" dirty="0"/>
              <a:t>가 </a:t>
            </a:r>
            <a:r>
              <a:rPr kumimoji="0" lang="en-US" altLang="ko-KR" dirty="0"/>
              <a:t>R2</a:t>
            </a:r>
            <a:r>
              <a:rPr kumimoji="0" lang="ko-KR" altLang="en-US" dirty="0"/>
              <a:t>보다 작다면</a:t>
            </a:r>
            <a:r>
              <a:rPr kumimoji="0" lang="en-US" altLang="ko-KR" dirty="0"/>
              <a:t>, </a:t>
            </a:r>
            <a:r>
              <a:rPr kumimoji="0" lang="ko-KR" altLang="en-US" dirty="0"/>
              <a:t>자동차가 진출로로 들어서기 위해 감속이 일어나야 하며 잘못하면 </a:t>
            </a:r>
            <a:r>
              <a:rPr kumimoji="0" lang="ko-KR" altLang="en-US" dirty="0" err="1"/>
              <a:t>분리교통섬에</a:t>
            </a:r>
            <a:r>
              <a:rPr kumimoji="0" lang="ko-KR" altLang="en-US" dirty="0"/>
              <a:t> 충돌하거나 뒤에서 접근하는 자동차와 충돌하는 결과를 가져온다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그러나 </a:t>
            </a:r>
            <a:r>
              <a:rPr kumimoji="0" lang="ko-KR" altLang="en-US" dirty="0" err="1"/>
              <a:t>진출부에</a:t>
            </a:r>
            <a:r>
              <a:rPr kumimoji="0" lang="ko-KR" altLang="en-US" dirty="0"/>
              <a:t> 횡단보도가 있다면 보행자 안전을 위한 감속운행이 필요하므로</a:t>
            </a:r>
            <a:r>
              <a:rPr kumimoji="0" lang="en-US" altLang="ko-KR" dirty="0"/>
              <a:t>, R3</a:t>
            </a:r>
            <a:r>
              <a:rPr kumimoji="0" lang="ko-KR" altLang="en-US" dirty="0"/>
              <a:t>가 </a:t>
            </a:r>
            <a:r>
              <a:rPr kumimoji="0" lang="en-US" altLang="ko-KR" dirty="0"/>
              <a:t>R2</a:t>
            </a:r>
            <a:r>
              <a:rPr kumimoji="0" lang="ko-KR" altLang="en-US" dirty="0"/>
              <a:t>보다 약간 크거나 같은 수준으로 설계한다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또한 </a:t>
            </a:r>
            <a:r>
              <a:rPr kumimoji="0" lang="ko-KR" altLang="en-US" dirty="0" err="1"/>
              <a:t>진출부에서의</a:t>
            </a:r>
            <a:r>
              <a:rPr kumimoji="0" lang="ko-KR" altLang="en-US" dirty="0"/>
              <a:t> 보행자 안전을 고려한다면</a:t>
            </a:r>
            <a:r>
              <a:rPr kumimoji="0" lang="en-US" altLang="ko-KR" dirty="0"/>
              <a:t>, </a:t>
            </a:r>
            <a:r>
              <a:rPr kumimoji="0" lang="ko-KR" altLang="en-US" dirty="0" err="1"/>
              <a:t>정지시거의</a:t>
            </a:r>
            <a:r>
              <a:rPr kumimoji="0" lang="ko-KR" altLang="en-US" dirty="0"/>
              <a:t> 충분한 확보가 필수적이다</a:t>
            </a:r>
            <a:r>
              <a:rPr kumimoji="0" lang="en-US" altLang="ko-KR" dirty="0"/>
              <a:t>.</a:t>
            </a:r>
          </a:p>
        </p:txBody>
      </p:sp>
      <p:sp>
        <p:nvSpPr>
          <p:cNvPr id="6" name="빗면 5"/>
          <p:cNvSpPr/>
          <p:nvPr/>
        </p:nvSpPr>
        <p:spPr>
          <a:xfrm>
            <a:off x="447675" y="1268413"/>
            <a:ext cx="3692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설계기준</a:t>
            </a:r>
            <a:r>
              <a:rPr kumimoji="0" lang="en-US" altLang="ko-KR" sz="3200" dirty="0"/>
              <a:t>(</a:t>
            </a:r>
            <a:r>
              <a:rPr kumimoji="0" lang="ko-KR" altLang="en-US" sz="3200" dirty="0" err="1"/>
              <a:t>진출부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pic>
        <p:nvPicPr>
          <p:cNvPr id="24580" name="_x67948040" descr="EMB000001a865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0" y="2205038"/>
            <a:ext cx="28257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3692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 </a:t>
            </a:r>
            <a:r>
              <a:rPr kumimoji="0" lang="en-US" altLang="ko-KR" sz="3200" dirty="0"/>
              <a:t>(</a:t>
            </a:r>
            <a:r>
              <a:rPr kumimoji="0" lang="ko-KR" altLang="en-US" sz="3200" dirty="0" err="1"/>
              <a:t>분리교통섬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23850" y="2276475"/>
            <a:ext cx="3455988" cy="4032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0" lang="ko-KR" altLang="en-US">
                <a:solidFill>
                  <a:srgbClr val="FFFFFF"/>
                </a:solidFill>
              </a:rPr>
              <a:t>분리교통섬 지대의 길이는 회전교차로로 </a:t>
            </a:r>
            <a:r>
              <a:rPr kumimoji="0" lang="ko-KR" altLang="en-US">
                <a:solidFill>
                  <a:srgbClr val="FF0000"/>
                </a:solidFill>
              </a:rPr>
              <a:t>접근할 때</a:t>
            </a:r>
            <a:r>
              <a:rPr kumimoji="0" lang="en-US" altLang="ko-KR">
                <a:solidFill>
                  <a:srgbClr val="FFFFFF"/>
                </a:solidFill>
              </a:rPr>
              <a:t>, </a:t>
            </a:r>
            <a:r>
              <a:rPr kumimoji="0" lang="ko-KR" altLang="en-US">
                <a:solidFill>
                  <a:srgbClr val="FFFFFF"/>
                </a:solidFill>
              </a:rPr>
              <a:t>해당 설계속도에 따른 </a:t>
            </a:r>
            <a:r>
              <a:rPr kumimoji="0" lang="ko-KR" altLang="en-US">
                <a:solidFill>
                  <a:srgbClr val="FF0000"/>
                </a:solidFill>
              </a:rPr>
              <a:t>정지시거 길이만큼 확보한다</a:t>
            </a:r>
            <a:r>
              <a:rPr kumimoji="0" lang="en-US" altLang="ko-KR">
                <a:solidFill>
                  <a:srgbClr val="FFFFFF"/>
                </a:solidFill>
              </a:rPr>
              <a:t>. </a:t>
            </a:r>
            <a:r>
              <a:rPr kumimoji="0" lang="ko-KR" altLang="en-US">
                <a:solidFill>
                  <a:srgbClr val="FFFFFF"/>
                </a:solidFill>
              </a:rPr>
              <a:t>분리교통섬의 연장선은 중앙교통섬 외곽에 접하도록 한다</a:t>
            </a:r>
            <a:r>
              <a:rPr kumimoji="0" lang="en-US" altLang="ko-KR">
                <a:solidFill>
                  <a:srgbClr val="FFFFFF"/>
                </a:solidFill>
              </a:rPr>
              <a:t>. </a:t>
            </a:r>
            <a:r>
              <a:rPr kumimoji="0" lang="ko-KR" altLang="en-US">
                <a:solidFill>
                  <a:srgbClr val="FFFFFF"/>
                </a:solidFill>
              </a:rPr>
              <a:t>횡단보도 상에서 분리교통섬의 넓이는 </a:t>
            </a:r>
            <a:r>
              <a:rPr kumimoji="0" lang="en-US" altLang="ko-KR">
                <a:solidFill>
                  <a:srgbClr val="FFFFFF"/>
                </a:solidFill>
              </a:rPr>
              <a:t>2m </a:t>
            </a:r>
            <a:r>
              <a:rPr kumimoji="0" lang="ko-KR" altLang="en-US">
                <a:solidFill>
                  <a:srgbClr val="FFFFFF"/>
                </a:solidFill>
              </a:rPr>
              <a:t>이상 확보하여 횡단보행자를 보호할 수 있어야 한다</a:t>
            </a:r>
            <a:r>
              <a:rPr kumimoji="0" lang="en-US" altLang="ko-KR">
                <a:solidFill>
                  <a:srgbClr val="FFFFFF"/>
                </a:solidFill>
              </a:rPr>
              <a:t>.</a:t>
            </a:r>
          </a:p>
          <a:p>
            <a:endParaRPr kumimoji="0" lang="en-US" altLang="ko-KR">
              <a:solidFill>
                <a:srgbClr val="FFFFFF"/>
              </a:solidFill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25605" name="_x67556384" descr="EMB000001a865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933825"/>
            <a:ext cx="450056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95738" y="2060575"/>
          <a:ext cx="5040312" cy="1527175"/>
        </p:xfrm>
        <a:graphic>
          <a:graphicData uri="http://schemas.openxmlformats.org/drawingml/2006/table">
            <a:tbl>
              <a:tblPr/>
              <a:tblGrid>
                <a:gridCol w="2520280"/>
                <a:gridCol w="2520280"/>
              </a:tblGrid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속도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km/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바탕"/>
                        </a:rPr>
                        <a:t>시</a:t>
                      </a: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바탕"/>
                        </a:rPr>
                        <a:t>정지시거</a:t>
                      </a: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</a:rPr>
                        <a:t>m)</a:t>
                      </a: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30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40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50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55</a:t>
                      </a:r>
                      <a:endParaRPr lang="en-US" sz="9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60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75</a:t>
                      </a:r>
                      <a:endParaRPr lang="en-US" sz="9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8964" marR="58964" marT="16302" marB="163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5219700" y="1557338"/>
            <a:ext cx="2808288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접근 속도 </a:t>
            </a:r>
            <a:r>
              <a:rPr lang="en-US" altLang="ko-KR"/>
              <a:t>: 20km/h </a:t>
            </a:r>
            <a:r>
              <a:rPr lang="ko-KR" altLang="en-US"/>
              <a:t>미만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3692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 </a:t>
            </a:r>
            <a:r>
              <a:rPr kumimoji="0" lang="en-US" altLang="ko-KR" sz="3200" dirty="0"/>
              <a:t>(</a:t>
            </a:r>
            <a:r>
              <a:rPr kumimoji="0" lang="ko-KR" altLang="en-US" sz="3200" dirty="0" err="1"/>
              <a:t>분리교통섬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86614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3763963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 </a:t>
            </a:r>
            <a:r>
              <a:rPr kumimoji="0" lang="en-US" altLang="ko-KR" sz="3200" dirty="0"/>
              <a:t>(</a:t>
            </a:r>
            <a:r>
              <a:rPr kumimoji="0" lang="ko-KR" altLang="en-US" sz="3200" dirty="0" err="1"/>
              <a:t>분리교통섬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16113"/>
            <a:ext cx="3024188" cy="3744912"/>
          </a:xfrm>
          <a:prstGeom prst="rect">
            <a:avLst/>
          </a:prstGeom>
          <a:noFill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16113"/>
            <a:ext cx="2881313" cy="3744912"/>
          </a:xfrm>
          <a:prstGeom prst="rect">
            <a:avLst/>
          </a:prstGeom>
          <a:noFill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2675" y="1916113"/>
            <a:ext cx="2879725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3692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연석 및 경사</a:t>
            </a: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36838"/>
            <a:ext cx="812165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4629150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ko-KR" altLang="en-US" sz="3200">
                <a:solidFill>
                  <a:srgbClr val="FFFFFF"/>
                </a:solidFill>
              </a:rPr>
              <a:t>설계 </a:t>
            </a:r>
            <a:r>
              <a:rPr kumimoji="0" lang="en-US" altLang="ko-KR" sz="3200">
                <a:solidFill>
                  <a:srgbClr val="FFFFFF"/>
                </a:solidFill>
              </a:rPr>
              <a:t>(</a:t>
            </a:r>
            <a:r>
              <a:rPr kumimoji="0" lang="ko-KR" altLang="en-US" sz="3200">
                <a:solidFill>
                  <a:srgbClr val="FFFFFF"/>
                </a:solidFill>
              </a:rPr>
              <a:t>횡단보도</a:t>
            </a:r>
            <a:r>
              <a:rPr kumimoji="0" lang="en-US" altLang="ko-KR" sz="3200">
                <a:solidFill>
                  <a:srgbClr val="FFFFFF"/>
                </a:solidFill>
              </a:rPr>
              <a:t>,</a:t>
            </a:r>
            <a:r>
              <a:rPr kumimoji="0" lang="ko-KR" altLang="en-US" sz="3200">
                <a:solidFill>
                  <a:srgbClr val="FFFFFF"/>
                </a:solidFill>
              </a:rPr>
              <a:t>정지선</a:t>
            </a:r>
            <a:r>
              <a:rPr kumimoji="0" lang="en-US" altLang="ko-KR" sz="3200">
                <a:solidFill>
                  <a:srgbClr val="FFFFFF"/>
                </a:solidFill>
              </a:rPr>
              <a:t>)</a:t>
            </a:r>
            <a:endParaRPr kumimoji="0" lang="ko-KR" altLang="en-US" sz="3200">
              <a:solidFill>
                <a:srgbClr val="FFFFFF"/>
              </a:solidFill>
            </a:endParaRPr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39750" y="1989138"/>
            <a:ext cx="3816350" cy="453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1.</a:t>
            </a:r>
            <a:r>
              <a:rPr kumimoji="0" lang="ko-KR" altLang="en-US" dirty="0"/>
              <a:t>주행중의 자동차가 전방에서 횡단보도의 존재를 인지할 수 있도록 어느 정도의 폭이 필요하므로 </a:t>
            </a:r>
            <a:r>
              <a:rPr kumimoji="0" lang="ko-KR" altLang="en-US" dirty="0">
                <a:solidFill>
                  <a:srgbClr val="FF0000"/>
                </a:solidFill>
              </a:rPr>
              <a:t>최소치를 </a:t>
            </a:r>
            <a:r>
              <a:rPr kumimoji="0" lang="en-US" altLang="ko-KR" dirty="0">
                <a:solidFill>
                  <a:srgbClr val="FF0000"/>
                </a:solidFill>
              </a:rPr>
              <a:t>4.0m</a:t>
            </a:r>
            <a:r>
              <a:rPr kumimoji="0" lang="ko-KR" altLang="en-US" dirty="0"/>
              <a:t>로 한다</a:t>
            </a:r>
            <a:r>
              <a:rPr kumimoji="0" lang="en-US" altLang="ko-KR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2.</a:t>
            </a:r>
            <a:r>
              <a:rPr kumimoji="0" lang="ko-KR" altLang="en-US" dirty="0"/>
              <a:t>일반적으로 도로 횡단부의 </a:t>
            </a:r>
            <a:r>
              <a:rPr kumimoji="0" lang="ko-KR" altLang="en-US" dirty="0" err="1"/>
              <a:t>보차도</a:t>
            </a:r>
            <a:r>
              <a:rPr kumimoji="0" lang="ko-KR" altLang="en-US" dirty="0"/>
              <a:t> 경계 연장선에서 </a:t>
            </a:r>
            <a:r>
              <a:rPr kumimoji="0" lang="ko-KR" altLang="en-US" dirty="0">
                <a:solidFill>
                  <a:srgbClr val="FF0000"/>
                </a:solidFill>
              </a:rPr>
              <a:t>최저 </a:t>
            </a:r>
            <a:r>
              <a:rPr kumimoji="0" lang="en-US" altLang="ko-KR" dirty="0">
                <a:solidFill>
                  <a:srgbClr val="FF0000"/>
                </a:solidFill>
              </a:rPr>
              <a:t>1m </a:t>
            </a:r>
            <a:r>
              <a:rPr kumimoji="0" lang="ko-KR" altLang="en-US" dirty="0">
                <a:solidFill>
                  <a:srgbClr val="FF0000"/>
                </a:solidFill>
              </a:rPr>
              <a:t>정도</a:t>
            </a:r>
            <a:r>
              <a:rPr kumimoji="0" lang="ko-KR" altLang="en-US" dirty="0"/>
              <a:t> 떨어져 횡단보도를 설치한다</a:t>
            </a:r>
            <a:r>
              <a:rPr kumimoji="0" lang="en-US" altLang="ko-KR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3.</a:t>
            </a:r>
            <a:r>
              <a:rPr kumimoji="0" lang="ko-KR" altLang="en-US" dirty="0"/>
              <a:t> </a:t>
            </a:r>
            <a:r>
              <a:rPr kumimoji="0" lang="ko-KR" altLang="en-US" dirty="0">
                <a:solidFill>
                  <a:srgbClr val="FF0000"/>
                </a:solidFill>
              </a:rPr>
              <a:t>정지선은 </a:t>
            </a:r>
            <a:r>
              <a:rPr kumimoji="0" lang="en-US" altLang="ko-KR" dirty="0">
                <a:solidFill>
                  <a:srgbClr val="FF0000"/>
                </a:solidFill>
              </a:rPr>
              <a:t>2~3m </a:t>
            </a:r>
            <a:r>
              <a:rPr kumimoji="0" lang="ko-KR" altLang="en-US" dirty="0">
                <a:solidFill>
                  <a:srgbClr val="FF0000"/>
                </a:solidFill>
              </a:rPr>
              <a:t>뒤에 설치하며</a:t>
            </a:r>
            <a:r>
              <a:rPr kumimoji="0" lang="en-US" altLang="ko-KR" dirty="0"/>
              <a:t>, </a:t>
            </a:r>
            <a:r>
              <a:rPr kumimoji="0" lang="ko-KR" altLang="en-US" dirty="0"/>
              <a:t>우회전하는 자동차의 안전한 주행유도와 보행자의 안전을 확보하기 위해 </a:t>
            </a:r>
            <a:r>
              <a:rPr kumimoji="0" lang="ko-KR" altLang="en-US" dirty="0" err="1"/>
              <a:t>우각부에</a:t>
            </a:r>
            <a:r>
              <a:rPr kumimoji="0" lang="ko-KR" altLang="en-US" dirty="0"/>
              <a:t> 가드레일 등의 안전시설을 설치하는 것이 바람직하다</a:t>
            </a:r>
            <a:r>
              <a:rPr kumimoji="0" lang="en-US" altLang="ko-KR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44675"/>
            <a:ext cx="37909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41243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 </a:t>
            </a:r>
            <a:r>
              <a:rPr kumimoji="0" lang="en-US" altLang="ko-KR" sz="3200" dirty="0"/>
              <a:t>(</a:t>
            </a:r>
            <a:r>
              <a:rPr kumimoji="0" lang="ko-KR" altLang="en-US" sz="3200" dirty="0"/>
              <a:t>정지선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39750" y="1989138"/>
            <a:ext cx="3816350" cy="453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정지선은 자동차의 어떤 부분이라도 그 선을 넘어서 정지해서는 안 </a:t>
            </a:r>
            <a:r>
              <a:rPr kumimoji="0" lang="ko-KR" altLang="en-US" dirty="0" err="1"/>
              <a:t>된다는것을</a:t>
            </a:r>
            <a:r>
              <a:rPr kumimoji="0" lang="ko-KR" altLang="en-US" dirty="0"/>
              <a:t> 나타내는 표시로 신호교차로의 </a:t>
            </a:r>
            <a:r>
              <a:rPr kumimoji="0" lang="ko-KR" altLang="en-US" dirty="0" err="1"/>
              <a:t>유입부</a:t>
            </a:r>
            <a:r>
              <a:rPr kumimoji="0" lang="en-US" altLang="ko-KR" dirty="0"/>
              <a:t>, </a:t>
            </a:r>
            <a:r>
              <a:rPr kumimoji="0" lang="ko-KR" altLang="en-US" dirty="0"/>
              <a:t>횡단보도 직전</a:t>
            </a:r>
            <a:r>
              <a:rPr kumimoji="0" lang="en-US" altLang="ko-KR" dirty="0"/>
              <a:t>, </a:t>
            </a:r>
            <a:r>
              <a:rPr kumimoji="0" lang="ko-KR" altLang="en-US" dirty="0" err="1"/>
              <a:t>일시정지</a:t>
            </a:r>
            <a:r>
              <a:rPr kumimoji="0" lang="ko-KR" altLang="en-US" dirty="0"/>
              <a:t> 규제를 하는 경우 등에 설치한다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정지선은 교차로의 좌</a:t>
            </a:r>
            <a:r>
              <a:rPr kumimoji="0" lang="en-US" altLang="ko-KR" dirty="0"/>
              <a:t>.</a:t>
            </a:r>
            <a:r>
              <a:rPr kumimoji="0" lang="ko-KR" altLang="en-US" dirty="0"/>
              <a:t>우회전 자동차가 주행하는데 지장을 주지 않는 위치에 설치하되</a:t>
            </a:r>
            <a:r>
              <a:rPr kumimoji="0" lang="en-US" altLang="ko-KR" dirty="0"/>
              <a:t>, </a:t>
            </a:r>
            <a:r>
              <a:rPr kumimoji="0" lang="ko-KR" altLang="en-US" dirty="0"/>
              <a:t>원칙적으로 차로 중심선에 대하여 직각으로 설치한다</a:t>
            </a:r>
            <a:r>
              <a:rPr kumimoji="0" lang="en-US" altLang="ko-KR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060575"/>
            <a:ext cx="4465637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3311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목   차</a:t>
            </a:r>
          </a:p>
        </p:txBody>
      </p:sp>
      <p:sp>
        <p:nvSpPr>
          <p:cNvPr id="5" name="한쪽 모서리가 잘린 사각형 4"/>
          <p:cNvSpPr/>
          <p:nvPr/>
        </p:nvSpPr>
        <p:spPr>
          <a:xfrm>
            <a:off x="468313" y="1989138"/>
            <a:ext cx="7272337" cy="9350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/>
              <a:t>1. </a:t>
            </a:r>
            <a:r>
              <a:rPr kumimoji="0" lang="ko-KR" altLang="en-US" sz="2800" dirty="0"/>
              <a:t>교차로 종류 및 결정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21" name="한쪽 모서리가 잘린 사각형 20"/>
          <p:cNvSpPr/>
          <p:nvPr/>
        </p:nvSpPr>
        <p:spPr>
          <a:xfrm>
            <a:off x="468313" y="3068638"/>
            <a:ext cx="7272337" cy="9366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/>
              <a:t>2. </a:t>
            </a:r>
            <a:r>
              <a:rPr kumimoji="0" lang="ko-KR" altLang="en-US" sz="2800" dirty="0"/>
              <a:t>회전교차로와 </a:t>
            </a:r>
            <a:r>
              <a:rPr kumimoji="0" lang="ko-KR" altLang="en-US" sz="2800" dirty="0" err="1"/>
              <a:t>로타리의</a:t>
            </a:r>
            <a:r>
              <a:rPr kumimoji="0" lang="ko-KR" altLang="en-US" sz="2800" dirty="0"/>
              <a:t> 차이점</a:t>
            </a:r>
          </a:p>
        </p:txBody>
      </p:sp>
      <p:sp>
        <p:nvSpPr>
          <p:cNvPr id="25" name="한쪽 모서리가 잘린 사각형 24"/>
          <p:cNvSpPr/>
          <p:nvPr/>
        </p:nvSpPr>
        <p:spPr>
          <a:xfrm>
            <a:off x="468313" y="4149725"/>
            <a:ext cx="7272337" cy="9350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/>
              <a:t>3. </a:t>
            </a:r>
            <a:r>
              <a:rPr kumimoji="0" lang="ko-KR" altLang="en-US" sz="2800" dirty="0"/>
              <a:t>설계</a:t>
            </a:r>
          </a:p>
        </p:txBody>
      </p:sp>
      <p:sp>
        <p:nvSpPr>
          <p:cNvPr id="27" name="한쪽 모서리가 잘린 사각형 26"/>
          <p:cNvSpPr/>
          <p:nvPr/>
        </p:nvSpPr>
        <p:spPr>
          <a:xfrm>
            <a:off x="468313" y="5229225"/>
            <a:ext cx="7272337" cy="9366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/>
              <a:t>4. </a:t>
            </a:r>
            <a:r>
              <a:rPr kumimoji="0" lang="ko-KR" altLang="en-US" sz="2800" dirty="0"/>
              <a:t>기타시설물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41243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기타시설물 </a:t>
            </a:r>
            <a:r>
              <a:rPr kumimoji="0" lang="en-US" altLang="ko-KR" sz="3200" dirty="0"/>
              <a:t>(</a:t>
            </a:r>
            <a:r>
              <a:rPr kumimoji="0" lang="ko-KR" altLang="en-US" sz="3200" dirty="0"/>
              <a:t>표지판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39750" y="1989138"/>
            <a:ext cx="3816350" cy="453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모든 </a:t>
            </a:r>
            <a:r>
              <a:rPr kumimoji="0" lang="ko-KR" altLang="en-US" dirty="0" err="1"/>
              <a:t>접근로</a:t>
            </a:r>
            <a:r>
              <a:rPr kumimoji="0" lang="ko-KR" altLang="en-US" dirty="0"/>
              <a:t> </a:t>
            </a:r>
            <a:r>
              <a:rPr kumimoji="0" lang="ko-KR" altLang="en-US" dirty="0" err="1"/>
              <a:t>진입부에</a:t>
            </a:r>
            <a:r>
              <a:rPr kumimoji="0" lang="ko-KR" altLang="en-US" dirty="0"/>
              <a:t> 양보표지 설치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 err="1"/>
              <a:t>접근로에</a:t>
            </a:r>
            <a:r>
              <a:rPr kumimoji="0" lang="ko-KR" altLang="en-US" dirty="0"/>
              <a:t> </a:t>
            </a:r>
            <a:r>
              <a:rPr kumimoji="0" lang="ko-KR" altLang="en-US" dirty="0" err="1"/>
              <a:t>회전형</a:t>
            </a:r>
            <a:r>
              <a:rPr kumimoji="0" lang="ko-KR" altLang="en-US" dirty="0"/>
              <a:t> 교차로 주의표지 및 최고속도제한표지 설치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회전교차로 내에 회전교차로 지시표지 설치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도로표지 중 회전교차로를 형태화한 방향예고표지 및 방향표지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기타 안내를 위한 보조표지 등 </a:t>
            </a: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31751" name="_x69736944" descr="EMB000006d85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1844675"/>
            <a:ext cx="45386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41243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기타시설물 </a:t>
            </a:r>
            <a:r>
              <a:rPr kumimoji="0" lang="en-US" altLang="ko-KR" sz="3200" dirty="0"/>
              <a:t>(</a:t>
            </a:r>
            <a:r>
              <a:rPr kumimoji="0" lang="ko-KR" altLang="en-US" sz="3200" dirty="0"/>
              <a:t>표지판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32775" name="_x70533552" descr="EMB000006d85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398462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41243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기타시설물 </a:t>
            </a:r>
            <a:r>
              <a:rPr kumimoji="0" lang="en-US" altLang="ko-KR" sz="3200" dirty="0"/>
              <a:t>(</a:t>
            </a:r>
            <a:r>
              <a:rPr kumimoji="0" lang="ko-KR" altLang="en-US" sz="3200" dirty="0"/>
              <a:t>가로등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33800" name="_x69573288" descr="EMB000006d85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76475"/>
            <a:ext cx="4105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539750" y="1989138"/>
            <a:ext cx="3816350" cy="453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/>
              <a:t>전교차로를</a:t>
            </a:r>
            <a:r>
              <a:rPr kumimoji="0" lang="ko-KR" altLang="en-US" dirty="0"/>
              <a:t> 효율적으로 운영하기 위해 운전자는 안전한 방법으로 회전교차로에 진입해서 진행한 후 진출할 수 있어야 한다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이것을 달성하기 위해 운전자는 적절한 때에 적절한 운전조작을 할 수 있으며</a:t>
            </a:r>
            <a:r>
              <a:rPr kumimoji="0" lang="en-US" altLang="ko-KR" dirty="0"/>
              <a:t>, </a:t>
            </a:r>
            <a:r>
              <a:rPr kumimoji="0" lang="ko-KR" altLang="en-US" dirty="0"/>
              <a:t>도로구조를 확인할 수 있어야 한다</a:t>
            </a:r>
            <a:r>
              <a:rPr kumimoji="0" lang="en-US" altLang="ko-KR" dirty="0"/>
              <a:t>. </a:t>
            </a:r>
            <a:r>
              <a:rPr kumimoji="0" lang="ko-KR" altLang="en-US" dirty="0"/>
              <a:t>이를 위해 적절한 조명이 야간에 필요하다</a:t>
            </a:r>
            <a:r>
              <a:rPr kumimoji="0" lang="en-US" altLang="ko-KR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국도상의 회전교차로는 모든 </a:t>
            </a:r>
            <a:r>
              <a:rPr kumimoji="0" lang="ko-KR" altLang="en-US" dirty="0" err="1"/>
              <a:t>접근로에</a:t>
            </a:r>
            <a:r>
              <a:rPr kumimoji="0" lang="ko-KR" altLang="en-US" dirty="0"/>
              <a:t> 조명이 설치되어야 하며</a:t>
            </a:r>
            <a:r>
              <a:rPr kumimoji="0" lang="en-US" altLang="ko-KR" dirty="0"/>
              <a:t>, </a:t>
            </a:r>
            <a:r>
              <a:rPr kumimoji="0" lang="ko-KR" altLang="en-US" dirty="0">
                <a:solidFill>
                  <a:srgbClr val="FF0000"/>
                </a:solidFill>
              </a:rPr>
              <a:t>회전교차로에서 나온 연결도로가 일반국도나 </a:t>
            </a:r>
            <a:r>
              <a:rPr kumimoji="0" lang="ko-KR" altLang="en-US" dirty="0" err="1">
                <a:solidFill>
                  <a:srgbClr val="FF0000"/>
                </a:solidFill>
              </a:rPr>
              <a:t>연결로와</a:t>
            </a:r>
            <a:r>
              <a:rPr kumimoji="0" lang="ko-KR" altLang="en-US" dirty="0">
                <a:solidFill>
                  <a:srgbClr val="FF0000"/>
                </a:solidFill>
              </a:rPr>
              <a:t> 접속될 때는 반드시 조명시설을 설치한다</a:t>
            </a:r>
            <a:r>
              <a:rPr kumimoji="0" lang="en-US" altLang="ko-KR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5853113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ko-KR" altLang="en-US" sz="3200">
                <a:solidFill>
                  <a:srgbClr val="FFFFFF"/>
                </a:solidFill>
              </a:rPr>
              <a:t>기타시설물 </a:t>
            </a:r>
            <a:r>
              <a:rPr kumimoji="0" lang="en-US" altLang="ko-KR" sz="3200">
                <a:solidFill>
                  <a:srgbClr val="FFFFFF"/>
                </a:solidFill>
              </a:rPr>
              <a:t>(</a:t>
            </a:r>
            <a:r>
              <a:rPr kumimoji="0" lang="ko-KR" altLang="en-US" sz="3200">
                <a:solidFill>
                  <a:srgbClr val="FFFFFF"/>
                </a:solidFill>
              </a:rPr>
              <a:t>가로등</a:t>
            </a:r>
            <a:r>
              <a:rPr kumimoji="0" lang="en-US" altLang="ko-KR" sz="3200">
                <a:solidFill>
                  <a:srgbClr val="FFFFFF"/>
                </a:solidFill>
              </a:rPr>
              <a:t>,</a:t>
            </a:r>
            <a:r>
              <a:rPr kumimoji="0" lang="ko-KR" altLang="en-US" sz="3200">
                <a:solidFill>
                  <a:srgbClr val="FFFFFF"/>
                </a:solidFill>
              </a:rPr>
              <a:t>및 표지판</a:t>
            </a:r>
            <a:r>
              <a:rPr kumimoji="0" lang="en-US" altLang="ko-KR" sz="3200">
                <a:solidFill>
                  <a:srgbClr val="FFFFFF"/>
                </a:solidFill>
              </a:rPr>
              <a:t>)</a:t>
            </a:r>
            <a:endParaRPr kumimoji="0" lang="ko-KR" altLang="en-US" sz="3200">
              <a:solidFill>
                <a:srgbClr val="FFFFFF"/>
              </a:solidFill>
            </a:endParaRPr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</p:spPr>
      </p:pic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3106738" y="2349500"/>
            <a:ext cx="576262" cy="5762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5148263" y="3500438"/>
            <a:ext cx="647700" cy="5762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8459788" y="4797425"/>
            <a:ext cx="576262" cy="5762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5740400" y="2965450"/>
            <a:ext cx="576263" cy="5762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3995738" y="3860800"/>
            <a:ext cx="792162" cy="7921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395288" y="1268413"/>
            <a:ext cx="41243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err="1"/>
              <a:t>중앙분리섬</a:t>
            </a:r>
            <a:r>
              <a:rPr kumimoji="0" lang="en-US" altLang="ko-KR" sz="3200" dirty="0"/>
              <a:t>(</a:t>
            </a:r>
            <a:r>
              <a:rPr kumimoji="0" lang="ko-KR" altLang="en-US" sz="3200" dirty="0"/>
              <a:t>구조물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66976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179388" y="836613"/>
            <a:ext cx="41243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최  종</a:t>
            </a:r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368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36877" name="Picture 13" descr="교차로설계도면[2]-Model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8856662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179388" y="836613"/>
            <a:ext cx="41243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최  종</a:t>
            </a:r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471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47115" name="Picture 11" descr="교차로설계도면[2]-Model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7993063" cy="5114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_x69380288" descr="EMB000006d85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492375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_x70283800" descr="EMB000006d85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565400"/>
            <a:ext cx="3214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7" name="빗면 6"/>
          <p:cNvSpPr/>
          <p:nvPr/>
        </p:nvSpPr>
        <p:spPr>
          <a:xfrm>
            <a:off x="447675" y="1268413"/>
            <a:ext cx="3311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교차로 결정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3979863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/>
              <a:t>세갈래 회전교차로</a:t>
            </a:r>
            <a:endParaRPr kumimoji="0" lang="ko-KR" altLang="en-US" sz="32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16387" name="Picture 2" descr="이미지를 선택하시면 이미지 확대/축소 보기를 하실 수 있습니다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349500"/>
            <a:ext cx="61150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47675" y="1268413"/>
            <a:ext cx="3979863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ko-KR" altLang="en-US" sz="3200">
                <a:solidFill>
                  <a:srgbClr val="FFFFFF"/>
                </a:solidFill>
              </a:rPr>
              <a:t>차로수 감소이유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76475"/>
            <a:ext cx="42846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모서리가 둥근 직사각형 7"/>
          <p:cNvSpPr/>
          <p:nvPr/>
        </p:nvSpPr>
        <p:spPr>
          <a:xfrm>
            <a:off x="411163" y="1916113"/>
            <a:ext cx="4032250" cy="475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0" lang="ko-KR" altLang="en-US">
                <a:solidFill>
                  <a:srgbClr val="FFFFFF"/>
                </a:solidFill>
              </a:rPr>
              <a:t>양방향 </a:t>
            </a:r>
            <a:r>
              <a:rPr kumimoji="0" lang="en-US" altLang="ko-KR">
                <a:solidFill>
                  <a:srgbClr val="FFFFFF"/>
                </a:solidFill>
              </a:rPr>
              <a:t>4</a:t>
            </a:r>
            <a:r>
              <a:rPr kumimoji="0" lang="ko-KR" altLang="en-US">
                <a:solidFill>
                  <a:srgbClr val="FFFFFF"/>
                </a:solidFill>
              </a:rPr>
              <a:t>차로</a:t>
            </a:r>
            <a:r>
              <a:rPr kumimoji="0" lang="en-US" altLang="ko-KR">
                <a:solidFill>
                  <a:srgbClr val="FFFFFF"/>
                </a:solidFill>
              </a:rPr>
              <a:t>-&gt; 2</a:t>
            </a:r>
            <a:r>
              <a:rPr kumimoji="0" lang="ko-KR" altLang="en-US">
                <a:solidFill>
                  <a:srgbClr val="FFFFFF"/>
                </a:solidFill>
              </a:rPr>
              <a:t>차로</a:t>
            </a:r>
          </a:p>
          <a:p>
            <a:r>
              <a:rPr kumimoji="0" lang="ko-KR" altLang="en-US">
                <a:solidFill>
                  <a:srgbClr val="FFFFFF"/>
                </a:solidFill>
              </a:rPr>
              <a:t>이유</a:t>
            </a:r>
          </a:p>
          <a:p>
            <a:r>
              <a:rPr kumimoji="0" lang="ko-KR" altLang="en-US">
                <a:solidFill>
                  <a:srgbClr val="FFFFFF"/>
                </a:solidFill>
              </a:rPr>
              <a:t>지금 양방</a:t>
            </a:r>
            <a:r>
              <a:rPr kumimoji="0" lang="en-US" altLang="ko-KR">
                <a:solidFill>
                  <a:srgbClr val="FFFFFF"/>
                </a:solidFill>
              </a:rPr>
              <a:t>4</a:t>
            </a:r>
            <a:r>
              <a:rPr kumimoji="0" lang="ko-KR" altLang="en-US">
                <a:solidFill>
                  <a:srgbClr val="FFFFFF"/>
                </a:solidFill>
              </a:rPr>
              <a:t>차로이지만 실제로는 이 도로에는 차가 많이 다니지 않는다 하루에 </a:t>
            </a:r>
            <a:r>
              <a:rPr kumimoji="0" lang="en-US" altLang="ko-KR">
                <a:solidFill>
                  <a:srgbClr val="FFFFFF"/>
                </a:solidFill>
              </a:rPr>
              <a:t>200</a:t>
            </a:r>
            <a:r>
              <a:rPr kumimoji="0" lang="ko-KR" altLang="en-US">
                <a:solidFill>
                  <a:srgbClr val="FFFFFF"/>
                </a:solidFill>
              </a:rPr>
              <a:t>대다녀도 많이 차가 통행했다고 할 수 있는 이 도로에서 </a:t>
            </a:r>
            <a:r>
              <a:rPr kumimoji="0" lang="en-US" altLang="ko-KR">
                <a:solidFill>
                  <a:srgbClr val="FFFFFF"/>
                </a:solidFill>
              </a:rPr>
              <a:t>4</a:t>
            </a:r>
            <a:r>
              <a:rPr kumimoji="0" lang="ko-KR" altLang="en-US">
                <a:solidFill>
                  <a:srgbClr val="FFFFFF"/>
                </a:solidFill>
              </a:rPr>
              <a:t>차로까지 필요없다고 생각하여 양방</a:t>
            </a:r>
            <a:r>
              <a:rPr kumimoji="0" lang="en-US" altLang="ko-KR">
                <a:solidFill>
                  <a:srgbClr val="FFFFFF"/>
                </a:solidFill>
              </a:rPr>
              <a:t>2</a:t>
            </a:r>
            <a:r>
              <a:rPr kumimoji="0" lang="ko-KR" altLang="en-US">
                <a:solidFill>
                  <a:srgbClr val="FFFFFF"/>
                </a:solidFill>
              </a:rPr>
              <a:t>차로에 만약을 위해 중앙 분리대 </a:t>
            </a:r>
            <a:r>
              <a:rPr kumimoji="0" lang="en-US" altLang="ko-KR">
                <a:solidFill>
                  <a:srgbClr val="FFFFFF"/>
                </a:solidFill>
              </a:rPr>
              <a:t>1.5m, </a:t>
            </a:r>
            <a:r>
              <a:rPr kumimoji="0" lang="ko-KR" altLang="en-US">
                <a:solidFill>
                  <a:srgbClr val="FFFFFF"/>
                </a:solidFill>
              </a:rPr>
              <a:t>길어깨를 </a:t>
            </a:r>
            <a:r>
              <a:rPr kumimoji="0" lang="en-US" altLang="ko-KR">
                <a:solidFill>
                  <a:srgbClr val="FFFFFF"/>
                </a:solidFill>
              </a:rPr>
              <a:t>1.6m</a:t>
            </a:r>
            <a:r>
              <a:rPr kumimoji="0" lang="ko-KR" altLang="en-US">
                <a:solidFill>
                  <a:srgbClr val="FFFFFF"/>
                </a:solidFill>
              </a:rPr>
              <a:t>정도로 넓게 주었다</a:t>
            </a:r>
            <a:r>
              <a:rPr kumimoji="0" lang="en-US" altLang="ko-KR">
                <a:solidFill>
                  <a:srgbClr val="FFFFFF"/>
                </a:solidFill>
              </a:rPr>
              <a:t>.</a:t>
            </a:r>
            <a:r>
              <a:rPr kumimoji="0" lang="ko-KR" altLang="en-US">
                <a:solidFill>
                  <a:srgbClr val="FFFFFF"/>
                </a:solidFill>
              </a:rPr>
              <a:t>  </a:t>
            </a:r>
          </a:p>
          <a:p>
            <a:pPr>
              <a:buFontTx/>
              <a:buChar char="-"/>
            </a:pPr>
            <a:endParaRPr kumimoji="0" lang="en-US" altLang="ko-KR">
              <a:solidFill>
                <a:srgbClr val="FFFFFF"/>
              </a:solidFill>
            </a:endParaRPr>
          </a:p>
          <a:p>
            <a:pPr algn="ctr"/>
            <a:endParaRPr kumimoji="0" lang="ko-KR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0" y="1196975"/>
          <a:ext cx="9144000" cy="5661025"/>
        </p:xfrm>
        <a:graphic>
          <a:graphicData uri="http://schemas.openxmlformats.org/drawingml/2006/table">
            <a:tbl>
              <a:tblPr/>
              <a:tblGrid>
                <a:gridCol w="1320858"/>
                <a:gridCol w="4775142"/>
                <a:gridCol w="3048000"/>
              </a:tblGrid>
              <a:tr h="510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구분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회전교차로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로타리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진입방식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양보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회전자동차가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징입자동차에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대하여 통행 우선권을 가짐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끼어들기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설계목적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자동차의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지입속도를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낮추어 안전성 증진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원활한 교통소통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회전부설계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회전반경의 제한으로 저속주행을 유도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큰 반경으로 회전 원활화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1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진입부설계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진입속도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30~40km/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시로 제한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진입속도를 제하기 위해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진입각을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조절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감속 및 방향분리를 위해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분리교통섬을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드시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설치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접근도로와 진입부의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접속각을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 되도록 줄임</a:t>
                      </a:r>
                    </a:p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진입속도를 높이기 위해 되도록 큰 곡선반경 적용</a:t>
                      </a:r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중앙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교통섬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곡선반경이 대부분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25m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이내 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-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도시에서는 직경이 최소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바탕"/>
                        </a:rPr>
                        <a:t>2m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인 초소형 회전교차로도 인정함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제한 없으며 되도록 크게 함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6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6" name="빗면 5"/>
          <p:cNvSpPr/>
          <p:nvPr/>
        </p:nvSpPr>
        <p:spPr>
          <a:xfrm>
            <a:off x="0" y="549275"/>
            <a:ext cx="6516688" cy="57626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/>
              <a:t>회전교차로와 </a:t>
            </a:r>
            <a:r>
              <a:rPr kumimoji="0" lang="ko-KR" altLang="en-US" sz="3200" dirty="0" err="1"/>
              <a:t>로타리의</a:t>
            </a:r>
            <a:r>
              <a:rPr kumimoji="0" lang="ko-KR" altLang="en-US" sz="3200" dirty="0"/>
              <a:t> 차이점</a:t>
            </a:r>
          </a:p>
        </p:txBody>
      </p:sp>
      <p:sp>
        <p:nvSpPr>
          <p:cNvPr id="5" name="타원 4"/>
          <p:cNvSpPr/>
          <p:nvPr/>
        </p:nvSpPr>
        <p:spPr>
          <a:xfrm>
            <a:off x="1331913" y="1268413"/>
            <a:ext cx="792162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468313" y="1268413"/>
            <a:ext cx="6119812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 err="1"/>
              <a:t>도로폭</a:t>
            </a:r>
            <a:r>
              <a:rPr kumimoji="0" lang="en-US" altLang="ko-KR" sz="3200" dirty="0"/>
              <a:t>, </a:t>
            </a:r>
            <a:r>
              <a:rPr kumimoji="0" lang="ko-KR" altLang="en-US" sz="3200" dirty="0"/>
              <a:t>갓길</a:t>
            </a:r>
            <a:r>
              <a:rPr kumimoji="0" lang="en-US" altLang="ko-KR" sz="3200" dirty="0"/>
              <a:t>, </a:t>
            </a:r>
            <a:r>
              <a:rPr kumimoji="0" lang="ko-KR" altLang="en-US" sz="3200" dirty="0"/>
              <a:t>중간분리대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33600"/>
            <a:ext cx="7416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68313" y="2060575"/>
          <a:ext cx="8496300" cy="4787900"/>
        </p:xfrm>
        <a:graphic>
          <a:graphicData uri="http://schemas.openxmlformats.org/drawingml/2006/table">
            <a:tbl>
              <a:tblPr/>
              <a:tblGrid>
                <a:gridCol w="1406525"/>
                <a:gridCol w="1406525"/>
                <a:gridCol w="947737"/>
                <a:gridCol w="947738"/>
                <a:gridCol w="946150"/>
                <a:gridCol w="947737"/>
                <a:gridCol w="947738"/>
                <a:gridCol w="9461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구분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설계요소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초소형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도시지역 소형</a:t>
                      </a: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바탕" pitchFamily="18" charset="-127"/>
                        <a:ea typeface="HY신명조" pitchFamily="18" charset="-127"/>
                      </a:endParaRP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도시지역</a:t>
                      </a:r>
                      <a:r>
                        <a:rPr kumimoji="0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</a:t>
                      </a: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차로</a:t>
                      </a: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바탕" pitchFamily="18" charset="-127"/>
                        <a:ea typeface="HY신명조" pitchFamily="18" charset="-127"/>
                      </a:endParaRP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도시지역</a:t>
                      </a:r>
                      <a:r>
                        <a:rPr kumimoji="0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</a:t>
                      </a: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차로</a:t>
                      </a: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바탕" pitchFamily="18" charset="-127"/>
                        <a:ea typeface="HY신명조" pitchFamily="18" charset="-127"/>
                      </a:endParaRP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지방지역</a:t>
                      </a:r>
                      <a:r>
                        <a:rPr kumimoji="0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</a:t>
                      </a: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차로</a:t>
                      </a: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바탕" pitchFamily="18" charset="-127"/>
                        <a:ea typeface="HY신명조" pitchFamily="18" charset="-127"/>
                      </a:endParaRP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지방지역</a:t>
                      </a:r>
                      <a:r>
                        <a:rPr kumimoji="0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</a:t>
                      </a:r>
                      <a:r>
                        <a:rPr kumimoji="0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차로</a:t>
                      </a:r>
                      <a:endParaRPr kumimoji="0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바탕" pitchFamily="18" charset="-127"/>
                        <a:ea typeface="HY신명조" pitchFamily="18" charset="-127"/>
                      </a:endParaRP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일반사항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차로수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최대 일교통량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12,000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15,000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20,000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40.000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20.000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40,000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분리교통섬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노면표시가능한 돌출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돌출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돌출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돌출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돌출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연장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돌출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연장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설계기준자동차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소형화물차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소형화물차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/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버스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대형차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대형차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세미트레일러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세미트레일러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회전부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회전차로설계속도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(km/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시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)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16~19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16~20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20~25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23~30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23~30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25~35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내접원 직경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(m)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13~25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25~30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30~40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45~55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30~40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55~60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중앙교통섬직경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(m)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2~17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13~22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18~32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25~37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23~32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35~42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회전차로 폭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4~6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4~6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4~6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9~10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4~6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9~10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진입부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진입부 최대 설계속도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(km/</a:t>
                      </a: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시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)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25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35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50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진입부 반경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(m)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8~14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8~30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11~30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30~61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12~37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·39~80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진입부 차로폭</a:t>
                      </a: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(m)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7.5~8.5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4~5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바탕" pitchFamily="18" charset="-127"/>
                          <a:ea typeface="HY신명조" pitchFamily="18" charset="-127"/>
                        </a:rPr>
                        <a:t>7.5~8.5</a:t>
                      </a:r>
                    </a:p>
                  </a:txBody>
                  <a:tcPr marL="78011" marR="78011" marT="39006" marB="3900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빗면 3"/>
          <p:cNvSpPr/>
          <p:nvPr/>
        </p:nvSpPr>
        <p:spPr>
          <a:xfrm>
            <a:off x="447675" y="1268413"/>
            <a:ext cx="3311525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설계기준</a:t>
            </a:r>
          </a:p>
        </p:txBody>
      </p:sp>
      <p:sp>
        <p:nvSpPr>
          <p:cNvPr id="205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211638" y="2092325"/>
            <a:ext cx="895350" cy="336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84963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빗면 3"/>
          <p:cNvSpPr/>
          <p:nvPr/>
        </p:nvSpPr>
        <p:spPr>
          <a:xfrm>
            <a:off x="395288" y="1268413"/>
            <a:ext cx="4700587" cy="576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/>
              <a:t>설계기준</a:t>
            </a:r>
            <a:r>
              <a:rPr kumimoji="0" lang="en-US" altLang="ko-KR" sz="3200" dirty="0"/>
              <a:t>(</a:t>
            </a:r>
            <a:r>
              <a:rPr kumimoji="0" lang="ko-KR" altLang="en-US" sz="3200" dirty="0"/>
              <a:t>회전반경</a:t>
            </a:r>
            <a:r>
              <a:rPr kumimoji="0" lang="en-US" altLang="ko-KR" sz="3200" dirty="0"/>
              <a:t>)</a:t>
            </a:r>
            <a:endParaRPr kumimoji="0" lang="ko-KR" altLang="en-US" sz="3200" dirty="0"/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Constantia" pitchFamily="18" charset="0"/>
              <a:ea typeface="HY신명조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11163" y="1916113"/>
            <a:ext cx="4032250" cy="4752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/>
              <a:t>회전교차로에서 설계기준자동차의 최소회전반경은 다음과 같은 기준을 채택한다</a:t>
            </a:r>
            <a:r>
              <a:rPr kumimoji="0" lang="en-US" altLang="ko-KR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◦ </a:t>
            </a:r>
            <a:r>
              <a:rPr kumimoji="0" lang="ko-KR" altLang="en-US" dirty="0"/>
              <a:t>지방지역 도로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집산도로 및 그 이하의 도로 </a:t>
            </a:r>
            <a:r>
              <a:rPr kumimoji="0" lang="en-US" altLang="ko-KR" dirty="0"/>
              <a:t>: 13.0m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0" lang="ko-KR" altLang="en-US" dirty="0"/>
              <a:t>보조간선도로 및 간선도로 </a:t>
            </a:r>
            <a:r>
              <a:rPr kumimoji="0" lang="en-US" altLang="ko-KR" dirty="0"/>
              <a:t>: 13m + </a:t>
            </a:r>
            <a:r>
              <a:rPr kumimoji="0" lang="ko-KR" altLang="en-US" dirty="0" err="1"/>
              <a:t>화물차턱</a:t>
            </a:r>
            <a:r>
              <a:rPr kumimoji="0" lang="ko-KR" altLang="en-US" dirty="0"/>
              <a:t> </a:t>
            </a:r>
            <a:r>
              <a:rPr kumimoji="0" lang="en-US" altLang="ko-KR" dirty="0"/>
              <a:t>(2</a:t>
            </a:r>
            <a:r>
              <a:rPr kumimoji="0" lang="ko-KR" altLang="en-US" dirty="0"/>
              <a:t>～</a:t>
            </a:r>
            <a:r>
              <a:rPr kumimoji="0" lang="en-US" altLang="ko-KR" dirty="0"/>
              <a:t>3m)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rgbClr val="FF0000"/>
                </a:solidFill>
              </a:rPr>
              <a:t>◦ 도시지역 도로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버스 등 대형차 통행이 없는 주택가 도로 </a:t>
            </a:r>
            <a:r>
              <a:rPr kumimoji="0" lang="en-US" altLang="ko-KR" dirty="0"/>
              <a:t>: 7.0m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버스 및 화물차 통행이 있는 도로 </a:t>
            </a:r>
            <a:r>
              <a:rPr kumimoji="0" lang="en-US" altLang="ko-KR" dirty="0"/>
              <a:t>: 12.0m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- </a:t>
            </a:r>
            <a:r>
              <a:rPr kumimoji="0" lang="ko-KR" altLang="en-US" dirty="0"/>
              <a:t>대형화물차 통행을 고려할 경우 </a:t>
            </a:r>
            <a:r>
              <a:rPr kumimoji="0" lang="en-US" altLang="ko-KR" dirty="0"/>
              <a:t>2</a:t>
            </a:r>
            <a:r>
              <a:rPr kumimoji="0" lang="ko-KR" altLang="en-US" dirty="0"/>
              <a:t>～</a:t>
            </a:r>
            <a:r>
              <a:rPr kumimoji="0" lang="en-US" altLang="ko-KR" dirty="0"/>
              <a:t>3 m</a:t>
            </a:r>
            <a:r>
              <a:rPr kumimoji="0" lang="ko-KR" altLang="en-US" dirty="0"/>
              <a:t>의 화물차턱을 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kumimoji="0" lang="en-US" altLang="ko-K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16113"/>
            <a:ext cx="46434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흐름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흐름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593</TotalTime>
  <Words>766</Words>
  <Application>Microsoft Office PowerPoint</Application>
  <PresentationFormat>On-screen Show (4:3)</PresentationFormat>
  <Paragraphs>193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디자인 서식 파일</vt:lpstr>
      </vt:variant>
      <vt:variant>
        <vt:i4>4</vt:i4>
      </vt:variant>
      <vt:variant>
        <vt:lpstr>슬라이드 제목</vt:lpstr>
      </vt:variant>
      <vt:variant>
        <vt:i4>27</vt:i4>
      </vt:variant>
    </vt:vector>
  </HeadingPairs>
  <TitlesOfParts>
    <vt:vector size="40" baseType="lpstr">
      <vt:lpstr>굴림</vt:lpstr>
      <vt:lpstr>Arial</vt:lpstr>
      <vt:lpstr>Calibri</vt:lpstr>
      <vt:lpstr>HY중고딕</vt:lpstr>
      <vt:lpstr>Constantia</vt:lpstr>
      <vt:lpstr>HY신명조</vt:lpstr>
      <vt:lpstr>Wingdings 2</vt:lpstr>
      <vt:lpstr>맑은 고딕</vt:lpstr>
      <vt:lpstr>바탕</vt:lpstr>
      <vt:lpstr>흐름</vt:lpstr>
      <vt:lpstr>흐름</vt:lpstr>
      <vt:lpstr>흐름</vt:lpstr>
      <vt:lpstr>흐름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INCom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교차로 설계 조명 : 일방통행</dc:title>
  <dc:creator>Winner</dc:creator>
  <cp:lastModifiedBy>사용자</cp:lastModifiedBy>
  <cp:revision>44</cp:revision>
  <dcterms:created xsi:type="dcterms:W3CDTF">2010-12-06T17:49:41Z</dcterms:created>
  <dcterms:modified xsi:type="dcterms:W3CDTF">2010-12-17T13:12:27Z</dcterms:modified>
</cp:coreProperties>
</file>