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8" r:id="rId3"/>
    <p:sldId id="260" r:id="rId4"/>
    <p:sldId id="265" r:id="rId5"/>
    <p:sldId id="271" r:id="rId6"/>
    <p:sldId id="266" r:id="rId7"/>
    <p:sldId id="276" r:id="rId8"/>
    <p:sldId id="277" r:id="rId9"/>
    <p:sldId id="278" r:id="rId10"/>
    <p:sldId id="279" r:id="rId11"/>
    <p:sldId id="272" r:id="rId12"/>
    <p:sldId id="280" r:id="rId13"/>
    <p:sldId id="281" r:id="rId14"/>
    <p:sldId id="282" r:id="rId15"/>
    <p:sldId id="283" r:id="rId16"/>
    <p:sldId id="273" r:id="rId17"/>
    <p:sldId id="284" r:id="rId1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301C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ko-KR"/>
              <a:t>마스터 제목 스타일 편집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ko-KR"/>
              <a:t>마스터 부제목 스타일 편집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6A85BAC-ABA8-4DC2-8FAC-08135CBC3C60}" type="datetimeFigureOut">
              <a:rPr lang="ko-KR" altLang="en-US"/>
              <a:pPr/>
              <a:t>2010-12-14</a:t>
            </a:fld>
            <a:endParaRPr lang="en-US" altLang="ko-KR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214B55-83EB-463D-9923-A0E713F4351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783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08005-F429-49A0-87B4-3F8C0740F489}" type="datetimeFigureOut">
              <a:rPr lang="ko-KR" altLang="en-US"/>
              <a:pPr/>
              <a:t>2010-12-14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AF8C9-7320-411A-B43A-6C95E7743C6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C62411-900C-4C70-9854-5CF7586E20CC}" type="datetimeFigureOut">
              <a:rPr lang="ko-KR" altLang="en-US"/>
              <a:pPr/>
              <a:t>2010-12-14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517EC-4360-4445-BD11-32874F5B48F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9FD0F73-E444-422A-81FC-6E1B84A85657}" type="datetimeFigureOut">
              <a:rPr lang="ko-KR" altLang="en-US"/>
              <a:pPr/>
              <a:t>2010-12-14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B39C90A-B646-45C3-A89B-AEA9655DCE1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C450D-6FBC-4389-BB47-AE96222776AE}" type="datetimeFigureOut">
              <a:rPr lang="ko-KR" altLang="en-US"/>
              <a:pPr/>
              <a:t>2010-12-14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12855-14AC-4FED-8ABD-40E7E147ACD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B7FDCC-42FD-4D95-A5BD-220DDF2E1A73}" type="datetimeFigureOut">
              <a:rPr lang="ko-KR" altLang="en-US"/>
              <a:pPr/>
              <a:t>2010-12-14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3633D-F6B7-4B3F-A423-7DB1020138A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141E12-244E-401E-B0F2-93D7E50C614A}" type="datetimeFigureOut">
              <a:rPr lang="ko-KR" altLang="en-US"/>
              <a:pPr/>
              <a:t>2010-12-14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DE9DC-7BAE-4FEF-A9B6-1F378CC3CE3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55E60-09AA-4C7D-BCD7-83EF7B419E31}" type="datetimeFigureOut">
              <a:rPr lang="ko-KR" altLang="en-US"/>
              <a:pPr/>
              <a:t>2010-12-14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E9F8A-1E3A-47C4-A2BE-6C7BC53652E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68456A-8813-411D-BF21-D1B4B27C99AA}" type="datetimeFigureOut">
              <a:rPr lang="ko-KR" altLang="en-US"/>
              <a:pPr/>
              <a:t>2010-12-14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D2483-0F2F-4060-BD50-72C9FB85E97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0C299-E974-4C2D-B33E-FF168628EC45}" type="datetimeFigureOut">
              <a:rPr lang="ko-KR" altLang="en-US"/>
              <a:pPr/>
              <a:t>2010-12-14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2F5A-82C7-4EE1-9021-758CD394541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D75DF-8B3A-4DA5-91B1-23BB2B07637B}" type="datetimeFigureOut">
              <a:rPr lang="ko-KR" altLang="en-US"/>
              <a:pPr/>
              <a:t>2010-12-14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9D82F-501A-4905-BC57-C820213D55D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21B1BA-8725-41C7-826B-4E27324CCAD1}" type="datetimeFigureOut">
              <a:rPr lang="ko-KR" altLang="en-US"/>
              <a:pPr/>
              <a:t>2010-12-14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692CF-C9AE-47A9-9AB8-EF59506D44C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마스터 제목 스타일 편집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마스터 텍스트 스타일을 편집합니다</a:t>
            </a:r>
          </a:p>
          <a:p>
            <a:pPr lvl="1"/>
            <a:r>
              <a:rPr lang="en-US" altLang="ko-KR" smtClean="0"/>
              <a:t>둘째 수준</a:t>
            </a:r>
          </a:p>
          <a:p>
            <a:pPr lvl="2"/>
            <a:r>
              <a:rPr lang="en-US" altLang="ko-KR" smtClean="0"/>
              <a:t>셋째 수준</a:t>
            </a:r>
          </a:p>
          <a:p>
            <a:pPr lvl="3"/>
            <a:r>
              <a:rPr lang="en-US" altLang="ko-KR" smtClean="0"/>
              <a:t>넷째 수준</a:t>
            </a:r>
          </a:p>
          <a:p>
            <a:pPr lvl="4"/>
            <a:r>
              <a:rPr lang="en-US" altLang="ko-KR" smtClean="0"/>
              <a:t>다섯째 수준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fld id="{8395CD63-8CC9-4802-9DA5-B63B2DF846EC}" type="datetimeFigureOut">
              <a:rPr lang="ko-KR" altLang="en-US"/>
              <a:pPr/>
              <a:t>2010-12-14</a:t>
            </a:fld>
            <a:endParaRPr lang="en-US" altLang="ko-K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/>
            </a:lvl1pPr>
          </a:lstStyle>
          <a:p>
            <a:endParaRPr lang="en-US" altLang="ko-KR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4875DD3A-F82B-494B-83F8-03DFF3B6849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680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charset="-127"/>
          <a:ea typeface="굴림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charset="-127"/>
          <a:ea typeface="굴림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charset="-127"/>
          <a:ea typeface="굴림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kumimoji="1" sz="2600">
          <a:solidFill>
            <a:schemeClr val="tx1"/>
          </a:solidFill>
          <a:latin typeface="+mn-lt"/>
          <a:ea typeface="+mn-ea"/>
        </a:defRPr>
      </a:lvl2pPr>
      <a:lvl3pPr marL="1022350" indent="-350838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  <a:ea typeface="+mn-ea"/>
        </a:defRPr>
      </a:lvl3pPr>
      <a:lvl4pPr marL="1339850" indent="-315913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____2.xls"/><Relationship Id="rId4" Type="http://schemas.openxmlformats.org/officeDocument/2006/relationships/oleObject" Target="../embeddings/Microsoft_Office_Excel_97-2003_____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575" y="1700213"/>
            <a:ext cx="5822950" cy="1920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ko-KR" alt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잔디를 훼손하지 </a:t>
            </a:r>
          </a:p>
          <a:p>
            <a:r>
              <a:rPr kumimoji="0" lang="ko-KR" alt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않는 방법</a:t>
            </a:r>
          </a:p>
        </p:txBody>
      </p:sp>
      <p:pic>
        <p:nvPicPr>
          <p:cNvPr id="2050" name="Picture 2" descr="C:\Users\choi\Desktop\로고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52413"/>
            <a:ext cx="630237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6" name="TextBox 5"/>
          <p:cNvSpPr txBox="1"/>
          <p:nvPr/>
        </p:nvSpPr>
        <p:spPr>
          <a:xfrm>
            <a:off x="5508625" y="4221163"/>
            <a:ext cx="2968625" cy="822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en-US" altLang="ko-KR" sz="2400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3</a:t>
            </a:r>
            <a:r>
              <a:rPr kumimoji="0" lang="ko-KR" altLang="en-US" sz="2400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조 </a:t>
            </a:r>
            <a:r>
              <a:rPr kumimoji="0" lang="en-US" altLang="ko-KR" sz="2400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: </a:t>
            </a:r>
            <a:r>
              <a:rPr kumimoji="0" lang="ko-KR" altLang="en-US" sz="2400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김경철</a:t>
            </a:r>
            <a:r>
              <a:rPr kumimoji="0" lang="en-US" altLang="ko-KR" sz="2400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, </a:t>
            </a:r>
            <a:r>
              <a:rPr kumimoji="0" lang="ko-KR" altLang="en-US" sz="2400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안중근</a:t>
            </a:r>
            <a:r>
              <a:rPr kumimoji="0" lang="en-US" altLang="ko-KR" sz="2400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, </a:t>
            </a:r>
          </a:p>
          <a:p>
            <a:r>
              <a:rPr kumimoji="0" lang="ko-KR" altLang="en-US" sz="2400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장호용</a:t>
            </a:r>
            <a:r>
              <a:rPr kumimoji="0" lang="en-US" altLang="ko-KR" sz="2400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, </a:t>
            </a:r>
            <a:r>
              <a:rPr kumimoji="0" lang="ko-KR" altLang="en-US" sz="2400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홍현</a:t>
            </a:r>
            <a:r>
              <a:rPr kumimoji="0" lang="en-US" altLang="ko-KR" sz="2400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, </a:t>
            </a:r>
            <a:r>
              <a:rPr kumimoji="0" lang="ko-KR" altLang="en-US" sz="2400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황우재</a:t>
            </a: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5508625" y="5373688"/>
            <a:ext cx="327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발표자 </a:t>
            </a:r>
            <a:r>
              <a:rPr kumimoji="0" lang="en-US" altLang="ko-KR" sz="240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: </a:t>
            </a:r>
            <a:r>
              <a:rPr kumimoji="0" lang="ko-KR" altLang="en-US" sz="240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김경철</a:t>
            </a:r>
            <a:r>
              <a:rPr kumimoji="0" lang="en-US" altLang="ko-KR" sz="240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, </a:t>
            </a:r>
            <a:r>
              <a:rPr kumimoji="0" lang="ko-KR" altLang="en-US" sz="240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장호용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2132" y="3714752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ko-KR" altLang="en-US" sz="24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상부상조</a:t>
            </a:r>
            <a:endParaRPr kumimoji="0" lang="ko-KR" altLang="en-US" sz="2400" dirty="0">
              <a:solidFill>
                <a:srgbClr val="2626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Caslon Pro Bold" pitchFamily="18" charset="0"/>
              <a:ea typeface="맑은 고딕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그림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450" y="334963"/>
            <a:ext cx="109855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ko-KR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본론</a:t>
            </a:r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gray">
          <a:xfrm>
            <a:off x="4643438" y="981075"/>
            <a:ext cx="3887787" cy="3024188"/>
          </a:xfrm>
          <a:prstGeom prst="cloudCallout">
            <a:avLst>
              <a:gd name="adj1" fmla="val -44324"/>
              <a:gd name="adj2" fmla="val 7861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gray">
          <a:xfrm>
            <a:off x="684213" y="2420938"/>
            <a:ext cx="3455987" cy="3887787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gray">
          <a:xfrm>
            <a:off x="900113" y="3716338"/>
            <a:ext cx="2951162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800">
                <a:latin typeface="맑은 고딕" charset="-127"/>
                <a:ea typeface="맑은 고딕" charset="-127"/>
              </a:rPr>
              <a:t>⑤ 깎기 편하고 잘 자라는 잔디를 고안한다</a:t>
            </a:r>
            <a:r>
              <a:rPr lang="en-US" altLang="ko-KR" sz="2800">
                <a:latin typeface="맑은 고딕" charset="-127"/>
                <a:ea typeface="맑은 고딕" charset="-127"/>
              </a:rPr>
              <a:t>.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gray">
          <a:xfrm>
            <a:off x="755650" y="2636838"/>
            <a:ext cx="3384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>
                <a:latin typeface="맑은 고딕" charset="-127"/>
                <a:ea typeface="맑은 고딕" charset="-127"/>
              </a:rPr>
              <a:t>세부 문제 기술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gray">
          <a:xfrm>
            <a:off x="5148263" y="1484313"/>
            <a:ext cx="2879725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>
                <a:latin typeface="맑은 고딕" charset="-127"/>
                <a:ea typeface="맑은 고딕" charset="-127"/>
              </a:rPr>
              <a:t>잔디의 위에 매트를 깔아 그 사이에 칼날을 넣어 당기는 식으로 깎기 편하게 만든다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</a:p>
        </p:txBody>
      </p:sp>
      <p:sp>
        <p:nvSpPr>
          <p:cNvPr id="87049" name="AutoShape 9"/>
          <p:cNvSpPr>
            <a:spLocks/>
          </p:cNvSpPr>
          <p:nvPr/>
        </p:nvSpPr>
        <p:spPr bwMode="gray">
          <a:xfrm>
            <a:off x="5651500" y="5157788"/>
            <a:ext cx="2232025" cy="906462"/>
          </a:xfrm>
          <a:prstGeom prst="borderCallout3">
            <a:avLst>
              <a:gd name="adj1" fmla="val 12611"/>
              <a:gd name="adj2" fmla="val 103412"/>
              <a:gd name="adj3" fmla="val 12611"/>
              <a:gd name="adj4" fmla="val 104338"/>
              <a:gd name="adj5" fmla="val -39931"/>
              <a:gd name="adj6" fmla="val 104338"/>
              <a:gd name="adj7" fmla="val -92644"/>
              <a:gd name="adj8" fmla="val -426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gray">
          <a:xfrm>
            <a:off x="5651500" y="5157788"/>
            <a:ext cx="2233613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>
                <a:latin typeface="맑은 고딕" charset="-127"/>
                <a:ea typeface="맑은 고딕" charset="-127"/>
              </a:rPr>
              <a:t>적용 발명 원리</a:t>
            </a:r>
          </a:p>
          <a:p>
            <a:pPr>
              <a:spcBef>
                <a:spcPct val="50000"/>
              </a:spcBef>
            </a:pPr>
            <a:r>
              <a:rPr lang="en-US" altLang="ko-KR" sz="2000">
                <a:latin typeface="맑은 고딕" charset="-127"/>
                <a:ea typeface="맑은 고딕" charset="-127"/>
              </a:rPr>
              <a:t>- </a:t>
            </a:r>
            <a:r>
              <a:rPr lang="ko-KR" altLang="en-US" sz="2000">
                <a:latin typeface="맑은 고딕" charset="-127"/>
                <a:ea typeface="맑은 고딕" charset="-127"/>
              </a:rPr>
              <a:t>매개물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/>
      <p:bldP spid="87048" grpId="0"/>
      <p:bldP spid="870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그림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450" y="334963"/>
            <a:ext cx="109855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ko-KR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본론</a:t>
            </a:r>
            <a:endParaRPr kumimoji="0" lang="ko-KR" alt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9876" name="Picture 2" descr="C:\Users\choi\Desktop\가죽-개체.png"/>
          <p:cNvPicPr>
            <a:picLocks noChangeAspect="1" noChangeArrowheads="1"/>
          </p:cNvPicPr>
          <p:nvPr/>
        </p:nvPicPr>
        <p:blipFill>
          <a:blip r:embed="rId3"/>
          <a:srcRect b="69852"/>
          <a:stretch>
            <a:fillRect/>
          </a:stretch>
        </p:blipFill>
        <p:spPr bwMode="auto">
          <a:xfrm>
            <a:off x="4643438" y="908050"/>
            <a:ext cx="3952875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2" descr="C:\Users\choi\Desktop\가죽-개체.png"/>
          <p:cNvPicPr>
            <a:picLocks noChangeAspect="1" noChangeArrowheads="1"/>
          </p:cNvPicPr>
          <p:nvPr/>
        </p:nvPicPr>
        <p:blipFill>
          <a:blip r:embed="rId3"/>
          <a:srcRect t="33719" b="34508"/>
          <a:stretch>
            <a:fillRect/>
          </a:stretch>
        </p:blipFill>
        <p:spPr bwMode="auto">
          <a:xfrm>
            <a:off x="4643438" y="2682875"/>
            <a:ext cx="395287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2" descr="C:\Users\choi\Desktop\가죽-개체.png"/>
          <p:cNvPicPr>
            <a:picLocks noChangeAspect="1" noChangeArrowheads="1"/>
          </p:cNvPicPr>
          <p:nvPr/>
        </p:nvPicPr>
        <p:blipFill>
          <a:blip r:embed="rId3"/>
          <a:srcRect l="-1434" t="69456" r="-546" b="-777"/>
          <a:stretch>
            <a:fillRect/>
          </a:stretch>
        </p:blipFill>
        <p:spPr bwMode="auto">
          <a:xfrm>
            <a:off x="4573588" y="4549775"/>
            <a:ext cx="4030662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 descr="UNI000004a89ed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420938"/>
            <a:ext cx="3887787" cy="2498725"/>
          </a:xfrm>
          <a:prstGeom prst="rect">
            <a:avLst/>
          </a:prstGeom>
          <a:noFill/>
        </p:spPr>
      </p:pic>
      <p:pic>
        <p:nvPicPr>
          <p:cNvPr id="79882" name="Picture 10" descr="UNI000004a89ed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5388" y="1196975"/>
            <a:ext cx="1862137" cy="5256213"/>
          </a:xfrm>
          <a:prstGeom prst="rect">
            <a:avLst/>
          </a:prstGeom>
          <a:noFill/>
        </p:spPr>
      </p:pic>
      <p:sp>
        <p:nvSpPr>
          <p:cNvPr id="79883" name="Text Box 11"/>
          <p:cNvSpPr txBox="1">
            <a:spLocks noChangeArrowheads="1"/>
          </p:cNvSpPr>
          <p:nvPr/>
        </p:nvSpPr>
        <p:spPr bwMode="gray">
          <a:xfrm>
            <a:off x="4787900" y="1341438"/>
            <a:ext cx="35274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비가와도 신발이 더러워지거나 잘 미끄러지지 않는 샛길</a:t>
            </a:r>
            <a:r>
              <a:rPr lang="en-US" altLang="ko-KR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200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gray">
          <a:xfrm>
            <a:off x="4932363" y="3141663"/>
            <a:ext cx="3384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6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장점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gray">
          <a:xfrm>
            <a:off x="4932363" y="5013325"/>
            <a:ext cx="3384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6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단점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gray">
          <a:xfrm>
            <a:off x="684213" y="1628775"/>
            <a:ext cx="3600450" cy="410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ko-KR" sz="2400">
                <a:latin typeface="맑은 고딕" charset="-127"/>
                <a:ea typeface="맑은 고딕" charset="-127"/>
              </a:rPr>
              <a:t>1.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비가와도 빗물이 잘 빠져 나가게 설계되어 잘 미끄러지지 않는다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 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2.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흙이 아닌 나무와 자갈로 샛길을 만들어 신발이 더러워지지 않는다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 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3.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주변 잔디를 훼손하지 않고 빠르게 가로질러 다닐 수 있다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 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4.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관리비용이 거의 들지 않는다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gray">
          <a:xfrm>
            <a:off x="447675" y="147478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gray">
          <a:xfrm>
            <a:off x="684213" y="1628775"/>
            <a:ext cx="3600450" cy="410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ko-KR" sz="2400">
                <a:latin typeface="맑은 고딕" charset="-127"/>
                <a:ea typeface="맑은 고딕" charset="-127"/>
              </a:rPr>
              <a:t>1.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자갈이 샛길에서 벗어나 지저분해 질 수 있다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 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2.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샛길이 있어도 잔디를 가로질러 다니는 사람들이 있다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 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3.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나무나 자갈에 걸려 넘어지면 크게 다칠 위험이 있다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 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4.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힐과 같은 굽이 뾰족한 신발을 신을 경우 자갈사이에 빠질 수 있다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 </a:t>
            </a:r>
            <a:endParaRPr lang="ko-KR" altLang="en-US" sz="2400">
              <a:latin typeface="맑은 고딕" charset="-127"/>
              <a:ea typeface="맑은 고딕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4"/>
      <p:bldP spid="79884" grpId="0"/>
      <p:bldP spid="79885" grpId="0"/>
      <p:bldP spid="79886" grpId="0"/>
      <p:bldP spid="79886" grpId="1"/>
      <p:bldP spid="798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그림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450" y="334963"/>
            <a:ext cx="109855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ko-KR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본론</a:t>
            </a:r>
            <a:endParaRPr kumimoji="0" lang="ko-KR" alt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8068" name="Picture 2" descr="C:\Users\choi\Desktop\가죽-개체.png"/>
          <p:cNvPicPr>
            <a:picLocks noChangeAspect="1" noChangeArrowheads="1"/>
          </p:cNvPicPr>
          <p:nvPr/>
        </p:nvPicPr>
        <p:blipFill>
          <a:blip r:embed="rId3"/>
          <a:srcRect b="69852"/>
          <a:stretch>
            <a:fillRect/>
          </a:stretch>
        </p:blipFill>
        <p:spPr bwMode="auto">
          <a:xfrm>
            <a:off x="4643438" y="908050"/>
            <a:ext cx="3952875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2" descr="C:\Users\choi\Desktop\가죽-개체.png"/>
          <p:cNvPicPr>
            <a:picLocks noChangeAspect="1" noChangeArrowheads="1"/>
          </p:cNvPicPr>
          <p:nvPr/>
        </p:nvPicPr>
        <p:blipFill>
          <a:blip r:embed="rId3"/>
          <a:srcRect t="33719" b="34508"/>
          <a:stretch>
            <a:fillRect/>
          </a:stretch>
        </p:blipFill>
        <p:spPr bwMode="auto">
          <a:xfrm>
            <a:off x="4643438" y="2682875"/>
            <a:ext cx="395287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2" descr="C:\Users\choi\Desktop\가죽-개체.png"/>
          <p:cNvPicPr>
            <a:picLocks noChangeAspect="1" noChangeArrowheads="1"/>
          </p:cNvPicPr>
          <p:nvPr/>
        </p:nvPicPr>
        <p:blipFill>
          <a:blip r:embed="rId3"/>
          <a:srcRect l="-1434" t="69456" r="-546" b="-777"/>
          <a:stretch>
            <a:fillRect/>
          </a:stretch>
        </p:blipFill>
        <p:spPr bwMode="auto">
          <a:xfrm>
            <a:off x="4573588" y="4549775"/>
            <a:ext cx="4030662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3" name="Text Box 9"/>
          <p:cNvSpPr txBox="1">
            <a:spLocks noChangeArrowheads="1"/>
          </p:cNvSpPr>
          <p:nvPr/>
        </p:nvSpPr>
        <p:spPr bwMode="gray">
          <a:xfrm>
            <a:off x="4787900" y="1196975"/>
            <a:ext cx="35274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잔디 자체에 염색을 시키거나 표지판을 세우고 울타리나 묘목을 이용한 잔디 보호</a:t>
            </a:r>
            <a:r>
              <a:rPr lang="en-US" altLang="ko-KR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00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gray">
          <a:xfrm>
            <a:off x="4932363" y="3141663"/>
            <a:ext cx="3384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6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장점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gray">
          <a:xfrm>
            <a:off x="4932363" y="5013325"/>
            <a:ext cx="3384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6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단점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gray">
          <a:xfrm>
            <a:off x="684213" y="1628775"/>
            <a:ext cx="3600450" cy="447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ko-KR" sz="2400">
                <a:latin typeface="맑은 고딕" charset="-127"/>
                <a:ea typeface="맑은 고딕" charset="-127"/>
              </a:rPr>
              <a:t>1.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관리가 힘들다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2.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겨울철 인조잔디가 아닌 이상 색이 변하기 때문에 지저분할 수 있고 다시 염색하여야 할 수도 있다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3.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염색을 함으로써 잔디를 보호할 수는 있겠지만 자체의 환경오염이 될 수 있다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4.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오래되 파손되거나 인위적 훼손가능성이 있다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  <a:endParaRPr lang="ko-KR" altLang="en-US" sz="2400">
              <a:latin typeface="맑은 고딕" charset="-127"/>
              <a:ea typeface="맑은 고딕" charset="-127"/>
            </a:endParaRP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gray">
          <a:xfrm>
            <a:off x="684213" y="1628775"/>
            <a:ext cx="3600450" cy="410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ko-KR" sz="2400">
                <a:latin typeface="맑은 고딕" charset="-127"/>
                <a:ea typeface="맑은 고딕" charset="-127"/>
              </a:rPr>
              <a:t>1.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경고 문구가 눈에 띄므로 경각심 유발이 쉽다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 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2.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사람들의 눈높이에 맞춤으로서 잔디보호 의도를 표현하기 쉽다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 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3.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개성 있는 문구로 관심을 끌기 쉽고 의도전달이 쉽다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 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4.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설치비용이 저렴하다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 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5.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독창적으로 꾸밀 수 있다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gray">
          <a:xfrm>
            <a:off x="447675" y="147478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pic>
        <p:nvPicPr>
          <p:cNvPr id="88080" name="Picture 16" descr="UNI000004a89e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133600"/>
            <a:ext cx="3959225" cy="2762250"/>
          </a:xfrm>
          <a:prstGeom prst="rect">
            <a:avLst/>
          </a:prstGeom>
          <a:noFill/>
        </p:spPr>
      </p:pic>
      <p:pic>
        <p:nvPicPr>
          <p:cNvPr id="88082" name="Picture 18" descr="UNI000004a89e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844675"/>
            <a:ext cx="2932112" cy="36734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decel="100000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/>
      <p:bldP spid="88074" grpId="0"/>
      <p:bldP spid="88075" grpId="0"/>
      <p:bldP spid="88078" grpId="0"/>
      <p:bldP spid="88076" grpId="0"/>
      <p:bldP spid="8807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그림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450" y="334963"/>
            <a:ext cx="11079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ko-KR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본론</a:t>
            </a:r>
            <a:endParaRPr kumimoji="0" lang="ko-KR" alt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9092" name="Picture 2" descr="C:\Users\choi\Desktop\가죽-개체.png"/>
          <p:cNvPicPr>
            <a:picLocks noChangeAspect="1" noChangeArrowheads="1"/>
          </p:cNvPicPr>
          <p:nvPr/>
        </p:nvPicPr>
        <p:blipFill>
          <a:blip r:embed="rId3"/>
          <a:srcRect b="69852"/>
          <a:stretch>
            <a:fillRect/>
          </a:stretch>
        </p:blipFill>
        <p:spPr bwMode="auto">
          <a:xfrm>
            <a:off x="4643438" y="908050"/>
            <a:ext cx="3952875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2" descr="C:\Users\choi\Desktop\가죽-개체.png"/>
          <p:cNvPicPr>
            <a:picLocks noChangeAspect="1" noChangeArrowheads="1"/>
          </p:cNvPicPr>
          <p:nvPr/>
        </p:nvPicPr>
        <p:blipFill>
          <a:blip r:embed="rId3"/>
          <a:srcRect t="33719" b="34508"/>
          <a:stretch>
            <a:fillRect/>
          </a:stretch>
        </p:blipFill>
        <p:spPr bwMode="auto">
          <a:xfrm>
            <a:off x="4643438" y="2682875"/>
            <a:ext cx="395287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2" descr="C:\Users\choi\Desktop\가죽-개체.png"/>
          <p:cNvPicPr>
            <a:picLocks noChangeAspect="1" noChangeArrowheads="1"/>
          </p:cNvPicPr>
          <p:nvPr/>
        </p:nvPicPr>
        <p:blipFill>
          <a:blip r:embed="rId3"/>
          <a:srcRect l="-1434" t="69456" r="-546" b="-777"/>
          <a:stretch>
            <a:fillRect/>
          </a:stretch>
        </p:blipFill>
        <p:spPr bwMode="auto">
          <a:xfrm>
            <a:off x="4573588" y="4549775"/>
            <a:ext cx="4030662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7" name="Text Box 9"/>
          <p:cNvSpPr txBox="1">
            <a:spLocks noChangeArrowheads="1"/>
          </p:cNvSpPr>
          <p:nvPr/>
        </p:nvSpPr>
        <p:spPr bwMode="gray">
          <a:xfrm>
            <a:off x="4787900" y="1341438"/>
            <a:ext cx="35274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잔디위에 깔아 잔디를 보호하는 매트</a:t>
            </a:r>
            <a:r>
              <a:rPr lang="en-US" altLang="ko-KR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200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gray">
          <a:xfrm>
            <a:off x="4932363" y="3141663"/>
            <a:ext cx="3384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6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장점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gray">
          <a:xfrm>
            <a:off x="4932363" y="5013325"/>
            <a:ext cx="3384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6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단점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gray">
          <a:xfrm>
            <a:off x="684213" y="1628775"/>
            <a:ext cx="3600450" cy="410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ko-KR" sz="2400">
                <a:latin typeface="맑은 고딕" charset="-127"/>
                <a:ea typeface="맑은 고딕" charset="-127"/>
              </a:rPr>
              <a:t>1.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잔디를 관리하는 데 있어 편리하다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2.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잔디매트를 깔아서 잔디를 보호 할 수 있다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3.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비나 이물질 등의 오염에 강하며 미끄럼을 방지한다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4.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물청소가 가능해 청결을 유지하기 쉽다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5.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시공이 간편하고 이동도 편리하다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  <a:endParaRPr lang="ko-KR" altLang="en-US" sz="2400">
              <a:latin typeface="맑은 고딕" charset="-127"/>
              <a:ea typeface="맑은 고딕" charset="-127"/>
            </a:endParaRP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gray">
          <a:xfrm>
            <a:off x="447675" y="147478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gray">
          <a:xfrm>
            <a:off x="0" y="2778125"/>
            <a:ext cx="9144000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just"/>
            <a:r>
              <a:rPr lang="ko-KR" altLang="en-US" sz="1000">
                <a:solidFill>
                  <a:srgbClr val="000000"/>
                </a:solidFill>
                <a:latin typeface="한컴바탕" pitchFamily="18" charset="2"/>
                <a:ea typeface="맑은 고딕" charset="-127"/>
              </a:rPr>
              <a:t>  </a:t>
            </a:r>
            <a:r>
              <a:rPr lang="ko-KR" altLang="en-US" sz="7900">
                <a:solidFill>
                  <a:srgbClr val="000000"/>
                </a:solidFill>
                <a:latin typeface="맑은 고딕"/>
                <a:ea typeface="맑은 고딕" charset="-127"/>
              </a:rPr>
              <a:t> </a:t>
            </a:r>
            <a:r>
              <a:rPr lang="ko-KR" altLang="en-US" sz="1000">
                <a:solidFill>
                  <a:srgbClr val="000000"/>
                </a:solidFill>
                <a:latin typeface="맑은 고딕"/>
                <a:ea typeface="맑은 고딕" charset="-127"/>
              </a:rPr>
              <a:t>                     </a:t>
            </a:r>
            <a:r>
              <a:rPr lang="en-US" altLang="ko-KR" sz="1000">
                <a:solidFill>
                  <a:srgbClr val="000000"/>
                </a:solidFill>
                <a:latin typeface="한컴바탕" pitchFamily="18" charset="2"/>
                <a:ea typeface="맑은 고딕" charset="-127"/>
              </a:rPr>
              <a:t>^ </a:t>
            </a:r>
          </a:p>
        </p:txBody>
      </p:sp>
      <p:pic>
        <p:nvPicPr>
          <p:cNvPr id="89104" name="Picture 16" descr="UNI000004a89e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916113"/>
            <a:ext cx="3457575" cy="3022600"/>
          </a:xfrm>
          <a:prstGeom prst="rect">
            <a:avLst/>
          </a:prstGeom>
          <a:noFill/>
        </p:spPr>
      </p:pic>
      <p:sp>
        <p:nvSpPr>
          <p:cNvPr id="89102" name="Text Box 14"/>
          <p:cNvSpPr txBox="1">
            <a:spLocks noChangeArrowheads="1"/>
          </p:cNvSpPr>
          <p:nvPr/>
        </p:nvSpPr>
        <p:spPr bwMode="gray">
          <a:xfrm>
            <a:off x="684213" y="1628775"/>
            <a:ext cx="3600450" cy="478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ko-KR" sz="2200">
                <a:latin typeface="맑은 고딕" charset="-127"/>
                <a:ea typeface="맑은 고딕" charset="-127"/>
              </a:rPr>
              <a:t>1. </a:t>
            </a:r>
            <a:r>
              <a:rPr lang="ko-KR" altLang="en-US" sz="2200">
                <a:latin typeface="맑은 고딕" charset="-127"/>
                <a:ea typeface="맑은 고딕" charset="-127"/>
              </a:rPr>
              <a:t>평지가 아닌 곳에서 칼날 사용이 어렵다</a:t>
            </a:r>
            <a:r>
              <a:rPr lang="en-US" altLang="ko-KR" sz="2200">
                <a:latin typeface="맑은 고딕" charset="-127"/>
                <a:ea typeface="맑은 고딕" charset="-127"/>
              </a:rPr>
              <a:t>.</a:t>
            </a:r>
          </a:p>
          <a:p>
            <a:r>
              <a:rPr lang="en-US" altLang="ko-KR" sz="2200">
                <a:latin typeface="맑은 고딕" charset="-127"/>
                <a:ea typeface="맑은 고딕" charset="-127"/>
              </a:rPr>
              <a:t>2. </a:t>
            </a:r>
            <a:r>
              <a:rPr lang="ko-KR" altLang="en-US" sz="2200">
                <a:latin typeface="맑은 고딕" charset="-127"/>
                <a:ea typeface="맑은 고딕" charset="-127"/>
              </a:rPr>
              <a:t>잔디매트에 칼날이 들어갈 공간을 만들기 어렵다</a:t>
            </a:r>
            <a:r>
              <a:rPr lang="en-US" altLang="ko-KR" sz="2200">
                <a:latin typeface="맑은 고딕" charset="-127"/>
                <a:ea typeface="맑은 고딕" charset="-127"/>
              </a:rPr>
              <a:t>.</a:t>
            </a:r>
          </a:p>
          <a:p>
            <a:r>
              <a:rPr lang="en-US" altLang="ko-KR" sz="2200">
                <a:latin typeface="맑은 고딕" charset="-127"/>
                <a:ea typeface="맑은 고딕" charset="-127"/>
              </a:rPr>
              <a:t>3. </a:t>
            </a:r>
            <a:r>
              <a:rPr lang="ko-KR" altLang="en-US" sz="2200">
                <a:latin typeface="맑은 고딕" charset="-127"/>
                <a:ea typeface="맑은 고딕" charset="-127"/>
              </a:rPr>
              <a:t>매트가 고무여서 칼날과의 마찰로 인해 사용이 어렵다</a:t>
            </a:r>
            <a:r>
              <a:rPr lang="en-US" altLang="ko-KR" sz="2200">
                <a:latin typeface="맑은 고딕" charset="-127"/>
                <a:ea typeface="맑은 고딕" charset="-127"/>
              </a:rPr>
              <a:t>.</a:t>
            </a:r>
          </a:p>
          <a:p>
            <a:r>
              <a:rPr lang="en-US" altLang="ko-KR" sz="2200">
                <a:latin typeface="맑은 고딕" charset="-127"/>
                <a:ea typeface="맑은 고딕" charset="-127"/>
              </a:rPr>
              <a:t>4. </a:t>
            </a:r>
            <a:r>
              <a:rPr lang="ko-KR" altLang="en-US" sz="2200">
                <a:latin typeface="맑은 고딕" charset="-127"/>
                <a:ea typeface="맑은 고딕" charset="-127"/>
              </a:rPr>
              <a:t>칼날로 잔디를 깎을 때 제대로 깎기가 어렵다</a:t>
            </a:r>
            <a:r>
              <a:rPr lang="en-US" altLang="ko-KR" sz="2200">
                <a:latin typeface="맑은 고딕" charset="-127"/>
                <a:ea typeface="맑은 고딕" charset="-127"/>
              </a:rPr>
              <a:t>.</a:t>
            </a:r>
          </a:p>
          <a:p>
            <a:r>
              <a:rPr lang="en-US" altLang="ko-KR" sz="2200">
                <a:latin typeface="맑은 고딕" charset="-127"/>
                <a:ea typeface="맑은 고딕" charset="-127"/>
              </a:rPr>
              <a:t>5. </a:t>
            </a:r>
            <a:r>
              <a:rPr lang="ko-KR" altLang="en-US" sz="2200">
                <a:latin typeface="맑은 고딕" charset="-127"/>
                <a:ea typeface="맑은 고딕" charset="-127"/>
              </a:rPr>
              <a:t>매트가 노출 되어 외관상 좋지 않다</a:t>
            </a:r>
            <a:r>
              <a:rPr lang="en-US" altLang="ko-KR" sz="2200">
                <a:latin typeface="맑은 고딕" charset="-127"/>
                <a:ea typeface="맑은 고딕" charset="-127"/>
              </a:rPr>
              <a:t>.</a:t>
            </a:r>
          </a:p>
          <a:p>
            <a:r>
              <a:rPr lang="en-US" altLang="ko-KR" sz="2200">
                <a:latin typeface="맑은 고딕" charset="-127"/>
                <a:ea typeface="맑은 고딕" charset="-127"/>
              </a:rPr>
              <a:t>6. </a:t>
            </a:r>
            <a:r>
              <a:rPr lang="ko-KR" altLang="en-US" sz="2200">
                <a:latin typeface="맑은 고딕" charset="-127"/>
                <a:ea typeface="맑은 고딕" charset="-127"/>
              </a:rPr>
              <a:t>잔디 위의 고무를 밟기 때문에 천연잔디의 느낌을 받기 힘들다</a:t>
            </a:r>
            <a:r>
              <a:rPr lang="en-US" altLang="ko-KR" sz="2200">
                <a:latin typeface="맑은 고딕" charset="-127"/>
                <a:ea typeface="맑은 고딕" charset="-127"/>
              </a:rPr>
              <a:t>.</a:t>
            </a:r>
            <a:endParaRPr lang="ko-KR" altLang="en-US" sz="2200">
              <a:latin typeface="맑은 고딕" charset="-127"/>
              <a:ea typeface="맑은 고딕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7" grpId="0"/>
      <p:bldP spid="89098" grpId="0"/>
      <p:bldP spid="89099" grpId="0"/>
      <p:bldP spid="89100" grpId="0"/>
      <p:bldP spid="89100" grpId="1"/>
      <p:bldP spid="891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그림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450" y="334963"/>
            <a:ext cx="11079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ko-KR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본론</a:t>
            </a:r>
            <a:endParaRPr kumimoji="0" lang="ko-KR" alt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90116" name="Picture 2" descr="C:\Users\choi\Desktop\가죽-개체.png"/>
          <p:cNvPicPr>
            <a:picLocks noChangeAspect="1" noChangeArrowheads="1"/>
          </p:cNvPicPr>
          <p:nvPr/>
        </p:nvPicPr>
        <p:blipFill>
          <a:blip r:embed="rId3"/>
          <a:srcRect b="69852"/>
          <a:stretch>
            <a:fillRect/>
          </a:stretch>
        </p:blipFill>
        <p:spPr bwMode="auto">
          <a:xfrm>
            <a:off x="4643438" y="908050"/>
            <a:ext cx="3952875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2" descr="C:\Users\choi\Desktop\가죽-개체.png"/>
          <p:cNvPicPr>
            <a:picLocks noChangeAspect="1" noChangeArrowheads="1"/>
          </p:cNvPicPr>
          <p:nvPr/>
        </p:nvPicPr>
        <p:blipFill>
          <a:blip r:embed="rId3"/>
          <a:srcRect t="33719" b="34508"/>
          <a:stretch>
            <a:fillRect/>
          </a:stretch>
        </p:blipFill>
        <p:spPr bwMode="auto">
          <a:xfrm>
            <a:off x="4643438" y="2682875"/>
            <a:ext cx="395287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2" descr="C:\Users\choi\Desktop\가죽-개체.png"/>
          <p:cNvPicPr>
            <a:picLocks noChangeAspect="1" noChangeArrowheads="1"/>
          </p:cNvPicPr>
          <p:nvPr/>
        </p:nvPicPr>
        <p:blipFill>
          <a:blip r:embed="rId3"/>
          <a:srcRect l="-1434" t="69456" r="-546" b="-777"/>
          <a:stretch>
            <a:fillRect/>
          </a:stretch>
        </p:blipFill>
        <p:spPr bwMode="auto">
          <a:xfrm>
            <a:off x="4573588" y="4549775"/>
            <a:ext cx="4030662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1" name="Text Box 9"/>
          <p:cNvSpPr txBox="1">
            <a:spLocks noChangeArrowheads="1"/>
          </p:cNvSpPr>
          <p:nvPr/>
        </p:nvSpPr>
        <p:spPr bwMode="gray">
          <a:xfrm>
            <a:off x="4787900" y="1268413"/>
            <a:ext cx="35274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색감과 입체감을 이용해 식상함을 줄이고 미적으로 돋보이는 잔디</a:t>
            </a:r>
            <a:r>
              <a:rPr lang="en-US" altLang="ko-KR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00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gray">
          <a:xfrm>
            <a:off x="4932363" y="3141663"/>
            <a:ext cx="3384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6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장점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gray">
          <a:xfrm>
            <a:off x="4932363" y="5013325"/>
            <a:ext cx="3384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6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단점</a:t>
            </a: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gray">
          <a:xfrm>
            <a:off x="684213" y="1628775"/>
            <a:ext cx="3600450" cy="447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ko-KR" sz="2400">
                <a:latin typeface="맑은 고딕" charset="-127"/>
                <a:ea typeface="맑은 고딕" charset="-127"/>
              </a:rPr>
              <a:t>1.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어둡거나 비가 올 때 잘 보이지 않는다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2.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바람이 심하거나 많이 밟혀 잔디가 쓰러진다면 다시 관리해 주어야 한다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3.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관리가 힘들다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 (</a:t>
            </a:r>
            <a:r>
              <a:rPr lang="ko-KR" altLang="en-US" sz="2400">
                <a:latin typeface="맑은 고딕" charset="-127"/>
                <a:ea typeface="맑은 고딕" charset="-127"/>
              </a:rPr>
              <a:t>잔디가 자라거나 훼손 되었을 때</a:t>
            </a:r>
            <a:r>
              <a:rPr lang="en-US" altLang="ko-KR" sz="2400">
                <a:latin typeface="맑은 고딕" charset="-127"/>
                <a:ea typeface="맑은 고딕" charset="-127"/>
              </a:rPr>
              <a:t>)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4.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주위를 기울이지 않으면 눈에 잘 띄지 않는다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5.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자연이 훼손될 우려가 있다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  <a:endParaRPr lang="ko-KR" altLang="en-US" sz="2400">
              <a:latin typeface="맑은 고딕" charset="-127"/>
              <a:ea typeface="맑은 고딕" charset="-127"/>
            </a:endParaRP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gray">
          <a:xfrm>
            <a:off x="684213" y="1628775"/>
            <a:ext cx="3600450" cy="3743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ko-KR" sz="2400">
                <a:latin typeface="맑은 고딕" charset="-127"/>
                <a:ea typeface="맑은 고딕" charset="-127"/>
              </a:rPr>
              <a:t>1.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디자인을 구상하기 편하다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2.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가격이 저렴하다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3.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공간의 제약을 적게 받는다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4.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어두울 때 빛을 이용하면 주위의 시선을 끌 수 있다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5.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잔디에 디자인을 하므로 미관상 보기가 좋다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  <a:endParaRPr lang="ko-KR" altLang="en-US" sz="2400">
              <a:latin typeface="맑은 고딕" charset="-127"/>
              <a:ea typeface="맑은 고딕" charset="-127"/>
            </a:endParaRP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gray">
          <a:xfrm>
            <a:off x="447675" y="147478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pic>
        <p:nvPicPr>
          <p:cNvPr id="90128" name="Picture 16" descr="UNI000004a89ee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133600"/>
            <a:ext cx="3671888" cy="23526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1" grpId="0"/>
      <p:bldP spid="90122" grpId="0"/>
      <p:bldP spid="90123" grpId="0"/>
      <p:bldP spid="90126" grpId="0"/>
      <p:bldP spid="90124" grpId="0"/>
      <p:bldP spid="9012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그림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450" y="334963"/>
            <a:ext cx="11079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ko-KR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본론</a:t>
            </a:r>
            <a:endParaRPr kumimoji="0" lang="ko-KR" alt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91140" name="Picture 2" descr="C:\Users\choi\Desktop\가죽-개체.png"/>
          <p:cNvPicPr>
            <a:picLocks noChangeAspect="1" noChangeArrowheads="1"/>
          </p:cNvPicPr>
          <p:nvPr/>
        </p:nvPicPr>
        <p:blipFill>
          <a:blip r:embed="rId3"/>
          <a:srcRect b="69852"/>
          <a:stretch>
            <a:fillRect/>
          </a:stretch>
        </p:blipFill>
        <p:spPr bwMode="auto">
          <a:xfrm>
            <a:off x="4643438" y="908050"/>
            <a:ext cx="3952875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2" descr="C:\Users\choi\Desktop\가죽-개체.png"/>
          <p:cNvPicPr>
            <a:picLocks noChangeAspect="1" noChangeArrowheads="1"/>
          </p:cNvPicPr>
          <p:nvPr/>
        </p:nvPicPr>
        <p:blipFill>
          <a:blip r:embed="rId3"/>
          <a:srcRect t="33719" b="34508"/>
          <a:stretch>
            <a:fillRect/>
          </a:stretch>
        </p:blipFill>
        <p:spPr bwMode="auto">
          <a:xfrm>
            <a:off x="4643438" y="2682875"/>
            <a:ext cx="395287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2" descr="C:\Users\choi\Desktop\가죽-개체.png"/>
          <p:cNvPicPr>
            <a:picLocks noChangeAspect="1" noChangeArrowheads="1"/>
          </p:cNvPicPr>
          <p:nvPr/>
        </p:nvPicPr>
        <p:blipFill>
          <a:blip r:embed="rId3"/>
          <a:srcRect l="-1434" t="69456" r="-546" b="-777"/>
          <a:stretch>
            <a:fillRect/>
          </a:stretch>
        </p:blipFill>
        <p:spPr bwMode="auto">
          <a:xfrm>
            <a:off x="4573588" y="4549775"/>
            <a:ext cx="4030662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3" name="Text Box 7"/>
          <p:cNvSpPr txBox="1">
            <a:spLocks noChangeArrowheads="1"/>
          </p:cNvSpPr>
          <p:nvPr/>
        </p:nvSpPr>
        <p:spPr bwMode="gray">
          <a:xfrm>
            <a:off x="4859338" y="1196975"/>
            <a:ext cx="35274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디딤잔디를 깔아 잔디를 보호하고 꽃을 심어 주변의 미적 환경을 꾸민 잔디</a:t>
            </a:r>
            <a:r>
              <a:rPr lang="en-US" altLang="ko-KR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00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gray">
          <a:xfrm>
            <a:off x="4932363" y="3141663"/>
            <a:ext cx="3384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6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장점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gray">
          <a:xfrm>
            <a:off x="4932363" y="5013325"/>
            <a:ext cx="3384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6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단점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gray">
          <a:xfrm>
            <a:off x="684213" y="1628775"/>
            <a:ext cx="3600450" cy="4838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ko-KR" sz="2400">
                <a:latin typeface="맑은 고딕" charset="-127"/>
                <a:ea typeface="맑은 고딕" charset="-127"/>
              </a:rPr>
              <a:t>1.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가격이 싸고 시공이 간편하다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 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2.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미관상 보기 좋다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3.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이동이 용이해 자연스럽게 번식할 수 있는 조건을 조성해 번식률이 높다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4. EVA</a:t>
            </a:r>
            <a:r>
              <a:rPr lang="ko-KR" altLang="en-US" sz="2400">
                <a:latin typeface="맑은 고딕" charset="-127"/>
                <a:ea typeface="맑은 고딕" charset="-127"/>
              </a:rPr>
              <a:t>고탄력 소제로 제작돼 천연잔디밭을 걷는 듯 한 느낌을 받을 수 있다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 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5.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꽃에 의해 잔디를 보호 할 수 있다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 </a:t>
            </a:r>
            <a:endParaRPr lang="ko-KR" altLang="en-US" sz="2400">
              <a:latin typeface="맑은 고딕" charset="-127"/>
              <a:ea typeface="맑은 고딕" charset="-127"/>
            </a:endParaRP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gray">
          <a:xfrm>
            <a:off x="684213" y="1628775"/>
            <a:ext cx="3600450" cy="447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ko-KR" sz="2400">
                <a:latin typeface="맑은 고딕" charset="-127"/>
                <a:ea typeface="맑은 고딕" charset="-127"/>
              </a:rPr>
              <a:t>1.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꽃을 관리하기가 힘들다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 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2.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파이거나 마찰에 의해 밀려나올시 다시 시공해야한다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 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3.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꽃이 훼손될 경우 보기가 더 좋지 않다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 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4.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꽃이 심어져 있어도 가로질러 가는 사람이 있다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 </a:t>
            </a:r>
          </a:p>
          <a:p>
            <a:r>
              <a:rPr lang="en-US" altLang="ko-KR" sz="2400">
                <a:latin typeface="맑은 고딕" charset="-127"/>
                <a:ea typeface="맑은 고딕" charset="-127"/>
              </a:rPr>
              <a:t>5. </a:t>
            </a:r>
            <a:r>
              <a:rPr lang="ko-KR" altLang="en-US" sz="2400">
                <a:latin typeface="맑은 고딕" charset="-127"/>
                <a:ea typeface="맑은 고딕" charset="-127"/>
              </a:rPr>
              <a:t>하이힐과 같이 굽이 뾰족한 구두는 빠질 위험이 있다</a:t>
            </a:r>
            <a:r>
              <a:rPr lang="en-US" altLang="ko-KR" sz="2400">
                <a:latin typeface="맑은 고딕" charset="-127"/>
                <a:ea typeface="맑은 고딕" charset="-127"/>
              </a:rPr>
              <a:t>. </a:t>
            </a:r>
            <a:endParaRPr lang="ko-KR" altLang="en-US" sz="2400">
              <a:latin typeface="맑은 고딕" charset="-127"/>
              <a:ea typeface="맑은 고딕" charset="-127"/>
            </a:endParaRP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gray">
          <a:xfrm>
            <a:off x="447675" y="147478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pic>
        <p:nvPicPr>
          <p:cNvPr id="91151" name="Picture 15" descr="UNI000004a89e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844675"/>
            <a:ext cx="3600450" cy="2439988"/>
          </a:xfrm>
          <a:prstGeom prst="rect">
            <a:avLst/>
          </a:prstGeom>
          <a:noFill/>
        </p:spPr>
      </p:pic>
      <p:pic>
        <p:nvPicPr>
          <p:cNvPr id="9115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916113"/>
            <a:ext cx="3738562" cy="3384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  <p:bldP spid="91144" grpId="0"/>
      <p:bldP spid="91145" grpId="0"/>
      <p:bldP spid="91147" grpId="0"/>
      <p:bldP spid="91147" grpId="1"/>
      <p:bldP spid="91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그림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450" y="334963"/>
            <a:ext cx="109855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ko-KR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결론</a:t>
            </a:r>
          </a:p>
        </p:txBody>
      </p:sp>
      <p:pic>
        <p:nvPicPr>
          <p:cNvPr id="80928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196975"/>
            <a:ext cx="7323137" cy="551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250" y="2349500"/>
            <a:ext cx="5548313" cy="1311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ko-KR" altLang="en-US" sz="8000"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감사합니다</a:t>
            </a:r>
            <a:r>
              <a:rPr kumimoji="0" lang="en-US" altLang="ko-KR" sz="8000"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  <a:ea typeface="맑은 고딕" charset="-127"/>
              </a:rPr>
              <a:t>.</a:t>
            </a:r>
          </a:p>
        </p:txBody>
      </p:sp>
      <p:pic>
        <p:nvPicPr>
          <p:cNvPr id="2050" name="Picture 2" descr="C:\Users\choi\Desktop\로고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252413"/>
            <a:ext cx="630237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450" y="334963"/>
            <a:ext cx="109855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ko-KR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목차</a:t>
            </a:r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gray">
          <a:xfrm>
            <a:off x="703263" y="2535238"/>
            <a:ext cx="7740650" cy="619125"/>
          </a:xfrm>
          <a:prstGeom prst="rect">
            <a:avLst/>
          </a:prstGeom>
          <a:solidFill>
            <a:srgbClr val="D7D7C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b="1">
              <a:latin typeface="Arial" charset="0"/>
            </a:endParaRPr>
          </a:p>
        </p:txBody>
      </p:sp>
      <p:grpSp>
        <p:nvGrpSpPr>
          <p:cNvPr id="18441" name="Group 6"/>
          <p:cNvGrpSpPr>
            <a:grpSpLocks/>
          </p:cNvGrpSpPr>
          <p:nvPr/>
        </p:nvGrpSpPr>
        <p:grpSpPr bwMode="auto">
          <a:xfrm>
            <a:off x="692150" y="2535238"/>
            <a:ext cx="2054225" cy="619125"/>
            <a:chOff x="404" y="1980"/>
            <a:chExt cx="1294" cy="298"/>
          </a:xfrm>
        </p:grpSpPr>
        <p:sp>
          <p:nvSpPr>
            <p:cNvPr id="18442" name="Rectangle 4"/>
            <p:cNvSpPr>
              <a:spLocks noChangeArrowheads="1"/>
            </p:cNvSpPr>
            <p:nvPr/>
          </p:nvSpPr>
          <p:spPr bwMode="gray">
            <a:xfrm>
              <a:off x="404" y="1980"/>
              <a:ext cx="1205" cy="298"/>
            </a:xfrm>
            <a:prstGeom prst="rect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/>
              <a:endParaRPr kumimoji="0" lang="ko-KR" altLang="en-US" b="1">
                <a:latin typeface="Arial" charset="0"/>
              </a:endParaRPr>
            </a:p>
          </p:txBody>
        </p:sp>
        <p:sp>
          <p:nvSpPr>
            <p:cNvPr id="18443" name="AutoShape 5"/>
            <p:cNvSpPr>
              <a:spLocks noChangeArrowheads="1"/>
            </p:cNvSpPr>
            <p:nvPr/>
          </p:nvSpPr>
          <p:spPr bwMode="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/>
              <a:endParaRPr kumimoji="0" lang="ko-KR" altLang="en-US" b="1">
                <a:latin typeface="Arial" charset="0"/>
              </a:endParaRPr>
            </a:p>
          </p:txBody>
        </p:sp>
      </p:grpSp>
      <p:sp>
        <p:nvSpPr>
          <p:cNvPr id="18444" name="Text Box 16"/>
          <p:cNvSpPr txBox="1">
            <a:spLocks noChangeArrowheads="1"/>
          </p:cNvSpPr>
          <p:nvPr/>
        </p:nvSpPr>
        <p:spPr bwMode="gray">
          <a:xfrm>
            <a:off x="2627313" y="2565400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kumimoji="0" lang="ko-KR" altLang="en-US" sz="1600" b="1">
                <a:latin typeface="Arial" charset="0"/>
              </a:rPr>
              <a:t>아이디어 도출 및 조합</a:t>
            </a:r>
          </a:p>
        </p:txBody>
      </p:sp>
      <p:sp>
        <p:nvSpPr>
          <p:cNvPr id="440338" name="Rectangle 18"/>
          <p:cNvSpPr>
            <a:spLocks noChangeArrowheads="1"/>
          </p:cNvSpPr>
          <p:nvPr/>
        </p:nvSpPr>
        <p:spPr bwMode="gray">
          <a:xfrm>
            <a:off x="714375" y="2641600"/>
            <a:ext cx="18367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 algn="ctr" eaLnBrk="0" latinLnBrk="0" hangingPunct="0"/>
            <a:r>
              <a:rPr kumimoji="0" lang="ko-KR" altLang="en-US" sz="2000" b="1">
                <a:solidFill>
                  <a:srgbClr val="FFFFFF"/>
                </a:solidFill>
                <a:latin typeface="Arial" charset="0"/>
              </a:rPr>
              <a:t>세부 문제</a:t>
            </a:r>
          </a:p>
        </p:txBody>
      </p:sp>
      <p:sp>
        <p:nvSpPr>
          <p:cNvPr id="440339" name="AutoShape 19"/>
          <p:cNvSpPr>
            <a:spLocks noChangeArrowheads="1"/>
          </p:cNvSpPr>
          <p:nvPr/>
        </p:nvSpPr>
        <p:spPr bwMode="gray">
          <a:xfrm>
            <a:off x="4178300" y="2701925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rgbClr val="D7D7C3"/>
              </a:gs>
              <a:gs pos="100000">
                <a:schemeClr val="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 latinLnBrk="0"/>
            <a:endParaRPr kumimoji="0" lang="ko-KR" altLang="en-US" b="1">
              <a:latin typeface="Arial" charset="0"/>
            </a:endParaRPr>
          </a:p>
        </p:txBody>
      </p:sp>
      <p:sp>
        <p:nvSpPr>
          <p:cNvPr id="18447" name="Text Box 20"/>
          <p:cNvSpPr txBox="1">
            <a:spLocks noChangeArrowheads="1"/>
          </p:cNvSpPr>
          <p:nvPr/>
        </p:nvSpPr>
        <p:spPr bwMode="gray">
          <a:xfrm>
            <a:off x="4557713" y="26670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kumimoji="0" lang="ko-KR" altLang="en-US" sz="1600" b="1">
                <a:latin typeface="Arial" charset="0"/>
              </a:rPr>
              <a:t>아이디어 장단점</a:t>
            </a:r>
          </a:p>
        </p:txBody>
      </p:sp>
      <p:sp>
        <p:nvSpPr>
          <p:cNvPr id="440341" name="AutoShape 21"/>
          <p:cNvSpPr>
            <a:spLocks noChangeArrowheads="1"/>
          </p:cNvSpPr>
          <p:nvPr/>
        </p:nvSpPr>
        <p:spPr bwMode="gray">
          <a:xfrm>
            <a:off x="6207125" y="2701925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rgbClr val="D7D7C3"/>
              </a:gs>
              <a:gs pos="100000">
                <a:schemeClr val="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 latinLnBrk="0"/>
            <a:endParaRPr kumimoji="0" lang="ko-KR" altLang="en-US" b="1">
              <a:latin typeface="Arial" charset="0"/>
            </a:endParaRPr>
          </a:p>
        </p:txBody>
      </p:sp>
      <p:sp>
        <p:nvSpPr>
          <p:cNvPr id="18449" name="Text Box 22"/>
          <p:cNvSpPr txBox="1">
            <a:spLocks noChangeArrowheads="1"/>
          </p:cNvSpPr>
          <p:nvPr/>
        </p:nvSpPr>
        <p:spPr bwMode="gray">
          <a:xfrm>
            <a:off x="6545263" y="26670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kumimoji="0" lang="ko-KR" altLang="en-US" sz="1600" b="1">
                <a:latin typeface="Arial" charset="0"/>
              </a:rPr>
              <a:t>아이디어 개선</a:t>
            </a:r>
          </a:p>
        </p:txBody>
      </p:sp>
      <p:sp>
        <p:nvSpPr>
          <p:cNvPr id="18450" name="AutoShape 54"/>
          <p:cNvSpPr>
            <a:spLocks noChangeArrowheads="1"/>
          </p:cNvSpPr>
          <p:nvPr/>
        </p:nvSpPr>
        <p:spPr bwMode="gray">
          <a:xfrm>
            <a:off x="989013" y="3284538"/>
            <a:ext cx="1114425" cy="1114425"/>
          </a:xfrm>
          <a:prstGeom prst="diamond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Bottom">
              <a:rot lat="20999997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latinLnBrk="0"/>
            <a:endParaRPr kumimoji="0" lang="ko-KR" altLang="en-US" b="1">
              <a:latin typeface="Arial" charset="0"/>
            </a:endParaRPr>
          </a:p>
        </p:txBody>
      </p:sp>
      <p:sp>
        <p:nvSpPr>
          <p:cNvPr id="18451" name="AutoShape 55"/>
          <p:cNvSpPr>
            <a:spLocks noChangeArrowheads="1"/>
          </p:cNvSpPr>
          <p:nvPr/>
        </p:nvSpPr>
        <p:spPr bwMode="gray">
          <a:xfrm>
            <a:off x="2970213" y="3284538"/>
            <a:ext cx="1114425" cy="1114425"/>
          </a:xfrm>
          <a:prstGeom prst="diamond">
            <a:avLst/>
          </a:prstGeom>
          <a:solidFill>
            <a:srgbClr val="CBCAA2"/>
          </a:solidFill>
          <a:ln w="9525">
            <a:miter lim="800000"/>
            <a:headEnd/>
            <a:tailEnd/>
          </a:ln>
          <a:scene3d>
            <a:camera prst="legacyPerspectiveBottom">
              <a:rot lat="20999997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C1CF9D"/>
            </a:extrusionClr>
          </a:sp3d>
        </p:spPr>
        <p:txBody>
          <a:bodyPr wrap="none" anchor="ctr">
            <a:flatTx/>
          </a:bodyPr>
          <a:lstStyle/>
          <a:p>
            <a:pPr algn="ctr" latinLnBrk="0"/>
            <a:endParaRPr kumimoji="0" lang="ko-KR" altLang="en-US" b="1">
              <a:latin typeface="Arial" charset="0"/>
            </a:endParaRPr>
          </a:p>
        </p:txBody>
      </p:sp>
      <p:sp>
        <p:nvSpPr>
          <p:cNvPr id="18452" name="AutoShape 56"/>
          <p:cNvSpPr>
            <a:spLocks noChangeArrowheads="1"/>
          </p:cNvSpPr>
          <p:nvPr/>
        </p:nvSpPr>
        <p:spPr bwMode="gray">
          <a:xfrm>
            <a:off x="4960938" y="3284538"/>
            <a:ext cx="1114425" cy="1114425"/>
          </a:xfrm>
          <a:prstGeom prst="diamond">
            <a:avLst/>
          </a:prstGeom>
          <a:solidFill>
            <a:srgbClr val="CBCAA2"/>
          </a:solidFill>
          <a:ln w="9525">
            <a:miter lim="800000"/>
            <a:headEnd/>
            <a:tailEnd/>
          </a:ln>
          <a:scene3d>
            <a:camera prst="legacyPerspectiveBottom">
              <a:rot lat="20999997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C1CF9D"/>
            </a:extrusionClr>
          </a:sp3d>
        </p:spPr>
        <p:txBody>
          <a:bodyPr wrap="none" anchor="ctr">
            <a:flatTx/>
          </a:bodyPr>
          <a:lstStyle/>
          <a:p>
            <a:pPr algn="ctr" latinLnBrk="0"/>
            <a:endParaRPr kumimoji="0" lang="ko-KR" altLang="en-US" b="1">
              <a:latin typeface="Arial" charset="0"/>
            </a:endParaRPr>
          </a:p>
        </p:txBody>
      </p:sp>
      <p:sp>
        <p:nvSpPr>
          <p:cNvPr id="18453" name="AutoShape 57"/>
          <p:cNvSpPr>
            <a:spLocks noChangeArrowheads="1"/>
          </p:cNvSpPr>
          <p:nvPr/>
        </p:nvSpPr>
        <p:spPr bwMode="gray">
          <a:xfrm>
            <a:off x="6904038" y="3284538"/>
            <a:ext cx="1114425" cy="1114425"/>
          </a:xfrm>
          <a:prstGeom prst="diamond">
            <a:avLst/>
          </a:prstGeom>
          <a:solidFill>
            <a:srgbClr val="CBCAA2"/>
          </a:solidFill>
          <a:ln w="9525">
            <a:miter lim="800000"/>
            <a:headEnd/>
            <a:tailEnd/>
          </a:ln>
          <a:scene3d>
            <a:camera prst="legacyPerspectiveBottom">
              <a:rot lat="20999997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C1CF9D"/>
            </a:extrusionClr>
          </a:sp3d>
        </p:spPr>
        <p:txBody>
          <a:bodyPr wrap="none" anchor="ctr">
            <a:flatTx/>
          </a:bodyPr>
          <a:lstStyle/>
          <a:p>
            <a:pPr algn="ctr" latinLnBrk="0"/>
            <a:endParaRPr kumimoji="0" lang="ko-KR" altLang="en-US" b="1">
              <a:latin typeface="Arial" charset="0"/>
            </a:endParaRPr>
          </a:p>
        </p:txBody>
      </p:sp>
      <p:cxnSp>
        <p:nvCxnSpPr>
          <p:cNvPr id="18454" name="AutoShape 58"/>
          <p:cNvCxnSpPr>
            <a:cxnSpLocks noChangeShapeType="1"/>
            <a:stCxn id="18450" idx="3"/>
            <a:endCxn id="18451" idx="1"/>
          </p:cNvCxnSpPr>
          <p:nvPr/>
        </p:nvCxnSpPr>
        <p:spPr bwMode="gray">
          <a:xfrm>
            <a:off x="2103438" y="3841750"/>
            <a:ext cx="8667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</p:spPr>
      </p:cxnSp>
      <p:cxnSp>
        <p:nvCxnSpPr>
          <p:cNvPr id="18455" name="AutoShape 59"/>
          <p:cNvCxnSpPr>
            <a:cxnSpLocks noChangeShapeType="1"/>
            <a:stCxn id="18451" idx="3"/>
            <a:endCxn id="18452" idx="1"/>
          </p:cNvCxnSpPr>
          <p:nvPr/>
        </p:nvCxnSpPr>
        <p:spPr bwMode="gray">
          <a:xfrm>
            <a:off x="4084638" y="3841750"/>
            <a:ext cx="876300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</p:spPr>
      </p:cxnSp>
      <p:cxnSp>
        <p:nvCxnSpPr>
          <p:cNvPr id="18456" name="AutoShape 60"/>
          <p:cNvCxnSpPr>
            <a:cxnSpLocks noChangeShapeType="1"/>
            <a:stCxn id="18452" idx="3"/>
            <a:endCxn id="18453" idx="1"/>
          </p:cNvCxnSpPr>
          <p:nvPr/>
        </p:nvCxnSpPr>
        <p:spPr bwMode="gray">
          <a:xfrm>
            <a:off x="6075363" y="3841750"/>
            <a:ext cx="8286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</p:spPr>
      </p:cxnSp>
      <p:sp>
        <p:nvSpPr>
          <p:cNvPr id="18457" name="Text Box 61"/>
          <p:cNvSpPr txBox="1">
            <a:spLocks noChangeArrowheads="1"/>
          </p:cNvSpPr>
          <p:nvPr/>
        </p:nvSpPr>
        <p:spPr bwMode="gray">
          <a:xfrm>
            <a:off x="1092200" y="3609975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kumimoji="0" lang="ko-KR" altLang="en-US" sz="2400" b="1">
                <a:solidFill>
                  <a:srgbClr val="FFFFFF"/>
                </a:solidFill>
                <a:latin typeface="Arial" charset="0"/>
              </a:rPr>
              <a:t>서론</a:t>
            </a:r>
          </a:p>
        </p:txBody>
      </p:sp>
      <p:sp>
        <p:nvSpPr>
          <p:cNvPr id="18458" name="Text Box 62"/>
          <p:cNvSpPr txBox="1">
            <a:spLocks noChangeArrowheads="1"/>
          </p:cNvSpPr>
          <p:nvPr/>
        </p:nvSpPr>
        <p:spPr bwMode="gray">
          <a:xfrm>
            <a:off x="3059113" y="3609975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kumimoji="0" lang="ko-KR" altLang="en-US" sz="2400" b="1">
                <a:solidFill>
                  <a:srgbClr val="FFFFFF"/>
                </a:solidFill>
                <a:latin typeface="Arial" charset="0"/>
              </a:rPr>
              <a:t>본론</a:t>
            </a:r>
          </a:p>
        </p:txBody>
      </p:sp>
      <p:sp>
        <p:nvSpPr>
          <p:cNvPr id="18459" name="Text Box 63"/>
          <p:cNvSpPr txBox="1">
            <a:spLocks noChangeArrowheads="1"/>
          </p:cNvSpPr>
          <p:nvPr/>
        </p:nvSpPr>
        <p:spPr bwMode="gray">
          <a:xfrm>
            <a:off x="5051425" y="3609975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kumimoji="0" lang="ko-KR" altLang="en-US" sz="2400" b="1">
                <a:solidFill>
                  <a:srgbClr val="FFFFFF"/>
                </a:solidFill>
                <a:latin typeface="Arial" charset="0"/>
              </a:rPr>
              <a:t>본론</a:t>
            </a:r>
          </a:p>
        </p:txBody>
      </p:sp>
      <p:sp>
        <p:nvSpPr>
          <p:cNvPr id="18460" name="Text Box 64"/>
          <p:cNvSpPr txBox="1">
            <a:spLocks noChangeArrowheads="1"/>
          </p:cNvSpPr>
          <p:nvPr/>
        </p:nvSpPr>
        <p:spPr bwMode="gray">
          <a:xfrm>
            <a:off x="7021513" y="3609975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kumimoji="0" lang="ko-KR" altLang="en-US" sz="2400" b="1">
                <a:solidFill>
                  <a:srgbClr val="FFFFFF"/>
                </a:solidFill>
                <a:latin typeface="Arial" charset="0"/>
              </a:rPr>
              <a:t>결론</a:t>
            </a:r>
          </a:p>
        </p:txBody>
      </p:sp>
      <p:sp>
        <p:nvSpPr>
          <p:cNvPr id="18461" name="Text Box 65"/>
          <p:cNvSpPr txBox="1">
            <a:spLocks noChangeArrowheads="1"/>
          </p:cNvSpPr>
          <p:nvPr/>
        </p:nvSpPr>
        <p:spPr bwMode="gray">
          <a:xfrm>
            <a:off x="735013" y="4489450"/>
            <a:ext cx="16144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  <a:buFontTx/>
              <a:buChar char="•"/>
            </a:pPr>
            <a:r>
              <a:rPr kumimoji="0" lang="ko-KR" altLang="en-US" sz="1400">
                <a:solidFill>
                  <a:srgbClr val="000000"/>
                </a:solidFill>
                <a:latin typeface="Arial" charset="0"/>
              </a:rPr>
              <a:t> 세부 문제 기술</a:t>
            </a:r>
          </a:p>
        </p:txBody>
      </p:sp>
      <p:sp>
        <p:nvSpPr>
          <p:cNvPr id="18462" name="Text Box 66"/>
          <p:cNvSpPr txBox="1">
            <a:spLocks noChangeArrowheads="1"/>
          </p:cNvSpPr>
          <p:nvPr/>
        </p:nvSpPr>
        <p:spPr bwMode="gray">
          <a:xfrm>
            <a:off x="2678113" y="4489450"/>
            <a:ext cx="1614487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  <a:buFontTx/>
              <a:buChar char="•"/>
            </a:pPr>
            <a:r>
              <a:rPr kumimoji="0" lang="zh-CN" altLang="en-US" sz="140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Arial" charset="0"/>
              </a:rPr>
              <a:t>해당 세부 문제에 조합된 아이디어</a:t>
            </a:r>
            <a:endParaRPr kumimoji="0" lang="zh-CN" alt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63" name="Text Box 67"/>
          <p:cNvSpPr txBox="1">
            <a:spLocks noChangeArrowheads="1"/>
          </p:cNvSpPr>
          <p:nvPr/>
        </p:nvSpPr>
        <p:spPr bwMode="gray">
          <a:xfrm>
            <a:off x="4692650" y="4489450"/>
            <a:ext cx="1614488" cy="836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  <a:buFontTx/>
              <a:buChar char="•"/>
            </a:pPr>
            <a:r>
              <a:rPr kumimoji="0" lang="zh-CN" altLang="en-US" sz="140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Arial" charset="0"/>
              </a:rPr>
              <a:t>아이디어의 장단점</a:t>
            </a:r>
          </a:p>
          <a:p>
            <a:pPr algn="ctr" latinLnBrk="0">
              <a:spcBef>
                <a:spcPct val="50000"/>
              </a:spcBef>
              <a:buFontTx/>
              <a:buChar char="•"/>
            </a:pPr>
            <a:endParaRPr kumimoji="0" lang="en-US" altLang="zh-CN" sz="140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18464" name="Text Box 70"/>
          <p:cNvSpPr txBox="1">
            <a:spLocks noChangeArrowheads="1"/>
          </p:cNvSpPr>
          <p:nvPr/>
        </p:nvSpPr>
        <p:spPr bwMode="gray">
          <a:xfrm>
            <a:off x="6640513" y="4489450"/>
            <a:ext cx="161448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  <a:buFontTx/>
              <a:buChar char="•"/>
            </a:pPr>
            <a:r>
              <a:rPr kumimoji="0" lang="zh-CN" altLang="en-US" sz="140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Arial" charset="0"/>
              </a:rPr>
              <a:t>아이디어의 보완 및 개선</a:t>
            </a:r>
            <a:endParaRPr kumimoji="0" lang="en-US" altLang="zh-CN" sz="140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4" grpId="0"/>
      <p:bldP spid="440338" grpId="0"/>
      <p:bldP spid="440339" grpId="0" animBg="1"/>
      <p:bldP spid="18447" grpId="0"/>
      <p:bldP spid="440341" grpId="0" animBg="1"/>
      <p:bldP spid="18449" grpId="0"/>
      <p:bldP spid="18450" grpId="0" animBg="1"/>
      <p:bldP spid="18451" grpId="0" animBg="1"/>
      <p:bldP spid="18452" grpId="0" animBg="1"/>
      <p:bldP spid="18453" grpId="0" animBg="1"/>
      <p:bldP spid="18457" grpId="0"/>
      <p:bldP spid="18458" grpId="0"/>
      <p:bldP spid="18459" grpId="0"/>
      <p:bldP spid="18460" grpId="0"/>
      <p:bldP spid="18461" grpId="0"/>
      <p:bldP spid="18462" grpId="0"/>
      <p:bldP spid="18463" grpId="0"/>
      <p:bldP spid="184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그림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450" y="334963"/>
            <a:ext cx="109855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ko-KR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서론</a:t>
            </a:r>
          </a:p>
        </p:txBody>
      </p:sp>
      <p:sp>
        <p:nvSpPr>
          <p:cNvPr id="28681" name="TextBox 1"/>
          <p:cNvSpPr txBox="1">
            <a:spLocks noChangeArrowheads="1"/>
          </p:cNvSpPr>
          <p:nvPr/>
        </p:nvSpPr>
        <p:spPr bwMode="auto">
          <a:xfrm>
            <a:off x="250825" y="2565400"/>
            <a:ext cx="409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000" b="1">
                <a:latin typeface="맑은 고딕" charset="-127"/>
                <a:ea typeface="맑은 고딕" charset="-127"/>
              </a:rPr>
              <a:t>잔디보호 구조물의 설치 동의 여부</a:t>
            </a:r>
          </a:p>
        </p:txBody>
      </p:sp>
      <p:graphicFrame>
        <p:nvGraphicFramePr>
          <p:cNvPr id="28686" name="Object 2"/>
          <p:cNvGraphicFramePr>
            <a:graphicFrameLocks/>
          </p:cNvGraphicFramePr>
          <p:nvPr/>
        </p:nvGraphicFramePr>
        <p:xfrm>
          <a:off x="179388" y="3213100"/>
          <a:ext cx="4498975" cy="2698750"/>
        </p:xfrm>
        <a:graphic>
          <a:graphicData uri="http://schemas.openxmlformats.org/presentationml/2006/ole">
            <p:oleObj spid="_x0000_s28686" name="차트" r:id="rId4" imgW="4857649" imgH="2133540" progId="Excel.Sheet.8">
              <p:embed/>
            </p:oleObj>
          </a:graphicData>
        </a:graphic>
      </p:graphicFrame>
      <p:graphicFrame>
        <p:nvGraphicFramePr>
          <p:cNvPr id="28687" name="Object 3"/>
          <p:cNvGraphicFramePr>
            <a:graphicFrameLocks/>
          </p:cNvGraphicFramePr>
          <p:nvPr/>
        </p:nvGraphicFramePr>
        <p:xfrm>
          <a:off x="4645025" y="3213100"/>
          <a:ext cx="4498975" cy="2698750"/>
        </p:xfrm>
        <a:graphic>
          <a:graphicData uri="http://schemas.openxmlformats.org/presentationml/2006/ole">
            <p:oleObj spid="_x0000_s28687" name="차트" r:id="rId5" imgW="4857649" imgH="2133540" progId="Excel.Sheet.8">
              <p:embed/>
            </p:oleObj>
          </a:graphicData>
        </a:graphic>
      </p:graphicFrame>
      <p:sp>
        <p:nvSpPr>
          <p:cNvPr id="28689" name="TextBox 1"/>
          <p:cNvSpPr txBox="1">
            <a:spLocks noChangeArrowheads="1"/>
          </p:cNvSpPr>
          <p:nvPr/>
        </p:nvSpPr>
        <p:spPr bwMode="auto">
          <a:xfrm>
            <a:off x="4716463" y="2565400"/>
            <a:ext cx="2647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000" b="1">
                <a:latin typeface="맑은 고딕" charset="-127"/>
                <a:ea typeface="맑은 고딕" charset="-127"/>
              </a:rPr>
              <a:t>잔디보호 구조물 종류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그림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450" y="334963"/>
            <a:ext cx="109855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ko-KR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서론</a:t>
            </a:r>
          </a:p>
        </p:txBody>
      </p:sp>
      <p:sp>
        <p:nvSpPr>
          <p:cNvPr id="33800" name="AutoShape 4"/>
          <p:cNvSpPr>
            <a:spLocks noChangeArrowheads="1"/>
          </p:cNvSpPr>
          <p:nvPr/>
        </p:nvSpPr>
        <p:spPr bwMode="gray">
          <a:xfrm flipH="1">
            <a:off x="5102225" y="2655888"/>
            <a:ext cx="2438400" cy="657225"/>
          </a:xfrm>
          <a:prstGeom prst="parallelogram">
            <a:avLst>
              <a:gd name="adj" fmla="val 92256"/>
            </a:avLst>
          </a:prstGeom>
          <a:gradFill rotWithShape="1">
            <a:gsLst>
              <a:gs pos="0">
                <a:srgbClr val="BFCFD3"/>
              </a:gs>
              <a:gs pos="100000">
                <a:srgbClr val="DDE5E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b="1">
              <a:latin typeface="Arial" charset="0"/>
            </a:endParaRPr>
          </a:p>
        </p:txBody>
      </p:sp>
      <p:sp>
        <p:nvSpPr>
          <p:cNvPr id="33801" name="Rectangle 5"/>
          <p:cNvSpPr>
            <a:spLocks noChangeArrowheads="1"/>
          </p:cNvSpPr>
          <p:nvPr/>
        </p:nvSpPr>
        <p:spPr bwMode="gray">
          <a:xfrm>
            <a:off x="5705475" y="3303588"/>
            <a:ext cx="1835150" cy="1428750"/>
          </a:xfrm>
          <a:prstGeom prst="rect">
            <a:avLst/>
          </a:prstGeom>
          <a:gradFill rotWithShape="1">
            <a:gsLst>
              <a:gs pos="0">
                <a:srgbClr val="BFCFD3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b="1">
              <a:latin typeface="Arial" charset="0"/>
            </a:endParaRPr>
          </a:p>
        </p:txBody>
      </p:sp>
      <p:sp>
        <p:nvSpPr>
          <p:cNvPr id="33802" name="Rectangle 6"/>
          <p:cNvSpPr>
            <a:spLocks noChangeArrowheads="1"/>
          </p:cNvSpPr>
          <p:nvPr/>
        </p:nvSpPr>
        <p:spPr bwMode="gray">
          <a:xfrm>
            <a:off x="3903663" y="3805238"/>
            <a:ext cx="1806575" cy="1292225"/>
          </a:xfrm>
          <a:prstGeom prst="rect">
            <a:avLst/>
          </a:prstGeom>
          <a:gradFill rotWithShape="1">
            <a:gsLst>
              <a:gs pos="0">
                <a:srgbClr val="BFCFD3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b="1">
              <a:latin typeface="Arial" charset="0"/>
            </a:endParaRPr>
          </a:p>
        </p:txBody>
      </p:sp>
      <p:sp>
        <p:nvSpPr>
          <p:cNvPr id="33803" name="Rectangle 7"/>
          <p:cNvSpPr>
            <a:spLocks noChangeArrowheads="1"/>
          </p:cNvSpPr>
          <p:nvPr/>
        </p:nvSpPr>
        <p:spPr bwMode="gray">
          <a:xfrm>
            <a:off x="2079625" y="4252913"/>
            <a:ext cx="1825625" cy="1117600"/>
          </a:xfrm>
          <a:prstGeom prst="rect">
            <a:avLst/>
          </a:prstGeom>
          <a:gradFill rotWithShape="1">
            <a:gsLst>
              <a:gs pos="0">
                <a:srgbClr val="BFCFD3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b="1">
              <a:latin typeface="Arial" charset="0"/>
            </a:endParaRPr>
          </a:p>
        </p:txBody>
      </p:sp>
      <p:sp>
        <p:nvSpPr>
          <p:cNvPr id="33804" name="AutoShape 8"/>
          <p:cNvSpPr>
            <a:spLocks noChangeArrowheads="1"/>
          </p:cNvSpPr>
          <p:nvPr/>
        </p:nvSpPr>
        <p:spPr bwMode="gray">
          <a:xfrm flipH="1">
            <a:off x="1476375" y="3673475"/>
            <a:ext cx="2428875" cy="615950"/>
          </a:xfrm>
          <a:prstGeom prst="parallelogram">
            <a:avLst>
              <a:gd name="adj" fmla="val 98582"/>
            </a:avLst>
          </a:prstGeom>
          <a:gradFill rotWithShape="1">
            <a:gsLst>
              <a:gs pos="0">
                <a:srgbClr val="BFCFD3"/>
              </a:gs>
              <a:gs pos="100000">
                <a:srgbClr val="D6E0E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b="1">
              <a:latin typeface="Arial" charset="0"/>
            </a:endParaRPr>
          </a:p>
        </p:txBody>
      </p:sp>
      <p:sp>
        <p:nvSpPr>
          <p:cNvPr id="33805" name="Freeform 9"/>
          <p:cNvSpPr>
            <a:spLocks/>
          </p:cNvSpPr>
          <p:nvPr/>
        </p:nvSpPr>
        <p:spPr bwMode="gray">
          <a:xfrm>
            <a:off x="3295650" y="3165475"/>
            <a:ext cx="612775" cy="1130300"/>
          </a:xfrm>
          <a:custGeom>
            <a:avLst/>
            <a:gdLst>
              <a:gd name="T0" fmla="*/ 0 w 201"/>
              <a:gd name="T1" fmla="*/ 167 h 370"/>
              <a:gd name="T2" fmla="*/ 201 w 201"/>
              <a:gd name="T3" fmla="*/ 370 h 370"/>
              <a:gd name="T4" fmla="*/ 201 w 201"/>
              <a:gd name="T5" fmla="*/ 210 h 370"/>
              <a:gd name="T6" fmla="*/ 0 w 201"/>
              <a:gd name="T7" fmla="*/ 0 h 370"/>
              <a:gd name="T8" fmla="*/ 0 w 201"/>
              <a:gd name="T9" fmla="*/ 167 h 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370"/>
              <a:gd name="T17" fmla="*/ 201 w 201"/>
              <a:gd name="T18" fmla="*/ 370 h 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370">
                <a:moveTo>
                  <a:pt x="0" y="167"/>
                </a:moveTo>
                <a:lnTo>
                  <a:pt x="201" y="370"/>
                </a:lnTo>
                <a:lnTo>
                  <a:pt x="201" y="210"/>
                </a:lnTo>
                <a:lnTo>
                  <a:pt x="0" y="0"/>
                </a:lnTo>
                <a:lnTo>
                  <a:pt x="0" y="167"/>
                </a:lnTo>
                <a:close/>
              </a:path>
            </a:pathLst>
          </a:custGeom>
          <a:gradFill rotWithShape="1">
            <a:gsLst>
              <a:gs pos="0">
                <a:srgbClr val="586062"/>
              </a:gs>
              <a:gs pos="100000">
                <a:srgbClr val="BFCFD3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latinLnBrk="0"/>
            <a:endParaRPr kumimoji="0" lang="ko-KR" altLang="en-US" b="1">
              <a:latin typeface="Arial" charset="0"/>
            </a:endParaRPr>
          </a:p>
        </p:txBody>
      </p:sp>
      <p:sp>
        <p:nvSpPr>
          <p:cNvPr id="33806" name="Freeform 10"/>
          <p:cNvSpPr>
            <a:spLocks/>
          </p:cNvSpPr>
          <p:nvPr/>
        </p:nvSpPr>
        <p:spPr bwMode="gray">
          <a:xfrm>
            <a:off x="1474788" y="3656013"/>
            <a:ext cx="612775" cy="1457325"/>
          </a:xfrm>
          <a:custGeom>
            <a:avLst/>
            <a:gdLst>
              <a:gd name="T0" fmla="*/ 1 w 386"/>
              <a:gd name="T1" fmla="*/ 492 h 918"/>
              <a:gd name="T2" fmla="*/ 385 w 386"/>
              <a:gd name="T3" fmla="*/ 918 h 918"/>
              <a:gd name="T4" fmla="*/ 386 w 386"/>
              <a:gd name="T5" fmla="*/ 402 h 918"/>
              <a:gd name="T6" fmla="*/ 0 w 386"/>
              <a:gd name="T7" fmla="*/ 0 h 918"/>
              <a:gd name="T8" fmla="*/ 1 w 386"/>
              <a:gd name="T9" fmla="*/ 492 h 9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6"/>
              <a:gd name="T16" fmla="*/ 0 h 918"/>
              <a:gd name="T17" fmla="*/ 386 w 386"/>
              <a:gd name="T18" fmla="*/ 918 h 9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6" h="918">
                <a:moveTo>
                  <a:pt x="1" y="492"/>
                </a:moveTo>
                <a:lnTo>
                  <a:pt x="385" y="918"/>
                </a:lnTo>
                <a:lnTo>
                  <a:pt x="386" y="402"/>
                </a:lnTo>
                <a:lnTo>
                  <a:pt x="0" y="0"/>
                </a:lnTo>
                <a:lnTo>
                  <a:pt x="1" y="492"/>
                </a:lnTo>
                <a:close/>
              </a:path>
            </a:pathLst>
          </a:custGeom>
          <a:gradFill rotWithShape="1">
            <a:gsLst>
              <a:gs pos="0">
                <a:srgbClr val="BFCFD3"/>
              </a:gs>
              <a:gs pos="100000">
                <a:srgbClr val="F8F8F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latinLnBrk="0"/>
            <a:endParaRPr kumimoji="0" lang="ko-KR" altLang="en-US" b="1">
              <a:latin typeface="Arial" charset="0"/>
            </a:endParaRPr>
          </a:p>
        </p:txBody>
      </p:sp>
      <p:sp>
        <p:nvSpPr>
          <p:cNvPr id="33807" name="AutoShape 11"/>
          <p:cNvSpPr>
            <a:spLocks noChangeArrowheads="1"/>
          </p:cNvSpPr>
          <p:nvPr/>
        </p:nvSpPr>
        <p:spPr bwMode="gray">
          <a:xfrm flipH="1">
            <a:off x="1476375" y="3673475"/>
            <a:ext cx="2428875" cy="615950"/>
          </a:xfrm>
          <a:prstGeom prst="parallelogram">
            <a:avLst>
              <a:gd name="adj" fmla="val 98582"/>
            </a:avLst>
          </a:prstGeom>
          <a:gradFill rotWithShape="1">
            <a:gsLst>
              <a:gs pos="0">
                <a:srgbClr val="BFCFD3"/>
              </a:gs>
              <a:gs pos="100000">
                <a:srgbClr val="D6E0E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b="1">
              <a:latin typeface="Arial" charset="0"/>
            </a:endParaRPr>
          </a:p>
        </p:txBody>
      </p:sp>
      <p:sp>
        <p:nvSpPr>
          <p:cNvPr id="33808" name="AutoShape 12"/>
          <p:cNvSpPr>
            <a:spLocks noChangeArrowheads="1"/>
          </p:cNvSpPr>
          <p:nvPr/>
        </p:nvSpPr>
        <p:spPr bwMode="gray">
          <a:xfrm flipH="1">
            <a:off x="3289300" y="3163888"/>
            <a:ext cx="2428875" cy="646112"/>
          </a:xfrm>
          <a:prstGeom prst="parallelogram">
            <a:avLst>
              <a:gd name="adj" fmla="val 96330"/>
            </a:avLst>
          </a:prstGeom>
          <a:gradFill rotWithShape="1">
            <a:gsLst>
              <a:gs pos="0">
                <a:srgbClr val="BFCFD3"/>
              </a:gs>
              <a:gs pos="100000">
                <a:srgbClr val="DDE5E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b="1">
              <a:latin typeface="Arial" charset="0"/>
            </a:endParaRPr>
          </a:p>
        </p:txBody>
      </p:sp>
      <p:sp>
        <p:nvSpPr>
          <p:cNvPr id="33809" name="Freeform 13"/>
          <p:cNvSpPr>
            <a:spLocks/>
          </p:cNvSpPr>
          <p:nvPr/>
        </p:nvSpPr>
        <p:spPr bwMode="gray">
          <a:xfrm>
            <a:off x="3295650" y="3165475"/>
            <a:ext cx="612775" cy="1130300"/>
          </a:xfrm>
          <a:custGeom>
            <a:avLst/>
            <a:gdLst>
              <a:gd name="T0" fmla="*/ 0 w 201"/>
              <a:gd name="T1" fmla="*/ 167 h 370"/>
              <a:gd name="T2" fmla="*/ 201 w 201"/>
              <a:gd name="T3" fmla="*/ 370 h 370"/>
              <a:gd name="T4" fmla="*/ 201 w 201"/>
              <a:gd name="T5" fmla="*/ 210 h 370"/>
              <a:gd name="T6" fmla="*/ 0 w 201"/>
              <a:gd name="T7" fmla="*/ 0 h 370"/>
              <a:gd name="T8" fmla="*/ 0 w 201"/>
              <a:gd name="T9" fmla="*/ 167 h 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370"/>
              <a:gd name="T17" fmla="*/ 201 w 201"/>
              <a:gd name="T18" fmla="*/ 370 h 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370">
                <a:moveTo>
                  <a:pt x="0" y="167"/>
                </a:moveTo>
                <a:lnTo>
                  <a:pt x="201" y="370"/>
                </a:lnTo>
                <a:lnTo>
                  <a:pt x="201" y="210"/>
                </a:lnTo>
                <a:lnTo>
                  <a:pt x="0" y="0"/>
                </a:lnTo>
                <a:lnTo>
                  <a:pt x="0" y="167"/>
                </a:lnTo>
                <a:close/>
              </a:path>
            </a:pathLst>
          </a:custGeom>
          <a:gradFill rotWithShape="1">
            <a:gsLst>
              <a:gs pos="0">
                <a:srgbClr val="586062"/>
              </a:gs>
              <a:gs pos="100000">
                <a:srgbClr val="BFCFD3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latinLnBrk="0"/>
            <a:endParaRPr kumimoji="0" lang="ko-KR" altLang="en-US" b="1">
              <a:latin typeface="Arial" charset="0"/>
            </a:endParaRPr>
          </a:p>
        </p:txBody>
      </p:sp>
      <p:sp>
        <p:nvSpPr>
          <p:cNvPr id="33810" name="Freeform 14"/>
          <p:cNvSpPr>
            <a:spLocks/>
          </p:cNvSpPr>
          <p:nvPr/>
        </p:nvSpPr>
        <p:spPr bwMode="gray">
          <a:xfrm>
            <a:off x="5099050" y="2643188"/>
            <a:ext cx="615950" cy="1168400"/>
          </a:xfrm>
          <a:custGeom>
            <a:avLst/>
            <a:gdLst>
              <a:gd name="T0" fmla="*/ 0 w 388"/>
              <a:gd name="T1" fmla="*/ 331 h 736"/>
              <a:gd name="T2" fmla="*/ 388 w 388"/>
              <a:gd name="T3" fmla="*/ 736 h 736"/>
              <a:gd name="T4" fmla="*/ 388 w 388"/>
              <a:gd name="T5" fmla="*/ 416 h 736"/>
              <a:gd name="T6" fmla="*/ 0 w 388"/>
              <a:gd name="T7" fmla="*/ 0 h 736"/>
              <a:gd name="T8" fmla="*/ 0 w 388"/>
              <a:gd name="T9" fmla="*/ 331 h 7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8"/>
              <a:gd name="T16" fmla="*/ 0 h 736"/>
              <a:gd name="T17" fmla="*/ 388 w 388"/>
              <a:gd name="T18" fmla="*/ 736 h 7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8" h="736">
                <a:moveTo>
                  <a:pt x="0" y="331"/>
                </a:moveTo>
                <a:lnTo>
                  <a:pt x="388" y="736"/>
                </a:lnTo>
                <a:lnTo>
                  <a:pt x="388" y="416"/>
                </a:lnTo>
                <a:lnTo>
                  <a:pt x="0" y="0"/>
                </a:lnTo>
                <a:lnTo>
                  <a:pt x="0" y="331"/>
                </a:lnTo>
                <a:close/>
              </a:path>
            </a:pathLst>
          </a:custGeom>
          <a:gradFill rotWithShape="1">
            <a:gsLst>
              <a:gs pos="0">
                <a:srgbClr val="586062"/>
              </a:gs>
              <a:gs pos="100000">
                <a:srgbClr val="BFCFD3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latinLnBrk="0"/>
            <a:endParaRPr kumimoji="0" lang="ko-KR" altLang="en-US" b="1">
              <a:latin typeface="Arial" charset="0"/>
            </a:endParaRPr>
          </a:p>
        </p:txBody>
      </p:sp>
      <p:grpSp>
        <p:nvGrpSpPr>
          <p:cNvPr id="33811" name="Group 15"/>
          <p:cNvGrpSpPr>
            <a:grpSpLocks/>
          </p:cNvGrpSpPr>
          <p:nvPr/>
        </p:nvGrpSpPr>
        <p:grpSpPr bwMode="auto">
          <a:xfrm>
            <a:off x="6418263" y="5097463"/>
            <a:ext cx="2292350" cy="1095375"/>
            <a:chOff x="3120" y="3036"/>
            <a:chExt cx="2433" cy="1166"/>
          </a:xfrm>
        </p:grpSpPr>
        <p:pic>
          <p:nvPicPr>
            <p:cNvPr id="33812" name="Picture 16" descr="best-10013_s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3552"/>
              <a:ext cx="2358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3" name="Picture 17" descr="best-10013-1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3168" y="3036"/>
              <a:ext cx="2385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814" name="Picture 18" descr="light_shadow"/>
          <p:cNvPicPr>
            <a:picLocks noChangeAspect="1" noChangeArrowheads="1"/>
          </p:cNvPicPr>
          <p:nvPr/>
        </p:nvPicPr>
        <p:blipFill>
          <a:blip r:embed="rId5" cstate="print">
            <a:lum bright="6000" contrast="-100000"/>
          </a:blip>
          <a:srcRect/>
          <a:stretch>
            <a:fillRect/>
          </a:stretch>
        </p:blipFill>
        <p:spPr bwMode="gray">
          <a:xfrm>
            <a:off x="2038350" y="3895725"/>
            <a:ext cx="100806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5" name="Picture 19" descr="light_shadow"/>
          <p:cNvPicPr>
            <a:picLocks noChangeAspect="1" noChangeArrowheads="1"/>
          </p:cNvPicPr>
          <p:nvPr/>
        </p:nvPicPr>
        <p:blipFill>
          <a:blip r:embed="rId5" cstate="print">
            <a:lum bright="6000" contrast="-100000"/>
          </a:blip>
          <a:srcRect/>
          <a:stretch>
            <a:fillRect/>
          </a:stretch>
        </p:blipFill>
        <p:spPr bwMode="gray">
          <a:xfrm>
            <a:off x="3881438" y="3392488"/>
            <a:ext cx="1008062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6" name="Picture 20" descr="light_shadow"/>
          <p:cNvPicPr>
            <a:picLocks noChangeAspect="1" noChangeArrowheads="1"/>
          </p:cNvPicPr>
          <p:nvPr/>
        </p:nvPicPr>
        <p:blipFill>
          <a:blip r:embed="rId5" cstate="print">
            <a:lum bright="6000" contrast="-100000"/>
          </a:blip>
          <a:srcRect/>
          <a:stretch>
            <a:fillRect/>
          </a:stretch>
        </p:blipFill>
        <p:spPr bwMode="gray">
          <a:xfrm>
            <a:off x="5810250" y="2900363"/>
            <a:ext cx="1008063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7" name="Picture 21" descr="circuler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1846263" y="2541588"/>
            <a:ext cx="13493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0758" name="Oval 22"/>
          <p:cNvSpPr>
            <a:spLocks noChangeArrowheads="1"/>
          </p:cNvSpPr>
          <p:nvPr/>
        </p:nvSpPr>
        <p:spPr bwMode="gray">
          <a:xfrm>
            <a:off x="1846263" y="2541588"/>
            <a:ext cx="1352550" cy="1344612"/>
          </a:xfrm>
          <a:prstGeom prst="ellipse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5607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kumimoji="0" lang="ko-KR" altLang="en-US" b="1">
              <a:latin typeface="Arial" charset="0"/>
            </a:endParaRPr>
          </a:p>
        </p:txBody>
      </p:sp>
      <p:pic>
        <p:nvPicPr>
          <p:cNvPr id="33819" name="Picture 23" descr="light_shadow1"/>
          <p:cNvPicPr>
            <a:picLocks noChangeAspect="1" noChangeArrowheads="1"/>
          </p:cNvPicPr>
          <p:nvPr/>
        </p:nvPicPr>
        <p:blipFill>
          <a:blip r:embed="rId7"/>
          <a:srcRect t="14285"/>
          <a:stretch>
            <a:fillRect/>
          </a:stretch>
        </p:blipFill>
        <p:spPr bwMode="gray">
          <a:xfrm>
            <a:off x="1824038" y="2586038"/>
            <a:ext cx="982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20" name="Group 24"/>
          <p:cNvGrpSpPr>
            <a:grpSpLocks/>
          </p:cNvGrpSpPr>
          <p:nvPr/>
        </p:nvGrpSpPr>
        <p:grpSpPr bwMode="auto">
          <a:xfrm rot="-3102345" flipH="1" flipV="1">
            <a:off x="2270125" y="3517900"/>
            <a:ext cx="1004888" cy="287338"/>
            <a:chOff x="2532" y="1051"/>
            <a:chExt cx="893" cy="246"/>
          </a:xfrm>
        </p:grpSpPr>
        <p:grpSp>
          <p:nvGrpSpPr>
            <p:cNvPr id="33821" name="Group 25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33822" name="AutoShape 26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  <p:sp>
            <p:nvSpPr>
              <p:cNvPr id="33823" name="AutoShape 27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  <p:sp>
            <p:nvSpPr>
              <p:cNvPr id="33824" name="AutoShape 28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  <p:sp>
            <p:nvSpPr>
              <p:cNvPr id="33825" name="AutoShape 29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</p:grpSp>
        <p:grpSp>
          <p:nvGrpSpPr>
            <p:cNvPr id="33826" name="Group 30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33827" name="AutoShape 31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  <p:sp>
            <p:nvSpPr>
              <p:cNvPr id="33828" name="AutoShape 32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  <p:sp>
            <p:nvSpPr>
              <p:cNvPr id="33829" name="AutoShape 33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  <p:sp>
            <p:nvSpPr>
              <p:cNvPr id="33830" name="AutoShape 34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</p:grpSp>
      </p:grpSp>
      <p:pic>
        <p:nvPicPr>
          <p:cNvPr id="33831" name="Picture 35" descr="circuler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3684588" y="2019300"/>
            <a:ext cx="13493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0772" name="Oval 36"/>
          <p:cNvSpPr>
            <a:spLocks noChangeArrowheads="1"/>
          </p:cNvSpPr>
          <p:nvPr/>
        </p:nvSpPr>
        <p:spPr bwMode="gray">
          <a:xfrm>
            <a:off x="3684588" y="2019300"/>
            <a:ext cx="1352550" cy="1344613"/>
          </a:xfrm>
          <a:prstGeom prst="ellipse">
            <a:avLst/>
          </a:prstGeom>
          <a:gradFill rotWithShape="1">
            <a:gsLst>
              <a:gs pos="0">
                <a:schemeClr val="accent2">
                  <a:alpha val="67999"/>
                </a:schemeClr>
              </a:gs>
              <a:gs pos="100000">
                <a:schemeClr val="accent2">
                  <a:gamma/>
                  <a:shade val="26275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kumimoji="0" lang="ko-KR" altLang="en-US" b="1">
              <a:latin typeface="Arial" charset="0"/>
            </a:endParaRPr>
          </a:p>
        </p:txBody>
      </p:sp>
      <p:pic>
        <p:nvPicPr>
          <p:cNvPr id="33833" name="Picture 37" descr="light_shadow1"/>
          <p:cNvPicPr>
            <a:picLocks noChangeAspect="1" noChangeArrowheads="1"/>
          </p:cNvPicPr>
          <p:nvPr/>
        </p:nvPicPr>
        <p:blipFill>
          <a:blip r:embed="rId7"/>
          <a:srcRect t="14285"/>
          <a:stretch>
            <a:fillRect/>
          </a:stretch>
        </p:blipFill>
        <p:spPr bwMode="gray">
          <a:xfrm>
            <a:off x="3662363" y="2063750"/>
            <a:ext cx="982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34" name="Group 38"/>
          <p:cNvGrpSpPr>
            <a:grpSpLocks/>
          </p:cNvGrpSpPr>
          <p:nvPr/>
        </p:nvGrpSpPr>
        <p:grpSpPr bwMode="auto">
          <a:xfrm>
            <a:off x="4111625" y="2676525"/>
            <a:ext cx="836613" cy="836613"/>
            <a:chOff x="2578" y="1872"/>
            <a:chExt cx="527" cy="527"/>
          </a:xfrm>
        </p:grpSpPr>
        <p:grpSp>
          <p:nvGrpSpPr>
            <p:cNvPr id="33835" name="Group 39"/>
            <p:cNvGrpSpPr>
              <a:grpSpLocks/>
            </p:cNvGrpSpPr>
            <p:nvPr/>
          </p:nvGrpSpPr>
          <p:grpSpPr bwMode="auto">
            <a:xfrm rot="-3102345" flipH="1" flipV="1">
              <a:off x="2679" y="2068"/>
              <a:ext cx="527" cy="136"/>
              <a:chOff x="1565" y="2568"/>
              <a:chExt cx="1118" cy="279"/>
            </a:xfrm>
          </p:grpSpPr>
          <p:sp>
            <p:nvSpPr>
              <p:cNvPr id="33836" name="AutoShape 40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  <p:sp>
            <p:nvSpPr>
              <p:cNvPr id="33837" name="AutoShape 41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  <p:sp>
            <p:nvSpPr>
              <p:cNvPr id="33838" name="AutoShape 42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  <p:sp>
            <p:nvSpPr>
              <p:cNvPr id="33839" name="AutoShape 43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</p:grpSp>
        <p:grpSp>
          <p:nvGrpSpPr>
            <p:cNvPr id="33840" name="Group 44"/>
            <p:cNvGrpSpPr>
              <a:grpSpLocks/>
            </p:cNvGrpSpPr>
            <p:nvPr/>
          </p:nvGrpSpPr>
          <p:grpSpPr bwMode="auto">
            <a:xfrm rot="-1748805" flipH="1" flipV="1">
              <a:off x="2578" y="2122"/>
              <a:ext cx="527" cy="137"/>
              <a:chOff x="1565" y="2568"/>
              <a:chExt cx="1118" cy="279"/>
            </a:xfrm>
          </p:grpSpPr>
          <p:sp>
            <p:nvSpPr>
              <p:cNvPr id="33841" name="AutoShape 45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  <p:sp>
            <p:nvSpPr>
              <p:cNvPr id="33842" name="AutoShape 46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  <p:sp>
            <p:nvSpPr>
              <p:cNvPr id="33843" name="AutoShape 47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  <p:sp>
            <p:nvSpPr>
              <p:cNvPr id="33844" name="AutoShape 48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</p:grpSp>
      </p:grpSp>
      <p:pic>
        <p:nvPicPr>
          <p:cNvPr id="33845" name="Picture 49" descr="circuler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5603875" y="1511300"/>
            <a:ext cx="13493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0786" name="Oval 50"/>
          <p:cNvSpPr>
            <a:spLocks noChangeArrowheads="1"/>
          </p:cNvSpPr>
          <p:nvPr/>
        </p:nvSpPr>
        <p:spPr bwMode="gray">
          <a:xfrm>
            <a:off x="5603875" y="1511300"/>
            <a:ext cx="1350963" cy="1344613"/>
          </a:xfrm>
          <a:prstGeom prst="ellipse">
            <a:avLst/>
          </a:prstGeom>
          <a:gradFill rotWithShape="1">
            <a:gsLst>
              <a:gs pos="0">
                <a:schemeClr val="folHlink">
                  <a:alpha val="67999"/>
                </a:schemeClr>
              </a:gs>
              <a:gs pos="100000">
                <a:schemeClr val="folHlink">
                  <a:gamma/>
                  <a:shade val="26275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kumimoji="0" lang="ko-KR" altLang="en-US" b="1">
              <a:latin typeface="Arial" charset="0"/>
            </a:endParaRPr>
          </a:p>
        </p:txBody>
      </p:sp>
      <p:pic>
        <p:nvPicPr>
          <p:cNvPr id="33847" name="Picture 51" descr="light_shadow1"/>
          <p:cNvPicPr>
            <a:picLocks noChangeAspect="1" noChangeArrowheads="1"/>
          </p:cNvPicPr>
          <p:nvPr/>
        </p:nvPicPr>
        <p:blipFill>
          <a:blip r:embed="rId7"/>
          <a:srcRect t="14285"/>
          <a:stretch>
            <a:fillRect/>
          </a:stretch>
        </p:blipFill>
        <p:spPr bwMode="gray">
          <a:xfrm>
            <a:off x="5581650" y="1555750"/>
            <a:ext cx="9826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48" name="Group 52"/>
          <p:cNvGrpSpPr>
            <a:grpSpLocks/>
          </p:cNvGrpSpPr>
          <p:nvPr/>
        </p:nvGrpSpPr>
        <p:grpSpPr bwMode="auto">
          <a:xfrm rot="-3102345" flipH="1" flipV="1">
            <a:off x="6027738" y="2487613"/>
            <a:ext cx="1004887" cy="287337"/>
            <a:chOff x="2532" y="1051"/>
            <a:chExt cx="893" cy="246"/>
          </a:xfrm>
        </p:grpSpPr>
        <p:grpSp>
          <p:nvGrpSpPr>
            <p:cNvPr id="33849" name="Group 53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33850" name="AutoShape 54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  <p:sp>
            <p:nvSpPr>
              <p:cNvPr id="33851" name="AutoShape 55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  <p:sp>
            <p:nvSpPr>
              <p:cNvPr id="33852" name="AutoShape 56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  <p:sp>
            <p:nvSpPr>
              <p:cNvPr id="33853" name="AutoShape 57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</p:grpSp>
        <p:grpSp>
          <p:nvGrpSpPr>
            <p:cNvPr id="33854" name="Group 58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33855" name="AutoShape 59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  <p:sp>
            <p:nvSpPr>
              <p:cNvPr id="33856" name="AutoShape 60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  <p:sp>
            <p:nvSpPr>
              <p:cNvPr id="33857" name="AutoShape 61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  <p:sp>
            <p:nvSpPr>
              <p:cNvPr id="33858" name="AutoShape 62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b="1">
                  <a:latin typeface="Arial" charset="0"/>
                </a:endParaRPr>
              </a:p>
            </p:txBody>
          </p:sp>
        </p:grpSp>
      </p:grpSp>
      <p:sp>
        <p:nvSpPr>
          <p:cNvPr id="33859" name="Text Box 63"/>
          <p:cNvSpPr txBox="1">
            <a:spLocks noChangeArrowheads="1"/>
          </p:cNvSpPr>
          <p:nvPr/>
        </p:nvSpPr>
        <p:spPr bwMode="gray">
          <a:xfrm>
            <a:off x="1973263" y="3113088"/>
            <a:ext cx="1077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kumimoji="0" lang="en-US" altLang="ko-KR" sz="2400" b="1">
                <a:solidFill>
                  <a:schemeClr val="bg1"/>
                </a:solidFill>
                <a:latin typeface="Arial" charset="0"/>
                <a:ea typeface="SimSun" pitchFamily="2" charset="-122"/>
              </a:rPr>
              <a:t>3</a:t>
            </a:r>
            <a:r>
              <a:rPr kumimoji="0" lang="ko-KR" altLang="en-US" sz="2400" b="1">
                <a:solidFill>
                  <a:schemeClr val="bg1"/>
                </a:solidFill>
                <a:latin typeface="Arial" charset="0"/>
              </a:rPr>
              <a:t>위</a:t>
            </a:r>
            <a:endParaRPr kumimoji="0" lang="zh-CN" altLang="en-US" sz="2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860" name="Text Box 64"/>
          <p:cNvSpPr txBox="1">
            <a:spLocks noChangeArrowheads="1"/>
          </p:cNvSpPr>
          <p:nvPr/>
        </p:nvSpPr>
        <p:spPr bwMode="gray">
          <a:xfrm>
            <a:off x="3813175" y="2579688"/>
            <a:ext cx="107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kumimoji="0" lang="en-US" altLang="ko-KR" sz="2400" b="1">
                <a:solidFill>
                  <a:schemeClr val="bg1"/>
                </a:solidFill>
                <a:latin typeface="Arial" charset="0"/>
                <a:ea typeface="SimSun" pitchFamily="2" charset="-122"/>
              </a:rPr>
              <a:t>2</a:t>
            </a:r>
            <a:r>
              <a:rPr kumimoji="0" lang="ko-KR" altLang="en-US" sz="2400" b="1">
                <a:solidFill>
                  <a:schemeClr val="bg1"/>
                </a:solidFill>
                <a:latin typeface="Arial" charset="0"/>
              </a:rPr>
              <a:t>위</a:t>
            </a:r>
            <a:endParaRPr kumimoji="0" lang="zh-CN" altLang="en-US" sz="2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861" name="Text Box 65"/>
          <p:cNvSpPr txBox="1">
            <a:spLocks noChangeArrowheads="1"/>
          </p:cNvSpPr>
          <p:nvPr/>
        </p:nvSpPr>
        <p:spPr bwMode="gray">
          <a:xfrm>
            <a:off x="5749925" y="2046288"/>
            <a:ext cx="107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kumimoji="0" lang="en-US" altLang="ko-KR" sz="2400" b="1">
                <a:solidFill>
                  <a:schemeClr val="bg1"/>
                </a:solidFill>
                <a:latin typeface="Arial" charset="0"/>
                <a:ea typeface="SimSun" pitchFamily="2" charset="-122"/>
              </a:rPr>
              <a:t>1</a:t>
            </a:r>
            <a:r>
              <a:rPr kumimoji="0" lang="ko-KR" altLang="en-US" sz="2400" b="1">
                <a:solidFill>
                  <a:schemeClr val="bg1"/>
                </a:solidFill>
                <a:latin typeface="Arial" charset="0"/>
              </a:rPr>
              <a:t>위</a:t>
            </a:r>
            <a:endParaRPr kumimoji="0" lang="zh-CN" altLang="en-US" sz="2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862" name="Rectangle 68"/>
          <p:cNvSpPr>
            <a:spLocks noChangeArrowheads="1"/>
          </p:cNvSpPr>
          <p:nvPr/>
        </p:nvSpPr>
        <p:spPr bwMode="gray">
          <a:xfrm>
            <a:off x="5776913" y="3627438"/>
            <a:ext cx="1782762" cy="731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/>
            <a:r>
              <a:rPr kumimoji="0" lang="zh-CN" altLang="en-US" sz="2800" b="1">
                <a:latin typeface="Arial" charset="0"/>
                <a:ea typeface="맑은 고딕" charset="-127"/>
              </a:rPr>
              <a:t> </a:t>
            </a:r>
            <a:r>
              <a:rPr kumimoji="0" lang="ko-KR" altLang="en-US" sz="1400" b="1">
                <a:latin typeface="Arial" charset="0"/>
              </a:rPr>
              <a:t>사람의 이동경로를 방해하지 않는 잔디</a:t>
            </a:r>
          </a:p>
        </p:txBody>
      </p:sp>
      <p:sp>
        <p:nvSpPr>
          <p:cNvPr id="33863" name="Rectangle 68"/>
          <p:cNvSpPr>
            <a:spLocks noChangeArrowheads="1"/>
          </p:cNvSpPr>
          <p:nvPr/>
        </p:nvSpPr>
        <p:spPr bwMode="gray">
          <a:xfrm>
            <a:off x="3865563" y="4067175"/>
            <a:ext cx="1782762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/>
            <a:r>
              <a:rPr kumimoji="0" lang="ko-KR" altLang="en-US" sz="1400" b="1">
                <a:latin typeface="Arial" charset="0"/>
              </a:rPr>
              <a:t>미관상 보기 </a:t>
            </a:r>
          </a:p>
          <a:p>
            <a:pPr algn="ctr" latinLnBrk="0"/>
            <a:r>
              <a:rPr kumimoji="0" lang="ko-KR" altLang="en-US" sz="1400" b="1">
                <a:latin typeface="Arial" charset="0"/>
              </a:rPr>
              <a:t>좋은 잔디</a:t>
            </a:r>
          </a:p>
        </p:txBody>
      </p:sp>
      <p:sp>
        <p:nvSpPr>
          <p:cNvPr id="33864" name="Rectangle 68"/>
          <p:cNvSpPr>
            <a:spLocks noChangeArrowheads="1"/>
          </p:cNvSpPr>
          <p:nvPr/>
        </p:nvSpPr>
        <p:spPr bwMode="gray">
          <a:xfrm>
            <a:off x="2071688" y="4518025"/>
            <a:ext cx="1782762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/>
            <a:r>
              <a:rPr kumimoji="0" lang="ko-KR" altLang="en-US" sz="1400" b="1">
                <a:latin typeface="Arial" charset="0"/>
              </a:rPr>
              <a:t>울타리가 있어</a:t>
            </a:r>
          </a:p>
          <a:p>
            <a:pPr algn="ctr" latinLnBrk="0"/>
            <a:r>
              <a:rPr kumimoji="0" lang="ko-KR" altLang="en-US" sz="1400" b="1">
                <a:latin typeface="Arial" charset="0"/>
              </a:rPr>
              <a:t>보호하기 쉬운 잔디</a:t>
            </a:r>
            <a:endParaRPr kumimoji="0" lang="en-US" altLang="ko-KR" sz="1400" b="1">
              <a:latin typeface="Arial" charset="0"/>
            </a:endParaRPr>
          </a:p>
        </p:txBody>
      </p:sp>
      <p:sp>
        <p:nvSpPr>
          <p:cNvPr id="33865" name="TextBox 1"/>
          <p:cNvSpPr txBox="1">
            <a:spLocks noChangeArrowheads="1"/>
          </p:cNvSpPr>
          <p:nvPr/>
        </p:nvSpPr>
        <p:spPr bwMode="auto">
          <a:xfrm>
            <a:off x="900113" y="1268413"/>
            <a:ext cx="299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000" b="1">
                <a:latin typeface="맑은 고딕" charset="-127"/>
                <a:ea typeface="맑은 고딕" charset="-127"/>
              </a:rPr>
              <a:t>고객의 요구 리스트 순위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그림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450" y="334963"/>
            <a:ext cx="109855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ko-KR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서론</a:t>
            </a:r>
          </a:p>
        </p:txBody>
      </p:sp>
      <p:graphicFrame>
        <p:nvGraphicFramePr>
          <p:cNvPr id="40050" name="Group 114"/>
          <p:cNvGraphicFramePr>
            <a:graphicFrameLocks noGrp="1"/>
          </p:cNvGraphicFramePr>
          <p:nvPr/>
        </p:nvGraphicFramePr>
        <p:xfrm>
          <a:off x="684213" y="1196975"/>
          <a:ext cx="7772400" cy="5008564"/>
        </p:xfrm>
        <a:graphic>
          <a:graphicData uri="http://schemas.openxmlformats.org/drawingml/2006/table">
            <a:tbl>
              <a:tblPr/>
              <a:tblGrid>
                <a:gridCol w="1301750"/>
                <a:gridCol w="4624387"/>
                <a:gridCol w="1846263"/>
              </a:tblGrid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세부 문제번호</a:t>
                      </a:r>
                      <a:endParaRPr kumimoji="1" lang="ko-KR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-127"/>
                        <a:ea typeface="맑은 고딕" charset="-127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세부 문제 기술</a:t>
                      </a:r>
                      <a:endParaRPr kumimoji="1" lang="ko-KR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-127"/>
                        <a:ea typeface="맑은 고딕" charset="-127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해당 요구순위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번호</a:t>
                      </a:r>
                      <a:endParaRPr kumimoji="1" lang="ko-KR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-127"/>
                        <a:ea typeface="맑은 고딕" charset="-127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1</a:t>
                      </a:r>
                      <a:endParaRPr kumimoji="1" lang="en-US" altLang="ko-K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-127"/>
                        <a:ea typeface="맑은 고딕" charset="-127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비가오면 신발이 더러워지고 잘 미끄러지는 잔디를 개선한다</a:t>
                      </a: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.</a:t>
                      </a:r>
                      <a:endParaRPr kumimoji="1" lang="en-US" altLang="ko-K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-127"/>
                        <a:ea typeface="맑은 고딕" charset="-127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4,5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2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울타리와 표지판을 설치하여 잔디의 훼손을 줄이도록 개선한다</a:t>
                      </a: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.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6,7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3</a:t>
                      </a:r>
                      <a:endParaRPr kumimoji="1" lang="en-US" altLang="ko-K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-127"/>
                        <a:ea typeface="맑은 고딕" charset="-127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다양한 종류의 잔디를 이용하여 기존 잔디의 식상함을 개선한다</a:t>
                      </a: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.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8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4</a:t>
                      </a:r>
                      <a:endParaRPr kumimoji="1" lang="en-US" altLang="ko-K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-127"/>
                        <a:ea typeface="맑은 고딕" charset="-127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밟아도 미관상 보기 좋고 죽지 않는 잔디를 개선한다</a:t>
                      </a: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.</a:t>
                      </a:r>
                      <a:endParaRPr kumimoji="1" lang="en-US" altLang="ko-K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-127"/>
                        <a:ea typeface="맑은 고딕" charset="-127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2,3</a:t>
                      </a:r>
                      <a:endParaRPr kumimoji="1" lang="en-US" altLang="ko-K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-127"/>
                        <a:ea typeface="맑은 고딕" charset="-127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5</a:t>
                      </a:r>
                      <a:endParaRPr kumimoji="1" lang="en-US" altLang="ko-K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-127"/>
                        <a:ea typeface="맑은 고딕" charset="-127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깎기 편하고 잘 자라는 잔디를 고안한다</a:t>
                      </a: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.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-127"/>
                          <a:ea typeface="맑은 고딕" charset="-127"/>
                        </a:rPr>
                        <a:t>10,11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그림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450" y="334963"/>
            <a:ext cx="109855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ko-KR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본론</a:t>
            </a: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gray">
          <a:xfrm>
            <a:off x="4643438" y="981075"/>
            <a:ext cx="3887787" cy="3024188"/>
          </a:xfrm>
          <a:prstGeom prst="cloudCallout">
            <a:avLst>
              <a:gd name="adj1" fmla="val -44324"/>
              <a:gd name="adj2" fmla="val 7861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gray">
          <a:xfrm>
            <a:off x="684213" y="2420938"/>
            <a:ext cx="3455987" cy="3887787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gray">
          <a:xfrm>
            <a:off x="900113" y="3716338"/>
            <a:ext cx="2951162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800">
                <a:latin typeface="맑은 고딕" charset="-127"/>
                <a:ea typeface="맑은 고딕" charset="-127"/>
              </a:rPr>
              <a:t>① 비가오면 신발이 더러워지고 잘 미끄러지는 잔디를 개선한다</a:t>
            </a:r>
            <a:r>
              <a:rPr lang="en-US" altLang="ko-KR" sz="2800">
                <a:latin typeface="맑은 고딕" charset="-127"/>
                <a:ea typeface="맑은 고딕" charset="-127"/>
              </a:rPr>
              <a:t>.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gray">
          <a:xfrm>
            <a:off x="755650" y="2636838"/>
            <a:ext cx="3384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>
                <a:latin typeface="맑은 고딕" charset="-127"/>
                <a:ea typeface="맑은 고딕" charset="-127"/>
              </a:rPr>
              <a:t>세부 문제 기술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gray">
          <a:xfrm>
            <a:off x="5292725" y="1484313"/>
            <a:ext cx="2879725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800">
                <a:latin typeface="맑은 고딕" charset="-127"/>
                <a:ea typeface="맑은 고딕" charset="-127"/>
              </a:rPr>
              <a:t>나무판자 사이에 현무암으로 된 자갈을 이용해서 샛길을 만듦</a:t>
            </a:r>
          </a:p>
        </p:txBody>
      </p:sp>
      <p:sp>
        <p:nvSpPr>
          <p:cNvPr id="34834" name="AutoShape 18"/>
          <p:cNvSpPr>
            <a:spLocks/>
          </p:cNvSpPr>
          <p:nvPr/>
        </p:nvSpPr>
        <p:spPr bwMode="gray">
          <a:xfrm>
            <a:off x="5651500" y="5157788"/>
            <a:ext cx="2232025" cy="906462"/>
          </a:xfrm>
          <a:prstGeom prst="borderCallout3">
            <a:avLst>
              <a:gd name="adj1" fmla="val 12611"/>
              <a:gd name="adj2" fmla="val 103412"/>
              <a:gd name="adj3" fmla="val 12611"/>
              <a:gd name="adj4" fmla="val 104338"/>
              <a:gd name="adj5" fmla="val -39931"/>
              <a:gd name="adj6" fmla="val 104338"/>
              <a:gd name="adj7" fmla="val -92644"/>
              <a:gd name="adj8" fmla="val -426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gray">
          <a:xfrm>
            <a:off x="5651500" y="5157788"/>
            <a:ext cx="2233613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>
                <a:latin typeface="맑은 고딕" charset="-127"/>
                <a:ea typeface="맑은 고딕" charset="-127"/>
              </a:rPr>
              <a:t>적용 발명 원리</a:t>
            </a:r>
          </a:p>
          <a:p>
            <a:pPr>
              <a:spcBef>
                <a:spcPct val="50000"/>
              </a:spcBef>
            </a:pPr>
            <a:r>
              <a:rPr lang="en-US" altLang="ko-KR" sz="2000">
                <a:latin typeface="맑은 고딕" charset="-127"/>
                <a:ea typeface="맑은 고딕" charset="-127"/>
              </a:rPr>
              <a:t>- </a:t>
            </a:r>
            <a:r>
              <a:rPr lang="ko-KR" altLang="en-US" sz="2000">
                <a:latin typeface="맑은 고딕" charset="-127"/>
                <a:ea typeface="맑은 고딕" charset="-127"/>
              </a:rPr>
              <a:t>안에 집어 넣기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0" grpId="0"/>
      <p:bldP spid="34833" grpId="0"/>
      <p:bldP spid="348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그림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450" y="334963"/>
            <a:ext cx="109855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ko-KR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본론</a:t>
            </a:r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gray">
          <a:xfrm>
            <a:off x="4643438" y="981075"/>
            <a:ext cx="3887787" cy="3024188"/>
          </a:xfrm>
          <a:prstGeom prst="cloudCallout">
            <a:avLst>
              <a:gd name="adj1" fmla="val -44324"/>
              <a:gd name="adj2" fmla="val 7861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gray">
          <a:xfrm>
            <a:off x="684213" y="2420938"/>
            <a:ext cx="3455987" cy="3887787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gray">
          <a:xfrm>
            <a:off x="900113" y="3716338"/>
            <a:ext cx="2951162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800">
                <a:latin typeface="맑은 고딕" charset="-127"/>
                <a:ea typeface="맑은 고딕" charset="-127"/>
              </a:rPr>
              <a:t>② 울타리와 표지판을 설치하여 잔디의 훼손을 줄이도록 개선한다</a:t>
            </a:r>
            <a:r>
              <a:rPr lang="en-US" altLang="ko-KR" sz="2800">
                <a:latin typeface="맑은 고딕" charset="-127"/>
                <a:ea typeface="맑은 고딕" charset="-127"/>
              </a:rPr>
              <a:t>.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gray">
          <a:xfrm>
            <a:off x="755650" y="2636838"/>
            <a:ext cx="3384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>
                <a:latin typeface="맑은 고딕" charset="-127"/>
                <a:ea typeface="맑은 고딕" charset="-127"/>
              </a:rPr>
              <a:t>세부 문제 기술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gray">
          <a:xfrm>
            <a:off x="5292725" y="1484313"/>
            <a:ext cx="2879725" cy="2043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>
                <a:latin typeface="맑은 고딕" charset="-127"/>
                <a:ea typeface="맑은 고딕" charset="-127"/>
              </a:rPr>
              <a:t>잔디가 넓은 지역은 잔디자체에 염색을 시켜 경고 문구를 세기고 울타리와 묘목을 설치하고 좁은 지역은 표지판을 세운다</a:t>
            </a:r>
            <a:r>
              <a:rPr lang="en-US" altLang="ko-KR" sz="2000">
                <a:latin typeface="맑은 고딕" charset="-127"/>
                <a:ea typeface="맑은 고딕" charset="-127"/>
              </a:rPr>
              <a:t>.</a:t>
            </a:r>
            <a:r>
              <a:rPr lang="en-US" altLang="ko-KR" sz="2800">
                <a:latin typeface="맑은 고딕" charset="-127"/>
                <a:ea typeface="맑은 고딕" charset="-127"/>
              </a:rPr>
              <a:t> </a:t>
            </a:r>
          </a:p>
        </p:txBody>
      </p:sp>
      <p:sp>
        <p:nvSpPr>
          <p:cNvPr id="83978" name="AutoShape 10"/>
          <p:cNvSpPr>
            <a:spLocks/>
          </p:cNvSpPr>
          <p:nvPr/>
        </p:nvSpPr>
        <p:spPr bwMode="gray">
          <a:xfrm>
            <a:off x="5651500" y="5157788"/>
            <a:ext cx="2232025" cy="906462"/>
          </a:xfrm>
          <a:prstGeom prst="borderCallout3">
            <a:avLst>
              <a:gd name="adj1" fmla="val 12611"/>
              <a:gd name="adj2" fmla="val 103412"/>
              <a:gd name="adj3" fmla="val 12611"/>
              <a:gd name="adj4" fmla="val 104338"/>
              <a:gd name="adj5" fmla="val -39931"/>
              <a:gd name="adj6" fmla="val 104338"/>
              <a:gd name="adj7" fmla="val -92644"/>
              <a:gd name="adj8" fmla="val -426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gray">
          <a:xfrm>
            <a:off x="5651500" y="5157788"/>
            <a:ext cx="2233613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>
                <a:latin typeface="맑은 고딕" charset="-127"/>
                <a:ea typeface="맑은 고딕" charset="-127"/>
              </a:rPr>
              <a:t>적용 발명 원리</a:t>
            </a:r>
          </a:p>
          <a:p>
            <a:pPr>
              <a:spcBef>
                <a:spcPct val="50000"/>
              </a:spcBef>
            </a:pPr>
            <a:r>
              <a:rPr lang="en-US" altLang="ko-KR" sz="2000">
                <a:latin typeface="맑은 고딕" charset="-127"/>
                <a:ea typeface="맑은 고딕" charset="-127"/>
              </a:rPr>
              <a:t>- </a:t>
            </a:r>
            <a:r>
              <a:rPr lang="ko-KR" altLang="en-US" sz="2000">
                <a:latin typeface="맑은 고딕" charset="-127"/>
                <a:ea typeface="맑은 고딕" charset="-127"/>
              </a:rPr>
              <a:t>초과 또는 부족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5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1"/>
      <p:bldP spid="83976" grpId="0"/>
      <p:bldP spid="839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그림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450" y="334963"/>
            <a:ext cx="109855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ko-KR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본론</a:t>
            </a: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gray">
          <a:xfrm>
            <a:off x="4643438" y="981075"/>
            <a:ext cx="3887787" cy="3024188"/>
          </a:xfrm>
          <a:prstGeom prst="cloudCallout">
            <a:avLst>
              <a:gd name="adj1" fmla="val -44324"/>
              <a:gd name="adj2" fmla="val 7861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gray">
          <a:xfrm>
            <a:off x="684213" y="2420938"/>
            <a:ext cx="3455987" cy="3887787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gray">
          <a:xfrm>
            <a:off x="900113" y="3716338"/>
            <a:ext cx="2951162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800">
                <a:latin typeface="맑은 고딕" charset="-127"/>
                <a:ea typeface="맑은 고딕" charset="-127"/>
              </a:rPr>
              <a:t>③ 다양한 종류의 잔디를 이용하여 기존 잔디의 식상함을 개선한다</a:t>
            </a:r>
            <a:r>
              <a:rPr lang="en-US" altLang="ko-KR" sz="2800">
                <a:latin typeface="맑은 고딕" charset="-127"/>
                <a:ea typeface="맑은 고딕" charset="-127"/>
              </a:rPr>
              <a:t>.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gray">
          <a:xfrm>
            <a:off x="755650" y="2636838"/>
            <a:ext cx="3384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>
                <a:latin typeface="맑은 고딕" charset="-127"/>
                <a:ea typeface="맑은 고딕" charset="-127"/>
              </a:rPr>
              <a:t>세부 문제 기술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gray">
          <a:xfrm>
            <a:off x="5292725" y="1484313"/>
            <a:ext cx="2879725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800">
                <a:latin typeface="맑은 고딕" charset="-127"/>
                <a:ea typeface="맑은 고딕" charset="-127"/>
              </a:rPr>
              <a:t>잔디에 색감과 입체감을 넣어서 잔디의 식상함을 줄인다</a:t>
            </a:r>
            <a:r>
              <a:rPr lang="en-US" altLang="ko-KR" sz="2800">
                <a:latin typeface="맑은 고딕" charset="-127"/>
                <a:ea typeface="맑은 고딕" charset="-127"/>
              </a:rPr>
              <a:t>.</a:t>
            </a:r>
          </a:p>
        </p:txBody>
      </p:sp>
      <p:sp>
        <p:nvSpPr>
          <p:cNvPr id="85001" name="AutoShape 9"/>
          <p:cNvSpPr>
            <a:spLocks/>
          </p:cNvSpPr>
          <p:nvPr/>
        </p:nvSpPr>
        <p:spPr bwMode="gray">
          <a:xfrm>
            <a:off x="5651500" y="5157788"/>
            <a:ext cx="2232025" cy="906462"/>
          </a:xfrm>
          <a:prstGeom prst="borderCallout3">
            <a:avLst>
              <a:gd name="adj1" fmla="val 12611"/>
              <a:gd name="adj2" fmla="val 103412"/>
              <a:gd name="adj3" fmla="val 12611"/>
              <a:gd name="adj4" fmla="val 104338"/>
              <a:gd name="adj5" fmla="val -39931"/>
              <a:gd name="adj6" fmla="val 104338"/>
              <a:gd name="adj7" fmla="val -92644"/>
              <a:gd name="adj8" fmla="val -426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gray">
          <a:xfrm>
            <a:off x="5651500" y="5157788"/>
            <a:ext cx="2233613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>
                <a:latin typeface="맑은 고딕" charset="-127"/>
                <a:ea typeface="맑은 고딕" charset="-127"/>
              </a:rPr>
              <a:t>적용 발명 원리</a:t>
            </a:r>
          </a:p>
          <a:p>
            <a:pPr>
              <a:spcBef>
                <a:spcPct val="50000"/>
              </a:spcBef>
            </a:pPr>
            <a:r>
              <a:rPr lang="en-US" altLang="ko-KR" sz="2000">
                <a:latin typeface="맑은 고딕" charset="-127"/>
                <a:ea typeface="맑은 고딕" charset="-127"/>
              </a:rPr>
              <a:t>- </a:t>
            </a:r>
            <a:r>
              <a:rPr lang="ko-KR" altLang="en-US" sz="2000">
                <a:latin typeface="맑은 고딕" charset="-127"/>
                <a:ea typeface="맑은 고딕" charset="-127"/>
              </a:rPr>
              <a:t>범용성</a:t>
            </a:r>
            <a:r>
              <a:rPr lang="en-US" altLang="ko-KR" sz="2000">
                <a:latin typeface="맑은 고딕" charset="-127"/>
                <a:ea typeface="맑은 고딕" charset="-127"/>
              </a:rPr>
              <a:t>, </a:t>
            </a:r>
            <a:r>
              <a:rPr lang="ko-KR" altLang="en-US" sz="2000">
                <a:latin typeface="맑은 고딕" charset="-127"/>
                <a:ea typeface="맑은 고딕" charset="-127"/>
              </a:rPr>
              <a:t>색변화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  <p:bldP spid="85000" grpId="0"/>
      <p:bldP spid="850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그림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450" y="334963"/>
            <a:ext cx="109855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ko-KR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본론</a:t>
            </a:r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gray">
          <a:xfrm>
            <a:off x="4643438" y="981075"/>
            <a:ext cx="3887787" cy="3024188"/>
          </a:xfrm>
          <a:prstGeom prst="cloudCallout">
            <a:avLst>
              <a:gd name="adj1" fmla="val -44324"/>
              <a:gd name="adj2" fmla="val 7861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gray">
          <a:xfrm>
            <a:off x="684213" y="2420938"/>
            <a:ext cx="3455987" cy="3887787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gray">
          <a:xfrm>
            <a:off x="900113" y="3716338"/>
            <a:ext cx="2951162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800">
                <a:latin typeface="맑은 고딕" charset="-127"/>
                <a:ea typeface="맑은 고딕" charset="-127"/>
              </a:rPr>
              <a:t>④ 밟아도 미관상 보기 좋고 죽지 않는 잔디를 개선한다</a:t>
            </a:r>
            <a:r>
              <a:rPr lang="en-US" altLang="ko-KR" sz="2800">
                <a:latin typeface="맑은 고딕" charset="-127"/>
                <a:ea typeface="맑은 고딕" charset="-127"/>
              </a:rPr>
              <a:t>.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gray">
          <a:xfrm>
            <a:off x="755650" y="2636838"/>
            <a:ext cx="3384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>
                <a:latin typeface="맑은 고딕" charset="-127"/>
                <a:ea typeface="맑은 고딕" charset="-127"/>
              </a:rPr>
              <a:t>세부 문제 기술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gray">
          <a:xfrm>
            <a:off x="5003800" y="1557338"/>
            <a:ext cx="3311525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800">
                <a:latin typeface="맑은 고딕" charset="-127"/>
                <a:ea typeface="맑은 고딕" charset="-127"/>
              </a:rPr>
              <a:t>디딤잔디를 깔아 잔디를 보호하고 꽃을 심어 주변의 미적 환경을 꾸민다</a:t>
            </a:r>
            <a:r>
              <a:rPr lang="en-US" altLang="ko-KR" sz="2800">
                <a:latin typeface="맑은 고딕" charset="-127"/>
                <a:ea typeface="맑은 고딕" charset="-127"/>
              </a:rPr>
              <a:t>.</a:t>
            </a:r>
          </a:p>
        </p:txBody>
      </p:sp>
      <p:sp>
        <p:nvSpPr>
          <p:cNvPr id="86025" name="AutoShape 9"/>
          <p:cNvSpPr>
            <a:spLocks/>
          </p:cNvSpPr>
          <p:nvPr/>
        </p:nvSpPr>
        <p:spPr bwMode="gray">
          <a:xfrm>
            <a:off x="5651500" y="5157788"/>
            <a:ext cx="2232025" cy="906462"/>
          </a:xfrm>
          <a:prstGeom prst="borderCallout3">
            <a:avLst>
              <a:gd name="adj1" fmla="val 12611"/>
              <a:gd name="adj2" fmla="val 103412"/>
              <a:gd name="adj3" fmla="val 12611"/>
              <a:gd name="adj4" fmla="val 104338"/>
              <a:gd name="adj5" fmla="val -39931"/>
              <a:gd name="adj6" fmla="val 104338"/>
              <a:gd name="adj7" fmla="val -92644"/>
              <a:gd name="adj8" fmla="val -426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gray">
          <a:xfrm>
            <a:off x="5651500" y="5157788"/>
            <a:ext cx="2233613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>
                <a:latin typeface="맑은 고딕" charset="-127"/>
                <a:ea typeface="맑은 고딕" charset="-127"/>
              </a:rPr>
              <a:t>적용 발명 원리</a:t>
            </a:r>
          </a:p>
          <a:p>
            <a:pPr>
              <a:spcBef>
                <a:spcPct val="50000"/>
              </a:spcBef>
            </a:pPr>
            <a:r>
              <a:rPr lang="en-US" altLang="ko-KR" sz="2000">
                <a:latin typeface="맑은 고딕" charset="-127"/>
                <a:ea typeface="맑은 고딕" charset="-127"/>
              </a:rPr>
              <a:t>- </a:t>
            </a:r>
            <a:r>
              <a:rPr lang="ko-KR" altLang="en-US" sz="2000">
                <a:latin typeface="맑은 고딕" charset="-127"/>
                <a:ea typeface="맑은 고딕" charset="-127"/>
              </a:rPr>
              <a:t>분리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  <p:bldP spid="86024" grpId="0"/>
      <p:bldP spid="86026" grpId="0"/>
    </p:bldLst>
  </p:timing>
</p:sld>
</file>

<file path=ppt/theme/theme1.xml><?xml version="1.0" encoding="utf-8"?>
<a:theme xmlns:a="http://schemas.openxmlformats.org/drawingml/2006/main" name="벽지">
  <a:themeElements>
    <a:clrScheme name="벽지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벽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8398" dir="1593903" algn="ctr" rotWithShape="0">
            <a:schemeClr val="bg2">
              <a:alpha val="50000"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8398" dir="1593903" algn="ctr" rotWithShape="0">
            <a:schemeClr val="bg2">
              <a:alpha val="50000"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벽지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벽지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벽지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227</TotalTime>
  <Words>837</Words>
  <Application>Microsoft Office PowerPoint</Application>
  <PresentationFormat>화면 슬라이드 쇼(4:3)</PresentationFormat>
  <Paragraphs>153</Paragraphs>
  <Slides>17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9" baseType="lpstr">
      <vt:lpstr>벽지</vt:lpstr>
      <vt:lpstr>차트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공동86</cp:lastModifiedBy>
  <cp:revision>11</cp:revision>
  <dcterms:created xsi:type="dcterms:W3CDTF">2006-10-05T04:04:58Z</dcterms:created>
  <dcterms:modified xsi:type="dcterms:W3CDTF">2010-12-14T03:58:31Z</dcterms:modified>
</cp:coreProperties>
</file>