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70" r:id="rId13"/>
    <p:sldId id="267" r:id="rId14"/>
    <p:sldId id="268" r:id="rId15"/>
    <p:sldId id="271" r:id="rId16"/>
    <p:sldId id="272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FD4443E-F989-4FC4-A0C8-D5A2AF1F390B}" styleName="어두운 스타일 1 - 강조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어두운 스타일 1 - 강조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어두운 스타일 1 - 강조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E1DD7-46A6-4898-93E4-4B9A879719BD}" type="datetimeFigureOut">
              <a:rPr lang="ko-KR" altLang="en-US" smtClean="0"/>
              <a:pPr/>
              <a:t>2010-12-07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14767-45E7-4362-9FE8-57DB42BA3D3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모서리가 둥근 직사각형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30EC-C7C8-4937-90B1-FBAB8472A456}" type="datetimeFigureOut">
              <a:rPr lang="ko-KR" altLang="en-US" smtClean="0"/>
              <a:pPr/>
              <a:t>2010-12-07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7A57C6F-1D3D-4508-9474-9B786EF18A9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30EC-C7C8-4937-90B1-FBAB8472A456}" type="datetimeFigureOut">
              <a:rPr lang="ko-KR" altLang="en-US" smtClean="0"/>
              <a:pPr/>
              <a:t>2010-12-07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7C6F-1D3D-4508-9474-9B786EF18A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30EC-C7C8-4937-90B1-FBAB8472A456}" type="datetimeFigureOut">
              <a:rPr lang="ko-KR" altLang="en-US" smtClean="0"/>
              <a:pPr/>
              <a:t>2010-12-07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7C6F-1D3D-4508-9474-9B786EF18A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30EC-C7C8-4937-90B1-FBAB8472A456}" type="datetimeFigureOut">
              <a:rPr lang="ko-KR" altLang="en-US" smtClean="0"/>
              <a:pPr/>
              <a:t>2010-12-07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7C6F-1D3D-4508-9474-9B786EF18A9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모서리가 둥근 직사각형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30EC-C7C8-4937-90B1-FBAB8472A456}" type="datetimeFigureOut">
              <a:rPr lang="ko-KR" altLang="en-US" smtClean="0"/>
              <a:pPr/>
              <a:t>2010-12-07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7A57C6F-1D3D-4508-9474-9B786EF18A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30EC-C7C8-4937-90B1-FBAB8472A456}" type="datetimeFigureOut">
              <a:rPr lang="ko-KR" altLang="en-US" smtClean="0"/>
              <a:pPr/>
              <a:t>2010-12-07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7C6F-1D3D-4508-9474-9B786EF18A9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30EC-C7C8-4937-90B1-FBAB8472A456}" type="datetimeFigureOut">
              <a:rPr lang="ko-KR" altLang="en-US" smtClean="0"/>
              <a:pPr/>
              <a:t>2010-12-07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7C6F-1D3D-4508-9474-9B786EF18A9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30EC-C7C8-4937-90B1-FBAB8472A456}" type="datetimeFigureOut">
              <a:rPr lang="ko-KR" altLang="en-US" smtClean="0"/>
              <a:pPr/>
              <a:t>2010-12-07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7C6F-1D3D-4508-9474-9B786EF18A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30EC-C7C8-4937-90B1-FBAB8472A456}" type="datetimeFigureOut">
              <a:rPr lang="ko-KR" altLang="en-US" smtClean="0"/>
              <a:pPr/>
              <a:t>2010-12-07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7C6F-1D3D-4508-9474-9B786EF18A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모서리가 둥근 직사각형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30EC-C7C8-4937-90B1-FBAB8472A456}" type="datetimeFigureOut">
              <a:rPr lang="ko-KR" altLang="en-US" smtClean="0"/>
              <a:pPr/>
              <a:t>2010-12-07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7C6F-1D3D-4508-9474-9B786EF18A9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30EC-C7C8-4937-90B1-FBAB8472A456}" type="datetimeFigureOut">
              <a:rPr lang="ko-KR" altLang="en-US" smtClean="0"/>
              <a:pPr/>
              <a:t>2010-12-07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7A57C6F-1D3D-4508-9474-9B786EF18A9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사각형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모서리가 둥근 직사각형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42A30EC-C7C8-4937-90B1-FBAB8472A456}" type="datetimeFigureOut">
              <a:rPr lang="ko-KR" altLang="en-US" smtClean="0"/>
              <a:pPr/>
              <a:t>2010-12-07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7A57C6F-1D3D-4508-9474-9B786EF18A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1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1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1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1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부제목 3"/>
          <p:cNvSpPr>
            <a:spLocks noGrp="1"/>
          </p:cNvSpPr>
          <p:nvPr>
            <p:ph type="subTitle" idx="1"/>
          </p:nvPr>
        </p:nvSpPr>
        <p:spPr>
          <a:xfrm>
            <a:off x="1259632" y="4077072"/>
            <a:ext cx="6858000" cy="1728192"/>
          </a:xfrm>
        </p:spPr>
        <p:txBody>
          <a:bodyPr>
            <a:normAutofit fontScale="92500"/>
          </a:bodyPr>
          <a:lstStyle/>
          <a:p>
            <a:r>
              <a:rPr lang="en-US" altLang="ko-KR" sz="2400" dirty="0" smtClean="0"/>
              <a:t>5</a:t>
            </a:r>
            <a:r>
              <a:rPr lang="ko-KR" altLang="en-US" sz="2400" dirty="0" smtClean="0"/>
              <a:t>조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권혁배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김진성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김태호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남제모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신필재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원경환</a:t>
            </a:r>
            <a:endParaRPr lang="en-US" altLang="ko-KR" sz="2400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sz="2400" dirty="0" smtClean="0"/>
              <a:t>발표자 김진성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신필재</a:t>
            </a:r>
            <a:endParaRPr lang="en-US" altLang="ko-KR" sz="2400" dirty="0" smtClean="0"/>
          </a:p>
        </p:txBody>
      </p:sp>
      <p:sp>
        <p:nvSpPr>
          <p:cNvPr id="6" name="직사각형 5"/>
          <p:cNvSpPr/>
          <p:nvPr/>
        </p:nvSpPr>
        <p:spPr>
          <a:xfrm>
            <a:off x="899592" y="2217638"/>
            <a:ext cx="74168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편히 쉴 수 있는 벤치</a:t>
            </a:r>
            <a:endParaRPr lang="en-US" altLang="ko-K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757 0.29308 C -0.46736 0.30349 -0.48715 0.31414 -0.44375 0.22577 C -0.40035 0.13741 -0.2882 -0.26764 -0.18663 -0.23733 C -0.08507 -0.20703 0.08126 0.37428 0.16581 0.40736 C 0.25036 0.44044 0.34862 0.02845 0.32102 -0.03932 C 0.29341 -0.10733 0.14671 -0.05366 5E-6 -1.8922E-6 " pathEditMode="relative" ptsTypes="aaaa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570186"/>
          </a:xfrm>
        </p:spPr>
        <p:txBody>
          <a:bodyPr>
            <a:noAutofit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                                                                                 </a:t>
            </a:r>
            <a:r>
              <a:rPr lang="ko-KR" altLang="en-US" sz="3300" dirty="0" smtClean="0"/>
              <a:t>음료를 놓을 수 있으며</a:t>
            </a:r>
            <a:r>
              <a:rPr lang="en-US" altLang="ko-KR" sz="3300" dirty="0" smtClean="0"/>
              <a:t>,</a:t>
            </a:r>
            <a:br>
              <a:rPr lang="en-US" altLang="ko-KR" sz="3300" dirty="0" smtClean="0"/>
            </a:br>
            <a:r>
              <a:rPr lang="en-US" altLang="ko-KR" sz="3300" dirty="0" smtClean="0"/>
              <a:t>                </a:t>
            </a:r>
            <a:r>
              <a:rPr lang="ko-KR" altLang="en-US" sz="3300" dirty="0" smtClean="0"/>
              <a:t>앉으면 밝아지는 팔걸이</a:t>
            </a:r>
            <a:r>
              <a:rPr lang="en-US" altLang="ko-KR" sz="3500" dirty="0" smtClean="0"/>
              <a:t/>
            </a:r>
            <a:br>
              <a:rPr lang="en-US" altLang="ko-KR" sz="3500" dirty="0" smtClean="0"/>
            </a:br>
            <a:endParaRPr lang="ko-KR" altLang="en-US" dirty="0"/>
          </a:p>
        </p:txBody>
      </p:sp>
      <p:pic>
        <p:nvPicPr>
          <p:cNvPr id="4" name="내용 개체 틀 3" descr="음료수를 놓을 수 있으며.bmp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988840"/>
            <a:ext cx="4403037" cy="3456384"/>
          </a:xfrm>
        </p:spPr>
      </p:pic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4932040" y="1268760"/>
          <a:ext cx="3768080" cy="4662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8080"/>
              </a:tblGrid>
              <a:tr h="936104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아이디어의 장점</a:t>
                      </a:r>
                      <a:endParaRPr lang="ko-KR" altLang="en-US" dirty="0"/>
                    </a:p>
                  </a:txBody>
                  <a:tcPr/>
                </a:tc>
              </a:tr>
              <a:tr h="12421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어두운 밤에 음료를 잘못 내려놔 쏟을 위험이 줄어든다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</a:tr>
              <a:tr h="12421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어두워 잘 보이지 않는 벤치를</a:t>
                      </a: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눈에 띄게 해준다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</a:tr>
              <a:tr h="12421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빛을 직접 보지 않기 때문에</a:t>
                      </a: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눈이 덜 피곤하다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4932040" y="1268760"/>
          <a:ext cx="3768080" cy="468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8080"/>
              </a:tblGrid>
              <a:tr h="1224109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아이디어의 단점</a:t>
                      </a:r>
                      <a:endParaRPr lang="ko-KR" altLang="en-US" dirty="0"/>
                    </a:p>
                  </a:txBody>
                  <a:tcPr/>
                </a:tc>
              </a:tr>
              <a:tr h="844669">
                <a:tc>
                  <a:txBody>
                    <a:bodyPr/>
                    <a:lstStyle/>
                    <a:p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밤에 효율성이 높아지고 낮이면 일반 벤치로 바뀐다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n-US" altLang="ko-K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32104">
                <a:tc>
                  <a:txBody>
                    <a:bodyPr/>
                    <a:lstStyle/>
                    <a:p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여름이면 벌레가 모여들 수 도 있다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n-US" altLang="ko-K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37009">
                <a:tc>
                  <a:txBody>
                    <a:bodyPr/>
                    <a:lstStyle/>
                    <a:p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조명을 사용하는데 에너지를 계속 공급 해야 한다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n-US" altLang="ko-K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426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아래쪽을 향해 조명을 비춰서 윗부분은 어두운 면이 있다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주위가 밝아지는 휴지통</a:t>
            </a:r>
            <a:endParaRPr lang="ko-KR" altLang="en-US" dirty="0"/>
          </a:p>
        </p:txBody>
      </p:sp>
      <p:pic>
        <p:nvPicPr>
          <p:cNvPr id="7" name="내용 개체 틀 6" descr="주위가 밝아지는 휴지통.bmp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844824"/>
            <a:ext cx="4364793" cy="3744416"/>
          </a:xfrm>
        </p:spPr>
      </p:pic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4932040" y="1268760"/>
          <a:ext cx="3768080" cy="4662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8080"/>
              </a:tblGrid>
              <a:tr h="936104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아이디어의 장점</a:t>
                      </a:r>
                      <a:endParaRPr lang="ko-KR" altLang="en-US" dirty="0"/>
                    </a:p>
                  </a:txBody>
                  <a:tcPr/>
                </a:tc>
              </a:tr>
              <a:tr h="12421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벤치 주위가 밝아진다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n-US" altLang="ko-K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421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따로 가로등을 설치하지 않아도 된다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(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비용절감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en-US" altLang="ko-K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421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가로등 설치 공간을 따로 만들지 않아도 된다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(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활용공간증가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4932040" y="1268760"/>
          <a:ext cx="3768080" cy="468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8080"/>
              </a:tblGrid>
              <a:tr h="1224109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아이디어의 단점</a:t>
                      </a:r>
                      <a:endParaRPr lang="ko-KR" altLang="en-US" dirty="0"/>
                    </a:p>
                  </a:txBody>
                  <a:tcPr/>
                </a:tc>
              </a:tr>
              <a:tr h="844669">
                <a:tc>
                  <a:txBody>
                    <a:bodyPr/>
                    <a:lstStyle/>
                    <a:p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휴지통으로 인해 주변이 더러워 질 수 있다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n-US" altLang="ko-K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321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음료나 이물질에 의해 조명이</a:t>
                      </a: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가려질 수 있다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</a:tr>
              <a:tr h="837009">
                <a:tc>
                  <a:txBody>
                    <a:bodyPr/>
                    <a:lstStyle/>
                    <a:p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관리하기가 힘들다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n-US" altLang="ko-K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42629">
                <a:tc>
                  <a:txBody>
                    <a:bodyPr/>
                    <a:lstStyle/>
                    <a:p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휴지통으로 인해 냄새가 날 수 있다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n-US" altLang="ko-K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팔걸이에 간이 휴지통을 설치</a:t>
            </a:r>
            <a:endParaRPr lang="ko-KR" altLang="en-US" dirty="0"/>
          </a:p>
        </p:txBody>
      </p:sp>
      <p:pic>
        <p:nvPicPr>
          <p:cNvPr id="7" name="내용 개체 틀 6" descr="팔걸이에 간이 휴지통을 설치한다.bmp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628800"/>
            <a:ext cx="4556892" cy="4248472"/>
          </a:xfrm>
        </p:spPr>
      </p:pic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4932040" y="1268760"/>
          <a:ext cx="3768080" cy="4662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8080"/>
              </a:tblGrid>
              <a:tr h="936104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아이디어의 장점</a:t>
                      </a:r>
                      <a:endParaRPr lang="ko-KR" altLang="en-US" dirty="0"/>
                    </a:p>
                  </a:txBody>
                  <a:tcPr/>
                </a:tc>
              </a:tr>
              <a:tr h="12421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 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쓰레기를 움직이지 않고</a:t>
                      </a: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바로 처리할 수 있다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ko-KR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421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AutoNum type="arabicPeriod" startAt="2"/>
                      </a:pP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쓰레기통이 있기 때문에</a:t>
                      </a: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None/>
                      </a:pP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주위도 덩달아 깨끗해질 수 있다</a:t>
                      </a:r>
                      <a:endParaRPr kumimoji="0" lang="ko-KR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421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AutoNum type="arabicPeriod" startAt="3"/>
                      </a:pP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쓰레기를 주위에 버리지 않기</a:t>
                      </a: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None/>
                      </a:pP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때문에 주위환경이 보존된다</a:t>
                      </a:r>
                      <a:endParaRPr kumimoji="0" lang="ko-KR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4932040" y="1268760"/>
          <a:ext cx="3768080" cy="468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8080"/>
              </a:tblGrid>
              <a:tr h="1224109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아이디어의 단점</a:t>
                      </a:r>
                      <a:endParaRPr lang="ko-KR" altLang="en-US" dirty="0"/>
                    </a:p>
                  </a:txBody>
                  <a:tcPr/>
                </a:tc>
              </a:tr>
              <a:tr h="8446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 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벤치 바로 옆에 있기 때문에</a:t>
                      </a: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냄새가 날 수 도 있다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ko-KR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32104">
                <a:tc>
                  <a:txBody>
                    <a:bodyPr/>
                    <a:lstStyle/>
                    <a:p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 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쓰레기를 지속적으로</a:t>
                      </a: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비워줘야 할 사람들이 필요하다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ko-KR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37009">
                <a:tc>
                  <a:txBody>
                    <a:bodyPr/>
                    <a:lstStyle/>
                    <a:p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 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쓰레기통에 침을 뱉다</a:t>
                      </a: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팔걸이에 묻기가 쉽다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ko-KR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426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팔걸이 옆에 있으므로 쓰레기통의 용량이 크게 만들지 못할 것이다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푹신한 등받이 탁자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4932040" y="1268760"/>
          <a:ext cx="3768080" cy="4662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8080"/>
              </a:tblGrid>
              <a:tr h="936104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아이디어의 장점</a:t>
                      </a:r>
                      <a:endParaRPr lang="ko-KR" altLang="en-US" dirty="0"/>
                    </a:p>
                  </a:txBody>
                  <a:tcPr/>
                </a:tc>
              </a:tr>
              <a:tr h="12421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 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야외에서 공부 할 수 있다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n-US" altLang="ko-K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421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등에 결림이 없어</a:t>
                      </a: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편안한 느낌이 든다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n-US" altLang="ko-K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421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야외에서 흘려도 탁자가 있으니 옷에 안 묻고 먹을 수 있다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n-US" altLang="ko-K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4932040" y="1268760"/>
          <a:ext cx="3768080" cy="468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8080"/>
              </a:tblGrid>
              <a:tr h="1530136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아이디어의 단점</a:t>
                      </a:r>
                      <a:endParaRPr lang="ko-KR" altLang="en-US" dirty="0"/>
                    </a:p>
                  </a:txBody>
                  <a:tcPr/>
                </a:tc>
              </a:tr>
              <a:tr h="1055836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탁자로 이용 할 시 공간 차지가</a:t>
                      </a: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None/>
                      </a:pP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일반 등받이의자 일 때 보 다 많다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ko-KR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24418">
                <a:tc>
                  <a:txBody>
                    <a:bodyPr/>
                    <a:lstStyle/>
                    <a:p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 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등받이를 탁자로 이용 할 시 몸을 뒤로 돌려야 하므로 불편함이 있다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n-US" altLang="ko-K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70130">
                <a:tc>
                  <a:txBody>
                    <a:bodyPr/>
                    <a:lstStyle/>
                    <a:p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 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탁자로 만들고 난 뒤 등받이가 없으므로 그 점에서 불편함을 느낄 수 가 있다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n-US" altLang="ko-K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그림 6" descr="푹신한 등받이를 탁자로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5278" y="1988840"/>
            <a:ext cx="4470758" cy="3456384"/>
          </a:xfrm>
          <a:prstGeom prst="rect">
            <a:avLst/>
          </a:prstGeom>
        </p:spPr>
      </p:pic>
      <p:pic>
        <p:nvPicPr>
          <p:cNvPr id="10" name="그림 9" descr="푹신한 등받이를 탁자로2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9604" y="1988840"/>
            <a:ext cx="4649213" cy="3456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돌려서 깨끗한 부분을 쓸 수 있는 벤치</a:t>
            </a:r>
            <a:endParaRPr lang="ko-KR" altLang="en-US" dirty="0"/>
          </a:p>
        </p:txBody>
      </p:sp>
      <p:pic>
        <p:nvPicPr>
          <p:cNvPr id="7" name="내용 개체 틀 6" descr="돌려서 깨끗한 부분을 tM 수 있는 벤치.bmp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07014" y="1988839"/>
            <a:ext cx="4444147" cy="3672409"/>
          </a:xfrm>
        </p:spPr>
      </p:pic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4932040" y="1268760"/>
          <a:ext cx="3768080" cy="4662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8080"/>
              </a:tblGrid>
              <a:tr h="936104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아이디어의 장점</a:t>
                      </a:r>
                      <a:endParaRPr lang="ko-KR" altLang="en-US" dirty="0"/>
                    </a:p>
                  </a:txBody>
                  <a:tcPr/>
                </a:tc>
              </a:tr>
              <a:tr h="12421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 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비가 오면 젖는 부분을 돌려서 비가 내린 후에도 사용할 수 잇다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n-US" altLang="ko-K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421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팔걸이의 높이 조절을 통해</a:t>
                      </a: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신체에 적합하게 편안한 자세로</a:t>
                      </a: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쉴 수 잇다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n-US" altLang="ko-K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421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벤치의 높이가 낮아 다리를</a:t>
                      </a: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편하게 뻗을 수 있다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n-US" altLang="ko-K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4932040" y="1268760"/>
          <a:ext cx="3816424" cy="468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</a:tblGrid>
              <a:tr h="1224109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아이디어의 단점</a:t>
                      </a:r>
                      <a:endParaRPr lang="ko-KR" altLang="en-US" dirty="0"/>
                    </a:p>
                  </a:txBody>
                  <a:tcPr/>
                </a:tc>
              </a:tr>
              <a:tr h="1676773">
                <a:tc>
                  <a:txBody>
                    <a:bodyPr/>
                    <a:lstStyle/>
                    <a:p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도르래가 녹이 </a:t>
                      </a:r>
                      <a:r>
                        <a:rPr kumimoji="0" lang="ko-KR" alt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스면</a:t>
                      </a: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돌리기 힘들어진다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n-US" altLang="ko-K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779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도르래와 팔걸이 높이를</a:t>
                      </a: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동시에 고안하기엔 어려움이 있다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772400" cy="1143000"/>
          </a:xfrm>
        </p:spPr>
        <p:txBody>
          <a:bodyPr>
            <a:normAutofit/>
          </a:bodyPr>
          <a:lstStyle/>
          <a:p>
            <a:r>
              <a:rPr lang="ko-KR" altLang="en-US" sz="4400" dirty="0" smtClean="0">
                <a:solidFill>
                  <a:schemeClr val="accent2">
                    <a:lumMod val="50000"/>
                  </a:schemeClr>
                </a:solidFill>
              </a:rPr>
              <a:t>최종 보고서</a:t>
            </a:r>
            <a:endParaRPr lang="ko-KR" altLang="en-US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827584" y="4509120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600" dirty="0" smtClean="0">
                <a:solidFill>
                  <a:srgbClr val="FF0000"/>
                </a:solidFill>
              </a:rPr>
              <a:t>기존 벤치에서 해결하고자 하는 문제</a:t>
            </a:r>
            <a:r>
              <a:rPr lang="en-US" altLang="ko-KR" sz="3600" dirty="0" smtClean="0"/>
              <a:t>  </a:t>
            </a:r>
            <a:endParaRPr lang="en-US" altLang="ko-KR" sz="3600" dirty="0"/>
          </a:p>
        </p:txBody>
      </p:sp>
      <p:sp>
        <p:nvSpPr>
          <p:cNvPr id="10" name="직사각형 9"/>
          <p:cNvSpPr/>
          <p:nvPr/>
        </p:nvSpPr>
        <p:spPr>
          <a:xfrm>
            <a:off x="827584" y="5301208"/>
            <a:ext cx="76306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600" dirty="0" smtClean="0"/>
              <a:t>깨끗이 관리 용이한 벤치를 고안 한다</a:t>
            </a:r>
            <a:endParaRPr lang="ko-KR" altLang="en-US" sz="3600" dirty="0"/>
          </a:p>
        </p:txBody>
      </p:sp>
      <p:sp>
        <p:nvSpPr>
          <p:cNvPr id="11" name="직사각형 10"/>
          <p:cNvSpPr/>
          <p:nvPr/>
        </p:nvSpPr>
        <p:spPr>
          <a:xfrm>
            <a:off x="827584" y="5301208"/>
            <a:ext cx="78488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200" dirty="0" smtClean="0"/>
              <a:t>밤에도 벤치주변이 잘 보이도록 고안한다</a:t>
            </a:r>
            <a:r>
              <a:rPr lang="en-US" altLang="ko-KR" sz="3200" dirty="0" smtClean="0"/>
              <a:t>.</a:t>
            </a:r>
            <a:endParaRPr lang="ko-KR" altLang="en-US" sz="3200" dirty="0"/>
          </a:p>
        </p:txBody>
      </p:sp>
      <p:sp>
        <p:nvSpPr>
          <p:cNvPr id="12" name="직사각형 11"/>
          <p:cNvSpPr/>
          <p:nvPr/>
        </p:nvSpPr>
        <p:spPr>
          <a:xfrm>
            <a:off x="899592" y="5229200"/>
            <a:ext cx="70278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600" dirty="0" smtClean="0"/>
              <a:t>벤치에 개선된 팔걸이를 고안한다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pic>
        <p:nvPicPr>
          <p:cNvPr id="16" name="그림 15" descr="제목 없음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340768"/>
            <a:ext cx="7056783" cy="3024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allAtOnce"/>
      <p:bldP spid="11" grpId="0"/>
      <p:bldP spid="11" grpId="1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8673" name="_x110698256" descr="EMB000035c477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04664"/>
            <a:ext cx="3960440" cy="3024336"/>
          </a:xfrm>
          <a:prstGeom prst="rect">
            <a:avLst/>
          </a:prstGeom>
          <a:noFill/>
        </p:spPr>
      </p:pic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8675" name="_x110698176" descr="EMB000035c477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501008"/>
            <a:ext cx="3888432" cy="2754446"/>
          </a:xfrm>
          <a:prstGeom prst="rect">
            <a:avLst/>
          </a:prstGeom>
          <a:noFill/>
        </p:spPr>
      </p:pic>
      <p:sp>
        <p:nvSpPr>
          <p:cNvPr id="9" name="직사각형 8"/>
          <p:cNvSpPr/>
          <p:nvPr/>
        </p:nvSpPr>
        <p:spPr>
          <a:xfrm>
            <a:off x="4111853" y="836712"/>
            <a:ext cx="50321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000" dirty="0" smtClean="0"/>
              <a:t>최종 아이디어 설명도</a:t>
            </a:r>
            <a:endParaRPr lang="ko-KR" altLang="en-US" sz="4000" dirty="0"/>
          </a:p>
        </p:txBody>
      </p:sp>
      <p:sp>
        <p:nvSpPr>
          <p:cNvPr id="10" name="직사각형 9"/>
          <p:cNvSpPr/>
          <p:nvPr/>
        </p:nvSpPr>
        <p:spPr>
          <a:xfrm>
            <a:off x="4283968" y="2060848"/>
            <a:ext cx="4572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4000" dirty="0" smtClean="0"/>
              <a:t>도르래를 이용하여 팔걸이의 높이를 조절가능하고</a:t>
            </a:r>
            <a:r>
              <a:rPr lang="en-US" altLang="ko-KR" sz="4000" dirty="0" smtClean="0"/>
              <a:t>, </a:t>
            </a:r>
            <a:r>
              <a:rPr lang="ko-KR" altLang="en-US" sz="4000" dirty="0" smtClean="0"/>
              <a:t>벤치의 앉는 부분을 깨끗하게 </a:t>
            </a:r>
            <a:r>
              <a:rPr lang="ko-KR" altLang="en-US" sz="4000" dirty="0" err="1" smtClean="0"/>
              <a:t>쓸수</a:t>
            </a:r>
            <a:r>
              <a:rPr lang="ko-KR" altLang="en-US" sz="4000" dirty="0" smtClean="0"/>
              <a:t> 있다</a:t>
            </a:r>
            <a:r>
              <a:rPr lang="en-US" altLang="ko-KR" sz="4000" dirty="0" smtClean="0"/>
              <a:t>.</a:t>
            </a:r>
            <a:endParaRPr lang="en-US" altLang="ko-KR" sz="4000" dirty="0"/>
          </a:p>
        </p:txBody>
      </p:sp>
      <p:sp>
        <p:nvSpPr>
          <p:cNvPr id="11" name="직사각형 10"/>
          <p:cNvSpPr/>
          <p:nvPr/>
        </p:nvSpPr>
        <p:spPr>
          <a:xfrm>
            <a:off x="4355976" y="2060848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4000" dirty="0" smtClean="0"/>
              <a:t>센서에 의해 벤치에 앉지 않으면 바닥의 </a:t>
            </a:r>
            <a:r>
              <a:rPr lang="en-US" altLang="ko-KR" sz="4000" dirty="0" smtClean="0"/>
              <a:t>LED</a:t>
            </a:r>
            <a:r>
              <a:rPr lang="ko-KR" altLang="en-US" sz="4000" dirty="0" smtClean="0"/>
              <a:t>가 켜져 있고</a:t>
            </a:r>
            <a:r>
              <a:rPr lang="en-US" altLang="ko-KR" sz="4000" dirty="0" smtClean="0"/>
              <a:t>, </a:t>
            </a:r>
            <a:r>
              <a:rPr lang="ko-KR" altLang="en-US" sz="4000" dirty="0" smtClean="0"/>
              <a:t>벤치에 앉으면 팔걸이에서 불빛이 나온다</a:t>
            </a:r>
            <a:r>
              <a:rPr lang="en-US" altLang="ko-KR" sz="4000" dirty="0" smtClean="0"/>
              <a:t>.</a:t>
            </a:r>
            <a:endParaRPr lang="en-US" altLang="ko-KR" sz="4000" dirty="0"/>
          </a:p>
        </p:txBody>
      </p:sp>
      <p:sp>
        <p:nvSpPr>
          <p:cNvPr id="12" name="직사각형 11"/>
          <p:cNvSpPr/>
          <p:nvPr/>
        </p:nvSpPr>
        <p:spPr>
          <a:xfrm>
            <a:off x="4283968" y="2060848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4000" dirty="0" smtClean="0"/>
              <a:t>푹신한 등받이를 내리면 간의 탁자가 나오면서 공부나 음식을 편히 하고 먹을 수 있다</a:t>
            </a:r>
            <a:r>
              <a:rPr lang="en-US" altLang="ko-KR" sz="4000" dirty="0" smtClean="0"/>
              <a:t>.</a:t>
            </a:r>
            <a:endParaRPr lang="en-US" altLang="ko-KR" sz="4000" dirty="0"/>
          </a:p>
        </p:txBody>
      </p:sp>
      <p:graphicFrame>
        <p:nvGraphicFramePr>
          <p:cNvPr id="13" name="표 12"/>
          <p:cNvGraphicFramePr>
            <a:graphicFrameLocks noGrp="1"/>
          </p:cNvGraphicFramePr>
          <p:nvPr/>
        </p:nvGraphicFramePr>
        <p:xfrm>
          <a:off x="4283968" y="1480633"/>
          <a:ext cx="4680520" cy="5214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/>
              </a:tblGrid>
              <a:tr h="785334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아이디어의 장점</a:t>
                      </a:r>
                      <a:endParaRPr lang="ko-KR" altLang="en-US" dirty="0"/>
                    </a:p>
                  </a:txBody>
                  <a:tcPr/>
                </a:tc>
              </a:tr>
              <a:tr h="11785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1.</a:t>
                      </a:r>
                      <a:r>
                        <a:rPr lang="ko-KR" altLang="en-US" sz="1800" dirty="0" smtClean="0"/>
                        <a:t>앉으면 팔걸이에서 불빛이 나와서 시야를 확보 할 수 있다</a:t>
                      </a:r>
                      <a:r>
                        <a:rPr lang="en-US" altLang="ko-KR" sz="1800" dirty="0" smtClean="0"/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116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ko-KR" altLang="en-US" sz="1800" dirty="0" smtClean="0"/>
                        <a:t>일어서면 바닥에 설치 되어있는 </a:t>
                      </a:r>
                      <a:r>
                        <a:rPr lang="en-US" altLang="ko-KR" sz="1800" dirty="0" smtClean="0"/>
                        <a:t>LED</a:t>
                      </a:r>
                      <a:r>
                        <a:rPr lang="ko-KR" altLang="en-US" sz="1800" dirty="0" smtClean="0"/>
                        <a:t>전구에 의하여 거리의 시야를 확보 할 수 있다</a:t>
                      </a:r>
                      <a:r>
                        <a:rPr lang="en-US" altLang="ko-KR" sz="1800" dirty="0" smtClean="0"/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066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ko-KR" altLang="en-US" sz="1800" dirty="0" smtClean="0"/>
                        <a:t>등받이를 내려서 탁자로 이용할 수 있다</a:t>
                      </a:r>
                      <a:r>
                        <a:rPr lang="en-US" altLang="ko-KR" sz="1800" dirty="0" smtClean="0"/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066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ko-KR" altLang="en-US" sz="1800" dirty="0" smtClean="0"/>
                        <a:t> 도르래를 돌리면 앉는 부분이 깨끗한 부분으로 바뀌어서 위생적이다</a:t>
                      </a:r>
                      <a:r>
                        <a:rPr lang="en-US" altLang="ko-KR" sz="1800" dirty="0" smtClean="0"/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표 13"/>
          <p:cNvGraphicFramePr>
            <a:graphicFrameLocks noGrp="1"/>
          </p:cNvGraphicFramePr>
          <p:nvPr/>
        </p:nvGraphicFramePr>
        <p:xfrm>
          <a:off x="4283968" y="1556792"/>
          <a:ext cx="4680520" cy="5067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/>
              </a:tblGrid>
              <a:tr h="974039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아이디어의 단점</a:t>
                      </a:r>
                      <a:endParaRPr lang="ko-KR" altLang="en-US" dirty="0"/>
                    </a:p>
                  </a:txBody>
                  <a:tcPr/>
                </a:tc>
              </a:tr>
              <a:tr h="1015214">
                <a:tc>
                  <a:txBody>
                    <a:bodyPr/>
                    <a:lstStyle/>
                    <a:p>
                      <a:r>
                        <a:rPr kumimoji="0" lang="en-US" altLang="ko-K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ko-KR" altLang="en-US" sz="2400" dirty="0" smtClean="0"/>
                        <a:t>푹신한 등받이와 탁자를 같이 </a:t>
                      </a:r>
                      <a:r>
                        <a:rPr lang="ko-KR" altLang="en-US" sz="2400" dirty="0" err="1" smtClean="0"/>
                        <a:t>쓸수</a:t>
                      </a:r>
                      <a:r>
                        <a:rPr lang="ko-KR" altLang="en-US" sz="2400" dirty="0" smtClean="0"/>
                        <a:t> 없다</a:t>
                      </a:r>
                      <a:r>
                        <a:rPr lang="en-US" altLang="ko-KR" sz="2400" dirty="0" smtClean="0"/>
                        <a:t>.</a:t>
                      </a:r>
                      <a:endParaRPr lang="en-US" altLang="ko-KR" sz="2400" dirty="0"/>
                    </a:p>
                  </a:txBody>
                  <a:tcPr/>
                </a:tc>
              </a:tr>
              <a:tr h="1635867">
                <a:tc>
                  <a:txBody>
                    <a:bodyPr/>
                    <a:lstStyle/>
                    <a:p>
                      <a:r>
                        <a:rPr kumimoji="0" lang="en-US" altLang="ko-K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ko-KR" altLang="en-US" sz="2400" dirty="0" smtClean="0"/>
                        <a:t>센서기의 오작동이 일어나면 불빛이 제대로 나오지 않아 시야확보에 불편함이 생긴다</a:t>
                      </a:r>
                      <a:r>
                        <a:rPr lang="en-US" altLang="ko-KR" sz="2400" dirty="0" smtClean="0"/>
                        <a:t>.</a:t>
                      </a:r>
                    </a:p>
                  </a:txBody>
                  <a:tcPr/>
                </a:tc>
              </a:tr>
              <a:tr h="1442822">
                <a:tc>
                  <a:txBody>
                    <a:bodyPr/>
                    <a:lstStyle/>
                    <a:p>
                      <a:r>
                        <a:rPr kumimoji="0" lang="en-US" altLang="ko-K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ko-KR" altLang="en-US" sz="2400" dirty="0" smtClean="0"/>
                        <a:t>설치에 비용이 많이 들것이고</a:t>
                      </a:r>
                      <a:r>
                        <a:rPr lang="en-US" altLang="ko-KR" sz="2400" dirty="0" smtClean="0"/>
                        <a:t>, </a:t>
                      </a:r>
                      <a:r>
                        <a:rPr lang="ko-KR" altLang="en-US" sz="2400" dirty="0" smtClean="0"/>
                        <a:t>까다로움도 많을 것이다</a:t>
                      </a:r>
                      <a:r>
                        <a:rPr lang="en-US" altLang="ko-KR" sz="2400" dirty="0" smtClean="0"/>
                        <a:t>.</a:t>
                      </a:r>
                      <a:endParaRPr lang="en-US" altLang="ko-KR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xit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2"/>
      <p:bldP spid="12" grpId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6000" dirty="0" smtClean="0"/>
              <a:t>목차</a:t>
            </a:r>
            <a:endParaRPr lang="ko-KR" altLang="en-US" sz="60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altLang="ko-KR" sz="2700" dirty="0" smtClean="0"/>
          </a:p>
          <a:p>
            <a:r>
              <a:rPr lang="en-US" altLang="ko-KR" sz="2700" dirty="0" smtClean="0"/>
              <a:t>1.  </a:t>
            </a:r>
            <a:r>
              <a:rPr lang="ko-KR" altLang="en-US" sz="2700" dirty="0" smtClean="0"/>
              <a:t>세부 문제</a:t>
            </a:r>
            <a:endParaRPr lang="en-US" altLang="ko-KR" sz="2700" dirty="0" smtClean="0"/>
          </a:p>
          <a:p>
            <a:r>
              <a:rPr lang="en-US" altLang="ko-KR" sz="2700" dirty="0" smtClean="0"/>
              <a:t>2.  </a:t>
            </a:r>
            <a:r>
              <a:rPr lang="ko-KR" altLang="en-US" sz="2700" dirty="0" smtClean="0"/>
              <a:t>세부 </a:t>
            </a:r>
            <a:r>
              <a:rPr lang="ko-KR" altLang="en-US" sz="2700" dirty="0" err="1" smtClean="0"/>
              <a:t>문제별</a:t>
            </a:r>
            <a:r>
              <a:rPr lang="ko-KR" altLang="en-US" sz="2700" dirty="0" smtClean="0"/>
              <a:t> 아이디어 도출</a:t>
            </a:r>
            <a:endParaRPr lang="en-US" altLang="ko-KR" sz="2700" dirty="0" smtClean="0"/>
          </a:p>
          <a:p>
            <a:r>
              <a:rPr lang="en-US" altLang="ko-KR" sz="2700" dirty="0" smtClean="0"/>
              <a:t>3. </a:t>
            </a:r>
            <a:r>
              <a:rPr lang="ko-KR" altLang="en-US" sz="2700" dirty="0" smtClean="0"/>
              <a:t>아이디어 조합</a:t>
            </a:r>
          </a:p>
          <a:p>
            <a:pPr>
              <a:buNone/>
            </a:pPr>
            <a:r>
              <a:rPr lang="en-US" altLang="ko-KR" sz="2500" dirty="0" smtClean="0"/>
              <a:t>      ·  </a:t>
            </a:r>
            <a:r>
              <a:rPr lang="ko-KR" altLang="en-US" sz="2500" dirty="0" smtClean="0"/>
              <a:t>음료를 놓을 수 있으며</a:t>
            </a:r>
            <a:r>
              <a:rPr lang="en-US" altLang="ko-KR" sz="2500" dirty="0" smtClean="0"/>
              <a:t>, </a:t>
            </a:r>
            <a:r>
              <a:rPr lang="ko-KR" altLang="en-US" sz="2500" dirty="0" smtClean="0"/>
              <a:t>앉으면 밝아지는 휴지통</a:t>
            </a:r>
            <a:endParaRPr lang="en-US" altLang="ko-KR" sz="2500" dirty="0" smtClean="0"/>
          </a:p>
          <a:p>
            <a:pPr>
              <a:buNone/>
            </a:pPr>
            <a:r>
              <a:rPr lang="en-US" altLang="ko-KR" sz="2500" dirty="0" smtClean="0"/>
              <a:t>      ·  </a:t>
            </a:r>
            <a:r>
              <a:rPr lang="ko-KR" altLang="en-US" sz="2500" dirty="0" smtClean="0"/>
              <a:t>주위가 밝아지는 휴지통</a:t>
            </a:r>
            <a:endParaRPr lang="en-US" altLang="ko-KR" sz="2500" dirty="0" smtClean="0"/>
          </a:p>
          <a:p>
            <a:pPr>
              <a:buNone/>
            </a:pPr>
            <a:r>
              <a:rPr lang="en-US" altLang="ko-KR" sz="2500" dirty="0" smtClean="0"/>
              <a:t>      ·  </a:t>
            </a:r>
            <a:r>
              <a:rPr lang="ko-KR" altLang="en-US" sz="2500" dirty="0" smtClean="0"/>
              <a:t>팔걸이에 간이 휴지통을 설치</a:t>
            </a:r>
            <a:endParaRPr lang="en-US" altLang="ko-KR" sz="2500" dirty="0" smtClean="0"/>
          </a:p>
          <a:p>
            <a:pPr>
              <a:buNone/>
            </a:pPr>
            <a:r>
              <a:rPr lang="en-US" altLang="ko-KR" sz="2500" dirty="0" smtClean="0"/>
              <a:t>      ·  </a:t>
            </a:r>
            <a:r>
              <a:rPr lang="ko-KR" altLang="en-US" sz="2500" dirty="0" smtClean="0"/>
              <a:t>푹신한 등받이 탁자</a:t>
            </a:r>
            <a:endParaRPr lang="en-US" altLang="ko-KR" sz="2500" dirty="0" smtClean="0"/>
          </a:p>
          <a:p>
            <a:pPr>
              <a:buNone/>
            </a:pPr>
            <a:r>
              <a:rPr lang="en-US" altLang="ko-KR" sz="2500" dirty="0" smtClean="0"/>
              <a:t>      ·  </a:t>
            </a:r>
            <a:r>
              <a:rPr lang="ko-KR" altLang="en-US" sz="2500" dirty="0" smtClean="0"/>
              <a:t>돌려서 깨끗한 부분을 쓸 수 있는 벤치</a:t>
            </a:r>
            <a:endParaRPr lang="en-US" altLang="ko-KR" sz="25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2800" dirty="0" smtClean="0"/>
              <a:t>4</a:t>
            </a:r>
            <a:r>
              <a:rPr lang="en-US" altLang="ko-KR" sz="2800" dirty="0" smtClean="0">
                <a:solidFill>
                  <a:srgbClr val="FF0000"/>
                </a:solidFill>
              </a:rPr>
              <a:t>. </a:t>
            </a:r>
            <a:r>
              <a:rPr lang="ko-KR" altLang="en-US" sz="2800" dirty="0" smtClean="0">
                <a:solidFill>
                  <a:srgbClr val="FF0000"/>
                </a:solidFill>
              </a:rPr>
              <a:t>최종보고서</a:t>
            </a:r>
            <a:endParaRPr lang="en-US" altLang="ko-KR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400" dirty="0" smtClean="0"/>
              <a:t>1. </a:t>
            </a:r>
            <a:r>
              <a:rPr lang="ko-KR" altLang="en-US" sz="4400" dirty="0" smtClean="0"/>
              <a:t>세부 문제</a:t>
            </a:r>
            <a:endParaRPr lang="ko-KR" altLang="en-US" sz="4400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2" cy="4691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1913"/>
                <a:gridCol w="4624514"/>
                <a:gridCol w="1845975"/>
              </a:tblGrid>
              <a:tr h="1057673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세부 문제번호</a:t>
                      </a:r>
                      <a:endParaRPr lang="ko-KR" altLang="en-US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세부 문제 기술</a:t>
                      </a:r>
                      <a:endParaRPr lang="ko-KR" altLang="en-US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해당 요구순위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번호</a:t>
                      </a:r>
                      <a:endParaRPr lang="ko-KR" altLang="en-US" dirty="0"/>
                    </a:p>
                  </a:txBody>
                  <a:tcPr marL="86359" marR="86359"/>
                </a:tc>
              </a:tr>
              <a:tr h="903277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깨끗이 관리 용이한 벤치를 고안한다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6.9</a:t>
                      </a:r>
                      <a:endParaRPr lang="ko-KR" altLang="en-US" dirty="0"/>
                    </a:p>
                  </a:txBody>
                  <a:tcPr marL="86359" marR="86359"/>
                </a:tc>
              </a:tr>
              <a:tr h="934549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밤에도 벤치주변이 잘 보이도록 고안한다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 marL="86359" marR="86359"/>
                </a:tc>
              </a:tr>
              <a:tr h="934549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뒤로 넘어지지 않는 등받이를 고안한다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 marL="86359" marR="86359"/>
                </a:tc>
              </a:tr>
              <a:tr h="861201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벤치에 개선된 팔걸이를 고안한다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2.10</a:t>
                      </a:r>
                      <a:endParaRPr lang="ko-KR" altLang="en-US" dirty="0"/>
                    </a:p>
                  </a:txBody>
                  <a:tcPr marL="86359" marR="86359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400" dirty="0" smtClean="0"/>
              <a:t>2. </a:t>
            </a:r>
            <a:r>
              <a:rPr lang="ko-KR" altLang="en-US" sz="4400" dirty="0" smtClean="0"/>
              <a:t>세부 </a:t>
            </a:r>
            <a:r>
              <a:rPr lang="ko-KR" altLang="en-US" sz="4400" dirty="0" err="1" smtClean="0"/>
              <a:t>문제별</a:t>
            </a:r>
            <a:r>
              <a:rPr lang="ko-KR" altLang="en-US" sz="4400" dirty="0" smtClean="0"/>
              <a:t> 아이디어 도출</a:t>
            </a:r>
            <a:endParaRPr lang="ko-KR" altLang="en-US" sz="4400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5018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0"/>
              </a:tblGrid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 </a:t>
                      </a:r>
                      <a:r>
                        <a:rPr lang="ko-KR" altLang="en-US" dirty="0" smtClean="0"/>
                        <a:t>개선된 등받이를 만든다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 marL="86360" marR="86360"/>
                </a:tc>
              </a:tr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1) </a:t>
                      </a:r>
                      <a:r>
                        <a:rPr lang="ko-KR" altLang="en-US" dirty="0" smtClean="0"/>
                        <a:t>각도조절 레버를 이용한 등받이를 만든다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 marL="86360" marR="86360"/>
                </a:tc>
              </a:tr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2) </a:t>
                      </a:r>
                      <a:r>
                        <a:rPr lang="ko-KR" altLang="en-US" dirty="0" smtClean="0"/>
                        <a:t>탁자로 이용할 수 있는 등받이를 만든다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 marL="86360" marR="86360"/>
                </a:tc>
              </a:tr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3) </a:t>
                      </a:r>
                      <a:r>
                        <a:rPr lang="ko-KR" altLang="en-US" dirty="0" smtClean="0"/>
                        <a:t>푹신한 등받이를 만든다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 marL="86360" marR="86360"/>
                </a:tc>
              </a:tr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4) </a:t>
                      </a:r>
                      <a:r>
                        <a:rPr lang="ko-KR" altLang="en-US" dirty="0" smtClean="0"/>
                        <a:t>등 지압이 가능한 등받이를 만든다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 marL="86360" marR="86360"/>
                </a:tc>
              </a:tr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5) </a:t>
                      </a:r>
                      <a:r>
                        <a:rPr lang="ko-KR" altLang="en-US" dirty="0" smtClean="0"/>
                        <a:t>등받이를 이용해 넓은 공간을 만든다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 marL="86360" marR="86360"/>
                </a:tc>
              </a:tr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6) </a:t>
                      </a:r>
                      <a:r>
                        <a:rPr lang="ko-KR" altLang="en-US" dirty="0" smtClean="0"/>
                        <a:t>등받이를 이용해 햇빛을 가릴 수 있게 만든다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5018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0"/>
              </a:tblGrid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2. </a:t>
                      </a:r>
                      <a:r>
                        <a:rPr lang="ko-KR" altLang="en-US" dirty="0" smtClean="0"/>
                        <a:t>개선된 팔걸이를 만든다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 marL="86360" marR="86360"/>
                </a:tc>
              </a:tr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1) </a:t>
                      </a:r>
                      <a:r>
                        <a:rPr lang="ko-KR" altLang="en-US" dirty="0" smtClean="0"/>
                        <a:t>높이 조절이 가능한 팔걸이를 만든다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 marL="86360" marR="86360"/>
                </a:tc>
              </a:tr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2) </a:t>
                      </a:r>
                      <a:r>
                        <a:rPr lang="ko-KR" altLang="en-US" dirty="0" smtClean="0"/>
                        <a:t>팔걸이에 용이한 곡선형 팔걸이를 만든다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 marL="86360" marR="86360"/>
                </a:tc>
              </a:tr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3) </a:t>
                      </a:r>
                      <a:r>
                        <a:rPr lang="ko-KR" altLang="en-US" dirty="0" smtClean="0"/>
                        <a:t>팔걸이에 종이컵을 놓을 수 있게 만든다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 marL="86360" marR="86360"/>
                </a:tc>
              </a:tr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4) </a:t>
                      </a:r>
                      <a:r>
                        <a:rPr lang="ko-KR" altLang="en-US" dirty="0" smtClean="0"/>
                        <a:t>팔걸이 옆에 쓰레기를 넣을 수 있는 통을 만든다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 marL="86360" marR="86360"/>
                </a:tc>
              </a:tr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5) </a:t>
                      </a:r>
                      <a:r>
                        <a:rPr lang="ko-KR" altLang="en-US" dirty="0" smtClean="0"/>
                        <a:t>팔걸이 부분을 위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아래로 움직이게 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 marL="86360" marR="86360"/>
                </a:tc>
              </a:tr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6) </a:t>
                      </a:r>
                      <a:r>
                        <a:rPr lang="ko-KR" altLang="en-US" dirty="0" smtClean="0"/>
                        <a:t>팔걸이를 늘리고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줄이게 할 수 있도록 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467544" y="1219200"/>
          <a:ext cx="8229600" cy="5018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3. </a:t>
                      </a:r>
                      <a:r>
                        <a:rPr lang="ko-KR" altLang="en-US" dirty="0" smtClean="0"/>
                        <a:t>밤에도 주변이 잘 보이는 벤치를 만든다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1) </a:t>
                      </a:r>
                      <a:r>
                        <a:rPr lang="ko-KR" altLang="en-US" dirty="0" smtClean="0"/>
                        <a:t>벤치주변에 가로등을 설치한다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2) </a:t>
                      </a:r>
                      <a:r>
                        <a:rPr lang="ko-KR" altLang="en-US" dirty="0" smtClean="0"/>
                        <a:t>벤치에 형광물질을 칠한다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3) </a:t>
                      </a:r>
                      <a:r>
                        <a:rPr lang="ko-KR" altLang="en-US" dirty="0" smtClean="0"/>
                        <a:t>벤치 주변에 사람이 다가서면 불이 켜지는 센서를 설치한다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4) </a:t>
                      </a:r>
                      <a:r>
                        <a:rPr lang="ko-KR" altLang="en-US" dirty="0" smtClean="0"/>
                        <a:t>벤치 양 옆에 기둥에 전구를 설치한다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5) </a:t>
                      </a:r>
                      <a:r>
                        <a:rPr lang="ko-KR" altLang="en-US" dirty="0" smtClean="0"/>
                        <a:t>벤치의 등받이 뒤편에 </a:t>
                      </a:r>
                      <a:r>
                        <a:rPr lang="en-US" altLang="ko-KR" dirty="0" smtClean="0"/>
                        <a:t>LED</a:t>
                      </a:r>
                      <a:r>
                        <a:rPr lang="ko-KR" altLang="en-US" baseline="0" dirty="0" smtClean="0"/>
                        <a:t>전구를 붙인다</a:t>
                      </a:r>
                      <a:r>
                        <a:rPr lang="en-US" altLang="ko-KR" baseline="0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6) </a:t>
                      </a:r>
                      <a:r>
                        <a:rPr lang="ko-KR" altLang="en-US" dirty="0" smtClean="0"/>
                        <a:t>벤치주위의</a:t>
                      </a: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보도 </a:t>
                      </a:r>
                      <a:r>
                        <a:rPr lang="ko-KR" altLang="en-US" dirty="0" err="1" smtClean="0"/>
                        <a:t>블럭에</a:t>
                      </a:r>
                      <a:r>
                        <a:rPr lang="ko-KR" altLang="en-US" dirty="0" smtClean="0"/>
                        <a:t> 조그마한 </a:t>
                      </a:r>
                      <a:r>
                        <a:rPr lang="en-US" altLang="ko-KR" dirty="0" smtClean="0"/>
                        <a:t>LED</a:t>
                      </a:r>
                      <a:r>
                        <a:rPr lang="ko-KR" altLang="en-US" baseline="0" dirty="0" smtClean="0"/>
                        <a:t>를 깔아 놓는다</a:t>
                      </a:r>
                      <a:r>
                        <a:rPr lang="en-US" altLang="ko-KR" baseline="0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467544" y="1219200"/>
          <a:ext cx="8219256" cy="5018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9256"/>
              </a:tblGrid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4. </a:t>
                      </a:r>
                      <a:r>
                        <a:rPr lang="ko-KR" altLang="en-US" dirty="0" smtClean="0"/>
                        <a:t>관리가 용이한 벤치를 만든다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1) </a:t>
                      </a:r>
                      <a:r>
                        <a:rPr lang="ko-KR" altLang="en-US" dirty="0" smtClean="0"/>
                        <a:t>앉는 부분 안쪽에 구멍을 내어 물을 모아서 잔디에 줄 수 있는 물을 모은다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2) </a:t>
                      </a:r>
                      <a:r>
                        <a:rPr lang="ko-KR" altLang="en-US" dirty="0" smtClean="0"/>
                        <a:t>도르래 형식으로 더러운 부분을 돌려서 깨끗한 부분이 나오게 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3) </a:t>
                      </a:r>
                      <a:r>
                        <a:rPr lang="ko-KR" altLang="en-US" dirty="0" smtClean="0"/>
                        <a:t>벤치에 연예인 얼굴을 붙여 놓는다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4) </a:t>
                      </a:r>
                      <a:r>
                        <a:rPr lang="ko-KR" altLang="en-US" dirty="0" smtClean="0"/>
                        <a:t>근처에 휴지통을 설치한다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5) </a:t>
                      </a:r>
                      <a:r>
                        <a:rPr lang="ko-KR" altLang="en-US" dirty="0" smtClean="0"/>
                        <a:t>방수물질을 칠한다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71687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6) </a:t>
                      </a:r>
                      <a:r>
                        <a:rPr lang="ko-KR" altLang="en-US" dirty="0" smtClean="0"/>
                        <a:t>벤치의 각도를 조절 할 수 있게 하여 </a:t>
                      </a:r>
                      <a:r>
                        <a:rPr lang="ko-KR" altLang="en-US" dirty="0" err="1" smtClean="0"/>
                        <a:t>비온</a:t>
                      </a:r>
                      <a:r>
                        <a:rPr lang="ko-KR" altLang="en-US" dirty="0" smtClean="0"/>
                        <a:t> 뒤 물이 빠질 수 있도록 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dirty="0" smtClean="0"/>
              <a:t>아이디어 조합</a:t>
            </a:r>
            <a:endParaRPr lang="ko-KR" altLang="en-US" sz="4400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467544" y="1196753"/>
          <a:ext cx="8208912" cy="5040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6704"/>
                <a:gridCol w="1872208"/>
              </a:tblGrid>
              <a:tr h="64765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조합된 아이디어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적용 발명원리</a:t>
                      </a:r>
                      <a:endParaRPr lang="ko-KR" altLang="en-US" dirty="0"/>
                    </a:p>
                  </a:txBody>
                  <a:tcPr/>
                </a:tc>
              </a:tr>
              <a:tr h="88616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3 - 1) </a:t>
                      </a:r>
                      <a:r>
                        <a:rPr lang="ko-KR" altLang="en-US" dirty="0" smtClean="0"/>
                        <a:t>벤치주변에 가로등을 설치한다</a:t>
                      </a:r>
                      <a:r>
                        <a:rPr lang="en-US" altLang="ko-KR" dirty="0" smtClean="0"/>
                        <a:t>.</a:t>
                      </a:r>
                      <a:r>
                        <a:rPr lang="ko-KR" altLang="en-US" baseline="0" dirty="0" smtClean="0"/>
                        <a:t> </a:t>
                      </a:r>
                      <a:endParaRPr lang="en-US" altLang="ko-KR" baseline="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aseline="0" dirty="0" smtClean="0"/>
                        <a:t>  +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aseline="0" dirty="0" smtClean="0"/>
                        <a:t>4 - </a:t>
                      </a:r>
                      <a:r>
                        <a:rPr lang="en-US" altLang="ko-KR" dirty="0" smtClean="0"/>
                        <a:t>4) </a:t>
                      </a:r>
                      <a:r>
                        <a:rPr lang="ko-KR" altLang="en-US" dirty="0" smtClean="0"/>
                        <a:t>근처에 휴지통을 설치한다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2888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근처 휴지통 옆쪽에 불빛을 설치한다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극소 성질</a:t>
                      </a:r>
                      <a:endParaRPr lang="ko-KR" altLang="en-US" dirty="0"/>
                    </a:p>
                  </a:txBody>
                  <a:tcPr/>
                </a:tc>
              </a:tr>
              <a:tr h="88616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3 - 2) </a:t>
                      </a:r>
                      <a:r>
                        <a:rPr lang="ko-KR" altLang="en-US" dirty="0" smtClean="0"/>
                        <a:t>벤치에 형광물질을 칠한다</a:t>
                      </a:r>
                      <a:r>
                        <a:rPr lang="en-US" altLang="ko-KR" dirty="0" smtClean="0"/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  +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3 - 3) </a:t>
                      </a:r>
                      <a:r>
                        <a:rPr lang="ko-KR" altLang="en-US" dirty="0" smtClean="0"/>
                        <a:t>벤치 주변에 사람이 다가서면 불이 켜지는 센서를 설치한다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64765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센서에 의해 불이 켜지면은 야광물질 때문에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알아볼 수 있도록 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국소 성질</a:t>
                      </a:r>
                      <a:endParaRPr lang="ko-KR" altLang="en-US" dirty="0"/>
                    </a:p>
                  </a:txBody>
                  <a:tcPr/>
                </a:tc>
              </a:tr>
              <a:tr h="96839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2 - 4) </a:t>
                      </a:r>
                      <a:r>
                        <a:rPr lang="ko-KR" altLang="en-US" dirty="0" smtClean="0"/>
                        <a:t>팔걸이 옆에 쓰레기를 넣을 수 있는 통을 만든다</a:t>
                      </a:r>
                      <a:r>
                        <a:rPr lang="en-US" altLang="ko-KR" dirty="0" smtClean="0"/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  +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4 - 4) </a:t>
                      </a:r>
                      <a:r>
                        <a:rPr lang="ko-KR" altLang="en-US" dirty="0" smtClean="0"/>
                        <a:t>근처에 휴지통을 설치한다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51917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팔걸이에 간이 휴지통을 설치한다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국소 성질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467544" y="476670"/>
          <a:ext cx="8208912" cy="5769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6704"/>
                <a:gridCol w="1872208"/>
              </a:tblGrid>
              <a:tr h="66895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조합된 아이디어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적용 발명원리</a:t>
                      </a:r>
                      <a:endParaRPr lang="ko-KR" altLang="en-US" dirty="0"/>
                    </a:p>
                  </a:txBody>
                  <a:tcPr/>
                </a:tc>
              </a:tr>
              <a:tr h="94446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2 - 3) </a:t>
                      </a:r>
                      <a:r>
                        <a:rPr lang="ko-KR" altLang="en-US" dirty="0" smtClean="0"/>
                        <a:t>팔걸이에 종이컵을 놓을 수 있게 만든다</a:t>
                      </a:r>
                      <a:r>
                        <a:rPr lang="en-US" altLang="ko-KR" dirty="0" smtClean="0"/>
                        <a:t>.</a:t>
                      </a:r>
                      <a:endParaRPr lang="en-US" altLang="ko-KR" baseline="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aseline="0" dirty="0" smtClean="0"/>
                        <a:t>  +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aseline="0" dirty="0" smtClean="0"/>
                        <a:t>3 - </a:t>
                      </a:r>
                      <a:r>
                        <a:rPr lang="en-US" altLang="ko-KR" dirty="0" smtClean="0"/>
                        <a:t>3) </a:t>
                      </a:r>
                      <a:r>
                        <a:rPr lang="ko-KR" altLang="en-US" dirty="0" smtClean="0"/>
                        <a:t>벤치 주변에 사람이 다가서면 불이 켜지는 센서를 설치한다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66112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팔걸이의 종이컵을 놓는 부분 밑에 조명을 설치해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주위를 밝혀 준다</a:t>
                      </a:r>
                      <a:r>
                        <a:rPr lang="en-US" altLang="ko-KR" dirty="0" smtClean="0"/>
                        <a:t>. (</a:t>
                      </a:r>
                      <a:r>
                        <a:rPr lang="ko-KR" altLang="en-US" dirty="0" smtClean="0"/>
                        <a:t>센서 설치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결합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부족</a:t>
                      </a:r>
                      <a:endParaRPr lang="ko-KR" altLang="en-US" dirty="0"/>
                    </a:p>
                  </a:txBody>
                  <a:tcPr/>
                </a:tc>
              </a:tr>
              <a:tr h="94446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4 - 2) </a:t>
                      </a:r>
                      <a:r>
                        <a:rPr lang="ko-KR" altLang="en-US" dirty="0" smtClean="0"/>
                        <a:t>도르래 형식으로 더러운 부분을 돌려서 깨끗한 부분이 나오게 한다</a:t>
                      </a:r>
                      <a:r>
                        <a:rPr lang="en-US" altLang="ko-KR" dirty="0" smtClean="0"/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  +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2 - 5) </a:t>
                      </a:r>
                      <a:r>
                        <a:rPr lang="ko-KR" altLang="en-US" dirty="0" smtClean="0"/>
                        <a:t>팔걸이 부분을 위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아래로 움직이게 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66895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도르래를 돌려서 깨끗한 부분이 나오게 한다</a:t>
                      </a:r>
                      <a:r>
                        <a:rPr lang="en-US" altLang="ko-KR" dirty="0" smtClean="0"/>
                        <a:t>.</a:t>
                      </a:r>
                      <a:r>
                        <a:rPr lang="ko-KR" altLang="en-US" dirty="0" smtClean="0"/>
                        <a:t>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이때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팔걸이의 높이를 동시에 조절 가능하게 만든다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극소 성질</a:t>
                      </a:r>
                      <a:endParaRPr lang="ko-KR" altLang="en-US" dirty="0"/>
                    </a:p>
                  </a:txBody>
                  <a:tcPr/>
                </a:tc>
              </a:tr>
              <a:tr h="93658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1 - 2) </a:t>
                      </a:r>
                      <a:r>
                        <a:rPr lang="ko-KR" altLang="en-US" dirty="0" smtClean="0"/>
                        <a:t>탁자로 이용할 수 있는 등받이를 만든다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  +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1 - 3) </a:t>
                      </a:r>
                      <a:r>
                        <a:rPr lang="ko-KR" altLang="en-US" dirty="0" smtClean="0"/>
                        <a:t>푹신한 등받이를 만든다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94446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탁자의 밑을 푹신한 재질로 만들고 팔걸이에 연결 설치 한다</a:t>
                      </a:r>
                      <a:r>
                        <a:rPr lang="en-US" altLang="ko-KR" dirty="0" smtClean="0"/>
                        <a:t>.</a:t>
                      </a:r>
                      <a:r>
                        <a:rPr lang="ko-KR" altLang="en-US" dirty="0" smtClean="0"/>
                        <a:t> 앞으로 넘기면 탁자로 쓸 수 있게 하고</a:t>
                      </a:r>
                      <a:r>
                        <a:rPr lang="en-US" altLang="ko-KR" dirty="0" smtClean="0"/>
                        <a:t>,</a:t>
                      </a:r>
                    </a:p>
                    <a:p>
                      <a:pPr latinLnBrk="1"/>
                      <a:r>
                        <a:rPr lang="ko-KR" altLang="en-US" dirty="0" smtClean="0"/>
                        <a:t>뒤로 넘기면 푹신한 등받이를 만든다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결합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균형">
  <a:themeElements>
    <a:clrScheme name="균형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균형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균형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165</TotalTime>
  <Words>1141</Words>
  <Application>Microsoft Office PowerPoint</Application>
  <PresentationFormat>화면 슬라이드 쇼(4:3)</PresentationFormat>
  <Paragraphs>227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균형</vt:lpstr>
      <vt:lpstr>슬라이드 1</vt:lpstr>
      <vt:lpstr>목차</vt:lpstr>
      <vt:lpstr>1. 세부 문제</vt:lpstr>
      <vt:lpstr>2. 세부 문제별 아이디어 도출</vt:lpstr>
      <vt:lpstr>슬라이드 5</vt:lpstr>
      <vt:lpstr>슬라이드 6</vt:lpstr>
      <vt:lpstr>슬라이드 7</vt:lpstr>
      <vt:lpstr>아이디어 조합</vt:lpstr>
      <vt:lpstr>슬라이드 9</vt:lpstr>
      <vt:lpstr>                                                                                        음료를 놓을 수 있으며,                 앉으면 밝아지는 팔걸이 </vt:lpstr>
      <vt:lpstr>주위가 밝아지는 휴지통</vt:lpstr>
      <vt:lpstr>팔걸이에 간이 휴지통을 설치</vt:lpstr>
      <vt:lpstr>푹신한 등받이 탁자</vt:lpstr>
      <vt:lpstr>돌려서 깨끗한 부분을 쓸 수 있는 벤치</vt:lpstr>
      <vt:lpstr>최종 보고서</vt:lpstr>
      <vt:lpstr>슬라이드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편히 쉴 수 있는 벤치</dc:title>
  <dc:creator>재백</dc:creator>
  <cp:lastModifiedBy>sec</cp:lastModifiedBy>
  <cp:revision>19</cp:revision>
  <dcterms:created xsi:type="dcterms:W3CDTF">2010-12-04T16:09:13Z</dcterms:created>
  <dcterms:modified xsi:type="dcterms:W3CDTF">2010-12-06T15:45:55Z</dcterms:modified>
</cp:coreProperties>
</file>