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83" r:id="rId2"/>
    <p:sldId id="476" r:id="rId3"/>
    <p:sldId id="493" r:id="rId4"/>
    <p:sldId id="485" r:id="rId5"/>
    <p:sldId id="486" r:id="rId6"/>
    <p:sldId id="487" r:id="rId7"/>
    <p:sldId id="488" r:id="rId8"/>
    <p:sldId id="489" r:id="rId9"/>
    <p:sldId id="490" r:id="rId10"/>
    <p:sldId id="497" r:id="rId11"/>
    <p:sldId id="494" r:id="rId12"/>
    <p:sldId id="503" r:id="rId13"/>
    <p:sldId id="498" r:id="rId14"/>
    <p:sldId id="495" r:id="rId15"/>
    <p:sldId id="502" r:id="rId1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85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orient="horz" pos="1117">
          <p15:clr>
            <a:srgbClr val="A4A3A4"/>
          </p15:clr>
        </p15:guide>
        <p15:guide id="4" orient="horz" pos="1480">
          <p15:clr>
            <a:srgbClr val="A4A3A4"/>
          </p15:clr>
        </p15:guide>
        <p15:guide id="5" orient="horz" pos="1207">
          <p15:clr>
            <a:srgbClr val="A4A3A4"/>
          </p15:clr>
        </p15:guide>
        <p15:guide id="6" orient="horz" pos="1389">
          <p15:clr>
            <a:srgbClr val="A4A3A4"/>
          </p15:clr>
        </p15:guide>
        <p15:guide id="7" orient="horz" pos="4020">
          <p15:clr>
            <a:srgbClr val="A4A3A4"/>
          </p15:clr>
        </p15:guide>
        <p15:guide id="8" pos="476">
          <p15:clr>
            <a:srgbClr val="A4A3A4"/>
          </p15:clr>
        </p15:guide>
        <p15:guide id="9" pos="5556">
          <p15:clr>
            <a:srgbClr val="A4A3A4"/>
          </p15:clr>
        </p15:guide>
        <p15:guide id="10" pos="1973">
          <p15:clr>
            <a:srgbClr val="A4A3A4"/>
          </p15:clr>
        </p15:guide>
        <p15:guide id="11" pos="340">
          <p15:clr>
            <a:srgbClr val="A4A3A4"/>
          </p15:clr>
        </p15:guide>
        <p15:guide id="12" pos="3696">
          <p15:clr>
            <a:srgbClr val="A4A3A4"/>
          </p15:clr>
        </p15:guide>
        <p15:guide id="13" pos="703">
          <p15:clr>
            <a:srgbClr val="A4A3A4"/>
          </p15:clr>
        </p15:guide>
        <p15:guide id="14" pos="1519">
          <p15:clr>
            <a:srgbClr val="A4A3A4"/>
          </p15:clr>
        </p15:guide>
        <p15:guide id="15" pos="464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000000"/>
    <a:srgbClr val="E6E4FC"/>
    <a:srgbClr val="CC66FF"/>
    <a:srgbClr val="E8C5FF"/>
    <a:srgbClr val="FFCCFF"/>
    <a:srgbClr val="FFFFCC"/>
    <a:srgbClr val="F5F4FE"/>
    <a:srgbClr val="EEEDFD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4" autoAdjust="0"/>
    <p:restoredTop sz="99881" autoAdjust="0"/>
  </p:normalViewPr>
  <p:slideViewPr>
    <p:cSldViewPr snapToObjects="1">
      <p:cViewPr>
        <p:scale>
          <a:sx n="78" d="100"/>
          <a:sy n="78" d="100"/>
        </p:scale>
        <p:origin x="-264" y="-72"/>
      </p:cViewPr>
      <p:guideLst>
        <p:guide orient="horz" pos="3385"/>
        <p:guide orient="horz" pos="572"/>
        <p:guide orient="horz" pos="1117"/>
        <p:guide orient="horz" pos="1480"/>
        <p:guide orient="horz" pos="1207"/>
        <p:guide orient="horz" pos="1389"/>
        <p:guide orient="horz" pos="4020"/>
        <p:guide pos="476"/>
        <p:guide pos="5556"/>
        <p:guide pos="1973"/>
        <p:guide pos="340"/>
        <p:guide pos="3696"/>
        <p:guide pos="703"/>
        <p:guide pos="1519"/>
        <p:guide pos="46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 snapToObjects="1">
      <p:cViewPr varScale="1">
        <p:scale>
          <a:sx n="75" d="100"/>
          <a:sy n="75" d="100"/>
        </p:scale>
        <p:origin x="-3354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2690746" y="884091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257B252-ECBD-4301-9C4C-2C8A4713976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361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000BE-3A30-4452-8DD4-CEB6AEF5F543}" type="datetimeFigureOut">
              <a:rPr lang="ko-KR" altLang="en-US" smtClean="0"/>
              <a:pPr/>
              <a:t>2019-03-18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1DA8E-51FF-4ECE-AE24-42EDFDBBE11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660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1DA8E-51FF-4ECE-AE24-42EDFDBBE11D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783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1DA8E-51FF-4ECE-AE24-42EDFDBBE11D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4824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1DA8E-51FF-4ECE-AE24-42EDFDBBE11D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2070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1DA8E-51FF-4ECE-AE24-42EDFDBBE11D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5013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1DA8E-51FF-4ECE-AE24-42EDFDBBE11D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4831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1DA8E-51FF-4ECE-AE24-42EDFDBBE11D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0912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1DA8E-51FF-4ECE-AE24-42EDFDBBE11D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2782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1DA8E-51FF-4ECE-AE24-42EDFDBBE11D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0524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1DA8E-51FF-4ECE-AE24-42EDFDBBE11D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8882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1DA8E-51FF-4ECE-AE24-42EDFDBBE11D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5369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1DA8E-51FF-4ECE-AE24-42EDFDBBE11D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6434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1DA8E-51FF-4ECE-AE24-42EDFDBBE11D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1469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1DA8E-51FF-4ECE-AE24-42EDFDBBE11D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2642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1DA8E-51FF-4ECE-AE24-42EDFDBBE11D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676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>
            <a:spLocks noChangeArrowheads="1"/>
          </p:cNvSpPr>
          <p:nvPr/>
        </p:nvSpPr>
        <p:spPr bwMode="gray">
          <a:xfrm>
            <a:off x="0" y="2125659"/>
            <a:ext cx="9144000" cy="8747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>
              <a:ea typeface="굴림" pitchFamily="50" charset="-127"/>
            </a:endParaRPr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-11113" y="-12700"/>
            <a:ext cx="9175751" cy="6870700"/>
            <a:chOff x="-7" y="-8"/>
            <a:chExt cx="5780" cy="4328"/>
          </a:xfrm>
        </p:grpSpPr>
        <p:sp>
          <p:nvSpPr>
            <p:cNvPr id="6" name="AutoShape 36"/>
            <p:cNvSpPr>
              <a:spLocks noChangeArrowheads="1"/>
            </p:cNvSpPr>
            <p:nvPr/>
          </p:nvSpPr>
          <p:spPr bwMode="gray">
            <a:xfrm>
              <a:off x="17" y="16"/>
              <a:ext cx="5729" cy="42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7" name="Freeform 37"/>
            <p:cNvSpPr>
              <a:spLocks/>
            </p:cNvSpPr>
            <p:nvPr/>
          </p:nvSpPr>
          <p:spPr bwMode="gray">
            <a:xfrm>
              <a:off x="-3" y="-8"/>
              <a:ext cx="295" cy="289"/>
            </a:xfrm>
            <a:custGeom>
              <a:avLst/>
              <a:gdLst/>
              <a:ahLst/>
              <a:cxnLst>
                <a:cxn ang="0">
                  <a:pos x="3" y="395"/>
                </a:cxn>
                <a:cxn ang="0">
                  <a:pos x="74" y="216"/>
                </a:cxn>
                <a:cxn ang="0">
                  <a:pos x="231" y="50"/>
                </a:cxn>
                <a:cxn ang="0">
                  <a:pos x="403" y="0"/>
                </a:cxn>
                <a:cxn ang="0">
                  <a:pos x="0" y="0"/>
                </a:cxn>
              </a:cxnLst>
              <a:rect l="0" t="0" r="r" b="b"/>
              <a:pathLst>
                <a:path w="403" h="395">
                  <a:moveTo>
                    <a:pt x="3" y="395"/>
                  </a:moveTo>
                  <a:lnTo>
                    <a:pt x="74" y="216"/>
                  </a:lnTo>
                  <a:lnTo>
                    <a:pt x="231" y="50"/>
                  </a:lnTo>
                  <a:lnTo>
                    <a:pt x="40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8" name="Freeform 38"/>
            <p:cNvSpPr>
              <a:spLocks/>
            </p:cNvSpPr>
            <p:nvPr/>
          </p:nvSpPr>
          <p:spPr bwMode="gray">
            <a:xfrm>
              <a:off x="-7" y="3982"/>
              <a:ext cx="287" cy="338"/>
            </a:xfrm>
            <a:custGeom>
              <a:avLst/>
              <a:gdLst/>
              <a:ahLst/>
              <a:cxnLst>
                <a:cxn ang="0">
                  <a:pos x="391" y="473"/>
                </a:cxn>
                <a:cxn ang="0">
                  <a:pos x="151" y="353"/>
                </a:cxn>
                <a:cxn ang="0">
                  <a:pos x="42" y="201"/>
                </a:cxn>
                <a:cxn ang="0">
                  <a:pos x="0" y="0"/>
                </a:cxn>
                <a:cxn ang="0">
                  <a:pos x="1" y="470"/>
                </a:cxn>
              </a:cxnLst>
              <a:rect l="0" t="0" r="r" b="b"/>
              <a:pathLst>
                <a:path w="391" h="473">
                  <a:moveTo>
                    <a:pt x="391" y="473"/>
                  </a:moveTo>
                  <a:lnTo>
                    <a:pt x="151" y="353"/>
                  </a:lnTo>
                  <a:lnTo>
                    <a:pt x="42" y="201"/>
                  </a:lnTo>
                  <a:lnTo>
                    <a:pt x="0" y="0"/>
                  </a:lnTo>
                  <a:lnTo>
                    <a:pt x="1" y="47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9" name="Freeform 39"/>
            <p:cNvSpPr>
              <a:spLocks/>
            </p:cNvSpPr>
            <p:nvPr/>
          </p:nvSpPr>
          <p:spPr bwMode="gray">
            <a:xfrm>
              <a:off x="5499" y="4026"/>
              <a:ext cx="274" cy="287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10" name="Freeform 40"/>
            <p:cNvSpPr>
              <a:spLocks/>
            </p:cNvSpPr>
            <p:nvPr/>
          </p:nvSpPr>
          <p:spPr bwMode="gray">
            <a:xfrm>
              <a:off x="5467" y="0"/>
              <a:ext cx="30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1" y="96"/>
                </a:cxn>
                <a:cxn ang="0">
                  <a:pos x="353" y="231"/>
                </a:cxn>
                <a:cxn ang="0">
                  <a:pos x="403" y="403"/>
                </a:cxn>
                <a:cxn ang="0">
                  <a:pos x="403" y="0"/>
                </a:cxn>
              </a:cxnLst>
              <a:rect l="0" t="0" r="r" b="b"/>
              <a:pathLst>
                <a:path w="403" h="403">
                  <a:moveTo>
                    <a:pt x="0" y="0"/>
                  </a:moveTo>
                  <a:lnTo>
                    <a:pt x="221" y="96"/>
                  </a:lnTo>
                  <a:lnTo>
                    <a:pt x="353" y="231"/>
                  </a:lnTo>
                  <a:lnTo>
                    <a:pt x="403" y="403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2720975"/>
            <a:ext cx="9144000" cy="817563"/>
          </a:xfrm>
          <a:prstGeom prst="rect">
            <a:avLst/>
          </a:prstGeom>
        </p:spPr>
        <p:txBody>
          <a:bodyPr/>
          <a:lstStyle>
            <a:lvl1pPr>
              <a:defRPr sz="4600" baseline="0"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7582" y="1253867"/>
            <a:ext cx="8229600" cy="5176837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1"/>
              </a:buClr>
              <a:buSzPct val="150000"/>
              <a:buFont typeface="Verdana" pitchFamily="34" charset="0"/>
              <a:buChar char="□"/>
              <a:defRPr baseline="0">
                <a:ea typeface="HY견고딕" pitchFamily="18" charset="-127"/>
              </a:defRPr>
            </a:lvl1pPr>
            <a:lvl2pPr>
              <a:buClr>
                <a:schemeClr val="tx1"/>
              </a:buClr>
              <a:buFont typeface="Wingdings" pitchFamily="2" charset="2"/>
              <a:buChar char="l"/>
              <a:defRPr sz="1800" baseline="0">
                <a:ea typeface="HY견고딕" pitchFamily="18" charset="-127"/>
              </a:defRPr>
            </a:lvl2pPr>
            <a:lvl3pPr>
              <a:buSzPct val="150000"/>
              <a:buFont typeface="Wingdings" pitchFamily="2" charset="2"/>
              <a:buChar char="§"/>
              <a:defRPr sz="1800" baseline="0">
                <a:ea typeface="HY견고딕" pitchFamily="18" charset="-127"/>
              </a:defRPr>
            </a:lvl3pPr>
            <a:lvl4pPr>
              <a:buFont typeface="Arial" pitchFamily="34" charset="0"/>
              <a:buChar char="•"/>
              <a:defRPr sz="1800" baseline="0">
                <a:ea typeface="HY견고딕" pitchFamily="18" charset="-127"/>
              </a:defRPr>
            </a:lvl4pPr>
            <a:lvl5pPr>
              <a:buSzPct val="200000"/>
              <a:buFont typeface="Arial" pitchFamily="34" charset="0"/>
              <a:buChar char="­"/>
              <a:defRPr sz="1800" baseline="0">
                <a:ea typeface="HY견고딕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323865" y="214290"/>
            <a:ext cx="7392988" cy="563563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176837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1"/>
              </a:buClr>
              <a:buSzPct val="150000"/>
              <a:buFont typeface="Verdana" pitchFamily="34" charset="0"/>
              <a:buChar char="□"/>
              <a:defRPr baseline="0">
                <a:ea typeface="HY견고딕" pitchFamily="18" charset="-127"/>
              </a:defRPr>
            </a:lvl1pPr>
            <a:lvl2pPr>
              <a:buClr>
                <a:schemeClr val="tx1"/>
              </a:buClr>
              <a:buFont typeface="Wingdings" pitchFamily="2" charset="2"/>
              <a:buChar char="l"/>
              <a:defRPr sz="1800" baseline="0">
                <a:ea typeface="HY견고딕" pitchFamily="18" charset="-127"/>
              </a:defRPr>
            </a:lvl2pPr>
            <a:lvl3pPr>
              <a:buSzPct val="150000"/>
              <a:buFont typeface="Wingdings" pitchFamily="2" charset="2"/>
              <a:buChar char="§"/>
              <a:defRPr sz="1800" baseline="0">
                <a:ea typeface="HY견고딕" pitchFamily="18" charset="-127"/>
              </a:defRPr>
            </a:lvl3pPr>
            <a:lvl4pPr>
              <a:buFont typeface="Arial" pitchFamily="34" charset="0"/>
              <a:buChar char="•"/>
              <a:defRPr sz="1800" baseline="0">
                <a:ea typeface="HY견고딕" pitchFamily="18" charset="-127"/>
              </a:defRPr>
            </a:lvl4pPr>
            <a:lvl5pPr>
              <a:buSzPct val="200000"/>
              <a:buFont typeface="Arial" pitchFamily="34" charset="0"/>
              <a:buChar char="­"/>
              <a:defRPr sz="1800" baseline="0">
                <a:ea typeface="HY견고딕" pitchFamily="18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 userDrawn="1">
            <p:ph type="sldNum" sz="quarter" idx="10"/>
          </p:nvPr>
        </p:nvSpPr>
        <p:spPr>
          <a:xfrm>
            <a:off x="4530725" y="6503988"/>
            <a:ext cx="85725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FD9C4-5BEA-4B6A-B529-95268B29B8F9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323865" y="214290"/>
            <a:ext cx="7392988" cy="563563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176837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1"/>
              </a:buClr>
              <a:buSzPct val="150000"/>
              <a:buFont typeface="Verdana" pitchFamily="34" charset="0"/>
              <a:buChar char="□"/>
              <a:defRPr baseline="0">
                <a:ea typeface="HY견고딕" pitchFamily="18" charset="-127"/>
              </a:defRPr>
            </a:lvl1pPr>
            <a:lvl2pPr>
              <a:buClr>
                <a:schemeClr val="tx1"/>
              </a:buClr>
              <a:buFont typeface="Wingdings" pitchFamily="2" charset="2"/>
              <a:buChar char="l"/>
              <a:defRPr sz="1800" baseline="0">
                <a:ea typeface="HY견고딕" pitchFamily="18" charset="-127"/>
              </a:defRPr>
            </a:lvl2pPr>
            <a:lvl3pPr>
              <a:buSzPct val="150000"/>
              <a:buFont typeface="Wingdings" pitchFamily="2" charset="2"/>
              <a:buChar char="§"/>
              <a:defRPr sz="1800" baseline="0">
                <a:ea typeface="HY견고딕" pitchFamily="18" charset="-127"/>
              </a:defRPr>
            </a:lvl3pPr>
            <a:lvl4pPr>
              <a:buFont typeface="Arial" pitchFamily="34" charset="0"/>
              <a:buChar char="•"/>
              <a:defRPr sz="1800" baseline="0">
                <a:ea typeface="HY견고딕" pitchFamily="18" charset="-127"/>
              </a:defRPr>
            </a:lvl4pPr>
            <a:lvl5pPr>
              <a:buSzPct val="200000"/>
              <a:buFont typeface="Arial" pitchFamily="34" charset="0"/>
              <a:buChar char="­"/>
              <a:defRPr sz="1800" baseline="0">
                <a:ea typeface="HY견고딕" pitchFamily="18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3"/>
          <p:cNvSpPr>
            <a:spLocks noGrp="1"/>
          </p:cNvSpPr>
          <p:nvPr userDrawn="1">
            <p:ph type="sldNum" sz="quarter" idx="10"/>
          </p:nvPr>
        </p:nvSpPr>
        <p:spPr>
          <a:xfrm>
            <a:off x="4530725" y="6503988"/>
            <a:ext cx="85725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0159C-BD66-49B7-B621-BC0FA80CE722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1438"/>
            <a:ext cx="9144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" name="Group 16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" y="0"/>
            <a:chExt cx="8065" cy="6048"/>
          </a:xfrm>
        </p:grpSpPr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-1" y="5629"/>
              <a:ext cx="389" cy="417"/>
            </a:xfrm>
            <a:custGeom>
              <a:avLst/>
              <a:gdLst/>
              <a:ahLst/>
              <a:cxnLst>
                <a:cxn ang="0">
                  <a:pos x="314" y="416"/>
                </a:cxn>
                <a:cxn ang="0">
                  <a:pos x="389" y="417"/>
                </a:cxn>
                <a:cxn ang="0">
                  <a:pos x="158" y="297"/>
                </a:cxn>
                <a:cxn ang="0">
                  <a:pos x="39" y="179"/>
                </a:cxn>
                <a:cxn ang="0">
                  <a:pos x="0" y="0"/>
                </a:cxn>
                <a:cxn ang="0">
                  <a:pos x="1" y="417"/>
                </a:cxn>
              </a:cxnLst>
              <a:rect l="0" t="0" r="r" b="b"/>
              <a:pathLst>
                <a:path w="389" h="417">
                  <a:moveTo>
                    <a:pt x="314" y="416"/>
                  </a:moveTo>
                  <a:lnTo>
                    <a:pt x="389" y="417"/>
                  </a:lnTo>
                  <a:lnTo>
                    <a:pt x="158" y="297"/>
                  </a:lnTo>
                  <a:lnTo>
                    <a:pt x="39" y="179"/>
                  </a:lnTo>
                  <a:lnTo>
                    <a:pt x="0" y="0"/>
                  </a:lnTo>
                  <a:lnTo>
                    <a:pt x="1" y="417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7701" y="5645"/>
              <a:ext cx="363" cy="403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gray">
            <a:xfrm>
              <a:off x="26" y="42"/>
              <a:ext cx="8012" cy="59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-1" y="13"/>
              <a:ext cx="405" cy="441"/>
            </a:xfrm>
            <a:custGeom>
              <a:avLst/>
              <a:gdLst/>
              <a:ahLst/>
              <a:cxnLst>
                <a:cxn ang="0">
                  <a:pos x="2" y="441"/>
                </a:cxn>
                <a:cxn ang="0">
                  <a:pos x="107" y="175"/>
                </a:cxn>
                <a:cxn ang="0">
                  <a:pos x="387" y="0"/>
                </a:cxn>
                <a:cxn ang="0">
                  <a:pos x="1" y="0"/>
                </a:cxn>
              </a:cxnLst>
              <a:rect l="0" t="0" r="r" b="b"/>
              <a:pathLst>
                <a:path w="405" h="441">
                  <a:moveTo>
                    <a:pt x="2" y="441"/>
                  </a:moveTo>
                  <a:cubicBezTo>
                    <a:pt x="19" y="397"/>
                    <a:pt x="0" y="345"/>
                    <a:pt x="107" y="175"/>
                  </a:cubicBezTo>
                  <a:cubicBezTo>
                    <a:pt x="214" y="6"/>
                    <a:pt x="405" y="16"/>
                    <a:pt x="387" y="0"/>
                  </a:cubicBezTo>
                  <a:lnTo>
                    <a:pt x="1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7588" y="0"/>
              <a:ext cx="470" cy="48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42" y="150"/>
                </a:cxn>
                <a:cxn ang="0">
                  <a:pos x="470" y="461"/>
                </a:cxn>
                <a:cxn ang="0">
                  <a:pos x="470" y="0"/>
                </a:cxn>
              </a:cxnLst>
              <a:rect l="0" t="0" r="r" b="b"/>
              <a:pathLst>
                <a:path w="470" h="483">
                  <a:moveTo>
                    <a:pt x="0" y="4"/>
                  </a:moveTo>
                  <a:cubicBezTo>
                    <a:pt x="57" y="28"/>
                    <a:pt x="264" y="74"/>
                    <a:pt x="342" y="150"/>
                  </a:cubicBezTo>
                  <a:cubicBezTo>
                    <a:pt x="450" y="275"/>
                    <a:pt x="452" y="483"/>
                    <a:pt x="470" y="461"/>
                  </a:cubicBezTo>
                  <a:lnTo>
                    <a:pt x="47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 dirty="0">
                <a:ea typeface="굴림" pitchFamily="50" charset="-127"/>
              </a:endParaRPr>
            </a:p>
          </p:txBody>
        </p:sp>
      </p:grpSp>
      <p:sp>
        <p:nvSpPr>
          <p:cNvPr id="1046" name="Line 22"/>
          <p:cNvSpPr>
            <a:spLocks noChangeShapeType="1"/>
          </p:cNvSpPr>
          <p:nvPr/>
        </p:nvSpPr>
        <p:spPr bwMode="gray">
          <a:xfrm>
            <a:off x="323850" y="6429396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285720" y="6473303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0" dirty="0" smtClean="0">
                <a:latin typeface="HY헤드라인M" pitchFamily="18" charset="-127"/>
                <a:ea typeface="HY헤드라인M" pitchFamily="18" charset="-127"/>
              </a:rPr>
              <a:t>대구대학교</a:t>
            </a:r>
            <a:endParaRPr lang="ko-KR" altLang="en-US" sz="1600" b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0" y="6503243"/>
            <a:ext cx="9144000" cy="238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180A4CD-297B-44F0-BC72-3357EF12483A}" type="slidenum">
              <a:rPr lang="en-US" altLang="ko-KR" sz="1100" b="0" i="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HY헤드라인M" pitchFamily="18" charset="-127"/>
                <a:ea typeface="HY헤드라인M" pitchFamily="18" charset="-127"/>
              </a:rPr>
              <a:pPr algn="ctr">
                <a:defRPr/>
              </a:pPr>
              <a:t>‹#›</a:t>
            </a:fld>
            <a:endParaRPr lang="ko-KR" altLang="en-US" sz="1100" b="0" i="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948264" y="6474822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0" dirty="0" smtClean="0">
                <a:latin typeface="HY헤드라인M" pitchFamily="18" charset="-127"/>
                <a:ea typeface="HY헤드라인M" pitchFamily="18" charset="-127"/>
              </a:rPr>
              <a:t>도시</a:t>
            </a:r>
            <a:r>
              <a:rPr lang="en-US" altLang="ko-KR" sz="1600" b="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600" b="0" dirty="0" smtClean="0">
                <a:latin typeface="HY헤드라인M" pitchFamily="18" charset="-127"/>
                <a:ea typeface="HY헤드라인M" pitchFamily="18" charset="-127"/>
              </a:rPr>
              <a:t>지역계획학과</a:t>
            </a:r>
            <a:endParaRPr lang="ko-KR" altLang="en-US" sz="1600" b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+mj-lt"/>
          <a:ea typeface="HY견고딕" pitchFamily="18" charset="-127"/>
          <a:cs typeface="+mj-cs"/>
        </a:defRPr>
      </a:lvl1pPr>
      <a:lvl2pPr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  <a:ea typeface="HY견고딕" pitchFamily="18" charset="-127"/>
        </a:defRPr>
      </a:lvl2pPr>
      <a:lvl3pPr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  <a:ea typeface="HY견고딕" pitchFamily="18" charset="-127"/>
        </a:defRPr>
      </a:lvl3pPr>
      <a:lvl4pPr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  <a:ea typeface="HY견고딕" pitchFamily="18" charset="-127"/>
        </a:defRPr>
      </a:lvl4pPr>
      <a:lvl5pPr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  <a:ea typeface="HY견고딕" pitchFamily="18" charset="-127"/>
        </a:defRPr>
      </a:lvl5pPr>
      <a:lvl6pPr marL="457200"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6pPr>
      <a:lvl7pPr marL="914400"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7pPr>
      <a:lvl8pPr marL="1371600"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8pPr>
      <a:lvl9pPr marL="1828800" algn="ctr" defTabSz="957263" rtl="0" eaLnBrk="1" fontAlgn="base" latinLnBrk="1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defTabSz="957263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>
          <a:solidFill>
            <a:schemeClr val="tx1"/>
          </a:solidFill>
          <a:latin typeface="+mj-lt"/>
        </a:defRPr>
      </a:lvl2pPr>
      <a:lvl3pPr marL="1196975" indent="-239713" algn="l" defTabSz="957263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j-lt"/>
        </a:defRPr>
      </a:lvl3pPr>
      <a:lvl4pPr marL="1676400" indent="-239713" algn="l" defTabSz="957263" rtl="0" eaLnBrk="1" fontAlgn="base" latinLnBrk="1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j-lt"/>
        </a:defRPr>
      </a:lvl4pPr>
      <a:lvl5pPr marL="2154238" indent="-238125" algn="l" defTabSz="957263" rtl="0" eaLnBrk="1" fontAlgn="base" latinLnBrk="1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5pPr>
      <a:lvl6pPr marL="2611438" indent="-238125" algn="l" defTabSz="957263" rtl="0" eaLnBrk="1" fontAlgn="base" latinLnBrk="1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6pPr>
      <a:lvl7pPr marL="3068638" indent="-238125" algn="l" defTabSz="957263" rtl="0" eaLnBrk="1" fontAlgn="base" latinLnBrk="1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7pPr>
      <a:lvl8pPr marL="3525838" indent="-238125" algn="l" defTabSz="957263" rtl="0" eaLnBrk="1" fontAlgn="base" latinLnBrk="1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8pPr>
      <a:lvl9pPr marL="3983038" indent="-238125" algn="l" defTabSz="957263" rtl="0" eaLnBrk="1" fontAlgn="base" latinLnBrk="1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frm=1&amp;source=images&amp;cd=&amp;cad=rja&amp;uact=8&amp;ved=0CAcQjRw&amp;url=http://www.gndomin.com/news/articleView.html?idxno=20830&amp;ei=WfULVdjrMczt8gXqoYBA&amp;bvm=bv.88528373,d.dGc&amp;psig=AFQjCNF8yHCpm1id5VE0PSOApXkx7_oN-w&amp;ust=142693339179867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google.co.kr/url?sa=i&amp;rct=j&amp;q=&amp;esrc=s&amp;frm=1&amp;source=images&amp;cd=&amp;cad=rja&amp;uact=8&amp;ved=0CAcQjRw&amp;url=http://www.nemopan.com/photo_scene/3960618&amp;ei=pfULVf-xG9Hl8AW1hoHgDg&amp;bvm=bv.88528373,d.dGc&amp;psig=AFQjCNHsmxyBmXYlyk82xa_SVQfgUERdfQ&amp;ust=1426933513191847" TargetMode="Externa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kr/url?sa=i&amp;rct=j&amp;q=&amp;esrc=s&amp;frm=1&amp;source=images&amp;cd=&amp;cad=rja&amp;uact=8&amp;ved=0CAcQjRw&amp;url=http://www.bulgungnews.com/news/articleView.html?idxno=408122&amp;ei=A_gLVeGtA5Xv8gWIvoJA&amp;bvm=bv.88528373,d.dGc&amp;psig=AFQjCNHZMk3B_Ziyq-ZzlKgsRc8HJjvIhg&amp;ust=1426934079044279" TargetMode="External"/><Relationship Id="rId13" Type="http://schemas.openxmlformats.org/officeDocument/2006/relationships/image" Target="../media/image21.jpeg"/><Relationship Id="rId3" Type="http://schemas.openxmlformats.org/officeDocument/2006/relationships/image" Target="../media/image9.jpeg"/><Relationship Id="rId7" Type="http://schemas.openxmlformats.org/officeDocument/2006/relationships/image" Target="../media/image18.jpeg"/><Relationship Id="rId12" Type="http://schemas.openxmlformats.org/officeDocument/2006/relationships/hyperlink" Target="http://www.google.co.kr/url?sa=i&amp;rct=j&amp;q=&amp;esrc=s&amp;frm=1&amp;source=images&amp;cd=&amp;cad=rja&amp;uact=8&amp;ved=0CAcQjRw&amp;url=http://lifelog.blog.naver.com/PostView.nhn?blogId=purunmir&amp;logNo=127533258&amp;parentCategoryNo=&amp;categoryNo=&amp;viewDate=&amp;isShowPopularPosts=false&amp;from=postView&amp;ei=DFEMVfH0LIPbmAXK2oDQCA&amp;bvm=bv.88528373,d.dGY&amp;psig=AFQjCNGlgozokYu5_js_z-zhY84JA7i49Q&amp;ust=142695684845983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kr/url?sa=i&amp;rct=j&amp;q=&amp;esrc=s&amp;frm=1&amp;source=images&amp;cd=&amp;cad=rja&amp;uact=8&amp;ved=0CAcQjRw&amp;url=http://www.sctoday.co.kr/news/articleView.html?idxno=19511&amp;ei=vvMLVbnOD4q78gXa0oFA&amp;bvm=bv.88528373,d.dGc&amp;psig=AFQjCNFTWuz5U7qqpyJg7G774yKFa68JMA&amp;ust=1426932998881813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0.jpeg"/><Relationship Id="rId15" Type="http://schemas.openxmlformats.org/officeDocument/2006/relationships/image" Target="../media/image22.jpeg"/><Relationship Id="rId10" Type="http://schemas.openxmlformats.org/officeDocument/2006/relationships/hyperlink" Target="http://www.google.co.kr/url?sa=i&amp;rct=j&amp;q=&amp;esrc=s&amp;frm=1&amp;source=images&amp;cd=&amp;cad=rja&amp;uact=8&amp;ved=0CAcQjRw&amp;url=http://www.dgy.co.kr/default/index_view_page.php?part_idx=300&amp;idx=59149&amp;ei=DvoLVauxKIqL8QWTt4Ag&amp;bvm=bv.88528373,d.dGc&amp;psig=AFQjCNEXe-06rsdIWKLBVlM4MwFbu0qejg&amp;ust=1426934638584343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19.jpeg"/><Relationship Id="rId14" Type="http://schemas.openxmlformats.org/officeDocument/2006/relationships/hyperlink" Target="http://www.google.co.kr/url?sa=i&amp;rct=j&amp;q=&amp;esrc=s&amp;frm=1&amp;source=images&amp;cd=&amp;cad=rja&amp;uact=8&amp;ved=0CAcQjRw&amp;url=http://www.okcb.net/sub_read.html?uid=48803&amp;ei=rxENVZHhFcitmAW_uYCIDQ&amp;bvm=bv.88528373,d.dGY&amp;psig=AFQjCNFVzpdYYzByiIGErwKbPY4OWuOgZQ&amp;ust=14270061992219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Documents and Settings\user\My Documents\네이트온 받은 파일\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11113"/>
            <a:ext cx="9147175" cy="718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\\Msdn-special\도시만들기지원센터\2014년 남구도시만들기지원센터 파일\2014년_1 공통사업 (정다혜)\소개책자(2013~2014)\수정\9차 수정\사진\메인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436" y="946944"/>
            <a:ext cx="8786564" cy="62645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313492"/>
            <a:ext cx="5544616" cy="52322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800" dirty="0" smtClean="0">
                <a:solidFill>
                  <a:schemeClr val="bg1"/>
                </a:solidFill>
                <a:effectLst>
                  <a:glow rad="63500">
                    <a:srgbClr val="000000">
                      <a:alpha val="40000"/>
                    </a:srgb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en-US" altLang="ko-KR" sz="2800" dirty="0" smtClean="0">
                <a:solidFill>
                  <a:schemeClr val="bg1"/>
                </a:solidFill>
                <a:effectLst>
                  <a:glow rad="63500">
                    <a:srgbClr val="000000">
                      <a:alpha val="40000"/>
                    </a:srgb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800" dirty="0" smtClean="0">
                <a:solidFill>
                  <a:schemeClr val="bg1"/>
                </a:solidFill>
                <a:effectLst>
                  <a:glow rad="63500">
                    <a:srgbClr val="000000">
                      <a:alpha val="40000"/>
                    </a:srgbClr>
                  </a:glo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도시재생정책의 발전과정</a:t>
            </a:r>
            <a:endParaRPr lang="ko-KR" altLang="en-US" sz="2800" dirty="0">
              <a:solidFill>
                <a:schemeClr val="bg1"/>
              </a:solidFill>
              <a:effectLst>
                <a:glow rad="63500">
                  <a:srgbClr val="000000">
                    <a:alpha val="40000"/>
                  </a:srgbClr>
                </a:glo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2910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60"/>
          <p:cNvSpPr>
            <a:spLocks noChangeArrowheads="1"/>
          </p:cNvSpPr>
          <p:nvPr/>
        </p:nvSpPr>
        <p:spPr bwMode="auto">
          <a:xfrm>
            <a:off x="766160" y="3350593"/>
            <a:ext cx="8053990" cy="1734591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일자리 창출 및 도시재생 경쟁력 강화</a:t>
            </a:r>
          </a:p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삶의 질 향상 및 생활복지 구현</a:t>
            </a:r>
          </a:p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쾌적하고 안전한 정주환경 조성</a:t>
            </a:r>
          </a:p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지역 정체성 기반 문화 가치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경관 회복</a:t>
            </a:r>
          </a:p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주민역량 강화 및 공동체 활성화 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49736" y="2875582"/>
            <a:ext cx="884858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buBlip>
                <a:blip r:embed="rId3"/>
              </a:buBlip>
            </a:pP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목표</a:t>
            </a:r>
            <a:endParaRPr lang="ko-KR" altLang="en-US" sz="1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49736" y="1777931"/>
            <a:ext cx="884858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buBlip>
                <a:blip r:embed="rId3"/>
              </a:buBlip>
            </a:pPr>
            <a:r>
              <a:rPr lang="en-US" altLang="ko-KR" sz="180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비전</a:t>
            </a:r>
            <a:endParaRPr lang="ko-KR" altLang="en-US" sz="1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160"/>
          <p:cNvSpPr>
            <a:spLocks noChangeArrowheads="1"/>
          </p:cNvSpPr>
          <p:nvPr/>
        </p:nvSpPr>
        <p:spPr bwMode="auto">
          <a:xfrm>
            <a:off x="766160" y="2276873"/>
            <a:ext cx="8053990" cy="432047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국민이 행복한 경쟁력 있는 도시 재창조</a:t>
            </a:r>
            <a:endParaRPr lang="ko-KR" altLang="en-US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제목 4"/>
          <p:cNvSpPr txBox="1">
            <a:spLocks/>
          </p:cNvSpPr>
          <p:nvPr/>
        </p:nvSpPr>
        <p:spPr>
          <a:xfrm>
            <a:off x="323528" y="1167135"/>
            <a:ext cx="8486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2pPr>
            <a:lvl3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3pPr>
            <a:lvl4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4pPr>
            <a:lvl5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5pPr>
            <a:lvl6pPr marL="4572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ko-KR" altLang="en-US" sz="2400" b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「도시재생 활성화 및 지원에 관한 특별법」 </a:t>
            </a:r>
            <a:r>
              <a:rPr lang="en-US" altLang="ko-KR" sz="2400" b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(2013.6)   </a:t>
            </a:r>
            <a:endParaRPr lang="ko-KR" altLang="en-US" sz="2400" b="0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38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39552" y="1844824"/>
            <a:ext cx="1475084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buBlip>
                <a:blip r:embed="rId3"/>
              </a:buBlip>
            </a:pP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추진방식</a:t>
            </a:r>
            <a:endParaRPr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Rectangle 160"/>
          <p:cNvSpPr>
            <a:spLocks noChangeArrowheads="1"/>
          </p:cNvSpPr>
          <p:nvPr/>
        </p:nvSpPr>
        <p:spPr bwMode="auto">
          <a:xfrm>
            <a:off x="755650" y="2348880"/>
            <a:ext cx="8208838" cy="720080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t">
            <a:flatTx/>
          </a:bodyPr>
          <a:lstStyle/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kern="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주민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500" dirty="0" err="1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지자체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주도의 상향식 추진방식을 도입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각 </a:t>
            </a:r>
            <a:r>
              <a:rPr lang="ko-KR" altLang="en-US" sz="1500" dirty="0" err="1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주체별로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도시재생의 역할을 정비하고 지원</a:t>
            </a:r>
            <a:endParaRPr lang="en-US" altLang="ko-KR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500" kern="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500" kern="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500" kern="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하기 위한 과제를 제시</a:t>
            </a:r>
            <a:endParaRPr lang="ko-KR" altLang="en-US" sz="1500" kern="0" dirty="0" smtClean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39552" y="3429000"/>
            <a:ext cx="1475084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buBlip>
                <a:blip r:embed="rId3"/>
              </a:buBlip>
            </a:pP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접근방식</a:t>
            </a:r>
            <a:endParaRPr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Rectangle 160"/>
          <p:cNvSpPr>
            <a:spLocks noChangeArrowheads="1"/>
          </p:cNvSpPr>
          <p:nvPr/>
        </p:nvSpPr>
        <p:spPr bwMode="auto">
          <a:xfrm>
            <a:off x="755650" y="4077072"/>
            <a:ext cx="8208838" cy="1080120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t">
            <a:flatTx/>
          </a:bodyPr>
          <a:lstStyle/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kern="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문화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복지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경제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산업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국토를 총괄하는 여러 중앙부처의 사업들이 도시공간과 무관하게</a:t>
            </a:r>
            <a:endParaRPr lang="en-US" altLang="ko-KR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500" kern="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500" kern="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500" kern="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분산적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비효율적으로 추진되던 것을 주민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500" dirty="0" err="1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지자체가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함께 수립하는 도시재생전략계획과</a:t>
            </a:r>
            <a:endParaRPr lang="en-US" altLang="ko-KR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500" kern="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500" kern="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500" kern="0" spc="-50" dirty="0" err="1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도시재생활성화계획의</a:t>
            </a:r>
            <a:r>
              <a:rPr lang="ko-KR" altLang="en-US" sz="1500" kern="0" spc="-5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틀 속에서 장소 중심적으로 연계</a:t>
            </a:r>
            <a:r>
              <a:rPr lang="en-US" altLang="ko-KR" sz="1500" spc="-5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500" spc="-5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융합하면서 도시재생의 효과를 극대화</a:t>
            </a:r>
            <a:endParaRPr lang="ko-KR" altLang="en-US" sz="1500" kern="0" spc="-50" dirty="0" smtClean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" name="제목 4"/>
          <p:cNvSpPr txBox="1">
            <a:spLocks/>
          </p:cNvSpPr>
          <p:nvPr/>
        </p:nvSpPr>
        <p:spPr>
          <a:xfrm>
            <a:off x="323528" y="1167135"/>
            <a:ext cx="8486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2pPr>
            <a:lvl3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3pPr>
            <a:lvl4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4pPr>
            <a:lvl5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5pPr>
            <a:lvl6pPr marL="4572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ko-KR" altLang="en-US" sz="2400" b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「도시재생 활성화 및 지원에 관한 특별법」</a:t>
            </a:r>
            <a:r>
              <a:rPr lang="en-US" altLang="ko-KR" sz="2400" b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endParaRPr lang="ko-KR" altLang="en-US" sz="2400" b="0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29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549736" y="1777931"/>
            <a:ext cx="3404778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buBlip>
                <a:blip r:embed="rId3"/>
              </a:buBlip>
            </a:pP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국가도시재생기본방침</a:t>
            </a: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(2013)</a:t>
            </a:r>
            <a:endParaRPr lang="ko-KR" altLang="en-US" sz="1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Rectangle 160"/>
          <p:cNvSpPr>
            <a:spLocks noChangeArrowheads="1"/>
          </p:cNvSpPr>
          <p:nvPr/>
        </p:nvSpPr>
        <p:spPr bwMode="auto">
          <a:xfrm>
            <a:off x="766160" y="3103776"/>
            <a:ext cx="8053990" cy="1477740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도시문제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해결과 경쟁력 강화를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국가적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과제로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인식</a:t>
            </a:r>
            <a:endParaRPr lang="ko-KR" altLang="en-US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Rectangle 160"/>
          <p:cNvSpPr>
            <a:spLocks noChangeArrowheads="1"/>
          </p:cNvSpPr>
          <p:nvPr/>
        </p:nvSpPr>
        <p:spPr bwMode="auto">
          <a:xfrm>
            <a:off x="766160" y="2276873"/>
            <a:ext cx="8053990" cy="680580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저성장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 err="1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저출산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고령화 등으로 도시외곽개발 위주의 도시정책이 한계에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도달</a:t>
            </a:r>
            <a:endParaRPr lang="ko-KR" altLang="en-US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" name="Rectangle 160"/>
          <p:cNvSpPr>
            <a:spLocks noChangeArrowheads="1"/>
          </p:cNvSpPr>
          <p:nvPr/>
        </p:nvSpPr>
        <p:spPr bwMode="auto">
          <a:xfrm>
            <a:off x="766160" y="4759870"/>
            <a:ext cx="8053990" cy="685354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생활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밀착형 도시재생정책의 중요성 증대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288000" indent="-180000" algn="just">
              <a:lnSpc>
                <a:spcPct val="150000"/>
              </a:lnSpc>
              <a:buFont typeface="HY헤드라인M" panose="02030600000101010101" pitchFamily="18" charset="-127"/>
              <a:buChar char="-"/>
            </a:pPr>
            <a:endParaRPr lang="en-US" altLang="ko-KR" sz="1500" spc="-100" dirty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66160" y="2595816"/>
            <a:ext cx="8053990" cy="315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180000" algn="just">
              <a:lnSpc>
                <a:spcPts val="20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전국 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3,470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개 읍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면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·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동 중 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2,239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개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(65%)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가 도시쇠퇴 징후</a:t>
            </a:r>
            <a:endParaRPr lang="en-US" altLang="ko-KR" sz="1300" spc="-100" dirty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66160" y="3411964"/>
            <a:ext cx="805399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180000" algn="just">
              <a:lnSpc>
                <a:spcPts val="20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역사성과 </a:t>
            </a:r>
            <a:r>
              <a:rPr lang="ko-KR" altLang="en-US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문화적 가치를 내포하고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다양한 계층이 모이는 기성시가지의 재생을 통한 경쟁력 강화가 </a:t>
            </a:r>
            <a:r>
              <a:rPr lang="ko-KR" altLang="en-US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창조경제의 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기초</a:t>
            </a:r>
            <a:endParaRPr lang="en-US" altLang="ko-KR" sz="1300" spc="-100" dirty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8000" indent="-180000" algn="just">
              <a:lnSpc>
                <a:spcPts val="20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주요 선진국도 국내와 비슷한 시점인 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인당 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GDP 2~3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만불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300" spc="-100" dirty="0" err="1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도시화율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80%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대 진입시기에 도시정책을 도시재생정책 위주로 전환</a:t>
            </a:r>
            <a:endParaRPr lang="en-US" altLang="ko-KR" sz="1300" spc="-100" dirty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766160" y="5083587"/>
            <a:ext cx="8053990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180000" algn="just">
              <a:lnSpc>
                <a:spcPts val="21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문재인 정부가  도시재생을 주요 정책 </a:t>
            </a:r>
            <a:r>
              <a:rPr lang="ko-KR" altLang="en-US" sz="1300" spc="-100" dirty="0" err="1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아젠다의</a:t>
            </a:r>
            <a:r>
              <a:rPr lang="ko-KR" altLang="en-US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하나로 선정</a:t>
            </a:r>
            <a:endParaRPr lang="en-US" altLang="ko-KR" sz="1400" spc="-100" dirty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25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60"/>
          <p:cNvSpPr>
            <a:spLocks noChangeArrowheads="1"/>
          </p:cNvSpPr>
          <p:nvPr/>
        </p:nvSpPr>
        <p:spPr bwMode="auto">
          <a:xfrm>
            <a:off x="766160" y="2431162"/>
            <a:ext cx="8053990" cy="1132391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지역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주민의 창의성을 바탕으로 자율적으로 추진</a:t>
            </a:r>
          </a:p>
        </p:txBody>
      </p:sp>
      <p:sp>
        <p:nvSpPr>
          <p:cNvPr id="15" name="Rectangle 160"/>
          <p:cNvSpPr>
            <a:spLocks noChangeArrowheads="1"/>
          </p:cNvSpPr>
          <p:nvPr/>
        </p:nvSpPr>
        <p:spPr bwMode="auto">
          <a:xfrm>
            <a:off x="766160" y="1700808"/>
            <a:ext cx="8053990" cy="642245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기성시가지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중심으로 도시개발 및 관리방식의 대담한 전환</a:t>
            </a:r>
            <a:endParaRPr lang="en-US" altLang="ko-KR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" name="Rectangle 160"/>
          <p:cNvSpPr>
            <a:spLocks noChangeArrowheads="1"/>
          </p:cNvSpPr>
          <p:nvPr/>
        </p:nvSpPr>
        <p:spPr bwMode="auto">
          <a:xfrm>
            <a:off x="766160" y="3655387"/>
            <a:ext cx="8053990" cy="1158958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정부는 재생이 시급한 지역에 정책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지원집중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766160" y="1968381"/>
            <a:ext cx="8053990" cy="31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180000" algn="just">
              <a:lnSpc>
                <a:spcPts val="20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무분별한 신시가지 개발을 지양함으로써 도심의 공동화를 사전에 예방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766160" y="2698645"/>
            <a:ext cx="80539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180000" algn="just">
              <a:lnSpc>
                <a:spcPts val="20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계획수립과 사업시행은 </a:t>
            </a:r>
            <a:r>
              <a:rPr lang="ko-KR" altLang="en-US" sz="1300" spc="-100" dirty="0" err="1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지자체와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주민주도</a:t>
            </a:r>
          </a:p>
          <a:p>
            <a:pPr marL="288000" indent="-180000" algn="just">
              <a:lnSpc>
                <a:spcPts val="20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주민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전문가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기업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300" spc="-100" dirty="0" err="1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지자체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등이 </a:t>
            </a:r>
            <a:r>
              <a:rPr lang="ko-KR" altLang="en-US" sz="1300" spc="-100" dirty="0" err="1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거버넌스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300" spc="-100" dirty="0" err="1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협치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체제를 구축하여 사업 추진</a:t>
            </a:r>
          </a:p>
          <a:p>
            <a:pPr marL="288000" indent="-180000" algn="just">
              <a:lnSpc>
                <a:spcPts val="20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국가의 역할은 재정적 지원 및 제도개선 등을 통한 포괄적 지원에 한정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766160" y="3917817"/>
            <a:ext cx="80539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180000" algn="just">
              <a:lnSpc>
                <a:spcPts val="20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중앙부처 </a:t>
            </a:r>
            <a:r>
              <a:rPr lang="ko-KR" altLang="en-US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간</a:t>
            </a:r>
            <a:r>
              <a:rPr lang="en-US" altLang="ko-KR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300" spc="-100" dirty="0" err="1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지자체</a:t>
            </a:r>
            <a:r>
              <a:rPr lang="ko-KR" altLang="en-US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부서 간 협업을 통한 쇠퇴도시지역 집중지원</a:t>
            </a:r>
          </a:p>
          <a:p>
            <a:pPr marL="288000" indent="-180000" algn="just">
              <a:lnSpc>
                <a:spcPts val="20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물리적 정비사업 위주로 도시재생이 추진되는 것을 지양하고 경제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사회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문화 등 다양한 부문의 사업을 종합적으로 추진</a:t>
            </a:r>
          </a:p>
        </p:txBody>
      </p:sp>
      <p:sp>
        <p:nvSpPr>
          <p:cNvPr id="20" name="Rectangle 160"/>
          <p:cNvSpPr>
            <a:spLocks noChangeArrowheads="1"/>
          </p:cNvSpPr>
          <p:nvPr/>
        </p:nvSpPr>
        <p:spPr bwMode="auto">
          <a:xfrm>
            <a:off x="766160" y="4907562"/>
            <a:ext cx="8053990" cy="861646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지역별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맞춤형 특례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재정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금융지원 등 복합적 정책수단 활용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766160" y="5175135"/>
            <a:ext cx="805399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180000" algn="just">
              <a:lnSpc>
                <a:spcPts val="20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지역별 특성을 고려하여 도시계획특례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,, 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재정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세제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금융지원 등 다양한 정책수단을 효과적으로 포함하여 맞춤형 지원</a:t>
            </a:r>
          </a:p>
        </p:txBody>
      </p:sp>
      <p:sp>
        <p:nvSpPr>
          <p:cNvPr id="22" name="Rectangle 160"/>
          <p:cNvSpPr>
            <a:spLocks noChangeArrowheads="1"/>
          </p:cNvSpPr>
          <p:nvPr/>
        </p:nvSpPr>
        <p:spPr bwMode="auto">
          <a:xfrm>
            <a:off x="766160" y="5872022"/>
            <a:ext cx="8053990" cy="410513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시혜적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복지가 아닌 자생적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공간적 복지의 달성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539552" y="1124744"/>
            <a:ext cx="216024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buBlip>
                <a:blip r:embed="rId3"/>
              </a:buBlip>
            </a:pP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 5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대 추진전략</a:t>
            </a:r>
            <a:endParaRPr lang="ko-KR" altLang="en-US" sz="2000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13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549736" y="1777931"/>
            <a:ext cx="475318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buBlip>
                <a:blip r:embed="rId3"/>
              </a:buBlip>
            </a:pP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 도시재생 </a:t>
            </a: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선도지역 </a:t>
            </a: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 및 일반지역 선정</a:t>
            </a:r>
            <a:endParaRPr lang="ko-KR" altLang="en-US" sz="1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160"/>
          <p:cNvSpPr>
            <a:spLocks noChangeArrowheads="1"/>
          </p:cNvSpPr>
          <p:nvPr/>
        </p:nvSpPr>
        <p:spPr bwMode="auto">
          <a:xfrm>
            <a:off x="766160" y="2276874"/>
            <a:ext cx="8053990" cy="3888430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marL="72000" indent="-72000" algn="just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2014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년 도시재생 특별법에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따른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13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개 </a:t>
            </a:r>
            <a:endParaRPr lang="en-US" altLang="ko-KR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just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선도지역지정 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사업 진행 중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algn="just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just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just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just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just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72000" indent="-72000" algn="just"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2015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33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개 일반지역 지정 </a:t>
            </a:r>
            <a:endParaRPr lang="en-US" altLang="ko-KR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66160" y="2924944"/>
            <a:ext cx="8053990" cy="945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180000" algn="just">
              <a:lnSpc>
                <a:spcPct val="1500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 err="1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경제기반형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지역</a:t>
            </a:r>
            <a:endParaRPr lang="en-US" altLang="ko-KR" sz="1300" spc="-100" dirty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8000" indent="-180000" algn="just">
              <a:lnSpc>
                <a:spcPct val="1500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근린재생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일반형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지역</a:t>
            </a:r>
            <a:endParaRPr lang="en-US" altLang="ko-KR" sz="1300" spc="-100" dirty="0" smtClean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8000" indent="-180000" algn="just">
              <a:lnSpc>
                <a:spcPct val="1500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근린재생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소형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지역</a:t>
            </a:r>
            <a:endParaRPr lang="ko-KR" altLang="en-US" sz="1300" spc="-100" dirty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66160" y="4725144"/>
            <a:ext cx="805399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180000" algn="just">
              <a:lnSpc>
                <a:spcPct val="1500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 err="1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경제기반형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지역</a:t>
            </a:r>
            <a:endParaRPr lang="en-US" altLang="ko-KR" sz="1300" spc="-100" dirty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8000" indent="-180000" algn="just">
              <a:lnSpc>
                <a:spcPct val="1500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 err="1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근린재생형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중심지형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9</a:t>
            </a:r>
            <a:r>
              <a:rPr lang="ko-KR" altLang="en-US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지역</a:t>
            </a:r>
            <a:endParaRPr lang="en-US" altLang="ko-KR" sz="1300" spc="-100" dirty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8000" indent="-180000" algn="just">
              <a:lnSpc>
                <a:spcPct val="150000"/>
              </a:lnSpc>
              <a:buFont typeface="HY헤드라인M" panose="02030600000101010101" pitchFamily="18" charset="-127"/>
              <a:buChar char="-"/>
            </a:pPr>
            <a:r>
              <a:rPr lang="ko-KR" altLang="en-US" sz="1300" spc="-100" dirty="0" err="1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근린재생형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일반형</a:t>
            </a:r>
            <a:r>
              <a:rPr lang="en-US" altLang="ko-KR" sz="13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   </a:t>
            </a:r>
            <a:r>
              <a:rPr lang="en-US" altLang="ko-KR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19</a:t>
            </a:r>
            <a:r>
              <a:rPr lang="ko-KR" altLang="en-US" sz="13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지역  </a:t>
            </a:r>
            <a:endParaRPr lang="ko-KR" altLang="en-US" sz="1300" spc="-100" dirty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4" name="_x248229592" descr="EMB000017640c5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86"/>
          <a:stretch/>
        </p:blipFill>
        <p:spPr bwMode="auto">
          <a:xfrm>
            <a:off x="5302920" y="2301410"/>
            <a:ext cx="3498993" cy="383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46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60"/>
          <p:cNvSpPr>
            <a:spLocks noChangeArrowheads="1"/>
          </p:cNvSpPr>
          <p:nvPr/>
        </p:nvSpPr>
        <p:spPr bwMode="auto">
          <a:xfrm>
            <a:off x="766160" y="3350593"/>
            <a:ext cx="8053990" cy="1734591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주거복지실현</a:t>
            </a:r>
            <a:endParaRPr lang="en-US" altLang="ko-KR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도시경쟁력향상</a:t>
            </a:r>
            <a:endParaRPr lang="ko-KR" altLang="en-US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사회통합</a:t>
            </a:r>
            <a:endParaRPr lang="ko-KR" altLang="en-US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일자리 창출 </a:t>
            </a:r>
            <a:endParaRPr lang="ko-KR" altLang="en-US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49736" y="2875582"/>
            <a:ext cx="884858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buBlip>
                <a:blip r:embed="rId3"/>
              </a:buBlip>
            </a:pP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목표</a:t>
            </a:r>
            <a:endParaRPr lang="ko-KR" altLang="en-US" sz="1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49736" y="1777931"/>
            <a:ext cx="884858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buBlip>
                <a:blip r:embed="rId3"/>
              </a:buBlip>
            </a:pP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비전</a:t>
            </a:r>
            <a:endParaRPr lang="ko-KR" altLang="en-US" sz="1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160"/>
          <p:cNvSpPr>
            <a:spLocks noChangeArrowheads="1"/>
          </p:cNvSpPr>
          <p:nvPr/>
        </p:nvSpPr>
        <p:spPr bwMode="auto">
          <a:xfrm>
            <a:off x="766160" y="2276873"/>
            <a:ext cx="8053990" cy="432047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500" dirty="0" err="1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지자체와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커뮤니티 주도의 </a:t>
            </a:r>
            <a:r>
              <a:rPr lang="ko-KR" altLang="en-US" sz="1500" dirty="0" err="1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지속가능한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도시혁신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＂</a:t>
            </a:r>
            <a:endParaRPr lang="ko-KR" altLang="en-US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제목 4"/>
          <p:cNvSpPr txBox="1">
            <a:spLocks/>
          </p:cNvSpPr>
          <p:nvPr/>
        </p:nvSpPr>
        <p:spPr>
          <a:xfrm>
            <a:off x="323528" y="1167135"/>
            <a:ext cx="8486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2pPr>
            <a:lvl3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3pPr>
            <a:lvl4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4pPr>
            <a:lvl5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5pPr>
            <a:lvl6pPr marL="4572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ko-KR" altLang="en-US" sz="2400" b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「도시재생 뉴딜 사업」 </a:t>
            </a:r>
            <a:r>
              <a:rPr lang="en-US" altLang="ko-KR" sz="2400" b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(2017)  : </a:t>
            </a:r>
            <a:r>
              <a:rPr lang="ko-KR" altLang="en-US" sz="2400" b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현재 추진 중</a:t>
            </a:r>
            <a:r>
              <a:rPr lang="en-US" altLang="ko-KR" sz="2400" b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ko-KR" altLang="en-US" sz="2400" b="0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18790" y="5147900"/>
            <a:ext cx="1808187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buBlip>
                <a:blip r:embed="rId3"/>
              </a:buBlip>
            </a:pPr>
            <a:r>
              <a:rPr lang="en-US" altLang="ko-KR" sz="18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800" dirty="0" smtClean="0">
                <a:latin typeface="HY헤드라인M" pitchFamily="18" charset="-127"/>
                <a:ea typeface="HY헤드라인M" pitchFamily="18" charset="-127"/>
              </a:rPr>
              <a:t>시범사업선정</a:t>
            </a:r>
            <a:endParaRPr lang="ko-KR" altLang="en-US" sz="1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" name="Rectangle 160"/>
          <p:cNvSpPr>
            <a:spLocks noChangeArrowheads="1"/>
          </p:cNvSpPr>
          <p:nvPr/>
        </p:nvSpPr>
        <p:spPr bwMode="auto">
          <a:xfrm>
            <a:off x="755576" y="5661248"/>
            <a:ext cx="8053990" cy="432047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algn="just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2017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68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지역 선정</a:t>
            </a:r>
            <a:endParaRPr lang="ko-KR" altLang="en-US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96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160"/>
          <p:cNvSpPr>
            <a:spLocks noChangeArrowheads="1"/>
          </p:cNvSpPr>
          <p:nvPr/>
        </p:nvSpPr>
        <p:spPr bwMode="auto">
          <a:xfrm>
            <a:off x="766160" y="1700808"/>
            <a:ext cx="8053990" cy="1872208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marL="72000" indent="-7200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도시의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무분별한 외곽 확장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주거환경의 노후화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산업이전 등에 따른 원도심의 쇠퇴 </a:t>
            </a:r>
          </a:p>
          <a:p>
            <a:pPr marL="72000" indent="-7200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인구감소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노령화에 따른 전반적인 도시쇠퇴 </a:t>
            </a:r>
          </a:p>
          <a:p>
            <a:pPr marL="72000" indent="-7200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지방도시의 경우 대도시 및 수도권으로의  인구유출에 따른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도시쇠퇴</a:t>
            </a:r>
            <a:endParaRPr lang="en-US" altLang="ko-KR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72000" indent="-7200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산업구조의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변화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 err="1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탈산업화에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의한 전반적인 도시쇠퇴    </a:t>
            </a:r>
            <a:endParaRPr lang="en-US" altLang="ko-KR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72000" indent="-72000"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ko-KR" altLang="en-US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" name="_x72211072" descr="EMB000007840322"/>
          <p:cNvPicPr>
            <a:picLocks noChangeAspect="1" noChangeArrowheads="1"/>
          </p:cNvPicPr>
          <p:nvPr/>
        </p:nvPicPr>
        <p:blipFill>
          <a:blip r:embed="rId3" cstate="print"/>
          <a:srcRect t="3033" b="1344"/>
          <a:stretch>
            <a:fillRect/>
          </a:stretch>
        </p:blipFill>
        <p:spPr bwMode="auto">
          <a:xfrm>
            <a:off x="1699157" y="3645024"/>
            <a:ext cx="1648707" cy="2736729"/>
          </a:xfrm>
          <a:prstGeom prst="rect">
            <a:avLst/>
          </a:prstGeom>
          <a:noFill/>
        </p:spPr>
      </p:pic>
      <p:pic>
        <p:nvPicPr>
          <p:cNvPr id="8" name="_x72219824" descr="EMB000007840323"/>
          <p:cNvPicPr>
            <a:picLocks noChangeAspect="1" noChangeArrowheads="1"/>
          </p:cNvPicPr>
          <p:nvPr/>
        </p:nvPicPr>
        <p:blipFill>
          <a:blip r:embed="rId4" cstate="print"/>
          <a:srcRect r="14807"/>
          <a:stretch>
            <a:fillRect/>
          </a:stretch>
        </p:blipFill>
        <p:spPr bwMode="auto">
          <a:xfrm>
            <a:off x="5292080" y="3721224"/>
            <a:ext cx="1491862" cy="2664296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2272210" y="6016932"/>
            <a:ext cx="267573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(1980〜2010 </a:t>
            </a:r>
            <a:r>
              <a:rPr lang="ko-KR" altLang="en-US" sz="13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</a:t>
            </a:r>
            <a:r>
              <a:rPr lang="en-US" altLang="ko-KR" sz="13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3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군별 인구변화</a:t>
            </a:r>
            <a:r>
              <a:rPr lang="en-US" altLang="ko-KR" sz="13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13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800602" y="6016932"/>
            <a:ext cx="265649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(2000〜2010 </a:t>
            </a:r>
            <a:r>
              <a:rPr lang="ko-KR" altLang="en-US" sz="13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</a:t>
            </a:r>
            <a:r>
              <a:rPr lang="en-US" altLang="ko-KR" sz="13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·</a:t>
            </a:r>
            <a:r>
              <a:rPr lang="ko-KR" altLang="en-US" sz="13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군별 인구변화</a:t>
            </a:r>
            <a:r>
              <a:rPr lang="en-US" altLang="ko-KR" sz="13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ko-KR" altLang="en-US" sz="13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3" name="제목 4"/>
          <p:cNvSpPr txBox="1">
            <a:spLocks/>
          </p:cNvSpPr>
          <p:nvPr/>
        </p:nvSpPr>
        <p:spPr>
          <a:xfrm>
            <a:off x="323528" y="1167135"/>
            <a:ext cx="58088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2pPr>
            <a:lvl3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3pPr>
            <a:lvl4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4pPr>
            <a:lvl5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5pPr>
            <a:lvl6pPr marL="4572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ko-KR" altLang="en-US" sz="2400" b="0" kern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한국 도시재생의 배경</a:t>
            </a:r>
            <a:endParaRPr lang="ko-KR" altLang="en-US" sz="2400" b="0" kern="0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30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60"/>
          <p:cNvSpPr>
            <a:spLocks noChangeArrowheads="1"/>
          </p:cNvSpPr>
          <p:nvPr/>
        </p:nvSpPr>
        <p:spPr bwMode="auto">
          <a:xfrm>
            <a:off x="766160" y="1856755"/>
            <a:ext cx="8053990" cy="348109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marL="72000" indent="-72000" algn="just">
              <a:buFont typeface="Arial" panose="020B0604020202020204" pitchFamily="34" charset="0"/>
              <a:buChar char="•"/>
              <a:defRPr/>
            </a:pP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2009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년 이전 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민간 및 지방자치단체의 자발적 도시재생 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서울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부산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대구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전주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통영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) </a:t>
            </a:r>
            <a:endParaRPr lang="ko-KR" altLang="en-US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Rectangle 160"/>
          <p:cNvSpPr>
            <a:spLocks noChangeArrowheads="1"/>
          </p:cNvSpPr>
          <p:nvPr/>
        </p:nvSpPr>
        <p:spPr bwMode="auto">
          <a:xfrm>
            <a:off x="766160" y="2364162"/>
            <a:ext cx="8053990" cy="621563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marL="72000" indent="-72000" algn="just">
              <a:buFont typeface="Arial" panose="020B0604020202020204" pitchFamily="34" charset="0"/>
              <a:buChar char="•"/>
              <a:defRPr/>
            </a:pP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2006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~2014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도시재생사업단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국가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R&amp;D)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766160" y="2636912"/>
            <a:ext cx="805399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180000" algn="just">
              <a:lnSpc>
                <a:spcPts val="2000"/>
              </a:lnSpc>
              <a:buFont typeface="HY헤드라인M" panose="02030600000101010101" pitchFamily="18" charset="-127"/>
              <a:buChar char="-"/>
            </a:pPr>
            <a:r>
              <a:rPr lang="ko-KR" altLang="en-US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도시재생 기법 </a:t>
            </a:r>
            <a:r>
              <a:rPr lang="ko-KR" altLang="en-US" sz="14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연구</a:t>
            </a:r>
            <a:r>
              <a:rPr lang="en-US" altLang="ko-KR" sz="14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 2010</a:t>
            </a:r>
            <a:r>
              <a:rPr lang="ko-KR" altLang="en-US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년 전주 및 창원 </a:t>
            </a:r>
            <a:r>
              <a:rPr lang="en-US" altLang="ko-KR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TB </a:t>
            </a:r>
            <a:r>
              <a:rPr lang="ko-KR" altLang="en-US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설립운영</a:t>
            </a:r>
          </a:p>
        </p:txBody>
      </p:sp>
      <p:sp>
        <p:nvSpPr>
          <p:cNvPr id="16" name="Rectangle 160"/>
          <p:cNvSpPr>
            <a:spLocks noChangeArrowheads="1"/>
          </p:cNvSpPr>
          <p:nvPr/>
        </p:nvSpPr>
        <p:spPr bwMode="auto">
          <a:xfrm>
            <a:off x="766160" y="3140968"/>
            <a:ext cx="8053990" cy="1398583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marL="72000" indent="-72000" algn="just">
              <a:buFont typeface="Arial" panose="020B0604020202020204" pitchFamily="34" charset="0"/>
              <a:buChar char="•"/>
              <a:defRPr/>
            </a:pP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2011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도시활력증진지역개발 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포괄보조사업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에 도시재생사업 도입</a:t>
            </a:r>
            <a:endParaRPr lang="en-US" altLang="ko-KR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66160" y="3429000"/>
            <a:ext cx="805399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180000" algn="just">
              <a:lnSpc>
                <a:spcPts val="2000"/>
              </a:lnSpc>
              <a:buFont typeface="HY헤드라인M" panose="02030600000101010101" pitchFamily="18" charset="-127"/>
              <a:buChar char="-"/>
            </a:pPr>
            <a:r>
              <a:rPr lang="en-US" altLang="ko-KR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2006</a:t>
            </a:r>
            <a:r>
              <a:rPr lang="ko-KR" altLang="en-US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4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국토해양부의 살고 싶은 </a:t>
            </a:r>
            <a:r>
              <a:rPr lang="ko-KR" altLang="en-US" sz="1400" spc="-100" dirty="0" err="1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도시만들기</a:t>
            </a:r>
            <a:endParaRPr lang="ko-KR" altLang="en-US" sz="1400" spc="-100" dirty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288000" indent="-180000" algn="just">
              <a:lnSpc>
                <a:spcPts val="2000"/>
              </a:lnSpc>
              <a:buFont typeface="HY헤드라인M" panose="02030600000101010101" pitchFamily="18" charset="-127"/>
              <a:buChar char="-"/>
            </a:pPr>
            <a:r>
              <a:rPr lang="en-US" altLang="ko-KR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2010</a:t>
            </a:r>
            <a:r>
              <a:rPr lang="ko-KR" altLang="en-US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도시활력증진지역개발 </a:t>
            </a:r>
            <a:r>
              <a:rPr lang="en-US" altLang="ko-KR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도시활력재생</a:t>
            </a:r>
            <a:r>
              <a:rPr lang="en-US" altLang="ko-KR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마을활력재생</a:t>
            </a:r>
            <a:r>
              <a:rPr lang="en-US" altLang="ko-KR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기반시설정비</a:t>
            </a:r>
            <a:r>
              <a:rPr lang="en-US" altLang="ko-KR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288000" indent="-180000" algn="just">
              <a:lnSpc>
                <a:spcPts val="2000"/>
              </a:lnSpc>
              <a:buFont typeface="HY헤드라인M" panose="02030600000101010101" pitchFamily="18" charset="-127"/>
              <a:buChar char="-"/>
            </a:pPr>
            <a:r>
              <a:rPr lang="en-US" altLang="ko-KR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2011</a:t>
            </a:r>
            <a:r>
              <a:rPr lang="ko-KR" altLang="en-US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도시활력증진지역개발 </a:t>
            </a:r>
            <a:r>
              <a:rPr lang="en-US" altLang="ko-KR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주거지재생</a:t>
            </a:r>
            <a:r>
              <a:rPr lang="en-US" altLang="ko-KR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중심시가지재생</a:t>
            </a:r>
            <a:r>
              <a:rPr lang="en-US" altLang="ko-KR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기초생활기반확충</a:t>
            </a:r>
            <a:r>
              <a:rPr lang="en-US" altLang="ko-KR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spc="-1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지역역량강화</a:t>
            </a:r>
            <a:r>
              <a:rPr lang="en-US" altLang="ko-KR" sz="14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288000" indent="-180000" algn="just">
              <a:lnSpc>
                <a:spcPts val="2000"/>
              </a:lnSpc>
              <a:buFont typeface="HY헤드라인M" panose="02030600000101010101" pitchFamily="18" charset="-127"/>
              <a:buChar char="-"/>
            </a:pPr>
            <a:r>
              <a:rPr lang="en-US" altLang="ko-KR" sz="14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2016</a:t>
            </a:r>
            <a:r>
              <a:rPr lang="ko-KR" altLang="en-US" sz="14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14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4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도시활력증진지역개발 </a:t>
            </a:r>
            <a:r>
              <a:rPr lang="en-US" altLang="ko-KR" sz="14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sz="14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도시생활환경개선</a:t>
            </a:r>
            <a:r>
              <a:rPr lang="en-US" altLang="ko-KR" sz="14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지역역량강화</a:t>
            </a:r>
            <a:r>
              <a:rPr lang="en-US" altLang="ko-KR" sz="1400" spc="-1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] </a:t>
            </a:r>
          </a:p>
          <a:p>
            <a:pPr marL="108000" algn="just">
              <a:lnSpc>
                <a:spcPts val="2000"/>
              </a:lnSpc>
            </a:pPr>
            <a:endParaRPr lang="en-US" altLang="ko-KR" sz="1400" spc="-100" dirty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198530" y="4582869"/>
            <a:ext cx="8053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*  </a:t>
            </a:r>
            <a:r>
              <a:rPr lang="ko-KR" altLang="en-US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주거지재생 </a:t>
            </a:r>
            <a:r>
              <a:rPr lang="en-US" altLang="ko-KR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거주여건이 악화된</a:t>
            </a:r>
            <a:r>
              <a:rPr lang="en-US" altLang="ko-KR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노후</a:t>
            </a:r>
            <a:r>
              <a:rPr lang="en-US" altLang="ko-KR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불량건축물 밀집 등</a:t>
            </a:r>
            <a:r>
              <a:rPr lang="en-US" altLang="ko-KR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주거지역의 거주환경을 개선하는 사업</a:t>
            </a:r>
            <a:r>
              <a:rPr lang="en-US" altLang="ko-KR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주거환경개선사업</a:t>
            </a:r>
            <a:r>
              <a:rPr lang="en-US" altLang="ko-KR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ko-KR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*  </a:t>
            </a:r>
            <a:r>
              <a:rPr lang="ko-KR" altLang="en-US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중심시가지 재생 </a:t>
            </a:r>
            <a:r>
              <a:rPr lang="en-US" altLang="ko-KR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쇠퇴한 중심시가지의 활성화를 위해 지역의 경제기반 마련</a:t>
            </a:r>
            <a:r>
              <a:rPr lang="en-US" altLang="ko-KR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200" spc="-15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경관개선 등을 하는 사업</a:t>
            </a:r>
          </a:p>
        </p:txBody>
      </p:sp>
      <p:sp>
        <p:nvSpPr>
          <p:cNvPr id="19" name="Rectangle 160"/>
          <p:cNvSpPr>
            <a:spLocks noChangeArrowheads="1"/>
          </p:cNvSpPr>
          <p:nvPr/>
        </p:nvSpPr>
        <p:spPr bwMode="auto">
          <a:xfrm>
            <a:off x="766160" y="5265204"/>
            <a:ext cx="8053990" cy="324036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marL="72000" indent="-72000" algn="just">
              <a:buFont typeface="Arial" panose="020B0604020202020204" pitchFamily="34" charset="0"/>
              <a:buChar char="•"/>
              <a:defRPr/>
            </a:pP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2013</a:t>
            </a:r>
            <a:r>
              <a:rPr lang="ko-KR" altLang="en-US" sz="14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14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4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「</a:t>
            </a:r>
            <a:r>
              <a:rPr lang="ko-KR" altLang="en-US" sz="14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도시재생활성화 및 지원에 관한 특별법</a:t>
            </a:r>
            <a:r>
              <a:rPr lang="ko-KR" altLang="en-US" sz="14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」제정과 </a:t>
            </a:r>
            <a:r>
              <a:rPr lang="ko-KR" altLang="en-US" sz="1400" dirty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도</a:t>
            </a:r>
            <a:r>
              <a:rPr lang="ko-KR" altLang="en-US" sz="14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시재생사업 추진</a:t>
            </a:r>
            <a:endParaRPr lang="ko-KR" altLang="en-US" sz="1400" dirty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제목 4"/>
          <p:cNvSpPr txBox="1">
            <a:spLocks/>
          </p:cNvSpPr>
          <p:nvPr/>
        </p:nvSpPr>
        <p:spPr>
          <a:xfrm>
            <a:off x="323528" y="1167135"/>
            <a:ext cx="8486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2pPr>
            <a:lvl3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3pPr>
            <a:lvl4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4pPr>
            <a:lvl5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5pPr>
            <a:lvl6pPr marL="4572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ko-KR" altLang="en-US" sz="2400" b="0" kern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도시재생정책의 연혁</a:t>
            </a:r>
            <a:endParaRPr lang="ko-KR" altLang="en-US" sz="2400" b="0" kern="0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2" name="Rectangle 160"/>
          <p:cNvSpPr>
            <a:spLocks noChangeArrowheads="1"/>
          </p:cNvSpPr>
          <p:nvPr/>
        </p:nvSpPr>
        <p:spPr bwMode="auto">
          <a:xfrm>
            <a:off x="755576" y="5841268"/>
            <a:ext cx="8053990" cy="324036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marL="72000" indent="-72000" algn="just">
              <a:buFont typeface="Arial" panose="020B0604020202020204" pitchFamily="34" charset="0"/>
              <a:buChar char="•"/>
              <a:defRPr/>
            </a:pP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2017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400" dirty="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「</a:t>
            </a:r>
            <a:r>
              <a:rPr lang="ko-KR" altLang="en-US" sz="1400" smtClean="0">
                <a:solidFill>
                  <a:schemeClr val="tx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도시재생뉴딜사업」추진</a:t>
            </a:r>
            <a:endParaRPr lang="ko-KR" altLang="en-US" sz="1400" dirty="0">
              <a:solidFill>
                <a:schemeClr val="tx1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851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60"/>
          <p:cNvSpPr>
            <a:spLocks noChangeArrowheads="1"/>
          </p:cNvSpPr>
          <p:nvPr/>
        </p:nvSpPr>
        <p:spPr bwMode="auto">
          <a:xfrm>
            <a:off x="766160" y="1778642"/>
            <a:ext cx="8053990" cy="4455150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marL="72000" indent="-72000" algn="just"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72000" indent="-720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서울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마포구 성미산마을공동체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부산 사하구 감천문화마을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대구 중구 근대골목투어 등 일부 도시를 중심으로  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2000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년대 후반부터 자발적인 도시재생사업을 추진 </a:t>
            </a:r>
          </a:p>
        </p:txBody>
      </p:sp>
      <p:pic>
        <p:nvPicPr>
          <p:cNvPr id="21" name="Picture 4" descr="감천마을에 대한 이미지 검색결과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616" y="3356992"/>
            <a:ext cx="3456384" cy="238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모서리가 둥근 직사각형 22"/>
          <p:cNvSpPr/>
          <p:nvPr/>
        </p:nvSpPr>
        <p:spPr>
          <a:xfrm rot="16200000">
            <a:off x="2694161" y="1515826"/>
            <a:ext cx="302550" cy="3453128"/>
          </a:xfrm>
          <a:prstGeom prst="roundRect">
            <a:avLst>
              <a:gd name="adj" fmla="val 9544"/>
            </a:avLst>
          </a:prstGeom>
          <a:solidFill>
            <a:srgbClr val="90C2CC"/>
          </a:solidFill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ko-KR" altLang="en-US" sz="14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서울 마포성미산마을공동체</a:t>
            </a:r>
            <a:endParaRPr lang="ko-KR" altLang="en-US" sz="14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 rot="16200000">
            <a:off x="6490163" y="1495404"/>
            <a:ext cx="302550" cy="3493972"/>
          </a:xfrm>
          <a:prstGeom prst="roundRect">
            <a:avLst>
              <a:gd name="adj" fmla="val 9544"/>
            </a:avLst>
          </a:prstGeom>
          <a:solidFill>
            <a:srgbClr val="90C2CC"/>
          </a:solidFill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ko-KR" altLang="en-US" sz="14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대구 중구 근대골목투어</a:t>
            </a:r>
          </a:p>
        </p:txBody>
      </p:sp>
      <p:sp>
        <p:nvSpPr>
          <p:cNvPr id="10" name="제목 4"/>
          <p:cNvSpPr txBox="1">
            <a:spLocks/>
          </p:cNvSpPr>
          <p:nvPr/>
        </p:nvSpPr>
        <p:spPr>
          <a:xfrm>
            <a:off x="323528" y="1167135"/>
            <a:ext cx="8486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2pPr>
            <a:lvl3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3pPr>
            <a:lvl4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4pPr>
            <a:lvl5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5pPr>
            <a:lvl6pPr marL="4572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ko-KR" altLang="en-US" sz="2400" b="0" kern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자발적 도시재생</a:t>
            </a:r>
            <a:endParaRPr lang="ko-KR" altLang="en-US" sz="2400" b="0" kern="0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619" y="3429000"/>
            <a:ext cx="3528392" cy="232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1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60"/>
          <p:cNvSpPr>
            <a:spLocks noChangeArrowheads="1"/>
          </p:cNvSpPr>
          <p:nvPr/>
        </p:nvSpPr>
        <p:spPr bwMode="auto">
          <a:xfrm>
            <a:off x="766160" y="1772816"/>
            <a:ext cx="8053990" cy="4455150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algn="just">
              <a:lnSpc>
                <a:spcPct val="150000"/>
              </a:lnSpc>
              <a:defRPr/>
            </a:pPr>
            <a:endParaRPr lang="ko-KR" altLang="en-US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" name="Picture 16" descr="C:\Users\user\Desktop\감천문화마을\55b9eb4335be7aed4a620bb12b2e0e5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3"/>
          <a:stretch/>
        </p:blipFill>
        <p:spPr bwMode="auto">
          <a:xfrm>
            <a:off x="1269204" y="4234916"/>
            <a:ext cx="3446812" cy="19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중구사진\김광석\htm_20140917102646370037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05" y="2189974"/>
            <a:ext cx="3446811" cy="167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모서리가 둥근 직사각형 17"/>
          <p:cNvSpPr/>
          <p:nvPr/>
        </p:nvSpPr>
        <p:spPr>
          <a:xfrm rot="16200000">
            <a:off x="2803105" y="2292225"/>
            <a:ext cx="302550" cy="3668884"/>
          </a:xfrm>
          <a:prstGeom prst="roundRect">
            <a:avLst>
              <a:gd name="adj" fmla="val 9544"/>
            </a:avLst>
          </a:prstGeom>
          <a:solidFill>
            <a:srgbClr val="90C2CC"/>
          </a:solidFill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ko-KR" altLang="en-US" sz="14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부산 감천 문화마을</a:t>
            </a:r>
          </a:p>
        </p:txBody>
      </p:sp>
      <p:sp>
        <p:nvSpPr>
          <p:cNvPr id="16" name="모서리가 둥근 직사각형 15"/>
          <p:cNvSpPr/>
          <p:nvPr/>
        </p:nvSpPr>
        <p:spPr>
          <a:xfrm rot="16200000">
            <a:off x="2802038" y="161658"/>
            <a:ext cx="302550" cy="3668884"/>
          </a:xfrm>
          <a:prstGeom prst="roundRect">
            <a:avLst>
              <a:gd name="adj" fmla="val 9544"/>
            </a:avLst>
          </a:prstGeom>
          <a:solidFill>
            <a:srgbClr val="90C2CC"/>
          </a:solidFill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ko-KR" altLang="en-US" sz="14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대구 </a:t>
            </a:r>
            <a:r>
              <a:rPr lang="ko-KR" altLang="en-US" sz="1400" dirty="0" err="1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김광석길</a:t>
            </a:r>
            <a:r>
              <a:rPr lang="ko-KR" altLang="en-US" sz="14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sp>
        <p:nvSpPr>
          <p:cNvPr id="19" name="제목 4"/>
          <p:cNvSpPr txBox="1">
            <a:spLocks/>
          </p:cNvSpPr>
          <p:nvPr/>
        </p:nvSpPr>
        <p:spPr>
          <a:xfrm>
            <a:off x="323528" y="1167135"/>
            <a:ext cx="8486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2pPr>
            <a:lvl3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3pPr>
            <a:lvl4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4pPr>
            <a:lvl5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5pPr>
            <a:lvl6pPr marL="4572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ko-KR" altLang="en-US" sz="2400" b="0" kern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자발적 도시재생</a:t>
            </a:r>
            <a:endParaRPr lang="ko-KR" altLang="en-US" sz="2400" b="0" kern="0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0" name="Picture 2" descr="C:\Users\user\Desktop\20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10023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4277942"/>
            <a:ext cx="3240360" cy="187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모서리가 둥근 직사각형 20"/>
          <p:cNvSpPr/>
          <p:nvPr/>
        </p:nvSpPr>
        <p:spPr>
          <a:xfrm rot="16200000">
            <a:off x="6474715" y="147139"/>
            <a:ext cx="302550" cy="3668884"/>
          </a:xfrm>
          <a:prstGeom prst="roundRect">
            <a:avLst>
              <a:gd name="adj" fmla="val 9544"/>
            </a:avLst>
          </a:prstGeom>
          <a:solidFill>
            <a:srgbClr val="90C2CC"/>
          </a:solidFill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ko-KR" altLang="en-US" sz="14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통영</a:t>
            </a:r>
            <a:r>
              <a:rPr lang="en-US" altLang="ko-KR" sz="14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err="1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동피랑</a:t>
            </a:r>
            <a:endParaRPr lang="ko-KR" altLang="en-US" sz="14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 rot="16200000">
            <a:off x="6618731" y="2249890"/>
            <a:ext cx="302550" cy="3668884"/>
          </a:xfrm>
          <a:prstGeom prst="roundRect">
            <a:avLst>
              <a:gd name="adj" fmla="val 9544"/>
            </a:avLst>
          </a:prstGeom>
          <a:solidFill>
            <a:srgbClr val="90C2CC"/>
          </a:solidFill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ko-KR" altLang="en-US" sz="14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그리스 </a:t>
            </a:r>
            <a:r>
              <a:rPr lang="ko-KR" altLang="en-US" sz="1400" dirty="0" err="1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산토리니</a:t>
            </a:r>
            <a:endParaRPr lang="ko-KR" altLang="en-US" sz="14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34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60"/>
          <p:cNvSpPr>
            <a:spLocks noChangeArrowheads="1"/>
          </p:cNvSpPr>
          <p:nvPr/>
        </p:nvSpPr>
        <p:spPr bwMode="auto">
          <a:xfrm>
            <a:off x="766160" y="1778642"/>
            <a:ext cx="8053990" cy="4455150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marL="72000" indent="-72000" algn="just">
              <a:lnSpc>
                <a:spcPct val="150000"/>
              </a:lnSpc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72000" indent="-720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2010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~2014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년까지 도시재생 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R&amp;D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사업의 일환으로 창원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전주 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TB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운영</a:t>
            </a:r>
          </a:p>
        </p:txBody>
      </p:sp>
      <p:pic>
        <p:nvPicPr>
          <p:cNvPr id="8" name="Picture 4" descr="http://www.gndomin.com/news/photo/201205/20830_16084_495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01" y="3284984"/>
            <a:ext cx="3671889" cy="193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nemopan.com/photo_scene/files/attach/images/2575/618/960/003/%EC%A0%84%EC%A3%BC%ED%95%9C%EC%98%A5%EB%A7%88%EC%9D%84_00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866" y="3284984"/>
            <a:ext cx="3380284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모서리가 둥근 직사각형 12"/>
          <p:cNvSpPr/>
          <p:nvPr/>
        </p:nvSpPr>
        <p:spPr>
          <a:xfrm rot="16200000">
            <a:off x="2802656" y="1348250"/>
            <a:ext cx="302550" cy="3670118"/>
          </a:xfrm>
          <a:prstGeom prst="roundRect">
            <a:avLst>
              <a:gd name="adj" fmla="val 9544"/>
            </a:avLst>
          </a:prstGeom>
          <a:solidFill>
            <a:srgbClr val="90C2CC"/>
          </a:solidFill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ko-KR" altLang="en-US" sz="14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창원 ‘마산 창동 </a:t>
            </a:r>
            <a:r>
              <a:rPr lang="ko-KR" altLang="en-US" sz="1400" dirty="0" err="1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예술촌</a:t>
            </a:r>
            <a:r>
              <a:rPr lang="en-US" altLang="ko-KR" sz="14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’</a:t>
            </a:r>
            <a:endParaRPr lang="ko-KR" altLang="en-US" sz="14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 rot="16200000">
            <a:off x="6469799" y="1492233"/>
            <a:ext cx="302550" cy="3382151"/>
          </a:xfrm>
          <a:prstGeom prst="roundRect">
            <a:avLst>
              <a:gd name="adj" fmla="val 9544"/>
            </a:avLst>
          </a:prstGeom>
          <a:solidFill>
            <a:srgbClr val="90C2CC"/>
          </a:solidFill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ko-KR" altLang="en-US" sz="14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전주 ‘한옥 마을’</a:t>
            </a:r>
          </a:p>
        </p:txBody>
      </p:sp>
      <p:sp>
        <p:nvSpPr>
          <p:cNvPr id="16" name="제목 4"/>
          <p:cNvSpPr txBox="1">
            <a:spLocks/>
          </p:cNvSpPr>
          <p:nvPr/>
        </p:nvSpPr>
        <p:spPr>
          <a:xfrm>
            <a:off x="323528" y="1167135"/>
            <a:ext cx="8486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2pPr>
            <a:lvl3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3pPr>
            <a:lvl4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4pPr>
            <a:lvl5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5pPr>
            <a:lvl6pPr marL="4572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ko-KR" altLang="en-US" sz="2400" b="0" kern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b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도시재생 </a:t>
            </a:r>
            <a:r>
              <a:rPr lang="en-US" altLang="ko-KR" sz="2400" b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R&amp;D </a:t>
            </a:r>
            <a:r>
              <a:rPr lang="ko-KR" altLang="en-US" sz="2400" b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테스트베드</a:t>
            </a:r>
            <a:r>
              <a:rPr lang="en-US" altLang="ko-KR" sz="2400" b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(TB</a:t>
            </a:r>
            <a:r>
              <a:rPr lang="en-US" altLang="ko-KR" sz="2400" b="0" kern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]</a:t>
            </a:r>
            <a:endParaRPr lang="ko-KR" altLang="en-US" sz="2400" b="0" kern="0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64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549736" y="1777931"/>
            <a:ext cx="3270126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buBlip>
                <a:blip r:embed="rId3"/>
              </a:buBlip>
            </a:pP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 도시활력증진지역 개발사업</a:t>
            </a:r>
            <a:endParaRPr lang="en-US" altLang="ko-KR" sz="1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160"/>
          <p:cNvSpPr>
            <a:spLocks noChangeArrowheads="1"/>
          </p:cNvSpPr>
          <p:nvPr/>
        </p:nvSpPr>
        <p:spPr bwMode="auto">
          <a:xfrm>
            <a:off x="766160" y="2276873"/>
            <a:ext cx="8053990" cy="3384375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marL="72000" indent="-72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spc="-1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이전의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각종 사업을 통합하여 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2010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년부터 포괄보조사업으로 도시활력증진지역 개발사업을 시행하고 </a:t>
            </a:r>
            <a:r>
              <a:rPr lang="en-US" altLang="ko-KR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2011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년부터 내역사업을 조정하여 주거지 및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중심지 재생사업을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시행 </a:t>
            </a:r>
          </a:p>
          <a:p>
            <a:pPr marL="72000" indent="-72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ko-KR" altLang="en-US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72000" indent="-72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2016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년부터 내역사업을 도시생활환경개선과 지역역량강화사업으로 개편</a:t>
            </a:r>
          </a:p>
          <a:p>
            <a:pPr marL="72000" indent="-72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ko-KR" altLang="en-US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72000" indent="-72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일천하기는 </a:t>
            </a:r>
            <a:r>
              <a:rPr lang="ko-KR" altLang="en-US" sz="15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하지만 상대적으로 많은 도시가 이 사업을 통하여 도시재생을 추진하고 있어 비교적 많은 경험이 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축적</a:t>
            </a:r>
            <a:endParaRPr lang="en-US" altLang="ko-KR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72000" indent="-72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72000" indent="-72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2017</a:t>
            </a:r>
            <a:r>
              <a:rPr lang="ko-KR" altLang="en-US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년 도시재생뉴딜사업으로 이관 </a:t>
            </a:r>
            <a:r>
              <a:rPr lang="en-US" altLang="ko-KR" sz="1500" dirty="0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500" dirty="0" err="1" smtClean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우리동네살리기</a:t>
            </a:r>
            <a:endParaRPr lang="en-US" altLang="ko-KR" sz="1500" dirty="0" smtClean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72000" indent="-72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ko-KR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72000" indent="-72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ko-KR" altLang="en-US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72000" indent="-72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ko-KR" altLang="en-US" sz="1500" spc="-1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제목 4"/>
          <p:cNvSpPr txBox="1">
            <a:spLocks/>
          </p:cNvSpPr>
          <p:nvPr/>
        </p:nvSpPr>
        <p:spPr>
          <a:xfrm>
            <a:off x="323528" y="1167135"/>
            <a:ext cx="8486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2pPr>
            <a:lvl3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3pPr>
            <a:lvl4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4pPr>
            <a:lvl5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5pPr>
            <a:lvl6pPr marL="4572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도시활력증진지역 개발사업</a:t>
            </a:r>
            <a:endParaRPr lang="ko-KR" altLang="en-US" sz="2400" b="0" kern="0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71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5"/>
          <p:cNvSpPr txBox="1">
            <a:spLocks/>
          </p:cNvSpPr>
          <p:nvPr/>
        </p:nvSpPr>
        <p:spPr bwMode="auto">
          <a:xfrm>
            <a:off x="0" y="71413"/>
            <a:ext cx="9144000" cy="7651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57263" latinLnBrk="1">
              <a:defRPr/>
            </a:pPr>
            <a:r>
              <a:rPr lang="en-US" altLang="ko-KR" sz="2400" kern="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3. </a:t>
            </a:r>
            <a:r>
              <a:rPr lang="ko-KR" altLang="en-US" sz="2400" kern="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도시재생정책의 </a:t>
            </a:r>
            <a:r>
              <a:rPr lang="ko-KR" altLang="en-US" sz="2400" kern="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발전과정</a:t>
            </a:r>
            <a:endParaRPr lang="ko-KR" altLang="en-US" sz="2400" kern="0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549736" y="1777931"/>
            <a:ext cx="3270126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buBlip>
                <a:blip r:embed="rId3"/>
              </a:buBlip>
            </a:pPr>
            <a:r>
              <a:rPr lang="ko-KR" altLang="en-US" sz="1800" dirty="0">
                <a:latin typeface="HY헤드라인M" pitchFamily="18" charset="-127"/>
                <a:ea typeface="HY헤드라인M" pitchFamily="18" charset="-127"/>
              </a:rPr>
              <a:t> 도시활력증진지역 개발사업</a:t>
            </a:r>
            <a:endParaRPr lang="en-US" altLang="ko-KR" sz="1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160"/>
          <p:cNvSpPr>
            <a:spLocks noChangeArrowheads="1"/>
          </p:cNvSpPr>
          <p:nvPr/>
        </p:nvSpPr>
        <p:spPr bwMode="auto">
          <a:xfrm>
            <a:off x="766160" y="2276873"/>
            <a:ext cx="8053990" cy="3888431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500" spc="-1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" name="Picture 2" descr="C:\Users\user\Desktop\표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16551"/>
            <a:ext cx="7931142" cy="377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제목 4"/>
          <p:cNvSpPr txBox="1">
            <a:spLocks/>
          </p:cNvSpPr>
          <p:nvPr/>
        </p:nvSpPr>
        <p:spPr>
          <a:xfrm>
            <a:off x="323528" y="1167135"/>
            <a:ext cx="8486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2pPr>
            <a:lvl3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3pPr>
            <a:lvl4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4pPr>
            <a:lvl5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5pPr>
            <a:lvl6pPr marL="4572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도시활력증진지역 개발사업</a:t>
            </a:r>
            <a:endParaRPr lang="ko-KR" altLang="en-US" sz="2400" b="0" kern="0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755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60"/>
          <p:cNvSpPr>
            <a:spLocks noChangeArrowheads="1"/>
          </p:cNvSpPr>
          <p:nvPr/>
        </p:nvSpPr>
        <p:spPr bwMode="auto">
          <a:xfrm>
            <a:off x="766160" y="1778642"/>
            <a:ext cx="8053990" cy="4455150"/>
          </a:xfrm>
          <a:prstGeom prst="rect">
            <a:avLst/>
          </a:prstGeom>
          <a:ln>
            <a:solidFill>
              <a:srgbClr val="DDDDDD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t">
            <a:noAutofit/>
            <a:flatTx/>
          </a:bodyPr>
          <a:lstStyle/>
          <a:p>
            <a:pPr algn="just">
              <a:lnSpc>
                <a:spcPct val="150000"/>
              </a:lnSpc>
              <a:defRPr/>
            </a:pPr>
            <a:endParaRPr lang="ko-KR" altLang="en-US" sz="1500" dirty="0">
              <a:solidFill>
                <a:schemeClr val="tx1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" name="Picture 16" descr="C:\Users\user\Desktop\감천문화마을\55b9eb4335be7aed4a620bb12b2e0e5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3"/>
          <a:stretch/>
        </p:blipFill>
        <p:spPr bwMode="auto">
          <a:xfrm>
            <a:off x="1119935" y="2149525"/>
            <a:ext cx="3667822" cy="188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C:\Users\user\Desktop\감천문화마을\SAM_30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595" y="2149525"/>
            <a:ext cx="3380555" cy="189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중구사진\김광석\htm_20140917102646370037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6" y="4365104"/>
            <a:ext cx="3667819" cy="177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ctoday.co.kr/news/photo/201411/19511_36070_2827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5051"/>
          <a:stretch/>
        </p:blipFill>
        <p:spPr bwMode="auto">
          <a:xfrm>
            <a:off x="4931595" y="4369225"/>
            <a:ext cx="3380556" cy="177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bulgungnews.com/news/photo/old/News/thumb_660_NS_20121097325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36" y="2147465"/>
            <a:ext cx="3667963" cy="189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www.dgy.co.kr/data/newsThumb/1426150071ADD_thumb58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595" y="2147465"/>
            <a:ext cx="3380556" cy="188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http://postfiles6.naver.net/20110504_5/purunmir_13045185857434wjHj_JPEG/20110428pm9.jpg?type=w3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1"/>
          <a:stretch/>
        </p:blipFill>
        <p:spPr bwMode="auto">
          <a:xfrm>
            <a:off x="1119937" y="4360461"/>
            <a:ext cx="3667818" cy="177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://www.okcb.net/imgdata/okcb_net/201306/201306255354340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595" y="4365105"/>
            <a:ext cx="3380555" cy="176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모서리가 둥근 직사각형 13"/>
          <p:cNvSpPr/>
          <p:nvPr/>
        </p:nvSpPr>
        <p:spPr>
          <a:xfrm rot="16200000">
            <a:off x="6470599" y="305911"/>
            <a:ext cx="302550" cy="3380556"/>
          </a:xfrm>
          <a:prstGeom prst="roundRect">
            <a:avLst>
              <a:gd name="adj" fmla="val 9544"/>
            </a:avLst>
          </a:prstGeom>
          <a:solidFill>
            <a:srgbClr val="90C2CC"/>
          </a:solidFill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ko-KR" altLang="en-US" sz="14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대구 남구‘앞산 </a:t>
            </a:r>
            <a:r>
              <a:rPr lang="ko-KR" altLang="en-US" sz="1400" dirty="0" err="1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맛둘레길</a:t>
            </a:r>
            <a:r>
              <a:rPr lang="ko-KR" altLang="en-US" sz="14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’</a:t>
            </a:r>
          </a:p>
        </p:txBody>
      </p:sp>
      <p:sp>
        <p:nvSpPr>
          <p:cNvPr id="17" name="모서리가 둥근 직사각형 16"/>
          <p:cNvSpPr/>
          <p:nvPr/>
        </p:nvSpPr>
        <p:spPr>
          <a:xfrm rot="16200000">
            <a:off x="6474151" y="2533084"/>
            <a:ext cx="295446" cy="3380556"/>
          </a:xfrm>
          <a:prstGeom prst="roundRect">
            <a:avLst>
              <a:gd name="adj" fmla="val 9544"/>
            </a:avLst>
          </a:prstGeom>
          <a:solidFill>
            <a:srgbClr val="90C2CC"/>
          </a:solidFill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ko-KR" altLang="en-US" sz="14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청주‘옛 청주 역사 재현’</a:t>
            </a:r>
          </a:p>
        </p:txBody>
      </p:sp>
      <p:sp>
        <p:nvSpPr>
          <p:cNvPr id="18" name="모서리가 둥근 직사각형 17"/>
          <p:cNvSpPr/>
          <p:nvPr/>
        </p:nvSpPr>
        <p:spPr>
          <a:xfrm rot="16200000">
            <a:off x="2802573" y="164339"/>
            <a:ext cx="302550" cy="3667819"/>
          </a:xfrm>
          <a:prstGeom prst="roundRect">
            <a:avLst>
              <a:gd name="adj" fmla="val 9544"/>
            </a:avLst>
          </a:prstGeom>
          <a:solidFill>
            <a:srgbClr val="90C2CC"/>
          </a:solidFill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ko-KR" altLang="en-US" sz="14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울산‘예술이 </a:t>
            </a:r>
            <a:r>
              <a:rPr lang="ko-KR" altLang="en-US" sz="1400" dirty="0" err="1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숨쉬는거리</a:t>
            </a:r>
            <a:r>
              <a:rPr lang="ko-KR" altLang="en-US" sz="14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’</a:t>
            </a:r>
          </a:p>
        </p:txBody>
      </p:sp>
      <p:sp>
        <p:nvSpPr>
          <p:cNvPr id="16" name="모서리가 둥근 직사각형 15"/>
          <p:cNvSpPr/>
          <p:nvPr/>
        </p:nvSpPr>
        <p:spPr>
          <a:xfrm rot="16200000">
            <a:off x="2802039" y="2383507"/>
            <a:ext cx="302550" cy="3668886"/>
          </a:xfrm>
          <a:prstGeom prst="roundRect">
            <a:avLst>
              <a:gd name="adj" fmla="val 9544"/>
            </a:avLst>
          </a:prstGeom>
          <a:solidFill>
            <a:srgbClr val="90C2CC"/>
          </a:solidFill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ko-KR" altLang="en-US" sz="1400" dirty="0">
                <a:solidFill>
                  <a:schemeClr val="tx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itchFamily="18" charset="-127"/>
                <a:ea typeface="HY헤드라인M" pitchFamily="18" charset="-127"/>
              </a:rPr>
              <a:t>전주‘영화의 거리’</a:t>
            </a:r>
          </a:p>
        </p:txBody>
      </p:sp>
      <p:sp>
        <p:nvSpPr>
          <p:cNvPr id="23" name="제목 4"/>
          <p:cNvSpPr txBox="1">
            <a:spLocks/>
          </p:cNvSpPr>
          <p:nvPr/>
        </p:nvSpPr>
        <p:spPr>
          <a:xfrm>
            <a:off x="323528" y="1167135"/>
            <a:ext cx="8486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+mj-lt"/>
                <a:ea typeface="HY견고딕" pitchFamily="18" charset="-127"/>
                <a:cs typeface="+mj-cs"/>
              </a:defRPr>
            </a:lvl1pPr>
            <a:lvl2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2pPr>
            <a:lvl3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3pPr>
            <a:lvl4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4pPr>
            <a:lvl5pPr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HY견고딕" pitchFamily="18" charset="-127"/>
              </a:defRPr>
            </a:lvl5pPr>
            <a:lvl6pPr marL="4572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rtl="0" eaLnBrk="1" fontAlgn="base" latinLnBrk="1" hangingPunct="1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ko-KR" altLang="en-US" sz="2400" b="0" kern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b="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114300">
                    <a:prstClr val="black"/>
                  </a:inn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도시활력증진지역 개발사업 사례</a:t>
            </a:r>
            <a:endParaRPr lang="ko-KR" altLang="en-US" sz="2400" b="0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114300">
                  <a:prstClr val="black"/>
                </a:inn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60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글로벌_경쟁력_투자환경_조성_방안스타일">
  <a:themeElements>
    <a:clrScheme name="sample 3">
      <a:dk1>
        <a:srgbClr val="000066"/>
      </a:dk1>
      <a:lt1>
        <a:srgbClr val="FFFFFF"/>
      </a:lt1>
      <a:dk2>
        <a:srgbClr val="58A252"/>
      </a:dk2>
      <a:lt2>
        <a:srgbClr val="B2B2B2"/>
      </a:lt2>
      <a:accent1>
        <a:srgbClr val="0066FF"/>
      </a:accent1>
      <a:accent2>
        <a:srgbClr val="2C95A0"/>
      </a:accent2>
      <a:accent3>
        <a:srgbClr val="FFFFFF"/>
      </a:accent3>
      <a:accent4>
        <a:srgbClr val="000056"/>
      </a:accent4>
      <a:accent5>
        <a:srgbClr val="AAB8FF"/>
      </a:accent5>
      <a:accent6>
        <a:srgbClr val="278791"/>
      </a:accent6>
      <a:hlink>
        <a:srgbClr val="35BBE5"/>
      </a:hlink>
      <a:folHlink>
        <a:srgbClr val="872ECA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33CCCC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ADE2E2"/>
        </a:accent5>
        <a:accent6>
          <a:srgbClr val="008AB9"/>
        </a:accent6>
        <a:hlink>
          <a:srgbClr val="6A9EB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415CB3"/>
        </a:dk2>
        <a:lt2>
          <a:srgbClr val="B2B2B2"/>
        </a:lt2>
        <a:accent1>
          <a:srgbClr val="55AEEB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B4D3F3"/>
        </a:accent5>
        <a:accent6>
          <a:srgbClr val="E78A2D"/>
        </a:accent6>
        <a:hlink>
          <a:srgbClr val="4D7AB5"/>
        </a:hlink>
        <a:folHlink>
          <a:srgbClr val="99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0066FF"/>
        </a:accent1>
        <a:accent2>
          <a:srgbClr val="2C95A0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78791"/>
        </a:accent6>
        <a:hlink>
          <a:srgbClr val="35BBE5"/>
        </a:hlink>
        <a:folHlink>
          <a:srgbClr val="872E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글로벌_경쟁력_투자환경_조성_방안스타일</Template>
  <TotalTime>3601</TotalTime>
  <Words>851</Words>
  <Application>Microsoft Office PowerPoint</Application>
  <PresentationFormat>화면 슬라이드 쇼(4:3)</PresentationFormat>
  <Paragraphs>131</Paragraphs>
  <Slides>15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글로벌_경쟁력_투자환경_조성_방안스타일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주제발표 제목 기입</dc:title>
  <dc:creator>user</dc:creator>
  <cp:lastModifiedBy>user</cp:lastModifiedBy>
  <cp:revision>300</cp:revision>
  <cp:lastPrinted>2014-05-09T01:31:35Z</cp:lastPrinted>
  <dcterms:created xsi:type="dcterms:W3CDTF">2009-08-12T08:35:31Z</dcterms:created>
  <dcterms:modified xsi:type="dcterms:W3CDTF">2019-03-18T00:01:13Z</dcterms:modified>
</cp:coreProperties>
</file>