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notesMasterIdLst>
    <p:notesMasterId r:id="rId57"/>
  </p:notesMasterIdLst>
  <p:handoutMasterIdLst>
    <p:handoutMasterId r:id="rId58"/>
  </p:handoutMasterIdLst>
  <p:sldIdLst>
    <p:sldId id="256" r:id="rId2"/>
    <p:sldId id="331" r:id="rId3"/>
    <p:sldId id="332" r:id="rId4"/>
    <p:sldId id="411" r:id="rId5"/>
    <p:sldId id="412" r:id="rId6"/>
    <p:sldId id="413" r:id="rId7"/>
    <p:sldId id="414" r:id="rId8"/>
    <p:sldId id="415" r:id="rId9"/>
    <p:sldId id="416" r:id="rId10"/>
    <p:sldId id="364" r:id="rId11"/>
    <p:sldId id="417" r:id="rId12"/>
    <p:sldId id="418" r:id="rId13"/>
    <p:sldId id="419" r:id="rId14"/>
    <p:sldId id="420" r:id="rId15"/>
    <p:sldId id="421" r:id="rId16"/>
    <p:sldId id="422" r:id="rId17"/>
    <p:sldId id="409" r:id="rId18"/>
    <p:sldId id="410" r:id="rId19"/>
    <p:sldId id="423" r:id="rId20"/>
    <p:sldId id="424" r:id="rId21"/>
    <p:sldId id="425" r:id="rId22"/>
    <p:sldId id="426" r:id="rId23"/>
    <p:sldId id="427" r:id="rId24"/>
    <p:sldId id="428" r:id="rId25"/>
    <p:sldId id="429" r:id="rId26"/>
    <p:sldId id="430" r:id="rId27"/>
    <p:sldId id="431" r:id="rId28"/>
    <p:sldId id="432" r:id="rId29"/>
    <p:sldId id="433" r:id="rId30"/>
    <p:sldId id="434" r:id="rId31"/>
    <p:sldId id="435" r:id="rId32"/>
    <p:sldId id="436" r:id="rId33"/>
    <p:sldId id="437" r:id="rId34"/>
    <p:sldId id="438" r:id="rId35"/>
    <p:sldId id="439" r:id="rId36"/>
    <p:sldId id="440" r:id="rId37"/>
    <p:sldId id="441" r:id="rId38"/>
    <p:sldId id="442" r:id="rId39"/>
    <p:sldId id="443" r:id="rId40"/>
    <p:sldId id="444" r:id="rId41"/>
    <p:sldId id="445" r:id="rId42"/>
    <p:sldId id="446" r:id="rId43"/>
    <p:sldId id="447" r:id="rId44"/>
    <p:sldId id="448" r:id="rId45"/>
    <p:sldId id="449" r:id="rId46"/>
    <p:sldId id="452" r:id="rId47"/>
    <p:sldId id="453" r:id="rId48"/>
    <p:sldId id="450" r:id="rId49"/>
    <p:sldId id="451" r:id="rId50"/>
    <p:sldId id="454" r:id="rId51"/>
    <p:sldId id="455" r:id="rId52"/>
    <p:sldId id="456" r:id="rId53"/>
    <p:sldId id="457" r:id="rId54"/>
    <p:sldId id="330" r:id="rId55"/>
    <p:sldId id="305" r:id="rId56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CC"/>
    <a:srgbClr val="CCFFCC"/>
    <a:srgbClr val="008000"/>
    <a:srgbClr val="CCCCFF"/>
    <a:srgbClr val="CCFFFF"/>
    <a:srgbClr val="FF9999"/>
    <a:srgbClr val="009900"/>
    <a:srgbClr val="FF993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05" autoAdjust="0"/>
    <p:restoredTop sz="93514" autoAdjust="0"/>
  </p:normalViewPr>
  <p:slideViewPr>
    <p:cSldViewPr snapToGrid="0">
      <p:cViewPr varScale="1">
        <p:scale>
          <a:sx n="85" d="100"/>
          <a:sy n="85" d="100"/>
        </p:scale>
        <p:origin x="121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fld id="{8383B835-3BFE-4B85-82D8-1BE647A4113D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55598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fld id="{FB19F679-FC61-4ED7-B113-A17BF1221A80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85059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1B2AAEE-0ECC-4F9E-94C1-A5210D63F3AE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B0D056-06C1-427C-B095-DD5CAE33F6FD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1B2AAEE-0ECC-4F9E-94C1-A5210D63F3AE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6/28/2023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1B2AAEE-0ECC-4F9E-94C1-A5210D63F3AE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1B2AAEE-0ECC-4F9E-94C1-A5210D63F3AE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1B2AAEE-0ECC-4F9E-94C1-A5210D63F3AE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1B2AAEE-0ECC-4F9E-94C1-A5210D63F3AE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l" rtl="0" eaLnBrk="1" latinLnBrk="1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3</a:t>
            </a:r>
            <a:r>
              <a:rPr lang="ko-KR" altLang="en-US" dirty="0" smtClean="0"/>
              <a:t>장  </a:t>
            </a:r>
            <a:r>
              <a:rPr lang="ko-KR" altLang="en-US" dirty="0" err="1" smtClean="0"/>
              <a:t>조건문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TextBox 3"/>
          <p:cNvSpPr txBox="1"/>
          <p:nvPr/>
        </p:nvSpPr>
        <p:spPr>
          <a:xfrm>
            <a:off x="2411517" y="893870"/>
            <a:ext cx="14590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ko-KR" altLang="en-US" sz="4800" i="1" dirty="0" err="1" smtClean="0"/>
              <a:t>파이썬</a:t>
            </a:r>
            <a:endParaRPr lang="ko-KR" altLang="en-US" sz="4800" i="1" dirty="0"/>
          </a:p>
        </p:txBody>
      </p:sp>
      <p:sp>
        <p:nvSpPr>
          <p:cNvPr id="6" name="TextBox 4"/>
          <p:cNvSpPr txBox="1"/>
          <p:nvPr/>
        </p:nvSpPr>
        <p:spPr>
          <a:xfrm>
            <a:off x="4111749" y="907412"/>
            <a:ext cx="17556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ko-KR" altLang="en-US" sz="4800" i="1" dirty="0" smtClean="0"/>
              <a:t>익스프레스</a:t>
            </a:r>
            <a:endParaRPr lang="ko-KR" altLang="en-US" sz="4800" i="1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655" y="2377571"/>
            <a:ext cx="1948982" cy="201967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030" y="2105409"/>
            <a:ext cx="1921346" cy="239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8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배송비</a:t>
            </a:r>
            <a:r>
              <a:rPr lang="ko-KR" altLang="en-US" dirty="0" smtClean="0"/>
              <a:t> 계산 프로그램 </a:t>
            </a:r>
            <a:r>
              <a:rPr lang="en-US" altLang="ko-KR" dirty="0" smtClean="0"/>
              <a:t>shopping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6448" y="1664358"/>
            <a:ext cx="8229600" cy="313932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# 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사용자로부터 상품의 가격을 </a:t>
            </a:r>
            <a:r>
              <a:rPr lang="ko-KR" altLang="en-US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입력받는다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  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price = </a:t>
            </a:r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int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(input("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상품의 가격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: "))</a:t>
            </a:r>
          </a:p>
          <a:p>
            <a:endParaRPr lang="en-US" altLang="ko-KR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# </a:t>
            </a:r>
            <a:r>
              <a:rPr lang="ko-KR" altLang="en-US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배송비를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결정한다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 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if  price &gt; 20000 :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	</a:t>
            </a:r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shipping_cost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= 0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else :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	</a:t>
            </a:r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shipping_cost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= 3000</a:t>
            </a:r>
          </a:p>
          <a:p>
            <a:endParaRPr lang="en-US" altLang="ko-KR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# </a:t>
            </a:r>
            <a:r>
              <a:rPr lang="ko-KR" altLang="en-US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배송비를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출력한다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 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print("</a:t>
            </a:r>
            <a:r>
              <a:rPr lang="ko-KR" altLang="en-US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배송비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= ", </a:t>
            </a:r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shipping_cost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6448" y="4950670"/>
            <a:ext cx="8229600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/>
              <a:t>상품의 가격</a:t>
            </a:r>
            <a:r>
              <a:rPr lang="en-US" altLang="ko-KR" dirty="0"/>
              <a:t>: 30000</a:t>
            </a:r>
          </a:p>
          <a:p>
            <a:r>
              <a:rPr lang="ko-KR" altLang="en-US" dirty="0" err="1"/>
              <a:t>배송비</a:t>
            </a:r>
            <a:r>
              <a:rPr lang="ko-KR" altLang="en-US" dirty="0"/>
              <a:t> </a:t>
            </a:r>
            <a:r>
              <a:rPr lang="en-US" altLang="ko-KR" dirty="0"/>
              <a:t>=  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57057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블록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8" y="1491864"/>
            <a:ext cx="7991475" cy="206692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35" y="3831453"/>
            <a:ext cx="78867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452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else</a:t>
            </a:r>
            <a:r>
              <a:rPr lang="ko-KR" altLang="en-US" dirty="0"/>
              <a:t>는 없을 수도 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966199"/>
            <a:ext cx="8229600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shipping_cost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= 3000		# 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기본적으로 </a:t>
            </a:r>
            <a:r>
              <a:rPr lang="ko-KR" altLang="en-US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배송비는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3000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원이다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 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if  price &gt; 20000 :		</a:t>
            </a:r>
            <a:r>
              <a:rPr lang="en-US" altLang="ko-KR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	# 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만약 상품의 가격이 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2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만원 초과이면</a:t>
            </a:r>
          </a:p>
          <a:p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	</a:t>
            </a:r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shipping_cost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= 0	</a:t>
            </a:r>
            <a:r>
              <a:rPr lang="en-US" altLang="ko-KR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	# 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배송비가 없다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3554859"/>
            <a:ext cx="714375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310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관계 연산자</a:t>
            </a:r>
            <a:r>
              <a:rPr lang="en-US" altLang="ko-KR" dirty="0" smtClean="0"/>
              <a:t>, True/False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12660" y="1689208"/>
            <a:ext cx="7953375" cy="279082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789" y="4669231"/>
            <a:ext cx="4483363" cy="189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79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부울</a:t>
            </a:r>
            <a:r>
              <a:rPr lang="ko-KR" altLang="en-US" dirty="0" smtClean="0"/>
              <a:t> 변수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4548" y="1753134"/>
            <a:ext cx="8229600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radius = 100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flag = (radius &gt; 32)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print(flag)</a:t>
            </a:r>
          </a:p>
          <a:p>
            <a:endParaRPr lang="en-US" altLang="ko-KR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4548" y="3106397"/>
            <a:ext cx="8229600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True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4548" y="3982909"/>
            <a:ext cx="8229600" cy="147732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expensive = price &gt; 20000 	# expensive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가 </a:t>
            </a:r>
            <a:r>
              <a:rPr lang="ko-KR" altLang="en-US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부울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변수이다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 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if  expensive :		# 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관계 수식 대신에 </a:t>
            </a:r>
            <a:r>
              <a:rPr lang="ko-KR" altLang="en-US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부울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변수가 들어가도 된다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 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	</a:t>
            </a:r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shipping_cost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= 0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else :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	</a:t>
            </a:r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shipping_cost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= 3000</a:t>
            </a:r>
          </a:p>
        </p:txBody>
      </p:sp>
    </p:spTree>
    <p:extLst>
      <p:ext uri="{BB962C8B-B14F-4D97-AF65-F5344CB8AC3E}">
        <p14:creationId xmlns:p14="http://schemas.microsoft.com/office/powerpoint/2010/main" val="3672533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문자열 비교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4548" y="1753134"/>
            <a:ext cx="8229600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s1 = "Audrey Hepburn"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s2 = "Audrey Hepburn"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print(s1 == s2)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4548" y="3106397"/>
            <a:ext cx="8229600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True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4548" y="3924567"/>
            <a:ext cx="8229600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s1 = "Audrey Hepburn"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s2 = "Grace Kelly"	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print(s1 &lt; s2)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4548" y="5277830"/>
            <a:ext cx="8229600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True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473" y="4067501"/>
            <a:ext cx="269557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161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실수 비교</a:t>
            </a:r>
            <a:r>
              <a:rPr lang="en-US" altLang="ko-KR" dirty="0" smtClean="0"/>
              <a:t>, p123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4548" y="1753134"/>
            <a:ext cx="8229600" cy="203132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from math import </a:t>
            </a:r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sqrt</a:t>
            </a:r>
            <a:endParaRPr lang="en-US" altLang="ko-KR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endParaRPr lang="en-US" altLang="ko-KR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n = </a:t>
            </a:r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sqrt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(3.0)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if n*n == 3.0 :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	print("</a:t>
            </a:r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sqrt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(3.0)*</a:t>
            </a:r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sqrt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(3.0)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은 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3.0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과 같다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 ")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else :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	print("</a:t>
            </a:r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sqrt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(3.0)*</a:t>
            </a:r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sqrt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(3.0)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은 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3.0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과 같지 않다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 ")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4548" y="4331831"/>
            <a:ext cx="8229600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 err="1"/>
              <a:t>sqrt</a:t>
            </a:r>
            <a:r>
              <a:rPr lang="en-US" altLang="ko-KR" dirty="0"/>
              <a:t>(3.0)*</a:t>
            </a:r>
            <a:r>
              <a:rPr lang="en-US" altLang="ko-KR" dirty="0" err="1"/>
              <a:t>sqrt</a:t>
            </a:r>
            <a:r>
              <a:rPr lang="en-US" altLang="ko-KR" dirty="0"/>
              <a:t>(3.0)</a:t>
            </a:r>
            <a:r>
              <a:rPr lang="ko-KR" altLang="en-US" dirty="0"/>
              <a:t>은 </a:t>
            </a:r>
            <a:r>
              <a:rPr lang="en-US" altLang="ko-KR" dirty="0"/>
              <a:t>3.0</a:t>
            </a:r>
            <a:r>
              <a:rPr lang="ko-KR" altLang="en-US" dirty="0"/>
              <a:t>과 같지 않다</a:t>
            </a:r>
            <a:r>
              <a:rPr lang="en-US" altLang="ko-KR" dirty="0"/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4548" y="4923942"/>
            <a:ext cx="8229600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if abs(n*n - 3.0) &lt; 0.00001 :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	print("</a:t>
            </a:r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sqrt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(3.0)*</a:t>
            </a:r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sqrt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(3.0)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은 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3.0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과 같다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 ")</a:t>
            </a:r>
          </a:p>
        </p:txBody>
      </p:sp>
    </p:spTree>
    <p:extLst>
      <p:ext uri="{BB962C8B-B14F-4D97-AF65-F5344CB8AC3E}">
        <p14:creationId xmlns:p14="http://schemas.microsoft.com/office/powerpoint/2010/main" val="229347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ko-KR" altLang="en-US" dirty="0"/>
              <a:t>초등학생들을 위하여 산수 퀴즈를 발생시키는 프로그램을 작성해보자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altLang="ko-KR" dirty="0"/>
              <a:t>Lab: </a:t>
            </a:r>
            <a:r>
              <a:rPr lang="ko-KR" altLang="en-US" dirty="0" smtClean="0"/>
              <a:t>산술 퀴즈 프로그램</a:t>
            </a:r>
            <a:endParaRPr lang="ko-KR" altLang="en-US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9455" y="2544822"/>
            <a:ext cx="7719786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da-DK" altLang="ko-KR" dirty="0"/>
              <a:t>25 + 78 = 103</a:t>
            </a:r>
          </a:p>
          <a:p>
            <a:r>
              <a:rPr lang="da-DK" altLang="ko-KR" dirty="0"/>
              <a:t>True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9455" y="3524934"/>
            <a:ext cx="7719786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da-DK" altLang="ko-KR" dirty="0" smtClean="0"/>
              <a:t>25 </a:t>
            </a:r>
            <a:r>
              <a:rPr lang="da-DK" altLang="ko-KR" dirty="0"/>
              <a:t>+ 78 = 100</a:t>
            </a:r>
          </a:p>
          <a:p>
            <a:r>
              <a:rPr lang="da-DK" altLang="ko-KR" dirty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223286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 </a:t>
            </a:r>
            <a:r>
              <a:rPr lang="en-US" altLang="ko-KR" dirty="0" err="1" smtClean="0"/>
              <a:t>mathprob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1524" y="1444841"/>
            <a:ext cx="7795648" cy="35394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##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#	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이 프로그램은 산수 문제를 출제한다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  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#</a:t>
            </a: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import 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random</a:t>
            </a: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x =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random.randint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(1, 100)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y =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random.randint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(1, 100)</a:t>
            </a: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answer =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int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(input(f"{x} + {y} = "))</a:t>
            </a: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# </a:t>
            </a:r>
            <a:r>
              <a:rPr lang="ko-KR" altLang="en-US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부울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변수에 결과를 저장하고 출력한다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 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flag = (answer == (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x+y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))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print(flag)</a:t>
            </a:r>
            <a:endParaRPr lang="ko-KR" altLang="en-US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25" y="5209912"/>
            <a:ext cx="7873082" cy="128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9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조건 연산자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07297" y="1538981"/>
            <a:ext cx="5172075" cy="133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1524" y="3342997"/>
            <a:ext cx="7795648" cy="132343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shipping_cost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= ( 0 if price &gt;= 20000 else 3000 )</a:t>
            </a: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 err="1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absolute_value</a:t>
            </a:r>
            <a:r>
              <a:rPr lang="en-US" altLang="ko-KR" sz="1600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= (x if x &gt; 0 else -x)	// 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절대값 계산</a:t>
            </a:r>
          </a:p>
          <a:p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max_value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= (x if x &gt; y else y)		// 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최대값 계산</a:t>
            </a:r>
          </a:p>
          <a:p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min_value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= (x if x &lt; y else y)		// 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최소값 계산</a:t>
            </a:r>
          </a:p>
        </p:txBody>
      </p:sp>
    </p:spTree>
    <p:extLst>
      <p:ext uri="{BB962C8B-B14F-4D97-AF65-F5344CB8AC3E}">
        <p14:creationId xmlns:p14="http://schemas.microsoft.com/office/powerpoint/2010/main" val="2356384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학습 목표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제어문에</a:t>
            </a:r>
            <a:r>
              <a:rPr lang="ko-KR" altLang="en-US" dirty="0" smtClean="0"/>
              <a:t> </a:t>
            </a:r>
            <a:r>
              <a:rPr lang="ko-KR" altLang="en-US" dirty="0"/>
              <a:t>대하여 이해합니다</a:t>
            </a:r>
            <a:r>
              <a:rPr lang="en-US" altLang="ko-KR" dirty="0"/>
              <a:t>. </a:t>
            </a:r>
          </a:p>
          <a:p>
            <a:r>
              <a:rPr lang="en-US" altLang="ko-KR" dirty="0" smtClean="0"/>
              <a:t>if-else </a:t>
            </a:r>
            <a:r>
              <a:rPr lang="ko-KR" altLang="en-US" dirty="0"/>
              <a:t>문을 이해하고 사용할 수 있습니다</a:t>
            </a:r>
            <a:r>
              <a:rPr lang="en-US" altLang="ko-KR" dirty="0"/>
              <a:t>. </a:t>
            </a:r>
          </a:p>
          <a:p>
            <a:r>
              <a:rPr lang="ko-KR" altLang="en-US" dirty="0" smtClean="0"/>
              <a:t>관계연산자와 </a:t>
            </a:r>
            <a:r>
              <a:rPr lang="ko-KR" altLang="en-US" dirty="0"/>
              <a:t>논리연산자를 학습합니다</a:t>
            </a:r>
            <a:r>
              <a:rPr lang="en-US" altLang="ko-KR" dirty="0"/>
              <a:t>.</a:t>
            </a:r>
          </a:p>
          <a:p>
            <a:r>
              <a:rPr lang="ko-KR" altLang="en-US" dirty="0" smtClean="0"/>
              <a:t>블록의 </a:t>
            </a:r>
            <a:r>
              <a:rPr lang="ko-KR" altLang="en-US" dirty="0"/>
              <a:t>개념을 학습합니다</a:t>
            </a:r>
            <a:r>
              <a:rPr lang="en-US" altLang="ko-KR" dirty="0"/>
              <a:t>. </a:t>
            </a:r>
          </a:p>
          <a:p>
            <a:r>
              <a:rPr lang="ko-KR" altLang="en-US" dirty="0" smtClean="0"/>
              <a:t>중첩 </a:t>
            </a:r>
            <a:r>
              <a:rPr lang="en-US" altLang="ko-KR" dirty="0"/>
              <a:t>if-else </a:t>
            </a:r>
            <a:r>
              <a:rPr lang="ko-KR" altLang="en-US" dirty="0"/>
              <a:t>문을 학습합니다</a:t>
            </a:r>
            <a:r>
              <a:rPr lang="en-US" altLang="ko-KR" dirty="0"/>
              <a:t>.</a:t>
            </a:r>
          </a:p>
          <a:p>
            <a:r>
              <a:rPr lang="ko-KR" altLang="en-US" dirty="0" smtClean="0"/>
              <a:t>연속 </a:t>
            </a:r>
            <a:r>
              <a:rPr lang="en-US" altLang="ko-KR" dirty="0"/>
              <a:t>if-else </a:t>
            </a:r>
            <a:r>
              <a:rPr lang="ko-KR" altLang="en-US" dirty="0"/>
              <a:t>문을 학습합니다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011" y="4310171"/>
            <a:ext cx="2939433" cy="178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90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조건 연산자 </a:t>
            </a:r>
            <a:r>
              <a:rPr lang="ko-KR" altLang="en-US" dirty="0" smtClean="0"/>
              <a:t>예제 </a:t>
            </a:r>
            <a:r>
              <a:rPr lang="en-US" altLang="ko-KR" dirty="0" smtClean="0"/>
              <a:t>conditional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4548" y="1753134"/>
            <a:ext cx="8229600" cy="147732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x = </a:t>
            </a:r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int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(input("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첫 번째 수 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="))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y = </a:t>
            </a:r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int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(input("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두 번째 수 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="))</a:t>
            </a:r>
          </a:p>
          <a:p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max_value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= (x if x &gt; y else y)</a:t>
            </a:r>
          </a:p>
          <a:p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min_value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= (y if x &gt; y else x)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print("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큰 수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=", </a:t>
            </a:r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max_value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, "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작은 수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=", </a:t>
            </a:r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min_value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4548" y="3639372"/>
            <a:ext cx="8229600" cy="92333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/>
              <a:t>첫 번째 수 </a:t>
            </a:r>
            <a:r>
              <a:rPr lang="en-US" altLang="ko-KR" dirty="0"/>
              <a:t>=10</a:t>
            </a:r>
          </a:p>
          <a:p>
            <a:r>
              <a:rPr lang="ko-KR" altLang="en-US" dirty="0"/>
              <a:t>두 번째 수 </a:t>
            </a:r>
            <a:r>
              <a:rPr lang="en-US" altLang="ko-KR" dirty="0"/>
              <a:t>=20</a:t>
            </a:r>
          </a:p>
          <a:p>
            <a:r>
              <a:rPr lang="ko-KR" altLang="en-US" dirty="0"/>
              <a:t>큰 수</a:t>
            </a:r>
            <a:r>
              <a:rPr lang="en-US" altLang="ko-KR" dirty="0"/>
              <a:t>= 20 </a:t>
            </a:r>
            <a:r>
              <a:rPr lang="ko-KR" altLang="en-US" dirty="0"/>
              <a:t>작은 수</a:t>
            </a:r>
            <a:r>
              <a:rPr lang="en-US" altLang="ko-KR" dirty="0"/>
              <a:t>= 10</a:t>
            </a:r>
          </a:p>
        </p:txBody>
      </p:sp>
    </p:spTree>
    <p:extLst>
      <p:ext uri="{BB962C8B-B14F-4D97-AF65-F5344CB8AC3E}">
        <p14:creationId xmlns:p14="http://schemas.microsoft.com/office/powerpoint/2010/main" val="3651412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ko-KR" altLang="en-US" dirty="0"/>
              <a:t>사용자로부터 정수를 </a:t>
            </a:r>
            <a:r>
              <a:rPr lang="ko-KR" altLang="en-US" dirty="0" err="1"/>
              <a:t>입력받아서</a:t>
            </a:r>
            <a:r>
              <a:rPr lang="ko-KR" altLang="en-US" dirty="0"/>
              <a:t> 짝수인지 홀수인지를 검사하는 프로그램을 작성해보자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altLang="ko-KR" dirty="0"/>
              <a:t>Lab: </a:t>
            </a:r>
            <a:r>
              <a:rPr lang="ko-KR" altLang="en-US" dirty="0" smtClean="0"/>
              <a:t>산술 퀴즈 프로그램</a:t>
            </a:r>
            <a:endParaRPr lang="ko-KR" altLang="en-US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9455" y="2544822"/>
            <a:ext cx="7719786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/>
              <a:t>정수를 </a:t>
            </a:r>
            <a:r>
              <a:rPr lang="ko-KR" altLang="en-US" dirty="0" err="1"/>
              <a:t>입력하시오</a:t>
            </a:r>
            <a:r>
              <a:rPr lang="en-US" altLang="ko-KR" dirty="0"/>
              <a:t>: 10</a:t>
            </a:r>
          </a:p>
          <a:p>
            <a:r>
              <a:rPr lang="ko-KR" altLang="en-US" dirty="0"/>
              <a:t>짝수입니다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712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 p126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1524" y="1870970"/>
            <a:ext cx="7795648" cy="156966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number =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int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(input("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정수를 </a:t>
            </a:r>
            <a:r>
              <a:rPr lang="ko-KR" altLang="en-US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입력하시오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: "))</a:t>
            </a: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if number % 2 == 0 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print("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짝수입니다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.")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else: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print("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홀수입니다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.")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007" y="3850134"/>
            <a:ext cx="7974599" cy="159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65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ko-KR" altLang="en-US" dirty="0"/>
              <a:t>상품의 가격이 </a:t>
            </a:r>
            <a:r>
              <a:rPr lang="en-US" altLang="ko-KR" dirty="0"/>
              <a:t>100</a:t>
            </a:r>
            <a:r>
              <a:rPr lang="ko-KR" altLang="en-US" dirty="0"/>
              <a:t>만원 미만이면 </a:t>
            </a:r>
            <a:r>
              <a:rPr lang="en-US" altLang="ko-KR" dirty="0"/>
              <a:t>10% </a:t>
            </a:r>
            <a:r>
              <a:rPr lang="ko-KR" altLang="en-US" dirty="0"/>
              <a:t>할인이 적용된다</a:t>
            </a:r>
            <a:r>
              <a:rPr lang="en-US" altLang="ko-KR" dirty="0"/>
              <a:t>. </a:t>
            </a:r>
            <a:r>
              <a:rPr lang="ko-KR" altLang="en-US" dirty="0"/>
              <a:t>만약 상품의 가격이 </a:t>
            </a:r>
            <a:r>
              <a:rPr lang="en-US" altLang="ko-KR" dirty="0"/>
              <a:t>100</a:t>
            </a:r>
            <a:r>
              <a:rPr lang="ko-KR" altLang="en-US" dirty="0"/>
              <a:t>만원 이상이면 </a:t>
            </a:r>
            <a:r>
              <a:rPr lang="en-US" altLang="ko-KR" dirty="0"/>
              <a:t>15%</a:t>
            </a:r>
            <a:r>
              <a:rPr lang="ko-KR" altLang="en-US" dirty="0"/>
              <a:t>의 할인이 적용된다</a:t>
            </a:r>
            <a:r>
              <a:rPr lang="en-US" altLang="ko-KR" dirty="0"/>
              <a:t>. </a:t>
            </a:r>
            <a:r>
              <a:rPr lang="ko-KR" altLang="en-US" dirty="0"/>
              <a:t>그리고 </a:t>
            </a:r>
            <a:r>
              <a:rPr lang="en-US" altLang="ko-KR" dirty="0"/>
              <a:t>100</a:t>
            </a:r>
            <a:r>
              <a:rPr lang="ko-KR" altLang="en-US" dirty="0"/>
              <a:t>만원 이상의 상품을 사면 사은품이 지급된다</a:t>
            </a:r>
            <a:r>
              <a:rPr lang="en-US" altLang="ko-KR" dirty="0"/>
              <a:t>. 100</a:t>
            </a:r>
            <a:r>
              <a:rPr lang="ko-KR" altLang="en-US" dirty="0"/>
              <a:t>만원 미만이면 사은품은 없다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altLang="ko-KR" dirty="0"/>
              <a:t>Lab: </a:t>
            </a:r>
            <a:r>
              <a:rPr lang="ko-KR" altLang="en-US" dirty="0"/>
              <a:t>세일 가격 계산</a:t>
            </a:r>
            <a:endParaRPr lang="ko-KR" altLang="en-US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0477" y="3121871"/>
            <a:ext cx="7719786" cy="92333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/>
              <a:t>정가를 </a:t>
            </a:r>
            <a:r>
              <a:rPr lang="ko-KR" altLang="en-US" dirty="0" err="1"/>
              <a:t>입력하시오</a:t>
            </a:r>
            <a:r>
              <a:rPr lang="en-US" altLang="ko-KR" dirty="0"/>
              <a:t>: 200</a:t>
            </a:r>
            <a:endParaRPr lang="ko-KR" altLang="en-US" dirty="0"/>
          </a:p>
          <a:p>
            <a:r>
              <a:rPr lang="en-US" altLang="ko-KR" dirty="0"/>
              <a:t>10</a:t>
            </a:r>
            <a:r>
              <a:rPr lang="ko-KR" altLang="en-US" dirty="0"/>
              <a:t>층에서 사은품을 받아가세요</a:t>
            </a:r>
            <a:r>
              <a:rPr lang="en-US" altLang="ko-KR" dirty="0"/>
              <a:t>.</a:t>
            </a:r>
            <a:endParaRPr lang="ko-KR" altLang="en-US" dirty="0"/>
          </a:p>
          <a:p>
            <a:r>
              <a:rPr lang="ko-KR" altLang="en-US" dirty="0"/>
              <a:t>할인된 가격</a:t>
            </a:r>
            <a:r>
              <a:rPr lang="en-US" altLang="ko-KR" dirty="0"/>
              <a:t>= </a:t>
            </a:r>
            <a:r>
              <a:rPr lang="en-US" altLang="ko-KR" dirty="0" smtClean="0"/>
              <a:t>170.0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00477" y="4756842"/>
            <a:ext cx="7719786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 smtClean="0"/>
              <a:t>정가를 </a:t>
            </a:r>
            <a:r>
              <a:rPr lang="ko-KR" altLang="en-US" dirty="0" err="1"/>
              <a:t>입력하시오</a:t>
            </a:r>
            <a:r>
              <a:rPr lang="en-US" altLang="ko-KR" dirty="0"/>
              <a:t>: 80</a:t>
            </a:r>
            <a:endParaRPr lang="ko-KR" altLang="en-US" dirty="0"/>
          </a:p>
          <a:p>
            <a:r>
              <a:rPr lang="ko-KR" altLang="en-US" dirty="0"/>
              <a:t>할인된 가격</a:t>
            </a:r>
            <a:r>
              <a:rPr lang="en-US" altLang="ko-KR" dirty="0"/>
              <a:t>= 72.0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383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 p129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1524" y="1870970"/>
            <a:ext cx="7795648" cy="206210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price =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int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(input("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정가를 </a:t>
            </a:r>
            <a:r>
              <a:rPr lang="ko-KR" altLang="en-US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입력하시오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: "))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if price &gt;= 100 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	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dis_rate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= 0.85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	print("10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층에서 사은품을 받아가세요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.")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else 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	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dis_rate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= 0.90</a:t>
            </a:r>
          </a:p>
          <a:p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dis_price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=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dis_rate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* price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print("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할인된 상품의 가격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=",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dis_price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8510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논리 연산자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2648" y="2334161"/>
            <a:ext cx="7795648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상품의 가격이 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만원 초과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, </a:t>
            </a:r>
            <a:r>
              <a:rPr lang="ko-KR" altLang="en-US" sz="1600" dirty="0">
                <a:solidFill>
                  <a:srgbClr val="FF0000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그리고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”</a:t>
            </a:r>
            <a:r>
              <a:rPr lang="ko-KR" altLang="en-US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파이썬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“ 카드이면   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-&gt; </a:t>
            </a:r>
            <a:r>
              <a:rPr lang="ko-KR" altLang="en-US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배송료가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없음</a:t>
            </a:r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2648" y="3741509"/>
            <a:ext cx="7795648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상품의 가격이 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만원 초과이다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)</a:t>
            </a:r>
            <a:r>
              <a:rPr lang="en-US" altLang="ko-KR" sz="1600" dirty="0">
                <a:solidFill>
                  <a:srgbClr val="FF0000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and 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(“</a:t>
            </a:r>
            <a:r>
              <a:rPr lang="ko-KR" altLang="en-US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파이썬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” 카드이면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)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-&gt; </a:t>
            </a:r>
            <a:r>
              <a:rPr lang="ko-KR" altLang="en-US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배송료가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없음</a:t>
            </a:r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8" name="아래쪽 화살표 7"/>
          <p:cNvSpPr/>
          <p:nvPr/>
        </p:nvSpPr>
        <p:spPr>
          <a:xfrm>
            <a:off x="3961379" y="3124364"/>
            <a:ext cx="727969" cy="4117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01422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논리 연산자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8" y="1671174"/>
            <a:ext cx="8153400" cy="186810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73" y="3991252"/>
            <a:ext cx="79533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2083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p131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4548" y="1753134"/>
            <a:ext cx="8229600" cy="203132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price = </a:t>
            </a:r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int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(input("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가격을 </a:t>
            </a:r>
            <a:r>
              <a:rPr lang="ko-KR" altLang="en-US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입력하시오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: "))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card = </a:t>
            </a:r>
            <a:r>
              <a:rPr lang="en-US" altLang="ko-KR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input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("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카드 종류를 </a:t>
            </a:r>
            <a:r>
              <a:rPr lang="ko-KR" altLang="en-US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입력하시오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: </a:t>
            </a:r>
            <a:r>
              <a:rPr lang="en-US" altLang="ko-KR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")</a:t>
            </a:r>
            <a:endParaRPr lang="en-US" altLang="ko-KR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endParaRPr lang="en-US" altLang="ko-KR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if price &gt; 20000 and card == "python" :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	print("</a:t>
            </a:r>
            <a:r>
              <a:rPr lang="ko-KR" altLang="en-US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배송료가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없습니다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.")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else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	print("</a:t>
            </a:r>
            <a:r>
              <a:rPr lang="ko-KR" altLang="en-US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배송료는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3000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원입니다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.")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4548" y="4318393"/>
            <a:ext cx="8229600" cy="92333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/>
              <a:t>가격을 </a:t>
            </a:r>
            <a:r>
              <a:rPr lang="ko-KR" altLang="en-US" dirty="0" err="1"/>
              <a:t>입력하시오</a:t>
            </a:r>
            <a:r>
              <a:rPr lang="en-US" altLang="ko-KR" dirty="0"/>
              <a:t>: 30000</a:t>
            </a:r>
          </a:p>
          <a:p>
            <a:r>
              <a:rPr lang="ko-KR" altLang="en-US" dirty="0"/>
              <a:t>카드 종류를 </a:t>
            </a:r>
            <a:r>
              <a:rPr lang="ko-KR" altLang="en-US" dirty="0" err="1"/>
              <a:t>입력하시오</a:t>
            </a:r>
            <a:r>
              <a:rPr lang="en-US" altLang="ko-KR" dirty="0"/>
              <a:t>: python</a:t>
            </a:r>
          </a:p>
          <a:p>
            <a:r>
              <a:rPr lang="ko-KR" altLang="en-US" dirty="0" err="1"/>
              <a:t>배송료가</a:t>
            </a:r>
            <a:r>
              <a:rPr lang="ko-KR" altLang="en-US" dirty="0"/>
              <a:t> 없습니다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4548" y="5313992"/>
            <a:ext cx="8229600" cy="92333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/>
              <a:t>가격을 </a:t>
            </a:r>
            <a:r>
              <a:rPr lang="ko-KR" altLang="en-US" dirty="0" err="1"/>
              <a:t>입력하시오</a:t>
            </a:r>
            <a:r>
              <a:rPr lang="en-US" altLang="ko-KR" dirty="0"/>
              <a:t>: 30000</a:t>
            </a:r>
            <a:endParaRPr lang="ko-KR" altLang="en-US" dirty="0"/>
          </a:p>
          <a:p>
            <a:r>
              <a:rPr lang="ko-KR" altLang="en-US" dirty="0"/>
              <a:t>카드 종류를 </a:t>
            </a:r>
            <a:r>
              <a:rPr lang="ko-KR" altLang="en-US" dirty="0" err="1"/>
              <a:t>입력하시오</a:t>
            </a:r>
            <a:r>
              <a:rPr lang="en-US" altLang="ko-KR" dirty="0"/>
              <a:t>: java </a:t>
            </a:r>
            <a:endParaRPr lang="ko-KR" altLang="en-US" dirty="0"/>
          </a:p>
          <a:p>
            <a:r>
              <a:rPr lang="ko-KR" altLang="en-US" dirty="0" err="1"/>
              <a:t>배송료는</a:t>
            </a:r>
            <a:r>
              <a:rPr lang="ko-KR" altLang="en-US" dirty="0"/>
              <a:t> </a:t>
            </a:r>
            <a:r>
              <a:rPr lang="en-US" altLang="ko-KR" dirty="0"/>
              <a:t>3000</a:t>
            </a:r>
            <a:r>
              <a:rPr lang="ko-KR" altLang="en-US" dirty="0"/>
              <a:t>원입니다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09025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드모르간의</a:t>
            </a:r>
            <a:r>
              <a:rPr lang="ko-KR" altLang="en-US" dirty="0" smtClean="0"/>
              <a:t> 법칙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인간은 일반적으로 </a:t>
            </a:r>
            <a:r>
              <a:rPr lang="en-US" altLang="ko-KR" b="1" dirty="0"/>
              <a:t>not</a:t>
            </a:r>
            <a:r>
              <a:rPr lang="ko-KR" altLang="en-US" dirty="0"/>
              <a:t> 연산자가 적용된 수식을 이해하기가 어렵다</a:t>
            </a:r>
            <a:r>
              <a:rPr lang="en-US" altLang="ko-KR" dirty="0"/>
              <a:t>. </a:t>
            </a:r>
            <a:r>
              <a:rPr lang="ko-KR" altLang="en-US" dirty="0"/>
              <a:t>논리 학자 </a:t>
            </a:r>
            <a:r>
              <a:rPr lang="ko-KR" altLang="en-US" dirty="0" err="1"/>
              <a:t>드모르간</a:t>
            </a:r>
            <a:r>
              <a:rPr lang="en-US" altLang="ko-KR" dirty="0"/>
              <a:t>(De Morgan)</a:t>
            </a:r>
            <a:r>
              <a:rPr lang="ko-KR" altLang="en-US" dirty="0"/>
              <a:t>의 이름을 딴 </a:t>
            </a:r>
            <a:r>
              <a:rPr lang="ko-KR" altLang="en-US" dirty="0" err="1"/>
              <a:t>드모르간의</a:t>
            </a:r>
            <a:r>
              <a:rPr lang="ko-KR" altLang="en-US" dirty="0"/>
              <a:t> 법칙을 사용하여 이러한 논리식을 단순화할 수 있다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996" y="2605227"/>
            <a:ext cx="3200400" cy="99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3224" y="3702304"/>
            <a:ext cx="8229600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if 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not (country == "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한국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" and province != "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제주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") :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	</a:t>
            </a:r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shipping_cost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= 8000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3224" y="4845913"/>
            <a:ext cx="8229600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if 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country != "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한국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" or province == "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제주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" :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	</a:t>
            </a:r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shipping_cost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= 8000</a:t>
            </a:r>
          </a:p>
        </p:txBody>
      </p:sp>
      <p:sp>
        <p:nvSpPr>
          <p:cNvPr id="7" name="아래쪽 화살표 6"/>
          <p:cNvSpPr/>
          <p:nvPr/>
        </p:nvSpPr>
        <p:spPr>
          <a:xfrm>
            <a:off x="3808520" y="4464913"/>
            <a:ext cx="1049504" cy="2935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33386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중간점검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 fontAlgn="base">
              <a:buFont typeface="+mj-lt"/>
              <a:buAutoNum type="arabicPeriod"/>
            </a:pPr>
            <a:r>
              <a:rPr lang="ko-KR" altLang="en-US" dirty="0"/>
              <a:t>다음의 조건에 해당하는 논리 </a:t>
            </a:r>
            <a:r>
              <a:rPr lang="ko-KR" altLang="en-US" dirty="0" err="1"/>
              <a:t>연산식을</a:t>
            </a:r>
            <a:r>
              <a:rPr lang="ko-KR" altLang="en-US" dirty="0"/>
              <a:t> 만들어 보시오</a:t>
            </a:r>
            <a:r>
              <a:rPr lang="en-US" altLang="ko-KR" dirty="0"/>
              <a:t>. </a:t>
            </a:r>
            <a:r>
              <a:rPr lang="ko-KR" altLang="en-US" dirty="0"/>
              <a:t>변수는 적절하게 선언되어 있다고 가정한다</a:t>
            </a:r>
            <a:r>
              <a:rPr lang="en-US" altLang="ko-KR" dirty="0"/>
              <a:t>.</a:t>
            </a:r>
            <a:endParaRPr lang="ko-KR" altLang="en-US" dirty="0"/>
          </a:p>
          <a:p>
            <a:pPr marL="0" indent="0" fontAlgn="base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“</a:t>
            </a:r>
            <a:r>
              <a:rPr lang="ko-KR" altLang="en-US" dirty="0"/>
              <a:t>나이는 </a:t>
            </a:r>
            <a:r>
              <a:rPr lang="en-US" altLang="ko-KR" dirty="0"/>
              <a:t>25</a:t>
            </a:r>
            <a:r>
              <a:rPr lang="ko-KR" altLang="en-US" dirty="0"/>
              <a:t>살 이상</a:t>
            </a:r>
            <a:r>
              <a:rPr lang="en-US" altLang="ko-KR" dirty="0"/>
              <a:t>, </a:t>
            </a:r>
            <a:r>
              <a:rPr lang="ko-KR" altLang="en-US" dirty="0"/>
              <a:t>연봉은 </a:t>
            </a:r>
            <a:r>
              <a:rPr lang="en-US" altLang="ko-KR" dirty="0"/>
              <a:t>3500</a:t>
            </a:r>
            <a:r>
              <a:rPr lang="ko-KR" altLang="en-US" dirty="0"/>
              <a:t>만원 이상”</a:t>
            </a:r>
          </a:p>
          <a:p>
            <a:pPr marL="457200" indent="-457200" fontAlgn="base">
              <a:buFont typeface="+mj-lt"/>
              <a:buAutoNum type="arabicPeriod"/>
            </a:pPr>
            <a:endParaRPr lang="en-US" altLang="ko-KR" dirty="0" smtClean="0"/>
          </a:p>
          <a:p>
            <a:pPr marL="457200" indent="-457200" fontAlgn="base">
              <a:buFont typeface="+mj-lt"/>
              <a:buAutoNum type="arabicPeriod"/>
            </a:pPr>
            <a:r>
              <a:rPr lang="ko-KR" altLang="en-US" dirty="0" smtClean="0"/>
              <a:t>수식 </a:t>
            </a:r>
            <a:r>
              <a:rPr lang="en-US" altLang="ko-KR" b="1" dirty="0"/>
              <a:t>not</a:t>
            </a:r>
            <a:r>
              <a:rPr lang="ko-KR" altLang="en-US" dirty="0"/>
              <a:t> </a:t>
            </a:r>
            <a:r>
              <a:rPr lang="en-US" altLang="ko-KR" b="1" dirty="0"/>
              <a:t>True</a:t>
            </a:r>
            <a:r>
              <a:rPr lang="ko-KR" altLang="en-US" dirty="0"/>
              <a:t>의 값은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218" y="4139306"/>
            <a:ext cx="2329605" cy="233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20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이번 </a:t>
            </a:r>
            <a:r>
              <a:rPr lang="ko-KR" altLang="en-US" dirty="0"/>
              <a:t>장에서 만들 프로그램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647" y="1835190"/>
            <a:ext cx="8322549" cy="912449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/>
          <a:p>
            <a:r>
              <a:rPr lang="ko-KR" altLang="en-US" sz="1600" dirty="0">
                <a:latin typeface="Century Schoolbook" panose="02040604050505020304" pitchFamily="18" charset="0"/>
                <a:ea typeface="굴림" panose="020B0600000101010101" pitchFamily="50" charset="-127"/>
              </a:rPr>
              <a:t>정가를 </a:t>
            </a:r>
            <a:r>
              <a:rPr lang="ko-KR" altLang="en-US" sz="1600" dirty="0" err="1">
                <a:latin typeface="Century Schoolbook" panose="02040604050505020304" pitchFamily="18" charset="0"/>
                <a:ea typeface="굴림" panose="020B0600000101010101" pitchFamily="50" charset="-127"/>
              </a:rPr>
              <a:t>입력하시오</a:t>
            </a:r>
            <a:r>
              <a:rPr lang="en-US" altLang="ko-KR" sz="1600" dirty="0">
                <a:latin typeface="Century Schoolbook" panose="02040604050505020304" pitchFamily="18" charset="0"/>
                <a:ea typeface="굴림" panose="020B0600000101010101" pitchFamily="50" charset="-127"/>
              </a:rPr>
              <a:t>: 200</a:t>
            </a:r>
          </a:p>
          <a:p>
            <a:r>
              <a:rPr lang="en-US" altLang="ko-KR" sz="1600" dirty="0">
                <a:latin typeface="Century Schoolbook" panose="02040604050505020304" pitchFamily="18" charset="0"/>
                <a:ea typeface="굴림" panose="020B0600000101010101" pitchFamily="50" charset="-127"/>
              </a:rPr>
              <a:t>10</a:t>
            </a:r>
            <a:r>
              <a:rPr lang="ko-KR" altLang="en-US" sz="1600" dirty="0">
                <a:latin typeface="Century Schoolbook" panose="02040604050505020304" pitchFamily="18" charset="0"/>
                <a:ea typeface="굴림" panose="020B0600000101010101" pitchFamily="50" charset="-127"/>
              </a:rPr>
              <a:t>층에서 사은품을 받아가세요</a:t>
            </a:r>
            <a:r>
              <a:rPr lang="en-US" altLang="ko-KR" sz="1600" dirty="0">
                <a:latin typeface="Century Schoolbook" panose="02040604050505020304" pitchFamily="18" charset="0"/>
                <a:ea typeface="굴림" panose="020B0600000101010101" pitchFamily="50" charset="-127"/>
              </a:rPr>
              <a:t>.</a:t>
            </a:r>
          </a:p>
          <a:p>
            <a:r>
              <a:rPr lang="en-US" altLang="ko-KR" sz="1600" dirty="0">
                <a:latin typeface="Century Schoolbook" panose="02040604050505020304" pitchFamily="18" charset="0"/>
                <a:ea typeface="굴림" panose="020B0600000101010101" pitchFamily="50" charset="-127"/>
              </a:rPr>
              <a:t>15% </a:t>
            </a:r>
            <a:r>
              <a:rPr lang="ko-KR" altLang="en-US" sz="1600" dirty="0">
                <a:latin typeface="Century Schoolbook" panose="02040604050505020304" pitchFamily="18" charset="0"/>
                <a:ea typeface="굴림" panose="020B0600000101010101" pitchFamily="50" charset="-127"/>
              </a:rPr>
              <a:t>할인된 가격</a:t>
            </a:r>
            <a:r>
              <a:rPr lang="en-US" altLang="ko-KR" sz="1600" dirty="0">
                <a:latin typeface="Century Schoolbook" panose="02040604050505020304" pitchFamily="18" charset="0"/>
                <a:ea typeface="굴림" panose="020B0600000101010101" pitchFamily="50" charset="-127"/>
              </a:rPr>
              <a:t>= 170.0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7" y="3254775"/>
            <a:ext cx="8322549" cy="912449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/>
          <a:p>
            <a:r>
              <a:rPr lang="ko-KR" altLang="en-US" sz="1600" dirty="0" err="1">
                <a:latin typeface="Century Schoolbook" panose="02040604050505020304" pitchFamily="18" charset="0"/>
                <a:ea typeface="굴림" panose="020B0600000101010101" pitchFamily="50" charset="-127"/>
              </a:rPr>
              <a:t>리히터</a:t>
            </a:r>
            <a:r>
              <a:rPr lang="ko-KR" altLang="en-US" sz="1600" dirty="0">
                <a:latin typeface="Century Schoolbook" panose="02040604050505020304" pitchFamily="18" charset="0"/>
                <a:ea typeface="굴림" panose="020B0600000101010101" pitchFamily="50" charset="-127"/>
              </a:rPr>
              <a:t> 규모를 </a:t>
            </a:r>
            <a:r>
              <a:rPr lang="ko-KR" altLang="en-US" sz="1600" dirty="0" err="1">
                <a:latin typeface="Century Schoolbook" panose="02040604050505020304" pitchFamily="18" charset="0"/>
                <a:ea typeface="굴림" panose="020B0600000101010101" pitchFamily="50" charset="-127"/>
              </a:rPr>
              <a:t>입력하시오</a:t>
            </a:r>
            <a:r>
              <a:rPr lang="en-US" altLang="ko-KR" sz="1600" dirty="0">
                <a:latin typeface="Century Schoolbook" panose="02040604050505020304" pitchFamily="18" charset="0"/>
                <a:ea typeface="굴림" panose="020B0600000101010101" pitchFamily="50" charset="-127"/>
              </a:rPr>
              <a:t>: 5.2</a:t>
            </a:r>
          </a:p>
          <a:p>
            <a:r>
              <a:rPr lang="ko-KR" altLang="en-US" sz="1600" dirty="0">
                <a:latin typeface="Century Schoolbook" panose="02040604050505020304" pitchFamily="18" charset="0"/>
                <a:ea typeface="굴림" panose="020B0600000101010101" pitchFamily="50" charset="-127"/>
              </a:rPr>
              <a:t>빈약한 건물에 큰 피해가 있습니다</a:t>
            </a:r>
            <a:r>
              <a:rPr lang="en-US" altLang="ko-KR" sz="1600" dirty="0">
                <a:latin typeface="Century Schoolbook" panose="02040604050505020304" pitchFamily="18" charset="0"/>
                <a:ea typeface="굴림" panose="020B0600000101010101" pitchFamily="50" charset="-127"/>
              </a:rPr>
              <a:t>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421865392" descr="EMB000063f42d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24" y="4345887"/>
            <a:ext cx="2636668" cy="20024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1200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ko-KR" altLang="en-US" dirty="0"/>
              <a:t>사용자로부터 온도를 </a:t>
            </a:r>
            <a:r>
              <a:rPr lang="ko-KR" altLang="en-US" dirty="0" err="1"/>
              <a:t>입력받아서</a:t>
            </a:r>
            <a:r>
              <a:rPr lang="ko-KR" altLang="en-US" dirty="0"/>
              <a:t> 현재 물의 상태를 출력하는 프로그램을 작성해보자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altLang="ko-KR" dirty="0"/>
              <a:t>Lab: </a:t>
            </a:r>
            <a:r>
              <a:rPr lang="ko-KR" altLang="en-US" dirty="0" smtClean="0"/>
              <a:t>물의 상태 출력하기</a:t>
            </a:r>
            <a:endParaRPr lang="ko-KR" altLang="en-US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0477" y="3528899"/>
            <a:ext cx="7719786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/>
              <a:t>온도를 </a:t>
            </a:r>
            <a:r>
              <a:rPr lang="ko-KR" altLang="en-US" dirty="0" err="1"/>
              <a:t>입력하시오</a:t>
            </a:r>
            <a:r>
              <a:rPr lang="en-US" altLang="ko-KR" dirty="0"/>
              <a:t>: 30</a:t>
            </a:r>
          </a:p>
          <a:p>
            <a:r>
              <a:rPr lang="ko-KR" altLang="en-US" dirty="0"/>
              <a:t>물의 상태는 액체입니다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302" y="1930841"/>
            <a:ext cx="3904510" cy="121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0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 </a:t>
            </a:r>
            <a:r>
              <a:rPr lang="en-US" altLang="ko-KR" dirty="0" err="1" smtClean="0"/>
              <a:t>water_state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1524" y="1870970"/>
            <a:ext cx="7795648" cy="280076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##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# 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이 프로그램은 온도에 따른 물의 상태를 출력한다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#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temp = float(input("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온도를 </a:t>
            </a:r>
            <a:r>
              <a:rPr lang="ko-KR" altLang="en-US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입력하시오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: "))</a:t>
            </a:r>
          </a:p>
          <a:p>
            <a:endParaRPr lang="en-US" altLang="ko-KR" sz="1600" dirty="0" smtClean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if 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temp &lt;= 0 :</a:t>
            </a:r>
          </a:p>
          <a:p>
            <a:r>
              <a:rPr lang="en-US" altLang="ko-KR" sz="1600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	print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물의 상태는 얼음입니다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.")</a:t>
            </a:r>
          </a:p>
          <a:p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elif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temp &gt; 0 and temp &lt; 100 : </a:t>
            </a:r>
            <a:r>
              <a:rPr lang="en-US" altLang="ko-KR" sz="1600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	# 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논리 연산자를 사용한다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</a:t>
            </a:r>
          </a:p>
          <a:p>
            <a:r>
              <a:rPr lang="en-US" altLang="ko-KR" sz="1600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	print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물의 상태는 액체입니다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.")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else :</a:t>
            </a:r>
          </a:p>
          <a:p>
            <a:r>
              <a:rPr lang="en-US" altLang="ko-KR" sz="1600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	print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물의 상태는 기체입니다</a:t>
            </a:r>
            <a:r>
              <a:rPr lang="en-US" altLang="ko-KR" sz="1600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.")</a:t>
            </a:r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17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ko-KR" altLang="en-US" dirty="0" smtClean="0"/>
              <a:t>동전을 </a:t>
            </a:r>
            <a:r>
              <a:rPr lang="ko-KR" altLang="en-US" dirty="0"/>
              <a:t>던지기 게임을 작성해보자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altLang="ko-KR" dirty="0"/>
              <a:t>Lab: </a:t>
            </a:r>
            <a:r>
              <a:rPr lang="ko-KR" altLang="en-US" dirty="0" smtClean="0"/>
              <a:t>동전 던지기 게임</a:t>
            </a:r>
            <a:endParaRPr lang="ko-KR" altLang="en-US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0477" y="3528899"/>
            <a:ext cx="7719786" cy="92333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/>
              <a:t>동전 던지기 게임을 시작합니다</a:t>
            </a:r>
            <a:r>
              <a:rPr lang="en-US" altLang="ko-KR" dirty="0"/>
              <a:t>.</a:t>
            </a:r>
            <a:endParaRPr lang="ko-KR" altLang="en-US" dirty="0"/>
          </a:p>
          <a:p>
            <a:r>
              <a:rPr lang="ko-KR" altLang="en-US" dirty="0"/>
              <a:t>뒷면입니다</a:t>
            </a:r>
            <a:r>
              <a:rPr lang="en-US" altLang="ko-KR" dirty="0"/>
              <a:t>.</a:t>
            </a:r>
            <a:endParaRPr lang="ko-KR" altLang="en-US" dirty="0"/>
          </a:p>
          <a:p>
            <a:r>
              <a:rPr lang="ko-KR" altLang="en-US" dirty="0"/>
              <a:t>게임이 종료되었습니다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1335" y="1753155"/>
            <a:ext cx="34671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 </a:t>
            </a:r>
            <a:r>
              <a:rPr lang="en-US" altLang="ko-KR" dirty="0" err="1" smtClean="0"/>
              <a:t>coin_tossing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1524" y="1870970"/>
            <a:ext cx="7795648" cy="304698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import random</a:t>
            </a: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print("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동전 던지기 게임을 시작합니다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.")</a:t>
            </a:r>
          </a:p>
          <a:p>
            <a:endParaRPr lang="en-US" altLang="ko-KR" sz="1600" dirty="0" smtClean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coin 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=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random.randrange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(2</a:t>
            </a:r>
            <a:r>
              <a:rPr lang="en-US" altLang="ko-KR" sz="1600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)	# 0~ 1</a:t>
            </a:r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endParaRPr lang="en-US" altLang="ko-KR" sz="1600" dirty="0" smtClean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if 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coin == 0 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	print("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앞면입니다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.")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else 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	print("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뒷면입니다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.")</a:t>
            </a:r>
          </a:p>
          <a:p>
            <a:endParaRPr lang="en-US" altLang="ko-KR" sz="1600" dirty="0" smtClean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print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게임이 종료되었습니다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.")</a:t>
            </a:r>
          </a:p>
        </p:txBody>
      </p:sp>
    </p:spTree>
    <p:extLst>
      <p:ext uri="{BB962C8B-B14F-4D97-AF65-F5344CB8AC3E}">
        <p14:creationId xmlns:p14="http://schemas.microsoft.com/office/powerpoint/2010/main" val="174131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Lab: </a:t>
            </a:r>
            <a:r>
              <a:rPr lang="ko-KR" altLang="en-US" dirty="0" smtClean="0"/>
              <a:t>거북이 </a:t>
            </a:r>
            <a:r>
              <a:rPr lang="ko-KR" altLang="en-US" dirty="0" smtClean="0"/>
              <a:t>제어하기 </a:t>
            </a:r>
            <a:r>
              <a:rPr lang="en-US" altLang="ko-KR" dirty="0" err="1" smtClean="0"/>
              <a:t>control_turtle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err="1"/>
              <a:t>파이썬</a:t>
            </a:r>
            <a:r>
              <a:rPr lang="ko-KR" altLang="en-US" sz="2000" dirty="0"/>
              <a:t> </a:t>
            </a:r>
            <a:r>
              <a:rPr lang="ko-KR" altLang="en-US" sz="2000" dirty="0" err="1"/>
              <a:t>쉘에서</a:t>
            </a:r>
            <a:r>
              <a:rPr lang="ko-KR" altLang="en-US" sz="2000" dirty="0"/>
              <a:t> “</a:t>
            </a:r>
            <a:r>
              <a:rPr lang="en-US" altLang="ko-KR" sz="2000" dirty="0"/>
              <a:t>l”</a:t>
            </a:r>
            <a:r>
              <a:rPr lang="ko-KR" altLang="en-US" sz="2000" dirty="0"/>
              <a:t>을 입력하면 거북이가 왼쪽으로 </a:t>
            </a:r>
            <a:r>
              <a:rPr lang="en-US" altLang="ko-KR" sz="2000" dirty="0"/>
              <a:t>100</a:t>
            </a:r>
            <a:r>
              <a:rPr lang="ko-KR" altLang="en-US" sz="2000" dirty="0"/>
              <a:t>픽셀 이동하고 “</a:t>
            </a:r>
            <a:r>
              <a:rPr lang="en-US" altLang="ko-KR" sz="2000" dirty="0"/>
              <a:t>r”</a:t>
            </a:r>
            <a:r>
              <a:rPr lang="ko-KR" altLang="en-US" sz="2000" dirty="0"/>
              <a:t>을 입력하면 </a:t>
            </a:r>
            <a:r>
              <a:rPr lang="ko-KR" altLang="en-US" sz="2000" dirty="0" smtClean="0"/>
              <a:t>거북이가 오른쪽으로 </a:t>
            </a:r>
            <a:r>
              <a:rPr lang="en-US" altLang="ko-KR" sz="2000" dirty="0"/>
              <a:t>100</a:t>
            </a:r>
            <a:r>
              <a:rPr lang="ko-KR" altLang="en-US" sz="2000" dirty="0"/>
              <a:t>픽셀 이동하는 프로그램을 작성해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902" y="153510"/>
            <a:ext cx="1107799" cy="989490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322" y="2928668"/>
            <a:ext cx="62103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72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무한 반복 구조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아직 학습하지 않았지만 다음과 같은 코드를 사용하면 무한 반복할 수 있다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1937" y="2639683"/>
            <a:ext cx="7944928" cy="146153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onsolas" panose="020B0609020204030204" pitchFamily="49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pPr latinLnBrk="1"/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while True:</a:t>
            </a: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9944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15410"/>
            <a:ext cx="8229600" cy="674259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import turtle</a:t>
            </a:r>
          </a:p>
          <a:p>
            <a:endParaRPr lang="en-US" altLang="ko-KR" dirty="0"/>
          </a:p>
          <a:p>
            <a:r>
              <a:rPr lang="en-US" altLang="ko-KR" dirty="0" smtClean="0"/>
              <a:t>t </a:t>
            </a:r>
            <a:r>
              <a:rPr lang="en-US" altLang="ko-KR" dirty="0"/>
              <a:t>= </a:t>
            </a:r>
            <a:r>
              <a:rPr lang="en-US" altLang="ko-KR" dirty="0" err="1"/>
              <a:t>turtle.Turtle</a:t>
            </a:r>
            <a:r>
              <a:rPr lang="en-US" altLang="ko-KR" dirty="0"/>
              <a:t>()</a:t>
            </a:r>
          </a:p>
          <a:p>
            <a:endParaRPr lang="en-US" altLang="ko-KR" dirty="0"/>
          </a:p>
          <a:p>
            <a:r>
              <a:rPr lang="en-US" altLang="ko-KR" dirty="0" err="1" smtClean="0"/>
              <a:t>t.shape</a:t>
            </a:r>
            <a:r>
              <a:rPr lang="en-US" altLang="ko-KR" dirty="0"/>
              <a:t>("turtle")</a:t>
            </a:r>
          </a:p>
          <a:p>
            <a:endParaRPr lang="en-US" altLang="ko-KR" dirty="0"/>
          </a:p>
          <a:p>
            <a:r>
              <a:rPr lang="en-US" altLang="ko-KR" dirty="0" err="1" smtClean="0"/>
              <a:t>t.width</a:t>
            </a:r>
            <a:r>
              <a:rPr lang="en-US" altLang="ko-KR" dirty="0" smtClean="0"/>
              <a:t>(3</a:t>
            </a:r>
            <a:r>
              <a:rPr lang="en-US" altLang="ko-KR" dirty="0"/>
              <a:t>)</a:t>
            </a:r>
          </a:p>
          <a:p>
            <a:endParaRPr lang="en-US" altLang="ko-KR" dirty="0"/>
          </a:p>
          <a:p>
            <a:r>
              <a:rPr lang="en-US" altLang="ko-KR" dirty="0"/>
              <a:t># </a:t>
            </a:r>
            <a:r>
              <a:rPr lang="ko-KR" altLang="en-US" dirty="0"/>
              <a:t>거북이를 </a:t>
            </a:r>
            <a:r>
              <a:rPr lang="en-US" altLang="ko-KR" dirty="0"/>
              <a:t>3</a:t>
            </a:r>
            <a:r>
              <a:rPr lang="ko-KR" altLang="en-US" dirty="0"/>
              <a:t>배 확대한다</a:t>
            </a:r>
            <a:r>
              <a:rPr lang="en-US" altLang="ko-KR" dirty="0"/>
              <a:t>. </a:t>
            </a:r>
          </a:p>
          <a:p>
            <a:r>
              <a:rPr lang="en-US" altLang="ko-KR" dirty="0" err="1"/>
              <a:t>t.shapesize</a:t>
            </a:r>
            <a:r>
              <a:rPr lang="en-US" altLang="ko-KR" dirty="0"/>
              <a:t>(3, 3)</a:t>
            </a:r>
          </a:p>
          <a:p>
            <a:endParaRPr lang="en-US" altLang="ko-KR" dirty="0"/>
          </a:p>
          <a:p>
            <a:r>
              <a:rPr lang="en-US" altLang="ko-KR" dirty="0" smtClean="0"/>
              <a:t>while </a:t>
            </a:r>
            <a:r>
              <a:rPr lang="en-US" altLang="ko-KR" dirty="0"/>
              <a:t>True: </a:t>
            </a:r>
          </a:p>
          <a:p>
            <a:r>
              <a:rPr lang="en-US" altLang="ko-KR" dirty="0"/>
              <a:t>    command = input("</a:t>
            </a:r>
            <a:r>
              <a:rPr lang="ko-KR" altLang="en-US" dirty="0"/>
              <a:t>명령을 </a:t>
            </a:r>
            <a:r>
              <a:rPr lang="ko-KR" altLang="en-US" dirty="0" err="1"/>
              <a:t>입력하시오</a:t>
            </a:r>
            <a:r>
              <a:rPr lang="en-US" altLang="ko-KR" dirty="0"/>
              <a:t>: ")</a:t>
            </a:r>
          </a:p>
          <a:p>
            <a:r>
              <a:rPr lang="en-US" altLang="ko-KR" dirty="0"/>
              <a:t>    if command == "l":		# </a:t>
            </a:r>
            <a:r>
              <a:rPr lang="ko-KR" altLang="en-US" dirty="0"/>
              <a:t>사용자가 “</a:t>
            </a:r>
            <a:r>
              <a:rPr lang="en-US" altLang="ko-KR" dirty="0"/>
              <a:t>l“</a:t>
            </a:r>
            <a:r>
              <a:rPr lang="ko-KR" altLang="en-US" dirty="0"/>
              <a:t>을 입력하였으면</a:t>
            </a:r>
          </a:p>
          <a:p>
            <a:r>
              <a:rPr lang="ko-KR" altLang="en-US" dirty="0"/>
              <a:t>         </a:t>
            </a:r>
            <a:r>
              <a:rPr lang="en-US" altLang="ko-KR" dirty="0" err="1"/>
              <a:t>t.left</a:t>
            </a:r>
            <a:r>
              <a:rPr lang="en-US" altLang="ko-KR" dirty="0"/>
              <a:t>(90)</a:t>
            </a:r>
          </a:p>
          <a:p>
            <a:r>
              <a:rPr lang="en-US" altLang="ko-KR" dirty="0"/>
              <a:t>         </a:t>
            </a:r>
            <a:r>
              <a:rPr lang="en-US" altLang="ko-KR" dirty="0" err="1"/>
              <a:t>t.forward</a:t>
            </a:r>
            <a:r>
              <a:rPr lang="en-US" altLang="ko-KR" dirty="0"/>
              <a:t>(100)</a:t>
            </a:r>
          </a:p>
          <a:p>
            <a:r>
              <a:rPr lang="en-US" altLang="ko-KR" dirty="0"/>
              <a:t>    if command == "r":		# </a:t>
            </a:r>
            <a:r>
              <a:rPr lang="ko-KR" altLang="en-US" dirty="0"/>
              <a:t>사용자가 “</a:t>
            </a:r>
            <a:r>
              <a:rPr lang="en-US" altLang="ko-KR" dirty="0"/>
              <a:t>r“</a:t>
            </a:r>
            <a:r>
              <a:rPr lang="ko-KR" altLang="en-US" dirty="0"/>
              <a:t>을 입력하였으면</a:t>
            </a:r>
          </a:p>
          <a:p>
            <a:r>
              <a:rPr lang="ko-KR" altLang="en-US" dirty="0"/>
              <a:t>         </a:t>
            </a:r>
            <a:r>
              <a:rPr lang="en-US" altLang="ko-KR" dirty="0" err="1"/>
              <a:t>t.right</a:t>
            </a:r>
            <a:r>
              <a:rPr lang="en-US" altLang="ko-KR" dirty="0"/>
              <a:t>(90)</a:t>
            </a:r>
          </a:p>
          <a:p>
            <a:r>
              <a:rPr lang="en-US" altLang="ko-KR" dirty="0"/>
              <a:t>         </a:t>
            </a:r>
            <a:r>
              <a:rPr lang="en-US" altLang="ko-KR" dirty="0" err="1"/>
              <a:t>t.forward</a:t>
            </a:r>
            <a:r>
              <a:rPr lang="en-US" altLang="ko-KR" dirty="0"/>
              <a:t>(100)</a:t>
            </a:r>
          </a:p>
          <a:p>
            <a:r>
              <a:rPr lang="en-US" altLang="ko-KR" dirty="0"/>
              <a:t>    if command == "q":		# </a:t>
            </a:r>
            <a:r>
              <a:rPr lang="ko-KR" altLang="en-US" dirty="0"/>
              <a:t>사용자가 “</a:t>
            </a:r>
            <a:r>
              <a:rPr lang="en-US" altLang="ko-KR" dirty="0"/>
              <a:t>q“</a:t>
            </a:r>
            <a:r>
              <a:rPr lang="ko-KR" altLang="en-US" dirty="0"/>
              <a:t>을 입력하였으면</a:t>
            </a:r>
          </a:p>
          <a:p>
            <a:r>
              <a:rPr lang="ko-KR" altLang="en-US" dirty="0"/>
              <a:t>	   </a:t>
            </a:r>
            <a:r>
              <a:rPr lang="en-US" altLang="ko-KR" dirty="0"/>
              <a:t>break			# </a:t>
            </a:r>
            <a:r>
              <a:rPr lang="ko-KR" altLang="en-US" dirty="0"/>
              <a:t>무한 루프를 빠져나간다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en-US" altLang="ko-KR" dirty="0" err="1"/>
              <a:t>turtle.mainloop</a:t>
            </a:r>
            <a:r>
              <a:rPr lang="en-US" altLang="ko-KR" dirty="0"/>
              <a:t>()</a:t>
            </a:r>
          </a:p>
          <a:p>
            <a:r>
              <a:rPr lang="en-US" altLang="ko-KR" dirty="0" err="1"/>
              <a:t>turtle.bye</a:t>
            </a:r>
            <a:r>
              <a:rPr lang="en-US" altLang="ko-KR" dirty="0"/>
              <a:t>()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180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중첩 </a:t>
            </a:r>
            <a:r>
              <a:rPr lang="en-US" altLang="ko-KR" dirty="0" smtClean="0"/>
              <a:t>if</a:t>
            </a:r>
            <a:r>
              <a:rPr lang="ko-KR" altLang="en-US" dirty="0" smtClean="0"/>
              <a:t> 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if </a:t>
            </a:r>
            <a:r>
              <a:rPr lang="ko-KR" altLang="en-US" dirty="0"/>
              <a:t>문 안에 다른 </a:t>
            </a:r>
            <a:r>
              <a:rPr lang="en-US" altLang="ko-KR" dirty="0"/>
              <a:t>if </a:t>
            </a:r>
            <a:r>
              <a:rPr lang="ko-KR" altLang="en-US" dirty="0"/>
              <a:t>문이 들어갈 수도 있다</a:t>
            </a:r>
            <a:r>
              <a:rPr lang="en-US" altLang="ko-KR" dirty="0"/>
              <a:t>. </a:t>
            </a:r>
            <a:r>
              <a:rPr lang="ko-KR" altLang="en-US" dirty="0"/>
              <a:t>이것을 중첩 </a:t>
            </a:r>
            <a:r>
              <a:rPr lang="en-US" altLang="ko-KR" dirty="0"/>
              <a:t>if </a:t>
            </a:r>
            <a:r>
              <a:rPr lang="ko-KR" altLang="en-US" dirty="0"/>
              <a:t>문이라고 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2417408"/>
            <a:ext cx="8239125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4074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배송비</a:t>
            </a:r>
            <a:r>
              <a:rPr lang="ko-KR" altLang="en-US" dirty="0" smtClean="0"/>
              <a:t> 계산 프로그램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fontAlgn="base"/>
            <a:r>
              <a:rPr lang="ko-KR" altLang="en-US" dirty="0"/>
              <a:t>배송지가 한국이면 다음과 같이 배송비가 결정된다</a:t>
            </a:r>
            <a:r>
              <a:rPr lang="en-US" altLang="ko-KR" dirty="0"/>
              <a:t>. - ”</a:t>
            </a:r>
            <a:r>
              <a:rPr lang="ko-KR" altLang="en-US" dirty="0"/>
              <a:t>상품의 가격이 </a:t>
            </a:r>
            <a:r>
              <a:rPr lang="en-US" altLang="ko-KR" dirty="0"/>
              <a:t>2</a:t>
            </a:r>
            <a:r>
              <a:rPr lang="ko-KR" altLang="en-US" dirty="0"/>
              <a:t>만원 이상이면 </a:t>
            </a:r>
            <a:r>
              <a:rPr lang="ko-KR" altLang="en-US" dirty="0" err="1"/>
              <a:t>배송비는</a:t>
            </a:r>
            <a:r>
              <a:rPr lang="ko-KR" altLang="en-US" dirty="0"/>
              <a:t> 없고 그렇지 않으면 </a:t>
            </a:r>
            <a:r>
              <a:rPr lang="en-US" altLang="ko-KR" dirty="0"/>
              <a:t>3000</a:t>
            </a:r>
            <a:r>
              <a:rPr lang="ko-KR" altLang="en-US" dirty="0"/>
              <a:t>원의 배송비가 붙는다</a:t>
            </a:r>
            <a:r>
              <a:rPr lang="en-US" altLang="ko-KR" dirty="0"/>
              <a:t>.“</a:t>
            </a:r>
            <a:endParaRPr lang="ko-KR" altLang="en-US" dirty="0"/>
          </a:p>
          <a:p>
            <a:pPr lvl="0" fontAlgn="base"/>
            <a:r>
              <a:rPr lang="ko-KR" altLang="en-US" dirty="0"/>
              <a:t>배송지가 미국이면 다음과 같이 배송비가 결정된다</a:t>
            </a:r>
            <a:r>
              <a:rPr lang="en-US" altLang="ko-KR" dirty="0"/>
              <a:t>. - ”</a:t>
            </a:r>
            <a:r>
              <a:rPr lang="ko-KR" altLang="en-US" dirty="0"/>
              <a:t>상품의 가격이 </a:t>
            </a:r>
            <a:r>
              <a:rPr lang="en-US" altLang="ko-KR" dirty="0"/>
              <a:t>10</a:t>
            </a:r>
            <a:r>
              <a:rPr lang="ko-KR" altLang="en-US" dirty="0"/>
              <a:t>만원 이상이면 </a:t>
            </a:r>
            <a:r>
              <a:rPr lang="ko-KR" altLang="en-US" dirty="0" err="1"/>
              <a:t>배송비는</a:t>
            </a:r>
            <a:r>
              <a:rPr lang="ko-KR" altLang="en-US" dirty="0"/>
              <a:t> 없고 그렇지 않으면 </a:t>
            </a:r>
            <a:r>
              <a:rPr lang="en-US" altLang="ko-KR" dirty="0"/>
              <a:t>8000</a:t>
            </a:r>
            <a:r>
              <a:rPr lang="ko-KR" altLang="en-US" dirty="0"/>
              <a:t>원의 배송비가 붙는다</a:t>
            </a:r>
            <a:r>
              <a:rPr lang="en-US" altLang="ko-KR" dirty="0"/>
              <a:t>.“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9455" y="4061137"/>
            <a:ext cx="7719786" cy="92333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 err="1"/>
              <a:t>배송지</a:t>
            </a:r>
            <a:r>
              <a:rPr lang="en-US" altLang="ko-KR" dirty="0"/>
              <a:t>(</a:t>
            </a:r>
            <a:r>
              <a:rPr lang="ko-KR" altLang="en-US" dirty="0"/>
              <a:t>현재는 </a:t>
            </a:r>
            <a:r>
              <a:rPr lang="en-US" altLang="ko-KR" dirty="0" err="1"/>
              <a:t>korea</a:t>
            </a:r>
            <a:r>
              <a:rPr lang="ko-KR" altLang="en-US" dirty="0"/>
              <a:t>와 </a:t>
            </a:r>
            <a:r>
              <a:rPr lang="en-US" altLang="ko-KR" dirty="0"/>
              <a:t>us</a:t>
            </a:r>
            <a:r>
              <a:rPr lang="ko-KR" altLang="en-US" dirty="0"/>
              <a:t>만 가능</a:t>
            </a:r>
            <a:r>
              <a:rPr lang="en-US" altLang="ko-KR" dirty="0"/>
              <a:t>): us</a:t>
            </a:r>
            <a:endParaRPr lang="ko-KR" altLang="en-US" dirty="0"/>
          </a:p>
          <a:p>
            <a:r>
              <a:rPr lang="ko-KR" altLang="en-US" dirty="0"/>
              <a:t>상품의 가격</a:t>
            </a:r>
            <a:r>
              <a:rPr lang="en-US" altLang="ko-KR" dirty="0"/>
              <a:t>: 120000</a:t>
            </a:r>
            <a:endParaRPr lang="ko-KR" altLang="en-US" dirty="0"/>
          </a:p>
          <a:p>
            <a:r>
              <a:rPr lang="ko-KR" altLang="en-US" dirty="0" err="1"/>
              <a:t>배송비</a:t>
            </a:r>
            <a:r>
              <a:rPr lang="ko-KR" altLang="en-US" dirty="0"/>
              <a:t> </a:t>
            </a:r>
            <a:r>
              <a:rPr lang="en-US" altLang="ko-KR" dirty="0"/>
              <a:t>= 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037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배송비</a:t>
            </a:r>
            <a:r>
              <a:rPr lang="ko-KR" altLang="en-US" dirty="0" smtClean="0"/>
              <a:t> 계산 </a:t>
            </a:r>
            <a:r>
              <a:rPr lang="ko-KR" altLang="en-US" dirty="0" smtClean="0"/>
              <a:t>프로그램 </a:t>
            </a:r>
            <a:r>
              <a:rPr lang="en-US" altLang="ko-KR" dirty="0" smtClean="0"/>
              <a:t>shopping2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1524" y="1870970"/>
            <a:ext cx="7795648" cy="452431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# 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사용자로부터 상품의 가격을 </a:t>
            </a:r>
            <a:r>
              <a:rPr lang="ko-KR" altLang="en-US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입력받는다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  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country = input("</a:t>
            </a:r>
            <a:r>
              <a:rPr lang="ko-KR" altLang="en-US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배송지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현재는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korea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와 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us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만 가능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): ")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price =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int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(input("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상품의 가격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: "))</a:t>
            </a: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# </a:t>
            </a:r>
            <a:r>
              <a:rPr lang="ko-KR" altLang="en-US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배송비를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결정한다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 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if  country == "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korea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" 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	if  price &gt;= 20000 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		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shipping_cost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= 0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	else 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		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shipping_cost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= 3000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else 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	if  price &gt;= 100000 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		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shipping_cost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= 0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	else 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		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shipping_cost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= 8000</a:t>
            </a: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# </a:t>
            </a:r>
            <a:r>
              <a:rPr lang="ko-KR" altLang="en-US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배송비를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출력한다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 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print("</a:t>
            </a:r>
            <a:r>
              <a:rPr lang="ko-KR" altLang="en-US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배송비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= ",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shipping_cost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5875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제어문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93737" y="1752600"/>
            <a:ext cx="799147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740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연속 </a:t>
            </a:r>
            <a:r>
              <a:rPr lang="en-US" altLang="ko-KR" dirty="0" smtClean="0"/>
              <a:t>if </a:t>
            </a:r>
            <a:r>
              <a:rPr lang="ko-KR" altLang="en-US" dirty="0" smtClean="0"/>
              <a:t>문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8" y="1950821"/>
            <a:ext cx="8153400" cy="26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9388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학점 결정 </a:t>
            </a:r>
            <a:r>
              <a:rPr lang="ko-KR" altLang="en-US" dirty="0" smtClean="0"/>
              <a:t>예제 </a:t>
            </a:r>
            <a:r>
              <a:rPr lang="en-US" altLang="ko-KR" dirty="0" smtClean="0"/>
              <a:t>cf. p139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0502" y="1560251"/>
            <a:ext cx="7795648" cy="378565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# 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성적을 받아서 학점을 결정하는 프로그램</a:t>
            </a:r>
          </a:p>
          <a:p>
            <a:endParaRPr lang="ko-KR" altLang="en-US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score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가 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80 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이상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, 90 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미만인 경우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score =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int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(input("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성적을 </a:t>
            </a:r>
            <a:r>
              <a:rPr lang="ko-KR" altLang="en-US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입력하시오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: "))</a:t>
            </a: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if score &gt;= 90 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	print("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학점 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A")</a:t>
            </a:r>
          </a:p>
          <a:p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elif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score &gt;= 80 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	print("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학점 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B")</a:t>
            </a:r>
          </a:p>
          <a:p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elif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score &gt;= 70 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	print("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학점 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C")</a:t>
            </a:r>
          </a:p>
          <a:p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elif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score &gt;= 60 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	print("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학점 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D")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else 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	print("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학점 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F")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8433" y="5614729"/>
            <a:ext cx="7719786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/>
              <a:t>성적을 </a:t>
            </a:r>
            <a:r>
              <a:rPr lang="ko-KR" altLang="en-US" dirty="0" err="1"/>
              <a:t>입력하시오</a:t>
            </a:r>
            <a:r>
              <a:rPr lang="en-US" altLang="ko-KR" dirty="0"/>
              <a:t>: 88</a:t>
            </a:r>
          </a:p>
          <a:p>
            <a:r>
              <a:rPr lang="ko-KR" altLang="en-US" dirty="0"/>
              <a:t>학점 </a:t>
            </a:r>
            <a:r>
              <a:rPr lang="en-US" altLang="ko-KR" dirty="0"/>
              <a:t>B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357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Lab: </a:t>
            </a:r>
            <a:r>
              <a:rPr lang="ko-KR" altLang="en-US" dirty="0" err="1" smtClean="0"/>
              <a:t>리히터</a:t>
            </a:r>
            <a:r>
              <a:rPr lang="ko-KR" altLang="en-US" dirty="0" smtClean="0"/>
              <a:t> 규모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사용자로부터 </a:t>
            </a:r>
            <a:r>
              <a:rPr lang="ko-KR" altLang="en-US" dirty="0"/>
              <a:t>지진의 </a:t>
            </a:r>
            <a:r>
              <a:rPr lang="ko-KR" altLang="en-US" dirty="0" err="1"/>
              <a:t>리히터</a:t>
            </a:r>
            <a:r>
              <a:rPr lang="ko-KR" altLang="en-US" dirty="0"/>
              <a:t> 규모를 받아서 그 영향을 </a:t>
            </a:r>
            <a:r>
              <a:rPr lang="ko-KR" altLang="en-US" dirty="0" smtClean="0"/>
              <a:t>출력하는 </a:t>
            </a:r>
            <a:r>
              <a:rPr lang="ko-KR" altLang="en-US" dirty="0"/>
              <a:t>프로그램을 작성</a:t>
            </a:r>
            <a:endParaRPr lang="ko-KR" altLang="en-US" sz="2000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902" y="153510"/>
            <a:ext cx="1107799" cy="98949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615" y="2361368"/>
            <a:ext cx="6562725" cy="2419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9455" y="5115193"/>
            <a:ext cx="7719786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 err="1"/>
              <a:t>리히터</a:t>
            </a:r>
            <a:r>
              <a:rPr lang="ko-KR" altLang="en-US" dirty="0"/>
              <a:t> 규모를 </a:t>
            </a:r>
            <a:r>
              <a:rPr lang="ko-KR" altLang="en-US" dirty="0" err="1"/>
              <a:t>입력하시오</a:t>
            </a:r>
            <a:r>
              <a:rPr lang="en-US" altLang="ko-KR" dirty="0"/>
              <a:t>: 5.2</a:t>
            </a:r>
            <a:endParaRPr lang="ko-KR" altLang="en-US" dirty="0"/>
          </a:p>
          <a:p>
            <a:r>
              <a:rPr lang="ko-KR" altLang="en-US" dirty="0"/>
              <a:t>빈약한 건물에 큰 피해가 있습니다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288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 earthquake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1524" y="1870970"/>
            <a:ext cx="7795648" cy="378565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##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#	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이 프로그램은 </a:t>
            </a:r>
            <a:r>
              <a:rPr lang="ko-KR" altLang="en-US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리히터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규모를 받아서 </a:t>
            </a:r>
            <a:r>
              <a:rPr lang="ko-KR" altLang="en-US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피해정도를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출력한다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 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#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scale = float(input("</a:t>
            </a:r>
            <a:r>
              <a:rPr lang="ko-KR" altLang="en-US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리히터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규모를 </a:t>
            </a:r>
            <a:r>
              <a:rPr lang="ko-KR" altLang="en-US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입력하시오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: "))</a:t>
            </a: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if scale &gt;= 8.0 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	print("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대부분의 구조물이 파괴됩니다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 ")</a:t>
            </a:r>
          </a:p>
          <a:p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elif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scale &gt;= 7.0 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	print("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지표면에 균열이 발생합니다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.")</a:t>
            </a:r>
          </a:p>
          <a:p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elif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scale &gt;= 4.0 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	print("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빈약한 건물에 큰 피해가 있습니다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 ")</a:t>
            </a:r>
          </a:p>
          <a:p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elif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scale &gt;= 2.0 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	print("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물건들이 흔들리거나 떨어집니다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.")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else 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	print("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지진계에 의해서만 탐지 가능합니다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 ")</a:t>
            </a:r>
          </a:p>
        </p:txBody>
      </p:sp>
    </p:spTree>
    <p:extLst>
      <p:ext uri="{BB962C8B-B14F-4D97-AF65-F5344CB8AC3E}">
        <p14:creationId xmlns:p14="http://schemas.microsoft.com/office/powerpoint/2010/main" val="284377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Lab: 8 </a:t>
            </a:r>
            <a:r>
              <a:rPr lang="ko-KR" altLang="en-US" dirty="0" err="1" smtClean="0"/>
              <a:t>매직볼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/>
              <a:t>조건문을</a:t>
            </a:r>
            <a:r>
              <a:rPr lang="ko-KR" altLang="en-US" dirty="0"/>
              <a:t> 이용하여서 오늘의 운세를 알려주는 </a:t>
            </a:r>
            <a:r>
              <a:rPr lang="ko-KR" altLang="en-US" dirty="0" smtClean="0"/>
              <a:t>프로그램을 개발해보자</a:t>
            </a:r>
            <a:r>
              <a:rPr lang="en-US" altLang="ko-KR" dirty="0"/>
              <a:t>.</a:t>
            </a:r>
            <a:endParaRPr lang="ko-KR" altLang="en-US" sz="2000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902" y="153510"/>
            <a:ext cx="1107799" cy="9894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9455" y="5115193"/>
            <a:ext cx="7719786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/>
              <a:t>행운의 </a:t>
            </a:r>
            <a:r>
              <a:rPr lang="ko-KR" altLang="en-US" dirty="0" err="1"/>
              <a:t>매직볼로</a:t>
            </a:r>
            <a:r>
              <a:rPr lang="ko-KR" altLang="en-US" dirty="0"/>
              <a:t> 오늘의 운세를 출력합니다</a:t>
            </a:r>
            <a:r>
              <a:rPr lang="en-US" altLang="ko-KR" dirty="0"/>
              <a:t>. </a:t>
            </a:r>
            <a:endParaRPr lang="ko-KR" altLang="en-US" dirty="0"/>
          </a:p>
          <a:p>
            <a:r>
              <a:rPr lang="ko-KR" altLang="en-US" dirty="0"/>
              <a:t>확실히 이루어집니다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753" y="2566148"/>
            <a:ext cx="2382896" cy="178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88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 </a:t>
            </a:r>
            <a:r>
              <a:rPr lang="en-US" altLang="ko-KR" dirty="0" err="1" smtClean="0"/>
              <a:t>magic_ball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1524" y="1870970"/>
            <a:ext cx="7795648" cy="427809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##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#	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이 프로그램은 오늘의 운세를 출력한다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 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#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import random</a:t>
            </a: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print("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행운의 </a:t>
            </a:r>
            <a:r>
              <a:rPr lang="ko-KR" altLang="en-US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매직볼로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오늘의 운세를 출력합니다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 ")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answers =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random.randint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(1, 8</a:t>
            </a:r>
            <a:r>
              <a:rPr lang="en-US" altLang="ko-KR" sz="1600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)	# 1 ~ 8</a:t>
            </a:r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if answers == 1: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print("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확실히 이루어집니다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.")</a:t>
            </a:r>
          </a:p>
          <a:p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elif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answers == 2: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print("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좋아 보이네요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")</a:t>
            </a:r>
          </a:p>
          <a:p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elif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answers == 3: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print("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믿으셔도 됩니다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.")</a:t>
            </a:r>
          </a:p>
          <a:p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elif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answers == 4: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print("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저의 생각에는 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no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입니다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.")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else: 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print("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다시 질문해주세요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.")</a:t>
            </a:r>
          </a:p>
        </p:txBody>
      </p:sp>
    </p:spTree>
    <p:extLst>
      <p:ext uri="{BB962C8B-B14F-4D97-AF65-F5344CB8AC3E}">
        <p14:creationId xmlns:p14="http://schemas.microsoft.com/office/powerpoint/2010/main" val="261293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Lab: </a:t>
            </a:r>
            <a:r>
              <a:rPr lang="ko-KR" altLang="en-US" dirty="0" smtClean="0"/>
              <a:t>사용자 입력 검증하기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사용자가 선택할 수 있는 메뉴를 </a:t>
            </a:r>
            <a:r>
              <a:rPr lang="en-US" altLang="ko-KR" dirty="0"/>
              <a:t>1</a:t>
            </a:r>
            <a:r>
              <a:rPr lang="ko-KR" altLang="en-US" dirty="0" smtClean="0"/>
              <a:t>번부터 </a:t>
            </a:r>
            <a:r>
              <a:rPr lang="en-US" altLang="ko-KR" dirty="0"/>
              <a:t>3</a:t>
            </a:r>
            <a:r>
              <a:rPr lang="ko-KR" altLang="en-US" dirty="0"/>
              <a:t>번까지 출력하고 사용자가 입력한 값이 </a:t>
            </a:r>
            <a:r>
              <a:rPr lang="en-US" altLang="ko-KR" dirty="0"/>
              <a:t>1</a:t>
            </a:r>
            <a:r>
              <a:rPr lang="ko-KR" altLang="en-US" dirty="0"/>
              <a:t>부터 </a:t>
            </a:r>
            <a:r>
              <a:rPr lang="en-US" altLang="ko-KR" dirty="0"/>
              <a:t>3 </a:t>
            </a:r>
            <a:r>
              <a:rPr lang="ko-KR" altLang="en-US" dirty="0"/>
              <a:t>사이에 있는지를 </a:t>
            </a:r>
            <a:r>
              <a:rPr lang="en-US" altLang="ko-KR" dirty="0"/>
              <a:t>if </a:t>
            </a:r>
            <a:r>
              <a:rPr lang="ko-KR" altLang="en-US" dirty="0"/>
              <a:t>문으로 검사해보자</a:t>
            </a:r>
            <a:r>
              <a:rPr lang="en-US" altLang="ko-KR" dirty="0"/>
              <a:t>.</a:t>
            </a:r>
            <a:endParaRPr lang="ko-KR" altLang="en-US" sz="2000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902" y="153510"/>
            <a:ext cx="1107799" cy="9894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7109" y="4064675"/>
            <a:ext cx="7719786" cy="2031325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========================</a:t>
            </a:r>
            <a:endParaRPr lang="ko-KR" altLang="en-US" dirty="0"/>
          </a:p>
          <a:p>
            <a:r>
              <a:rPr lang="ko-KR" altLang="en-US" dirty="0"/>
              <a:t>메뉴 </a:t>
            </a:r>
            <a:r>
              <a:rPr lang="en-US" altLang="ko-KR" dirty="0"/>
              <a:t>1</a:t>
            </a:r>
            <a:r>
              <a:rPr lang="ko-KR" altLang="en-US" dirty="0"/>
              <a:t>번</a:t>
            </a:r>
            <a:r>
              <a:rPr lang="en-US" altLang="ko-KR" dirty="0"/>
              <a:t>: </a:t>
            </a:r>
            <a:r>
              <a:rPr lang="ko-KR" altLang="en-US" dirty="0"/>
              <a:t>치즈 버거</a:t>
            </a:r>
          </a:p>
          <a:p>
            <a:r>
              <a:rPr lang="ko-KR" altLang="en-US" dirty="0"/>
              <a:t>메뉴 </a:t>
            </a:r>
            <a:r>
              <a:rPr lang="en-US" altLang="ko-KR" dirty="0"/>
              <a:t>2</a:t>
            </a:r>
            <a:r>
              <a:rPr lang="ko-KR" altLang="en-US" dirty="0"/>
              <a:t>번</a:t>
            </a:r>
            <a:r>
              <a:rPr lang="en-US" altLang="ko-KR" dirty="0"/>
              <a:t>: </a:t>
            </a:r>
            <a:r>
              <a:rPr lang="ko-KR" altLang="en-US" dirty="0"/>
              <a:t>치킨 버거</a:t>
            </a:r>
          </a:p>
          <a:p>
            <a:r>
              <a:rPr lang="ko-KR" altLang="en-US" dirty="0"/>
              <a:t>메뉴 </a:t>
            </a:r>
            <a:r>
              <a:rPr lang="en-US" altLang="ko-KR" dirty="0"/>
              <a:t>3</a:t>
            </a:r>
            <a:r>
              <a:rPr lang="ko-KR" altLang="en-US" dirty="0"/>
              <a:t>번</a:t>
            </a:r>
            <a:r>
              <a:rPr lang="en-US" altLang="ko-KR" dirty="0"/>
              <a:t>: </a:t>
            </a:r>
            <a:r>
              <a:rPr lang="ko-KR" altLang="en-US" dirty="0"/>
              <a:t>불고기 버거</a:t>
            </a:r>
          </a:p>
          <a:p>
            <a:r>
              <a:rPr lang="en-US" altLang="ko-KR" dirty="0"/>
              <a:t>========================</a:t>
            </a:r>
            <a:endParaRPr lang="ko-KR" altLang="en-US" dirty="0"/>
          </a:p>
          <a:p>
            <a:r>
              <a:rPr lang="ko-KR" altLang="en-US" dirty="0"/>
              <a:t>메뉴를 선택하세요</a:t>
            </a:r>
            <a:r>
              <a:rPr lang="en-US" altLang="ko-KR" dirty="0"/>
              <a:t>:5</a:t>
            </a:r>
            <a:endParaRPr lang="ko-KR" altLang="en-US" dirty="0"/>
          </a:p>
          <a:p>
            <a:r>
              <a:rPr lang="ko-KR" altLang="en-US" dirty="0"/>
              <a:t>잘못 입력하셨습니다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8407" y="2278428"/>
            <a:ext cx="2697748" cy="178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8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 </a:t>
            </a:r>
            <a:r>
              <a:rPr lang="en-US" altLang="ko-KR" dirty="0" err="1" smtClean="0"/>
              <a:t>user_input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1524" y="1870970"/>
            <a:ext cx="7795648" cy="378565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##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#	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이 프로그램은 사용자의 입력을 검증한다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 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#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print("========================")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print("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메뉴 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번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: 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치즈 버거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")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print("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메뉴 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번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: 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치킨 버거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")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print("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메뉴 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번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: 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불고기 버거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")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print("========================")</a:t>
            </a: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selection =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int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(input("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메뉴를 선택하세요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:"))</a:t>
            </a: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if selection &gt;= 1 and selection &lt;= 3 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	print("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메뉴 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", selection)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else 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	print("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잘못 입력하셨습니다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.")</a:t>
            </a:r>
          </a:p>
        </p:txBody>
      </p:sp>
    </p:spTree>
    <p:extLst>
      <p:ext uri="{BB962C8B-B14F-4D97-AF65-F5344CB8AC3E}">
        <p14:creationId xmlns:p14="http://schemas.microsoft.com/office/powerpoint/2010/main" val="300107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Lab: </a:t>
            </a:r>
            <a:r>
              <a:rPr lang="ko-KR" altLang="en-US" dirty="0" smtClean="0"/>
              <a:t>축구게임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/>
              <a:t>난수를</a:t>
            </a:r>
            <a:r>
              <a:rPr lang="ko-KR" altLang="en-US" dirty="0"/>
              <a:t> 이용하여 간단한 축구 게임을 </a:t>
            </a:r>
            <a:r>
              <a:rPr lang="ko-KR" altLang="en-US" dirty="0" smtClean="0"/>
              <a:t>작성하여 </a:t>
            </a:r>
            <a:r>
              <a:rPr lang="ko-KR" altLang="en-US" dirty="0"/>
              <a:t>보자</a:t>
            </a:r>
            <a:r>
              <a:rPr lang="en-US" altLang="ko-KR" dirty="0"/>
              <a:t>. </a:t>
            </a:r>
            <a:r>
              <a:rPr lang="ko-KR" altLang="en-US" dirty="0"/>
              <a:t>사용자가 컴퓨터를 상대로 </a:t>
            </a:r>
            <a:r>
              <a:rPr lang="ko-KR" altLang="en-US" dirty="0" err="1" smtClean="0"/>
              <a:t>페날티킥을</a:t>
            </a:r>
            <a:r>
              <a:rPr lang="ko-KR" altLang="en-US" dirty="0" smtClean="0"/>
              <a:t> </a:t>
            </a:r>
            <a:r>
              <a:rPr lang="ko-KR" altLang="en-US" dirty="0"/>
              <a:t>한다고 생각하자</a:t>
            </a:r>
            <a:r>
              <a:rPr lang="en-US" altLang="ko-KR" dirty="0"/>
              <a:t>. </a:t>
            </a:r>
            <a:r>
              <a:rPr lang="ko-KR" altLang="en-US" dirty="0"/>
              <a:t>사용자는 다음의 </a:t>
            </a:r>
            <a:r>
              <a:rPr lang="en-US" altLang="ko-KR" dirty="0"/>
              <a:t>3</a:t>
            </a:r>
            <a:r>
              <a:rPr lang="ko-KR" altLang="en-US" dirty="0" smtClean="0"/>
              <a:t>가지 영역 </a:t>
            </a:r>
            <a:r>
              <a:rPr lang="ko-KR" altLang="en-US" dirty="0"/>
              <a:t>중에서 하나를 선택하여 </a:t>
            </a:r>
            <a:r>
              <a:rPr lang="ko-KR" altLang="en-US" dirty="0" err="1"/>
              <a:t>페날티킥을</a:t>
            </a:r>
            <a:r>
              <a:rPr lang="ko-KR" altLang="en-US" dirty="0"/>
              <a:t> </a:t>
            </a:r>
            <a:r>
              <a:rPr lang="ko-KR" altLang="en-US" dirty="0" smtClean="0"/>
              <a:t>한다</a:t>
            </a:r>
            <a:r>
              <a:rPr lang="en-US" altLang="ko-KR" dirty="0"/>
              <a:t>. </a:t>
            </a:r>
            <a:r>
              <a:rPr lang="ko-KR" altLang="en-US" dirty="0"/>
              <a:t>컴퓨터도 </a:t>
            </a:r>
            <a:r>
              <a:rPr lang="ko-KR" altLang="en-US" dirty="0" err="1"/>
              <a:t>난수를</a:t>
            </a:r>
            <a:r>
              <a:rPr lang="ko-KR" altLang="en-US" dirty="0"/>
              <a:t> 생성하여 </a:t>
            </a:r>
            <a:r>
              <a:rPr lang="en-US" altLang="ko-KR" dirty="0"/>
              <a:t>3</a:t>
            </a:r>
            <a:r>
              <a:rPr lang="ko-KR" altLang="en-US" dirty="0"/>
              <a:t>개의 영역 </a:t>
            </a:r>
            <a:r>
              <a:rPr lang="ko-KR" altLang="en-US" dirty="0" smtClean="0"/>
              <a:t>중 에서 </a:t>
            </a:r>
            <a:r>
              <a:rPr lang="ko-KR" altLang="en-US" dirty="0"/>
              <a:t>하나를 수비한다</a:t>
            </a:r>
            <a:r>
              <a:rPr lang="en-US" altLang="ko-KR" dirty="0"/>
              <a:t>.</a:t>
            </a:r>
            <a:endParaRPr lang="ko-KR" altLang="en-US" sz="2000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902" y="153510"/>
            <a:ext cx="1107799" cy="9894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6262" y="3460994"/>
            <a:ext cx="7719786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/>
              <a:t>어디를 </a:t>
            </a:r>
            <a:r>
              <a:rPr lang="ko-KR" altLang="en-US" dirty="0" err="1"/>
              <a:t>수비하시겠어요</a:t>
            </a:r>
            <a:r>
              <a:rPr lang="en-US" altLang="ko-KR" dirty="0"/>
              <a:t>?(</a:t>
            </a:r>
            <a:r>
              <a:rPr lang="ko-KR" altLang="en-US" dirty="0"/>
              <a:t>왼쪽</a:t>
            </a:r>
            <a:r>
              <a:rPr lang="en-US" altLang="ko-KR" dirty="0"/>
              <a:t>: 1, </a:t>
            </a:r>
            <a:r>
              <a:rPr lang="ko-KR" altLang="en-US" dirty="0"/>
              <a:t>중앙</a:t>
            </a:r>
            <a:r>
              <a:rPr lang="en-US" altLang="ko-KR" dirty="0"/>
              <a:t>: 2, </a:t>
            </a:r>
            <a:r>
              <a:rPr lang="ko-KR" altLang="en-US" dirty="0"/>
              <a:t>오른쪽</a:t>
            </a:r>
            <a:r>
              <a:rPr lang="en-US" altLang="ko-KR" dirty="0"/>
              <a:t>: 3)1</a:t>
            </a:r>
            <a:endParaRPr lang="ko-KR" altLang="en-US" dirty="0"/>
          </a:p>
          <a:p>
            <a:r>
              <a:rPr lang="ko-KR" altLang="en-US" dirty="0" err="1"/>
              <a:t>페날티킥이</a:t>
            </a:r>
            <a:r>
              <a:rPr lang="ko-KR" altLang="en-US" dirty="0"/>
              <a:t> 성공하였습니다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336" y="4307856"/>
            <a:ext cx="3143111" cy="241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02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 soccer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1524" y="1870970"/>
            <a:ext cx="7795648" cy="280076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##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#	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이 프로그램은 축구 게임을 구현한다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 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#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import random</a:t>
            </a: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computer_choice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=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random.randint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(1, 3)</a:t>
            </a:r>
          </a:p>
          <a:p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user_choice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= input("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어디를 </a:t>
            </a:r>
            <a:r>
              <a:rPr lang="ko-KR" altLang="en-US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수비하시겠어요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?(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왼쪽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: 1, 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중앙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: 2, 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오른쪽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: 3)")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if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computer_choice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==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user_choice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	print("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수비에 성공하셨습니다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 ")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else: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	print("</a:t>
            </a:r>
            <a:r>
              <a:rPr lang="ko-KR" altLang="en-US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페날티킥이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성공하였습니다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 ")</a:t>
            </a:r>
          </a:p>
        </p:txBody>
      </p:sp>
    </p:spTree>
    <p:extLst>
      <p:ext uri="{BB962C8B-B14F-4D97-AF65-F5344CB8AC3E}">
        <p14:creationId xmlns:p14="http://schemas.microsoft.com/office/powerpoint/2010/main" val="411069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조건문의</a:t>
            </a:r>
            <a:r>
              <a:rPr lang="ko-KR" altLang="en-US" dirty="0" smtClean="0"/>
              <a:t> 중요성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 smtClean="0"/>
              <a:t>만약 </a:t>
            </a:r>
            <a:r>
              <a:rPr lang="ko-KR" altLang="en-US" dirty="0"/>
              <a:t>프로그램에 </a:t>
            </a:r>
            <a:r>
              <a:rPr lang="ko-KR" altLang="en-US" dirty="0" err="1"/>
              <a:t>조건문이</a:t>
            </a:r>
            <a:r>
              <a:rPr lang="ko-KR" altLang="en-US" dirty="0"/>
              <a:t> 없다면 프로그램은 항상 동일한 동작만을 되풀이 할 것이다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576" y="2655948"/>
            <a:ext cx="529590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369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Lab: </a:t>
            </a:r>
            <a:r>
              <a:rPr lang="ko-KR" altLang="en-US" dirty="0" smtClean="0"/>
              <a:t>도형 그리기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ko-KR" altLang="en-US" dirty="0" err="1"/>
              <a:t>터틀</a:t>
            </a:r>
            <a:r>
              <a:rPr lang="ko-KR" altLang="en-US" dirty="0"/>
              <a:t> 그래픽을 이용하여 사용자가 선택하는 도형을 화면에 그리는 프로그램을 작성해보자</a:t>
            </a:r>
            <a:r>
              <a:rPr lang="en-US" altLang="ko-KR" dirty="0"/>
              <a:t>. </a:t>
            </a:r>
            <a:r>
              <a:rPr lang="ko-KR" altLang="en-US" dirty="0"/>
              <a:t>도형은 “사각형”</a:t>
            </a:r>
            <a:r>
              <a:rPr lang="en-US" altLang="ko-KR" dirty="0"/>
              <a:t>, “</a:t>
            </a:r>
            <a:r>
              <a:rPr lang="ko-KR" altLang="en-US" dirty="0"/>
              <a:t>삼각형”</a:t>
            </a:r>
            <a:r>
              <a:rPr lang="en-US" altLang="ko-KR" dirty="0"/>
              <a:t>, “</a:t>
            </a:r>
            <a:r>
              <a:rPr lang="ko-KR" altLang="en-US" dirty="0"/>
              <a:t>원” 중의 하나이다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902" y="153510"/>
            <a:ext cx="1107799" cy="98949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126" y="2876365"/>
            <a:ext cx="6344260" cy="336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2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 </a:t>
            </a:r>
            <a:r>
              <a:rPr lang="en-US" altLang="ko-KR" dirty="0" err="1" smtClean="0"/>
              <a:t>draw_rect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2748" y="1151878"/>
            <a:ext cx="7795648" cy="55092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##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#	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이 프로그램은 사용자가 원하는 도형을 화면에 그린다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 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#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import turtle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 =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turtle.Turtle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()</a:t>
            </a:r>
          </a:p>
          <a:p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t.shape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("turtle")</a:t>
            </a: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 =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turtle.textinput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("", 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도형을 </a:t>
            </a:r>
            <a:r>
              <a:rPr lang="ko-KR" altLang="en-US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입력하시오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: ")</a:t>
            </a: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if s == 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사각형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" 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w =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int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turtle.textinput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("","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가로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: "))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h =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int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turtle.textinput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("","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세로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: "))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t.forward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(w)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t.left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(90)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t.forward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(h)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t.left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(90)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t.forward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(w)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t.left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(90)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t.forward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(h)</a:t>
            </a: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turtle.mainloop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()</a:t>
            </a:r>
          </a:p>
          <a:p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turtle.bye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38791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Lab: </a:t>
            </a:r>
            <a:r>
              <a:rPr lang="ko-KR" altLang="en-US" dirty="0" smtClean="0"/>
              <a:t>올바른 삼각형 구분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사용자로부터 삼각형 변의 길이를 받아서 유효한 삼각형인지를 검사하는 프로그램을 </a:t>
            </a:r>
            <a:r>
              <a:rPr lang="ko-KR" altLang="en-US" dirty="0" smtClean="0"/>
              <a:t>작성하라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902" y="153510"/>
            <a:ext cx="1107799" cy="98949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037" y="2286000"/>
            <a:ext cx="3209925" cy="228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6262" y="4611469"/>
            <a:ext cx="7719786" cy="1477328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/>
              <a:t>삼각형의 한 변을 </a:t>
            </a:r>
            <a:r>
              <a:rPr lang="ko-KR" altLang="en-US" dirty="0" err="1"/>
              <a:t>입력하시오</a:t>
            </a:r>
            <a:r>
              <a:rPr lang="en-US" altLang="ko-KR" dirty="0"/>
              <a:t>: 8</a:t>
            </a:r>
          </a:p>
          <a:p>
            <a:r>
              <a:rPr lang="ko-KR" altLang="en-US" dirty="0"/>
              <a:t>삼각형의 한 변을 </a:t>
            </a:r>
            <a:r>
              <a:rPr lang="ko-KR" altLang="en-US" dirty="0" err="1"/>
              <a:t>입력하시오</a:t>
            </a:r>
            <a:r>
              <a:rPr lang="en-US" altLang="ko-KR" dirty="0"/>
              <a:t>: 10</a:t>
            </a:r>
          </a:p>
          <a:p>
            <a:r>
              <a:rPr lang="ko-KR" altLang="en-US" dirty="0"/>
              <a:t>삼각형의 한 변을 </a:t>
            </a:r>
            <a:r>
              <a:rPr lang="ko-KR" altLang="en-US" dirty="0" err="1"/>
              <a:t>입력하시오</a:t>
            </a:r>
            <a:r>
              <a:rPr lang="en-US" altLang="ko-KR" dirty="0"/>
              <a:t>: 3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올바른 </a:t>
            </a:r>
            <a:r>
              <a:rPr lang="ko-KR" altLang="en-US" dirty="0"/>
              <a:t>삼각형</a:t>
            </a:r>
          </a:p>
        </p:txBody>
      </p:sp>
    </p:spTree>
    <p:extLst>
      <p:ext uri="{BB962C8B-B14F-4D97-AF65-F5344CB8AC3E}">
        <p14:creationId xmlns:p14="http://schemas.microsoft.com/office/powerpoint/2010/main" val="336940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 triangle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0503" y="1888724"/>
            <a:ext cx="7795648" cy="181588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a =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int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(input("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삼각형의 한 변을 </a:t>
            </a:r>
            <a:r>
              <a:rPr lang="ko-KR" altLang="en-US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입력하시오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: "))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b =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int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(input("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삼각형의 한 변을 </a:t>
            </a:r>
            <a:r>
              <a:rPr lang="ko-KR" altLang="en-US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입력하시오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: "))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c =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int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(input("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삼각형의 한 변을 </a:t>
            </a:r>
            <a:r>
              <a:rPr lang="ko-KR" altLang="en-US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입력하시오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: "))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if (a + b) &gt; c and (b + c) &gt; a and (a + c) &gt; b 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	print("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올바른 삼각형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")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else :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	print("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올바르지 않은 삼각형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")</a:t>
            </a:r>
          </a:p>
        </p:txBody>
      </p:sp>
    </p:spTree>
    <p:extLst>
      <p:ext uri="{BB962C8B-B14F-4D97-AF65-F5344CB8AC3E}">
        <p14:creationId xmlns:p14="http://schemas.microsoft.com/office/powerpoint/2010/main" val="416081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07757" y="1233577"/>
            <a:ext cx="8437830" cy="5362532"/>
          </a:xfrm>
          <a:prstGeom prst="rect">
            <a:avLst/>
          </a:prstGeom>
          <a:solidFill>
            <a:srgbClr val="008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이번 장에서 배운 것</a:t>
            </a:r>
            <a:endParaRPr lang="ko-KR" altLang="en-US" dirty="0"/>
          </a:p>
        </p:txBody>
      </p:sp>
      <p:sp>
        <p:nvSpPr>
          <p:cNvPr id="5" name="내용 개체 틀 1"/>
          <p:cNvSpPr txBox="1">
            <a:spLocks/>
          </p:cNvSpPr>
          <p:nvPr/>
        </p:nvSpPr>
        <p:spPr bwMode="gray">
          <a:xfrm>
            <a:off x="612648" y="1801371"/>
            <a:ext cx="7211683" cy="4226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Clr>
                <a:schemeClr val="accent5"/>
              </a:buClr>
              <a:buSzPct val="85000"/>
              <a:buFont typeface="Wingdings" pitchFamily="2" charset="2"/>
              <a:buChar char="¢"/>
              <a:defRPr lang="en-US" sz="24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Clr>
                <a:schemeClr val="accent4"/>
              </a:buClr>
              <a:buSzPct val="85000"/>
              <a:buFont typeface="Wingdings" pitchFamily="2" charset="2"/>
              <a:buChar char="¤"/>
              <a:defRPr lang="en-US" sz="20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Clr>
                <a:schemeClr val="accent3"/>
              </a:buClr>
              <a:buSzPct val="85000"/>
              <a:buFont typeface="Wingdings" pitchFamily="2" charset="2"/>
              <a:buChar char="¤"/>
              <a:defRPr lang="en-US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¤"/>
              <a:defRPr lang="en-US" sz="16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Clr>
                <a:schemeClr val="accent6"/>
              </a:buClr>
              <a:buSzPct val="85000"/>
              <a:buFont typeface="Wingdings" pitchFamily="2" charset="2"/>
              <a:buChar char="¤"/>
              <a:defRPr lang="en-US" sz="14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문장의 </a:t>
            </a:r>
            <a:r>
              <a:rPr lang="ko-KR" alt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실행 순서를 바꾸는 </a:t>
            </a:r>
            <a:r>
              <a:rPr lang="en-US" altLang="ko-KR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o-KR" alt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가지 종류의 </a:t>
            </a:r>
            <a:r>
              <a:rPr lang="ko-KR" altLang="en-US" sz="1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제어문은</a:t>
            </a:r>
            <a:r>
              <a:rPr lang="ko-KR" alt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1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조건문과</a:t>
            </a:r>
            <a:r>
              <a:rPr lang="ko-KR" alt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1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반복문이다</a:t>
            </a:r>
            <a:r>
              <a:rPr lang="en-US" altLang="ko-KR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altLang="ko-KR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if-else </a:t>
            </a:r>
            <a:r>
              <a:rPr lang="ko-KR" alt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문의 구조를 주석으로 설명하여 보시오</a:t>
            </a:r>
            <a:r>
              <a:rPr lang="en-US" altLang="ko-KR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altLang="ko-KR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if( </a:t>
            </a:r>
            <a:r>
              <a:rPr lang="ko-KR" alt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조건식 </a:t>
            </a:r>
            <a:r>
              <a:rPr lang="en-US" altLang="ko-KR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ko-KR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ko-KR" alt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문장</a:t>
            </a:r>
            <a:r>
              <a:rPr lang="en-US" altLang="ko-KR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1;		//__________________________________</a:t>
            </a:r>
          </a:p>
          <a:p>
            <a:r>
              <a:rPr lang="en-US" altLang="ko-KR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else </a:t>
            </a:r>
          </a:p>
          <a:p>
            <a:r>
              <a:rPr lang="en-US" altLang="ko-KR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ko-KR" alt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문장</a:t>
            </a:r>
            <a:r>
              <a:rPr lang="en-US" altLang="ko-KR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2;		//__________________________________</a:t>
            </a:r>
          </a:p>
          <a:p>
            <a:endParaRPr lang="en-US" altLang="ko-KR" sz="1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o-KR" altLang="en-US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조건에 </a:t>
            </a:r>
            <a:r>
              <a:rPr lang="ko-KR" alt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따라서 실행되어야 하는 문장이 두개 이상이면 이들 문장을 들여쓰기 한다</a:t>
            </a:r>
            <a:r>
              <a:rPr lang="en-US" altLang="ko-KR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ko-KR" alt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이것을 </a:t>
            </a:r>
            <a:r>
              <a:rPr lang="ko-KR" altLang="en-US" sz="1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복합문</a:t>
            </a:r>
            <a:r>
              <a:rPr lang="en-US" altLang="ko-KR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블록</a:t>
            </a:r>
            <a:r>
              <a:rPr lang="en-US" altLang="ko-KR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ko-KR" alt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이라고 한다</a:t>
            </a:r>
            <a:r>
              <a:rPr lang="en-US" altLang="ko-KR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altLang="ko-KR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if-else </a:t>
            </a:r>
            <a:r>
              <a:rPr lang="ko-KR" alt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문 안에 다른 </a:t>
            </a:r>
            <a:r>
              <a:rPr lang="en-US" altLang="ko-KR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if-else </a:t>
            </a:r>
            <a:r>
              <a:rPr lang="ko-KR" alt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문이 포함될 수 있다</a:t>
            </a:r>
            <a:r>
              <a:rPr lang="en-US" altLang="ko-KR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altLang="ko-KR" sz="1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904" y="5356445"/>
            <a:ext cx="1542003" cy="139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5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371475"/>
            <a:ext cx="7623175" cy="571500"/>
          </a:xfrm>
        </p:spPr>
        <p:txBody>
          <a:bodyPr>
            <a:normAutofit fontScale="90000"/>
          </a:bodyPr>
          <a:lstStyle/>
          <a:p>
            <a:r>
              <a:rPr lang="en-US" altLang="ko-KR" sz="3600" dirty="0"/>
              <a:t>Q &amp; A</a:t>
            </a:r>
          </a:p>
        </p:txBody>
      </p:sp>
      <p:pic>
        <p:nvPicPr>
          <p:cNvPr id="457732" name="Picture 4" descr="MCj041650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389" y="2417955"/>
            <a:ext cx="1706562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4" descr="Male Teacher Cartoon Free Stock Photo - Public Domain Pictur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948" y="1788893"/>
            <a:ext cx="3668245" cy="261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7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</a:t>
            </a:r>
            <a:r>
              <a:rPr lang="ko-KR" altLang="en-US" dirty="0" smtClean="0"/>
              <a:t>가지의 </a:t>
            </a:r>
            <a:r>
              <a:rPr lang="ko-KR" altLang="en-US" dirty="0" err="1" smtClean="0"/>
              <a:t>제어구조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84237" y="2438400"/>
            <a:ext cx="761047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678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중간점검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ko-KR" altLang="en-US" dirty="0" smtClean="0"/>
              <a:t>프로그램에 </a:t>
            </a:r>
            <a:r>
              <a:rPr lang="ko-KR" altLang="en-US" dirty="0"/>
              <a:t>사용되는 </a:t>
            </a:r>
            <a:r>
              <a:rPr lang="en-US" altLang="ko-KR" dirty="0"/>
              <a:t>3</a:t>
            </a:r>
            <a:r>
              <a:rPr lang="ko-KR" altLang="en-US" dirty="0"/>
              <a:t>가지의 </a:t>
            </a:r>
            <a:r>
              <a:rPr lang="ko-KR" altLang="en-US" dirty="0" err="1"/>
              <a:t>제어구조는</a:t>
            </a:r>
            <a:r>
              <a:rPr lang="ko-KR" altLang="en-US" dirty="0"/>
              <a:t> 어떤 것들인가</a:t>
            </a:r>
            <a:r>
              <a:rPr lang="en-US" altLang="ko-KR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ko-KR" altLang="en-US" dirty="0" err="1" smtClean="0"/>
              <a:t>제어문은</a:t>
            </a:r>
            <a:r>
              <a:rPr lang="ko-KR" altLang="en-US" dirty="0" smtClean="0"/>
              <a:t> </a:t>
            </a:r>
            <a:r>
              <a:rPr lang="en-US" altLang="ko-KR" dirty="0"/>
              <a:t>_________</a:t>
            </a:r>
            <a:r>
              <a:rPr lang="ko-KR" altLang="en-US" dirty="0"/>
              <a:t>과 </a:t>
            </a:r>
            <a:r>
              <a:rPr lang="en-US" altLang="ko-KR" dirty="0"/>
              <a:t>____________</a:t>
            </a:r>
            <a:r>
              <a:rPr lang="ko-KR" altLang="en-US" dirty="0"/>
              <a:t>으로 나누어진다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218" y="4139306"/>
            <a:ext cx="2329605" cy="233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18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if-else </a:t>
            </a:r>
            <a:r>
              <a:rPr lang="ko-KR" altLang="en-US" dirty="0" smtClean="0"/>
              <a:t>문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03275" y="2143125"/>
            <a:ext cx="777240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823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if-else </a:t>
            </a:r>
            <a:r>
              <a:rPr lang="ko-KR" altLang="en-US" dirty="0" smtClean="0"/>
              <a:t>문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55637" y="1619250"/>
            <a:ext cx="8067675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6594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2166</TotalTime>
  <Words>1323</Words>
  <Application>Microsoft Office PowerPoint</Application>
  <PresentationFormat>화면 슬라이드 쇼(4:3)</PresentationFormat>
  <Paragraphs>416</Paragraphs>
  <Slides>55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55</vt:i4>
      </vt:variant>
    </vt:vector>
  </HeadingPairs>
  <TitlesOfParts>
    <vt:vector size="63" baseType="lpstr">
      <vt:lpstr>HY얕은샘물M</vt:lpstr>
      <vt:lpstr>굴림</vt:lpstr>
      <vt:lpstr>Arial</vt:lpstr>
      <vt:lpstr>Century Schoolbook</vt:lpstr>
      <vt:lpstr>Tw Cen MT</vt:lpstr>
      <vt:lpstr>Wingdings</vt:lpstr>
      <vt:lpstr>Wingdings 2</vt:lpstr>
      <vt:lpstr>가을</vt:lpstr>
      <vt:lpstr>3장  조건문</vt:lpstr>
      <vt:lpstr>학습 목표</vt:lpstr>
      <vt:lpstr>이번 장에서 만들 프로그램</vt:lpstr>
      <vt:lpstr>제어문</vt:lpstr>
      <vt:lpstr>조건문의 중요성</vt:lpstr>
      <vt:lpstr>3가지의 제어구조</vt:lpstr>
      <vt:lpstr>중간점검</vt:lpstr>
      <vt:lpstr>if-else 문</vt:lpstr>
      <vt:lpstr>if-else 문</vt:lpstr>
      <vt:lpstr>배송비 계산 프로그램 shopping</vt:lpstr>
      <vt:lpstr>블록</vt:lpstr>
      <vt:lpstr>else는 없을 수도 있다. </vt:lpstr>
      <vt:lpstr>관계 연산자, True/False</vt:lpstr>
      <vt:lpstr>부울 변수</vt:lpstr>
      <vt:lpstr>문자열 비교</vt:lpstr>
      <vt:lpstr>실수 비교, p123</vt:lpstr>
      <vt:lpstr>Lab: 산술 퀴즈 프로그램</vt:lpstr>
      <vt:lpstr>Solution mathprob</vt:lpstr>
      <vt:lpstr>조건 연산자</vt:lpstr>
      <vt:lpstr>조건 연산자 예제 conditional</vt:lpstr>
      <vt:lpstr>Lab: 산술 퀴즈 프로그램</vt:lpstr>
      <vt:lpstr>Solution p126</vt:lpstr>
      <vt:lpstr>Lab: 세일 가격 계산</vt:lpstr>
      <vt:lpstr>Solution p129</vt:lpstr>
      <vt:lpstr>논리 연산자</vt:lpstr>
      <vt:lpstr>논리 연산자</vt:lpstr>
      <vt:lpstr>예제 p131</vt:lpstr>
      <vt:lpstr>드모르간의 법칙</vt:lpstr>
      <vt:lpstr>중간점검</vt:lpstr>
      <vt:lpstr>Lab: 물의 상태 출력하기</vt:lpstr>
      <vt:lpstr>Solution water_state</vt:lpstr>
      <vt:lpstr>Lab: 동전 던지기 게임</vt:lpstr>
      <vt:lpstr>Solution coin_tossing</vt:lpstr>
      <vt:lpstr>Lab: 거북이 제어하기 control_turtle</vt:lpstr>
      <vt:lpstr>무한 반복 구조</vt:lpstr>
      <vt:lpstr>Solution </vt:lpstr>
      <vt:lpstr>중첩 if 문</vt:lpstr>
      <vt:lpstr>배송비 계산 프로그램</vt:lpstr>
      <vt:lpstr>배송비 계산 프로그램 shopping2</vt:lpstr>
      <vt:lpstr>연속 if 문</vt:lpstr>
      <vt:lpstr>학점 결정 예제 cf. p139</vt:lpstr>
      <vt:lpstr>Lab: 리히터 규모</vt:lpstr>
      <vt:lpstr>Solution earthquake</vt:lpstr>
      <vt:lpstr>Lab: 8 매직볼</vt:lpstr>
      <vt:lpstr>Solution magic_ball</vt:lpstr>
      <vt:lpstr>Lab: 사용자 입력 검증하기</vt:lpstr>
      <vt:lpstr>Solution user_input</vt:lpstr>
      <vt:lpstr>Lab: 축구게임</vt:lpstr>
      <vt:lpstr>Solution soccer</vt:lpstr>
      <vt:lpstr>Lab: 도형 그리기</vt:lpstr>
      <vt:lpstr>Solution draw_rect</vt:lpstr>
      <vt:lpstr>Lab: 올바른 삼각형 구분</vt:lpstr>
      <vt:lpstr>Solution triangle</vt:lpstr>
      <vt:lpstr>이번 장에서 배운 것</vt:lpstr>
      <vt:lpstr>Q &amp; A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쉽게 풀어쓴 C 프로그래밍</dc:title>
  <dc:creator>천인국</dc:creator>
  <cp:lastModifiedBy>신 동현</cp:lastModifiedBy>
  <cp:revision>460</cp:revision>
  <dcterms:created xsi:type="dcterms:W3CDTF">2007-06-29T06:43:39Z</dcterms:created>
  <dcterms:modified xsi:type="dcterms:W3CDTF">2023-06-28T04:08:23Z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TC010187211033</vt:lpwstr>
  </property>
</Properties>
</file>