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9" r:id="rId1"/>
  </p:sldMasterIdLst>
  <p:notesMasterIdLst>
    <p:notesMasterId r:id="rId73"/>
  </p:notesMasterIdLst>
  <p:handoutMasterIdLst>
    <p:handoutMasterId r:id="rId74"/>
  </p:handoutMasterIdLst>
  <p:sldIdLst>
    <p:sldId id="256" r:id="rId2"/>
    <p:sldId id="331" r:id="rId3"/>
    <p:sldId id="332" r:id="rId4"/>
    <p:sldId id="411" r:id="rId5"/>
    <p:sldId id="486" r:id="rId6"/>
    <p:sldId id="487" r:id="rId7"/>
    <p:sldId id="488" r:id="rId8"/>
    <p:sldId id="414" r:id="rId9"/>
    <p:sldId id="489" r:id="rId10"/>
    <p:sldId id="490" r:id="rId11"/>
    <p:sldId id="491" r:id="rId12"/>
    <p:sldId id="492" r:id="rId13"/>
    <p:sldId id="485" r:id="rId14"/>
    <p:sldId id="493" r:id="rId15"/>
    <p:sldId id="494" r:id="rId16"/>
    <p:sldId id="495" r:id="rId17"/>
    <p:sldId id="496" r:id="rId18"/>
    <p:sldId id="497" r:id="rId19"/>
    <p:sldId id="498" r:id="rId20"/>
    <p:sldId id="499" r:id="rId21"/>
    <p:sldId id="500" r:id="rId22"/>
    <p:sldId id="501" r:id="rId23"/>
    <p:sldId id="502" r:id="rId24"/>
    <p:sldId id="503" r:id="rId25"/>
    <p:sldId id="504" r:id="rId26"/>
    <p:sldId id="505" r:id="rId27"/>
    <p:sldId id="506" r:id="rId28"/>
    <p:sldId id="507" r:id="rId29"/>
    <p:sldId id="508" r:id="rId30"/>
    <p:sldId id="509" r:id="rId31"/>
    <p:sldId id="510" r:id="rId32"/>
    <p:sldId id="511" r:id="rId33"/>
    <p:sldId id="512" r:id="rId34"/>
    <p:sldId id="513" r:id="rId35"/>
    <p:sldId id="514" r:id="rId36"/>
    <p:sldId id="515" r:id="rId37"/>
    <p:sldId id="516" r:id="rId38"/>
    <p:sldId id="517" r:id="rId39"/>
    <p:sldId id="518" r:id="rId40"/>
    <p:sldId id="519" r:id="rId41"/>
    <p:sldId id="520" r:id="rId42"/>
    <p:sldId id="521" r:id="rId43"/>
    <p:sldId id="522" r:id="rId44"/>
    <p:sldId id="548" r:id="rId45"/>
    <p:sldId id="523" r:id="rId46"/>
    <p:sldId id="524" r:id="rId47"/>
    <p:sldId id="525" r:id="rId48"/>
    <p:sldId id="526" r:id="rId49"/>
    <p:sldId id="527" r:id="rId50"/>
    <p:sldId id="528" r:id="rId51"/>
    <p:sldId id="529" r:id="rId52"/>
    <p:sldId id="530" r:id="rId53"/>
    <p:sldId id="531" r:id="rId54"/>
    <p:sldId id="532" r:id="rId55"/>
    <p:sldId id="533" r:id="rId56"/>
    <p:sldId id="534" r:id="rId57"/>
    <p:sldId id="535" r:id="rId58"/>
    <p:sldId id="536" r:id="rId59"/>
    <p:sldId id="537" r:id="rId60"/>
    <p:sldId id="538" r:id="rId61"/>
    <p:sldId id="539" r:id="rId62"/>
    <p:sldId id="540" r:id="rId63"/>
    <p:sldId id="541" r:id="rId64"/>
    <p:sldId id="542" r:id="rId65"/>
    <p:sldId id="543" r:id="rId66"/>
    <p:sldId id="544" r:id="rId67"/>
    <p:sldId id="545" r:id="rId68"/>
    <p:sldId id="546" r:id="rId69"/>
    <p:sldId id="547" r:id="rId70"/>
    <p:sldId id="330" r:id="rId71"/>
    <p:sldId id="305" r:id="rId72"/>
  </p:sldIdLst>
  <p:sldSz cx="9144000" cy="6858000" type="screen4x3"/>
  <p:notesSz cx="6934200" cy="9220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CFFFF"/>
    <a:srgbClr val="FFFFCC"/>
    <a:srgbClr val="CCFFCC"/>
    <a:srgbClr val="008000"/>
    <a:srgbClr val="CCCCFF"/>
    <a:srgbClr val="FF9999"/>
    <a:srgbClr val="009900"/>
    <a:srgbClr val="FF9933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05" autoAdjust="0"/>
    <p:restoredTop sz="93514" autoAdjust="0"/>
  </p:normalViewPr>
  <p:slideViewPr>
    <p:cSldViewPr snapToGrid="0">
      <p:cViewPr varScale="1">
        <p:scale>
          <a:sx n="85" d="100"/>
          <a:sy n="85" d="100"/>
        </p:scale>
        <p:origin x="124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굴림" pitchFamily="50" charset="-127"/>
              </a:defRPr>
            </a:lvl1pPr>
          </a:lstStyle>
          <a:p>
            <a:fld id="{8383B835-3BFE-4B85-82D8-1BE647A4113D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555984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79913"/>
            <a:ext cx="5546725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>
                <a:ea typeface="굴림" pitchFamily="50" charset="-127"/>
              </a:defRPr>
            </a:lvl1pPr>
          </a:lstStyle>
          <a:p>
            <a:fld id="{FB19F679-FC61-4ED7-B113-A17BF1221A80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850597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1B2AAEE-0ECC-4F9E-94C1-A5210D63F3AE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B0D056-06C1-427C-B095-DD5CAE33F6FD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1B2AAEE-0ECC-4F9E-94C1-A5210D63F3AE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직사각형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7/6/2023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>
            <a:lvl1pPr>
              <a:defRPr sz="20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5pPr>
          </a:lstStyle>
          <a:p>
            <a:pPr lvl="0" eaLnBrk="1" latinLnBrk="0" hangingPunct="1"/>
            <a:r>
              <a:rPr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dirty="0" smtClean="0"/>
              <a:t>둘째 수준</a:t>
            </a:r>
          </a:p>
          <a:p>
            <a:pPr lvl="2" eaLnBrk="1" latinLnBrk="0" hangingPunct="1"/>
            <a:r>
              <a:rPr lang="ko-KR" altLang="en-US" dirty="0" smtClean="0"/>
              <a:t>셋째 수준</a:t>
            </a:r>
          </a:p>
          <a:p>
            <a:pPr lvl="3" eaLnBrk="1" latinLnBrk="0" hangingPunct="1"/>
            <a:r>
              <a:rPr lang="ko-KR" altLang="en-US" dirty="0" smtClean="0"/>
              <a:t>넷째 수준</a:t>
            </a:r>
          </a:p>
          <a:p>
            <a:pPr lvl="4" eaLnBrk="1" latinLnBrk="0" hangingPunct="1"/>
            <a:r>
              <a:rPr lang="ko-KR" altLang="en-US" dirty="0" smtClean="0"/>
              <a:t>다섯째 수준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7" name="직사각형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1B2AAEE-0ECC-4F9E-94C1-A5210D63F3AE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1B2AAEE-0ECC-4F9E-94C1-A5210D63F3AE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직사각형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직사각형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1B2AAEE-0ECC-4F9E-94C1-A5210D63F3AE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1B2AAEE-0ECC-4F9E-94C1-A5210D63F3AE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직사각형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xStyles>
    <p:titleStyle>
      <a:lvl1pPr algn="l" rtl="0" eaLnBrk="1" latinLnBrk="1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1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1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1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1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1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1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1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1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1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5</a:t>
            </a:r>
            <a:r>
              <a:rPr lang="ko-KR" altLang="en-US" dirty="0" smtClean="0"/>
              <a:t>장  함수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TextBox 3"/>
          <p:cNvSpPr txBox="1"/>
          <p:nvPr/>
        </p:nvSpPr>
        <p:spPr>
          <a:xfrm>
            <a:off x="2411517" y="893870"/>
            <a:ext cx="14590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ko-KR" altLang="en-US" sz="4800" i="1" dirty="0" err="1" smtClean="0"/>
              <a:t>파이썬</a:t>
            </a:r>
            <a:endParaRPr lang="ko-KR" altLang="en-US" sz="4800" i="1" dirty="0"/>
          </a:p>
        </p:txBody>
      </p:sp>
      <p:sp>
        <p:nvSpPr>
          <p:cNvPr id="6" name="TextBox 4"/>
          <p:cNvSpPr txBox="1"/>
          <p:nvPr/>
        </p:nvSpPr>
        <p:spPr>
          <a:xfrm>
            <a:off x="4111749" y="907412"/>
            <a:ext cx="17556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ko-KR" altLang="en-US" sz="4800" i="1" dirty="0" smtClean="0"/>
              <a:t>익스프레스</a:t>
            </a:r>
            <a:endParaRPr lang="ko-KR" altLang="en-US" sz="4800" i="1" dirty="0"/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655" y="2377571"/>
            <a:ext cx="1948982" cy="201967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8030" y="2105409"/>
            <a:ext cx="1921346" cy="239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68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함수 호출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함수 호출</a:t>
            </a:r>
            <a:r>
              <a:rPr lang="en-US" altLang="ko-KR" dirty="0"/>
              <a:t>(function call)</a:t>
            </a:r>
            <a:r>
              <a:rPr lang="ko-KR" altLang="en-US" dirty="0"/>
              <a:t>이란 </a:t>
            </a:r>
            <a:r>
              <a:rPr lang="en-US" altLang="ko-KR" dirty="0" err="1"/>
              <a:t>get_area</a:t>
            </a:r>
            <a:r>
              <a:rPr lang="en-US" altLang="ko-KR" dirty="0"/>
              <a:t>()</a:t>
            </a:r>
            <a:r>
              <a:rPr lang="ko-KR" altLang="en-US" dirty="0"/>
              <a:t>과 </a:t>
            </a:r>
            <a:r>
              <a:rPr lang="ko-KR" altLang="en-US" dirty="0" smtClean="0"/>
              <a:t>같이 함수의 </a:t>
            </a:r>
            <a:r>
              <a:rPr lang="ko-KR" altLang="en-US" dirty="0"/>
              <a:t>이름을 써주는 것이다</a:t>
            </a:r>
            <a:r>
              <a:rPr lang="en-US" altLang="ko-KR" dirty="0"/>
              <a:t>. </a:t>
            </a:r>
            <a:r>
              <a:rPr lang="ko-KR" altLang="en-US" dirty="0" smtClean="0"/>
              <a:t>함수가 </a:t>
            </a:r>
            <a:r>
              <a:rPr lang="ko-KR" altLang="en-US" dirty="0"/>
              <a:t>호출되면 함수 안에 있는 문장들이 실행되며 실행이 끝나면 호출한 위치로 </a:t>
            </a:r>
            <a:r>
              <a:rPr lang="ko-KR" altLang="en-US" dirty="0" smtClean="0"/>
              <a:t>되돌아간다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179" y="2821342"/>
            <a:ext cx="7572375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720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함수는 몇 번이고 호출될 수 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함수는 일단 작성되면 몇 번이라도 호출이 </a:t>
            </a:r>
            <a:r>
              <a:rPr lang="ko-KR" altLang="en-US" dirty="0" smtClean="0"/>
              <a:t>가능하다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978" y="2649198"/>
            <a:ext cx="7648575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495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인수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52598" y="2017958"/>
            <a:ext cx="7696200" cy="33051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78756" y="2991556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argument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29689" y="3115733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parameter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413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 </a:t>
            </a:r>
            <a:r>
              <a:rPr lang="en-US" altLang="ko-KR" dirty="0" smtClean="0"/>
              <a:t>p209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648" y="1503888"/>
            <a:ext cx="8229600" cy="1754326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 err="1" smtClean="0"/>
              <a:t>def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get_area</a:t>
            </a:r>
            <a:r>
              <a:rPr lang="en-US" altLang="ko-KR" dirty="0" smtClean="0"/>
              <a:t>(radius):</a:t>
            </a:r>
          </a:p>
          <a:p>
            <a:pPr latinLnBrk="1"/>
            <a:r>
              <a:rPr lang="en-US" altLang="ko-KR" dirty="0" smtClean="0"/>
              <a:t>    area = 3.14*radius**2</a:t>
            </a:r>
          </a:p>
          <a:p>
            <a:pPr latinLnBrk="1"/>
            <a:r>
              <a:rPr lang="en-US" altLang="ko-KR" dirty="0" smtClean="0"/>
              <a:t>    return area</a:t>
            </a:r>
          </a:p>
          <a:p>
            <a:pPr latinLnBrk="1"/>
            <a:endParaRPr lang="en-US" altLang="ko-KR" dirty="0" smtClean="0"/>
          </a:p>
          <a:p>
            <a:pPr latinLnBrk="1"/>
            <a:r>
              <a:rPr lang="en-US" altLang="ko-KR" dirty="0" smtClean="0"/>
              <a:t>result = </a:t>
            </a:r>
            <a:r>
              <a:rPr lang="en-US" altLang="ko-KR" dirty="0" err="1" smtClean="0"/>
              <a:t>get_area</a:t>
            </a:r>
            <a:r>
              <a:rPr lang="en-US" altLang="ko-KR" dirty="0" smtClean="0"/>
              <a:t>(3)</a:t>
            </a:r>
          </a:p>
          <a:p>
            <a:pPr latinLnBrk="1"/>
            <a:r>
              <a:rPr lang="en-US" altLang="ko-KR" dirty="0" smtClean="0"/>
              <a:t>print("</a:t>
            </a:r>
            <a:r>
              <a:rPr lang="ko-KR" altLang="en-US" dirty="0" smtClean="0"/>
              <a:t>반지름이 </a:t>
            </a:r>
            <a:r>
              <a:rPr lang="en-US" altLang="ko-KR" dirty="0" smtClean="0"/>
              <a:t>3</a:t>
            </a:r>
            <a:r>
              <a:rPr lang="ko-KR" altLang="en-US" dirty="0" smtClean="0"/>
              <a:t>인 원의 면적</a:t>
            </a:r>
            <a:r>
              <a:rPr lang="en-US" altLang="ko-KR" dirty="0" smtClean="0"/>
              <a:t>=", result)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2648" y="3891102"/>
            <a:ext cx="8229600" cy="369332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ko-KR" altLang="en-US" dirty="0"/>
              <a:t>반지름이 </a:t>
            </a:r>
            <a:r>
              <a:rPr lang="en-US" altLang="ko-KR" dirty="0"/>
              <a:t>3</a:t>
            </a:r>
            <a:r>
              <a:rPr lang="ko-KR" altLang="en-US" dirty="0"/>
              <a:t>인 원의 면적</a:t>
            </a:r>
            <a:r>
              <a:rPr lang="en-US" altLang="ko-KR" dirty="0"/>
              <a:t>= 28.26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31039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값 반환하기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903287" y="2143125"/>
            <a:ext cx="7572375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1433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서로 다른 인수로 호출될 수 </a:t>
            </a:r>
            <a:r>
              <a:rPr lang="ko-KR" altLang="en-US" dirty="0" smtClean="0"/>
              <a:t>있다</a:t>
            </a:r>
            <a:r>
              <a:rPr lang="en-US" altLang="ko-KR" dirty="0" smtClean="0"/>
              <a:t>. p211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648" y="1752462"/>
            <a:ext cx="8229600" cy="2585323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 err="1" smtClean="0"/>
              <a:t>def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get_area</a:t>
            </a:r>
            <a:r>
              <a:rPr lang="en-US" altLang="ko-KR" dirty="0" smtClean="0"/>
              <a:t>(radius):</a:t>
            </a:r>
          </a:p>
          <a:p>
            <a:pPr latinLnBrk="1"/>
            <a:r>
              <a:rPr lang="en-US" altLang="ko-KR" dirty="0" smtClean="0"/>
              <a:t>    area = 3.14*radius**2</a:t>
            </a:r>
          </a:p>
          <a:p>
            <a:pPr latinLnBrk="1"/>
            <a:r>
              <a:rPr lang="en-US" altLang="ko-KR" dirty="0" smtClean="0"/>
              <a:t>    return area</a:t>
            </a:r>
          </a:p>
          <a:p>
            <a:pPr latinLnBrk="1"/>
            <a:endParaRPr lang="en-US" altLang="ko-KR" dirty="0" smtClean="0"/>
          </a:p>
          <a:p>
            <a:pPr latinLnBrk="1"/>
            <a:r>
              <a:rPr lang="en-US" altLang="ko-KR" dirty="0" smtClean="0"/>
              <a:t>result1 </a:t>
            </a:r>
            <a:r>
              <a:rPr lang="en-US" altLang="ko-KR" dirty="0"/>
              <a:t>= </a:t>
            </a:r>
            <a:r>
              <a:rPr lang="en-US" altLang="ko-KR" dirty="0" err="1"/>
              <a:t>get_area</a:t>
            </a:r>
            <a:r>
              <a:rPr lang="en-US" altLang="ko-KR" dirty="0"/>
              <a:t>(3)</a:t>
            </a:r>
          </a:p>
          <a:p>
            <a:pPr latinLnBrk="1"/>
            <a:r>
              <a:rPr lang="en-US" altLang="ko-KR" dirty="0"/>
              <a:t>result2 = </a:t>
            </a:r>
            <a:r>
              <a:rPr lang="en-US" altLang="ko-KR" dirty="0" err="1"/>
              <a:t>get_area</a:t>
            </a:r>
            <a:r>
              <a:rPr lang="en-US" altLang="ko-KR" dirty="0"/>
              <a:t>(20)</a:t>
            </a:r>
          </a:p>
          <a:p>
            <a:pPr latinLnBrk="1"/>
            <a:endParaRPr lang="en-US" altLang="ko-KR" b="1" dirty="0" smtClean="0"/>
          </a:p>
          <a:p>
            <a:pPr latinLnBrk="1"/>
            <a:r>
              <a:rPr lang="en-US" altLang="ko-KR" b="1" dirty="0" smtClean="0"/>
              <a:t>print</a:t>
            </a:r>
            <a:r>
              <a:rPr lang="en-US" altLang="ko-KR" dirty="0"/>
              <a:t>("</a:t>
            </a:r>
            <a:r>
              <a:rPr lang="ko-KR" altLang="en-US" dirty="0"/>
              <a:t>반지름이 </a:t>
            </a:r>
            <a:r>
              <a:rPr lang="en-US" altLang="ko-KR" dirty="0"/>
              <a:t>3</a:t>
            </a:r>
            <a:r>
              <a:rPr lang="ko-KR" altLang="en-US" dirty="0"/>
              <a:t>인 원의 면적</a:t>
            </a:r>
            <a:r>
              <a:rPr lang="en-US" altLang="ko-KR" dirty="0"/>
              <a:t>=", result1)</a:t>
            </a:r>
          </a:p>
          <a:p>
            <a:pPr latinLnBrk="1"/>
            <a:r>
              <a:rPr lang="en-US" altLang="ko-KR" b="1" dirty="0"/>
              <a:t>print</a:t>
            </a:r>
            <a:r>
              <a:rPr lang="en-US" altLang="ko-KR" dirty="0"/>
              <a:t>("</a:t>
            </a:r>
            <a:r>
              <a:rPr lang="ko-KR" altLang="en-US" dirty="0"/>
              <a:t>반지름이 </a:t>
            </a:r>
            <a:r>
              <a:rPr lang="en-US" altLang="ko-KR" dirty="0"/>
              <a:t>20</a:t>
            </a:r>
            <a:r>
              <a:rPr lang="ko-KR" altLang="en-US" dirty="0"/>
              <a:t>인 원의 면적</a:t>
            </a:r>
            <a:r>
              <a:rPr lang="en-US" altLang="ko-KR" dirty="0"/>
              <a:t>=", result2)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2648" y="4686381"/>
            <a:ext cx="8229600" cy="646331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ko-KR" altLang="en-US" dirty="0"/>
              <a:t>반지름이 </a:t>
            </a:r>
            <a:r>
              <a:rPr lang="en-US" altLang="ko-KR" dirty="0"/>
              <a:t>3</a:t>
            </a:r>
            <a:r>
              <a:rPr lang="ko-KR" altLang="en-US" dirty="0"/>
              <a:t>인 원의 면적</a:t>
            </a:r>
            <a:r>
              <a:rPr lang="en-US" altLang="ko-KR" dirty="0"/>
              <a:t>= 28.26</a:t>
            </a:r>
            <a:endParaRPr lang="ko-KR" altLang="en-US" dirty="0"/>
          </a:p>
          <a:p>
            <a:r>
              <a:rPr lang="ko-KR" altLang="en-US" dirty="0"/>
              <a:t>반지름이 </a:t>
            </a:r>
            <a:r>
              <a:rPr lang="en-US" altLang="ko-KR" dirty="0"/>
              <a:t>20</a:t>
            </a:r>
            <a:r>
              <a:rPr lang="ko-KR" altLang="en-US" dirty="0"/>
              <a:t>인 원의 면적</a:t>
            </a:r>
            <a:r>
              <a:rPr lang="en-US" altLang="ko-KR" dirty="0"/>
              <a:t>= 1256.0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39080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여러 개의 값 반환하기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err="1"/>
              <a:t>파이썬에서는</a:t>
            </a:r>
            <a:r>
              <a:rPr lang="ko-KR" altLang="en-US" dirty="0"/>
              <a:t> 함수가 여러 개의 값을 반환할 수 있다</a:t>
            </a:r>
            <a:r>
              <a:rPr lang="en-US" altLang="ko-KR" dirty="0"/>
              <a:t>. </a:t>
            </a:r>
            <a:r>
              <a:rPr lang="ko-KR" altLang="en-US" dirty="0"/>
              <a:t>다음과 같은 형식을 사용한다</a:t>
            </a:r>
            <a:r>
              <a:rPr lang="en-US" altLang="ko-KR" dirty="0"/>
              <a:t>. </a:t>
            </a:r>
            <a:r>
              <a:rPr lang="ko-KR" altLang="en-US" dirty="0"/>
              <a:t>이것은 </a:t>
            </a:r>
            <a:r>
              <a:rPr lang="en-US" altLang="ko-KR" dirty="0"/>
              <a:t>7</a:t>
            </a:r>
            <a:r>
              <a:rPr lang="ko-KR" altLang="en-US" dirty="0"/>
              <a:t>장에서 학습하는 </a:t>
            </a:r>
            <a:r>
              <a:rPr lang="ko-KR" altLang="en-US" dirty="0" err="1"/>
              <a:t>튜플을</a:t>
            </a:r>
            <a:r>
              <a:rPr lang="ko-KR" altLang="en-US" dirty="0"/>
              <a:t> 통하여 이루어진다</a:t>
            </a:r>
            <a:r>
              <a:rPr lang="en-US" altLang="ko-KR" dirty="0"/>
              <a:t>. 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648" y="2489309"/>
            <a:ext cx="8229600" cy="120032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b="1" dirty="0" err="1" smtClean="0"/>
              <a:t>def</a:t>
            </a:r>
            <a:r>
              <a:rPr lang="en-US" altLang="ko-KR" dirty="0" smtClean="0"/>
              <a:t> </a:t>
            </a:r>
            <a:r>
              <a:rPr lang="en-US" altLang="ko-KR" dirty="0" err="1"/>
              <a:t>get_input</a:t>
            </a:r>
            <a:r>
              <a:rPr lang="en-US" altLang="ko-KR" dirty="0"/>
              <a:t>():</a:t>
            </a:r>
          </a:p>
          <a:p>
            <a:pPr latinLnBrk="1"/>
            <a:r>
              <a:rPr lang="en-US" altLang="ko-KR" dirty="0"/>
              <a:t>	</a:t>
            </a:r>
            <a:r>
              <a:rPr lang="en-US" altLang="ko-KR" b="1" dirty="0"/>
              <a:t>return</a:t>
            </a:r>
            <a:r>
              <a:rPr lang="en-US" altLang="ko-KR" dirty="0"/>
              <a:t> 2, </a:t>
            </a:r>
            <a:r>
              <a:rPr lang="en-US" altLang="ko-KR" dirty="0" smtClean="0"/>
              <a:t>3</a:t>
            </a:r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/>
              <a:t>x, y = </a:t>
            </a:r>
            <a:r>
              <a:rPr lang="en-US" altLang="ko-KR" dirty="0" err="1"/>
              <a:t>get_input</a:t>
            </a:r>
            <a:r>
              <a:rPr lang="en-US" altLang="ko-KR" dirty="0"/>
              <a:t>()		# x</a:t>
            </a:r>
            <a:r>
              <a:rPr lang="ko-KR" altLang="en-US" dirty="0"/>
              <a:t>는 </a:t>
            </a:r>
            <a:r>
              <a:rPr lang="en-US" altLang="ko-KR" dirty="0"/>
              <a:t>2</a:t>
            </a:r>
            <a:r>
              <a:rPr lang="ko-KR" altLang="en-US" dirty="0"/>
              <a:t>이고 </a:t>
            </a:r>
            <a:r>
              <a:rPr lang="en-US" altLang="ko-KR" dirty="0"/>
              <a:t>y</a:t>
            </a:r>
            <a:r>
              <a:rPr lang="ko-KR" altLang="en-US" dirty="0"/>
              <a:t>는 </a:t>
            </a:r>
            <a:r>
              <a:rPr lang="en-US" altLang="ko-KR" dirty="0"/>
              <a:t>3</a:t>
            </a:r>
            <a:r>
              <a:rPr lang="ko-KR" altLang="en-US" dirty="0"/>
              <a:t>이다</a:t>
            </a:r>
            <a:r>
              <a:rPr lang="en-US" altLang="ko-KR" dirty="0"/>
              <a:t>.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02867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함수의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몸체는 나중에 작성할 수 있다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/>
            <a:r>
              <a:rPr lang="ko-KR" altLang="en-US" dirty="0" err="1"/>
              <a:t>파이썬에서</a:t>
            </a:r>
            <a:r>
              <a:rPr lang="ko-KR" altLang="en-US" dirty="0"/>
              <a:t> 함수의 헤더만 결정하고 몸체는 나중에 작성하고 싶은 경우에는 </a:t>
            </a:r>
            <a:r>
              <a:rPr lang="en-US" altLang="ko-KR" dirty="0"/>
              <a:t>pass </a:t>
            </a:r>
            <a:r>
              <a:rPr lang="ko-KR" altLang="en-US" dirty="0"/>
              <a:t>키워드를 사용할 수 있다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648" y="2489309"/>
            <a:ext cx="8229600" cy="646331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b="1" dirty="0" err="1"/>
              <a:t>def</a:t>
            </a:r>
            <a:r>
              <a:rPr lang="en-US" altLang="ko-KR" dirty="0"/>
              <a:t> sub():</a:t>
            </a:r>
          </a:p>
          <a:p>
            <a:pPr latinLnBrk="1"/>
            <a:r>
              <a:rPr lang="en-US" altLang="ko-KR" dirty="0" smtClean="0"/>
              <a:t>	pass 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0068126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중간점검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fontAlgn="base">
              <a:buNone/>
            </a:pPr>
            <a:r>
              <a:rPr lang="en-US" altLang="ko-KR" dirty="0" smtClean="0"/>
              <a:t>1. </a:t>
            </a:r>
            <a:r>
              <a:rPr lang="ko-KR" altLang="en-US" dirty="0" smtClean="0"/>
              <a:t>함수에 </a:t>
            </a:r>
            <a:r>
              <a:rPr lang="ko-KR" altLang="en-US" dirty="0"/>
              <a:t>전달되는 값을 무엇이라고 하는가</a:t>
            </a:r>
            <a:r>
              <a:rPr lang="en-US" altLang="ko-KR" dirty="0"/>
              <a:t>? </a:t>
            </a:r>
            <a:endParaRPr lang="ko-KR" altLang="en-US" dirty="0"/>
          </a:p>
          <a:p>
            <a:pPr marL="0" indent="0" fontAlgn="base">
              <a:buNone/>
            </a:pPr>
            <a:r>
              <a:rPr lang="en-US" altLang="ko-KR" dirty="0"/>
              <a:t>2. </a:t>
            </a:r>
            <a:r>
              <a:rPr lang="ko-KR" altLang="en-US" dirty="0"/>
              <a:t>함수 안에서 전달되는 값을 받는 변수를 무엇이라고 하는가</a:t>
            </a:r>
            <a:r>
              <a:rPr lang="en-US" altLang="ko-KR" dirty="0"/>
              <a:t>? </a:t>
            </a:r>
            <a:endParaRPr lang="ko-KR" altLang="en-US" dirty="0"/>
          </a:p>
          <a:p>
            <a:pPr marL="0" indent="0" fontAlgn="base">
              <a:buNone/>
            </a:pPr>
            <a:r>
              <a:rPr lang="en-US" altLang="ko-KR" dirty="0"/>
              <a:t>3. </a:t>
            </a:r>
            <a:r>
              <a:rPr lang="ko-KR" altLang="en-US" dirty="0"/>
              <a:t>사용자로부터 </a:t>
            </a:r>
            <a:r>
              <a:rPr lang="en-US" altLang="ko-KR" dirty="0"/>
              <a:t>2</a:t>
            </a:r>
            <a:r>
              <a:rPr lang="ko-KR" altLang="en-US" dirty="0"/>
              <a:t>개의 정수를 받아서 반환하는 함수를 작성해보자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8154" y="3553379"/>
            <a:ext cx="2329605" cy="233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6141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함수의 순서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err="1" smtClean="0"/>
              <a:t>파이썬은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인터프리트</a:t>
            </a:r>
            <a:r>
              <a:rPr lang="ko-KR" altLang="en-US" dirty="0" smtClean="0"/>
              <a:t> 언어이기 때문에 함수의 순서가 중요하다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648" y="2489309"/>
            <a:ext cx="8229600" cy="1754326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/>
              <a:t>result = </a:t>
            </a:r>
            <a:r>
              <a:rPr lang="en-US" altLang="ko-KR" dirty="0" err="1"/>
              <a:t>get_area</a:t>
            </a:r>
            <a:r>
              <a:rPr lang="en-US" altLang="ko-KR" dirty="0"/>
              <a:t>(3)</a:t>
            </a:r>
          </a:p>
          <a:p>
            <a:pPr latinLnBrk="1"/>
            <a:r>
              <a:rPr lang="en-US" altLang="ko-KR" b="1" dirty="0"/>
              <a:t>print</a:t>
            </a:r>
            <a:r>
              <a:rPr lang="en-US" altLang="ko-KR" dirty="0"/>
              <a:t>("</a:t>
            </a:r>
            <a:r>
              <a:rPr lang="ko-KR" altLang="en-US" dirty="0"/>
              <a:t>반지름이 </a:t>
            </a:r>
            <a:r>
              <a:rPr lang="en-US" altLang="ko-KR" dirty="0"/>
              <a:t>3</a:t>
            </a:r>
            <a:r>
              <a:rPr lang="ko-KR" altLang="en-US" dirty="0"/>
              <a:t>인 원의 면적</a:t>
            </a:r>
            <a:r>
              <a:rPr lang="en-US" altLang="ko-KR" dirty="0"/>
              <a:t>=", result)</a:t>
            </a:r>
          </a:p>
          <a:p>
            <a:pPr latinLnBrk="1"/>
            <a:endParaRPr lang="en-US" altLang="ko-KR" b="1" dirty="0" smtClean="0"/>
          </a:p>
          <a:p>
            <a:pPr latinLnBrk="1"/>
            <a:r>
              <a:rPr lang="en-US" altLang="ko-KR" b="1" dirty="0" err="1" smtClean="0"/>
              <a:t>def</a:t>
            </a:r>
            <a:r>
              <a:rPr lang="en-US" altLang="ko-KR" dirty="0" smtClean="0"/>
              <a:t> </a:t>
            </a:r>
            <a:r>
              <a:rPr lang="en-US" altLang="ko-KR" dirty="0" err="1"/>
              <a:t>get_area</a:t>
            </a:r>
            <a:r>
              <a:rPr lang="en-US" altLang="ko-KR" dirty="0"/>
              <a:t>(radius):</a:t>
            </a:r>
          </a:p>
          <a:p>
            <a:pPr latinLnBrk="1"/>
            <a:r>
              <a:rPr lang="en-US" altLang="ko-KR" dirty="0" smtClean="0"/>
              <a:t>	area </a:t>
            </a:r>
            <a:r>
              <a:rPr lang="en-US" altLang="ko-KR" dirty="0"/>
              <a:t>= 3.14*radius**2</a:t>
            </a:r>
          </a:p>
          <a:p>
            <a:pPr latinLnBrk="1"/>
            <a:r>
              <a:rPr lang="en-US" altLang="ko-KR" b="1" dirty="0" smtClean="0"/>
              <a:t>	return</a:t>
            </a:r>
            <a:r>
              <a:rPr lang="en-US" altLang="ko-KR" dirty="0" smtClean="0"/>
              <a:t> </a:t>
            </a:r>
            <a:r>
              <a:rPr lang="en-US" altLang="ko-KR" dirty="0"/>
              <a:t>area</a:t>
            </a:r>
          </a:p>
        </p:txBody>
      </p:sp>
      <p:sp>
        <p:nvSpPr>
          <p:cNvPr id="5" name="설명선 2 4"/>
          <p:cNvSpPr/>
          <p:nvPr/>
        </p:nvSpPr>
        <p:spPr>
          <a:xfrm>
            <a:off x="5255581" y="3977196"/>
            <a:ext cx="3169328" cy="994299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30357"/>
              <a:gd name="adj6" fmla="val -816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정의되지 않은 함수를 </a:t>
            </a:r>
            <a:r>
              <a:rPr lang="ko-KR" altLang="en-US" dirty="0" err="1" smtClean="0"/>
              <a:t>사용하엿으므로</a:t>
            </a:r>
            <a:r>
              <a:rPr lang="ko-KR" altLang="en-US" dirty="0" smtClean="0"/>
              <a:t> 오류</a:t>
            </a:r>
            <a:r>
              <a:rPr lang="en-US" altLang="ko-KR" dirty="0" smtClean="0"/>
              <a:t>!!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48798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학습 목표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 fontAlgn="base"/>
            <a:r>
              <a:rPr lang="ko-KR" altLang="en-US" dirty="0"/>
              <a:t>함수의 개념을 학습합니다</a:t>
            </a:r>
            <a:r>
              <a:rPr lang="en-US" altLang="ko-KR" dirty="0"/>
              <a:t>. </a:t>
            </a:r>
            <a:endParaRPr lang="ko-KR" altLang="en-US" dirty="0"/>
          </a:p>
          <a:p>
            <a:pPr lvl="0" fontAlgn="base"/>
            <a:r>
              <a:rPr lang="ko-KR" altLang="en-US" dirty="0"/>
              <a:t>함수를 작성하는 방법을 학습합니다</a:t>
            </a:r>
            <a:r>
              <a:rPr lang="en-US" altLang="ko-KR" dirty="0"/>
              <a:t>. </a:t>
            </a:r>
            <a:endParaRPr lang="ko-KR" altLang="en-US" dirty="0"/>
          </a:p>
          <a:p>
            <a:pPr lvl="0" fontAlgn="base"/>
            <a:r>
              <a:rPr lang="ko-KR" altLang="en-US" dirty="0"/>
              <a:t>함수를 호출하여 사용하여 방법을 학습합니다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2011" y="4310171"/>
            <a:ext cx="2939433" cy="178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9905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함수의 </a:t>
            </a:r>
            <a:r>
              <a:rPr lang="ko-KR" altLang="en-US" dirty="0" smtClean="0"/>
              <a:t>순서 </a:t>
            </a:r>
            <a:r>
              <a:rPr lang="en-US" altLang="ko-KR" dirty="0" smtClean="0"/>
              <a:t>p212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/>
            <a:r>
              <a:rPr lang="ko-KR" altLang="en-US" dirty="0" smtClean="0"/>
              <a:t>그러나 함수 </a:t>
            </a:r>
            <a:r>
              <a:rPr lang="ko-KR" altLang="en-US" dirty="0"/>
              <a:t>내에서는 아직 정의되지 않은 함수를 호출할 수는 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648" y="2489309"/>
            <a:ext cx="8229600" cy="2585323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 err="1"/>
              <a:t>def</a:t>
            </a:r>
            <a:r>
              <a:rPr lang="en-US" altLang="ko-KR" dirty="0"/>
              <a:t> main() :</a:t>
            </a:r>
          </a:p>
          <a:p>
            <a:pPr latinLnBrk="1"/>
            <a:r>
              <a:rPr lang="en-US" altLang="ko-KR" dirty="0" smtClean="0"/>
              <a:t>    result1 </a:t>
            </a:r>
            <a:r>
              <a:rPr lang="en-US" altLang="ko-KR" dirty="0"/>
              <a:t>= </a:t>
            </a:r>
            <a:r>
              <a:rPr lang="en-US" altLang="ko-KR" dirty="0" err="1"/>
              <a:t>get_area</a:t>
            </a:r>
            <a:r>
              <a:rPr lang="en-US" altLang="ko-KR" dirty="0"/>
              <a:t>(3)</a:t>
            </a:r>
          </a:p>
          <a:p>
            <a:pPr latinLnBrk="1"/>
            <a:r>
              <a:rPr lang="en-US" altLang="ko-KR" dirty="0"/>
              <a:t>    print("</a:t>
            </a:r>
            <a:r>
              <a:rPr lang="ko-KR" altLang="en-US" dirty="0"/>
              <a:t>반지름이 </a:t>
            </a:r>
            <a:r>
              <a:rPr lang="en-US" altLang="ko-KR" dirty="0"/>
              <a:t>3</a:t>
            </a:r>
            <a:r>
              <a:rPr lang="ko-KR" altLang="en-US" dirty="0"/>
              <a:t>인 원의 면적</a:t>
            </a:r>
            <a:r>
              <a:rPr lang="en-US" altLang="ko-KR" dirty="0"/>
              <a:t>=", result1)</a:t>
            </a:r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 err="1"/>
              <a:t>def</a:t>
            </a:r>
            <a:r>
              <a:rPr lang="en-US" altLang="ko-KR" dirty="0"/>
              <a:t> </a:t>
            </a:r>
            <a:r>
              <a:rPr lang="en-US" altLang="ko-KR" dirty="0" err="1"/>
              <a:t>get_area</a:t>
            </a:r>
            <a:r>
              <a:rPr lang="en-US" altLang="ko-KR" dirty="0"/>
              <a:t>(radius):</a:t>
            </a:r>
          </a:p>
          <a:p>
            <a:pPr latinLnBrk="1"/>
            <a:r>
              <a:rPr lang="en-US" altLang="ko-KR" dirty="0"/>
              <a:t>    area = 3.14*radius**2</a:t>
            </a:r>
          </a:p>
          <a:p>
            <a:pPr latinLnBrk="1"/>
            <a:r>
              <a:rPr lang="en-US" altLang="ko-KR" dirty="0" smtClean="0"/>
              <a:t>    return </a:t>
            </a:r>
            <a:r>
              <a:rPr lang="en-US" altLang="ko-KR" dirty="0"/>
              <a:t>area</a:t>
            </a:r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/>
              <a:t>main()</a:t>
            </a:r>
          </a:p>
        </p:txBody>
      </p:sp>
      <p:sp>
        <p:nvSpPr>
          <p:cNvPr id="5" name="설명선 2 4"/>
          <p:cNvSpPr/>
          <p:nvPr/>
        </p:nvSpPr>
        <p:spPr>
          <a:xfrm>
            <a:off x="5672920" y="4305670"/>
            <a:ext cx="3169328" cy="994299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30357"/>
              <a:gd name="adj6" fmla="val -816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atinLnBrk="1"/>
            <a:r>
              <a:rPr lang="ko-KR" altLang="en-US" dirty="0"/>
              <a:t>함수 안에서는 정의되지 않은 다른 함수를 호출하여도 된다</a:t>
            </a:r>
            <a:r>
              <a:rPr lang="en-US" altLang="ko-KR" dirty="0"/>
              <a:t>.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5091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중간점검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fontAlgn="base">
              <a:buNone/>
            </a:pPr>
            <a:r>
              <a:rPr lang="en-US" altLang="ko-KR" dirty="0" smtClean="0"/>
              <a:t>1. </a:t>
            </a:r>
            <a:r>
              <a:rPr lang="ko-KR" altLang="en-US" dirty="0" smtClean="0"/>
              <a:t>주어진 </a:t>
            </a:r>
            <a:r>
              <a:rPr lang="ko-KR" altLang="en-US" dirty="0"/>
              <a:t>사각형의 면적을 계산하는 함수 </a:t>
            </a:r>
            <a:r>
              <a:rPr lang="en-US" altLang="ko-KR" dirty="0" err="1"/>
              <a:t>get_rect_area</a:t>
            </a:r>
            <a:r>
              <a:rPr lang="en-US" altLang="ko-KR" dirty="0"/>
              <a:t>(w, h)</a:t>
            </a:r>
            <a:r>
              <a:rPr lang="ko-KR" altLang="en-US" dirty="0"/>
              <a:t>를 정의해보자</a:t>
            </a:r>
            <a:r>
              <a:rPr lang="en-US" altLang="ko-KR" dirty="0"/>
              <a:t>. </a:t>
            </a:r>
            <a:r>
              <a:rPr lang="ko-KR" altLang="en-US" dirty="0"/>
              <a:t>여기서 </a:t>
            </a:r>
            <a:r>
              <a:rPr lang="en-US" altLang="ko-KR" dirty="0"/>
              <a:t>w</a:t>
            </a:r>
            <a:r>
              <a:rPr lang="ko-KR" altLang="en-US" dirty="0"/>
              <a:t>는 너비</a:t>
            </a:r>
            <a:r>
              <a:rPr lang="en-US" altLang="ko-KR" dirty="0"/>
              <a:t>, h</a:t>
            </a:r>
            <a:r>
              <a:rPr lang="ko-KR" altLang="en-US" dirty="0"/>
              <a:t>는 높이이다</a:t>
            </a:r>
            <a:r>
              <a:rPr lang="en-US" altLang="ko-KR" dirty="0"/>
              <a:t>. </a:t>
            </a:r>
            <a:endParaRPr lang="ko-KR" altLang="en-US" dirty="0"/>
          </a:p>
          <a:p>
            <a:pPr marL="0" indent="0" fontAlgn="base">
              <a:buNone/>
            </a:pPr>
            <a:r>
              <a:rPr lang="en-US" altLang="ko-KR" dirty="0"/>
              <a:t>2. main() </a:t>
            </a:r>
            <a:r>
              <a:rPr lang="ko-KR" altLang="en-US" dirty="0"/>
              <a:t>함수를 정의하고 </a:t>
            </a:r>
            <a:r>
              <a:rPr lang="en-US" altLang="ko-KR" dirty="0"/>
              <a:t>main() </a:t>
            </a:r>
            <a:r>
              <a:rPr lang="ko-KR" altLang="en-US" dirty="0"/>
              <a:t>함수 안에서 </a:t>
            </a:r>
            <a:r>
              <a:rPr lang="en-US" altLang="ko-KR" dirty="0" err="1"/>
              <a:t>get_rect_area</a:t>
            </a:r>
            <a:r>
              <a:rPr lang="en-US" altLang="ko-KR" dirty="0"/>
              <a:t>()</a:t>
            </a:r>
            <a:r>
              <a:rPr lang="ko-KR" altLang="en-US" dirty="0"/>
              <a:t>를 호출해보자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8154" y="3553379"/>
            <a:ext cx="2329605" cy="233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546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Lab: </a:t>
            </a:r>
            <a:r>
              <a:rPr lang="ko-KR" altLang="en-US" dirty="0"/>
              <a:t>피자 크기 </a:t>
            </a:r>
            <a:r>
              <a:rPr lang="ko-KR" altLang="en-US" dirty="0" smtClean="0"/>
              <a:t>비교</a:t>
            </a:r>
            <a:endParaRPr lang="ko-KR" altLang="en-US" dirty="0"/>
          </a:p>
        </p:txBody>
      </p:sp>
      <p:sp>
        <p:nvSpPr>
          <p:cNvPr id="6" name="내용 개체 틀 5"/>
          <p:cNvSpPr>
            <a:spLocks noGrp="1"/>
          </p:cNvSpPr>
          <p:nvPr>
            <p:ph sz="quarter" idx="1"/>
          </p:nvPr>
        </p:nvSpPr>
        <p:spPr>
          <a:xfrm>
            <a:off x="612648" y="1582445"/>
            <a:ext cx="8153400" cy="4495800"/>
          </a:xfrm>
        </p:spPr>
        <p:txBody>
          <a:bodyPr/>
          <a:lstStyle/>
          <a:p>
            <a:r>
              <a:rPr lang="ko-KR" altLang="en-US" dirty="0"/>
              <a:t>원의 반지름을 받아서 피자의 면적을 계산하는 함수를 작성해서 사용해보자</a:t>
            </a:r>
            <a:r>
              <a:rPr lang="en-US" altLang="ko-KR" dirty="0"/>
              <a:t>. 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2648" y="4686381"/>
            <a:ext cx="8229600" cy="646331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ko-KR" dirty="0"/>
              <a:t>20cm </a:t>
            </a:r>
            <a:r>
              <a:rPr lang="ko-KR" altLang="en-US" dirty="0"/>
              <a:t>피자 </a:t>
            </a:r>
            <a:r>
              <a:rPr lang="en-US" altLang="ko-KR" dirty="0"/>
              <a:t>2</a:t>
            </a:r>
            <a:r>
              <a:rPr lang="ko-KR" altLang="en-US" dirty="0"/>
              <a:t>개의 면적</a:t>
            </a:r>
            <a:r>
              <a:rPr lang="en-US" altLang="ko-KR" dirty="0"/>
              <a:t>: 2512.0</a:t>
            </a:r>
            <a:endParaRPr lang="ko-KR" altLang="en-US" dirty="0"/>
          </a:p>
          <a:p>
            <a:r>
              <a:rPr lang="en-US" altLang="ko-KR" dirty="0"/>
              <a:t>30cm </a:t>
            </a:r>
            <a:r>
              <a:rPr lang="ko-KR" altLang="en-US" dirty="0"/>
              <a:t>피자 </a:t>
            </a:r>
            <a:r>
              <a:rPr lang="en-US" altLang="ko-KR" dirty="0"/>
              <a:t>1</a:t>
            </a:r>
            <a:r>
              <a:rPr lang="ko-KR" altLang="en-US" dirty="0"/>
              <a:t>개의 면적</a:t>
            </a:r>
            <a:r>
              <a:rPr lang="en-US" altLang="ko-KR" dirty="0"/>
              <a:t>: 2826.0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5887" y="2297004"/>
            <a:ext cx="4714875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5800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Solution</a:t>
            </a:r>
            <a:r>
              <a:rPr lang="en-US" altLang="ko-KR" dirty="0" smtClean="0"/>
              <a:t>: pizza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6448" y="1741671"/>
            <a:ext cx="8229600" cy="452431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 err="1"/>
              <a:t>def</a:t>
            </a:r>
            <a:r>
              <a:rPr lang="en-US" altLang="ko-KR" dirty="0"/>
              <a:t> main() : </a:t>
            </a:r>
          </a:p>
          <a:p>
            <a:pPr latinLnBrk="1"/>
            <a:r>
              <a:rPr lang="en-US" altLang="ko-KR" dirty="0"/>
              <a:t>    print("20cm </a:t>
            </a:r>
            <a:r>
              <a:rPr lang="ko-KR" altLang="en-US" dirty="0"/>
              <a:t>피자 </a:t>
            </a:r>
            <a:r>
              <a:rPr lang="en-US" altLang="ko-KR" dirty="0"/>
              <a:t>2</a:t>
            </a:r>
            <a:r>
              <a:rPr lang="ko-KR" altLang="en-US" dirty="0"/>
              <a:t>개의 면적</a:t>
            </a:r>
            <a:r>
              <a:rPr lang="en-US" altLang="ko-KR" dirty="0"/>
              <a:t>:", </a:t>
            </a:r>
            <a:r>
              <a:rPr lang="en-US" altLang="ko-KR" dirty="0" err="1"/>
              <a:t>get_area</a:t>
            </a:r>
            <a:r>
              <a:rPr lang="en-US" altLang="ko-KR" dirty="0"/>
              <a:t>(20)+</a:t>
            </a:r>
            <a:r>
              <a:rPr lang="en-US" altLang="ko-KR" dirty="0" err="1"/>
              <a:t>get_area</a:t>
            </a:r>
            <a:r>
              <a:rPr lang="en-US" altLang="ko-KR" dirty="0"/>
              <a:t>(20))</a:t>
            </a:r>
          </a:p>
          <a:p>
            <a:pPr latinLnBrk="1"/>
            <a:r>
              <a:rPr lang="en-US" altLang="ko-KR" dirty="0"/>
              <a:t>    print("30cm </a:t>
            </a:r>
            <a:r>
              <a:rPr lang="ko-KR" altLang="en-US" dirty="0"/>
              <a:t>피자 </a:t>
            </a:r>
            <a:r>
              <a:rPr lang="en-US" altLang="ko-KR" dirty="0"/>
              <a:t>1</a:t>
            </a:r>
            <a:r>
              <a:rPr lang="ko-KR" altLang="en-US" dirty="0"/>
              <a:t>개의 면적</a:t>
            </a:r>
            <a:r>
              <a:rPr lang="en-US" altLang="ko-KR" dirty="0"/>
              <a:t>:", </a:t>
            </a:r>
            <a:r>
              <a:rPr lang="en-US" altLang="ko-KR" dirty="0" err="1"/>
              <a:t>get_area</a:t>
            </a:r>
            <a:r>
              <a:rPr lang="en-US" altLang="ko-KR" dirty="0"/>
              <a:t>(30))</a:t>
            </a:r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/>
              <a:t>## </a:t>
            </a:r>
            <a:r>
              <a:rPr lang="ko-KR" altLang="en-US" dirty="0"/>
              <a:t>원의 면적을 계산한다</a:t>
            </a:r>
            <a:r>
              <a:rPr lang="en-US" altLang="ko-KR" dirty="0"/>
              <a:t>.</a:t>
            </a:r>
          </a:p>
          <a:p>
            <a:pPr latinLnBrk="1"/>
            <a:r>
              <a:rPr lang="en-US" altLang="ko-KR" dirty="0"/>
              <a:t># @</a:t>
            </a:r>
            <a:r>
              <a:rPr lang="en-US" altLang="ko-KR" dirty="0" err="1"/>
              <a:t>param</a:t>
            </a:r>
            <a:r>
              <a:rPr lang="en-US" altLang="ko-KR" dirty="0"/>
              <a:t> radius </a:t>
            </a:r>
            <a:r>
              <a:rPr lang="ko-KR" altLang="en-US" dirty="0"/>
              <a:t>원의 반지름</a:t>
            </a:r>
          </a:p>
          <a:p>
            <a:pPr latinLnBrk="1"/>
            <a:r>
              <a:rPr lang="en-US" altLang="ko-KR" dirty="0"/>
              <a:t># @return </a:t>
            </a:r>
            <a:r>
              <a:rPr lang="ko-KR" altLang="en-US" dirty="0"/>
              <a:t>원의 면적 </a:t>
            </a:r>
          </a:p>
          <a:p>
            <a:pPr latinLnBrk="1"/>
            <a:r>
              <a:rPr lang="en-US" altLang="ko-KR" dirty="0"/>
              <a:t>#</a:t>
            </a:r>
          </a:p>
          <a:p>
            <a:pPr latinLnBrk="1"/>
            <a:r>
              <a:rPr lang="en-US" altLang="ko-KR" dirty="0" err="1"/>
              <a:t>def</a:t>
            </a:r>
            <a:r>
              <a:rPr lang="en-US" altLang="ko-KR" dirty="0"/>
              <a:t> </a:t>
            </a:r>
            <a:r>
              <a:rPr lang="en-US" altLang="ko-KR" dirty="0" err="1"/>
              <a:t>get_area</a:t>
            </a:r>
            <a:r>
              <a:rPr lang="en-US" altLang="ko-KR" dirty="0"/>
              <a:t>(radius) :</a:t>
            </a:r>
          </a:p>
          <a:p>
            <a:pPr latinLnBrk="1"/>
            <a:r>
              <a:rPr lang="en-US" altLang="ko-KR" dirty="0"/>
              <a:t>    if radius &gt; 0 :</a:t>
            </a:r>
          </a:p>
          <a:p>
            <a:pPr latinLnBrk="1"/>
            <a:r>
              <a:rPr lang="en-US" altLang="ko-KR" dirty="0"/>
              <a:t>        area = 3.14*radius**2</a:t>
            </a:r>
          </a:p>
          <a:p>
            <a:pPr latinLnBrk="1"/>
            <a:r>
              <a:rPr lang="en-US" altLang="ko-KR" dirty="0"/>
              <a:t>    else :</a:t>
            </a:r>
          </a:p>
          <a:p>
            <a:pPr latinLnBrk="1"/>
            <a:r>
              <a:rPr lang="en-US" altLang="ko-KR" dirty="0"/>
              <a:t>        area = 0</a:t>
            </a:r>
          </a:p>
          <a:p>
            <a:pPr latinLnBrk="1"/>
            <a:r>
              <a:rPr lang="en-US" altLang="ko-KR" dirty="0"/>
              <a:t>    return area</a:t>
            </a:r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/>
              <a:t>main()</a:t>
            </a:r>
          </a:p>
        </p:txBody>
      </p:sp>
    </p:spTree>
    <p:extLst>
      <p:ext uri="{BB962C8B-B14F-4D97-AF65-F5344CB8AC3E}">
        <p14:creationId xmlns:p14="http://schemas.microsoft.com/office/powerpoint/2010/main" val="383259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매개변수</a:t>
            </a:r>
            <a:r>
              <a:rPr lang="en-US" altLang="ko-KR" dirty="0" smtClean="0"/>
              <a:t> </a:t>
            </a:r>
            <a:r>
              <a:rPr lang="ko-KR" altLang="en-US" dirty="0" smtClean="0"/>
              <a:t>전달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2648" y="2569098"/>
            <a:ext cx="8153400" cy="2717800"/>
          </a:xfrm>
          <a:prstGeom prst="rect">
            <a:avLst/>
          </a:prstGeom>
        </p:spPr>
      </p:pic>
      <p:sp>
        <p:nvSpPr>
          <p:cNvPr id="5" name="설명선 2 4"/>
          <p:cNvSpPr/>
          <p:nvPr/>
        </p:nvSpPr>
        <p:spPr>
          <a:xfrm>
            <a:off x="5158015" y="5642497"/>
            <a:ext cx="3169328" cy="994299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30357"/>
              <a:gd name="adj6" fmla="val -816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atinLnBrk="1"/>
            <a:r>
              <a:rPr lang="ko-KR" altLang="en-US" dirty="0" smtClean="0"/>
              <a:t>인수</a:t>
            </a:r>
            <a:r>
              <a:rPr lang="en-US" altLang="ko-KR" dirty="0" smtClean="0"/>
              <a:t>(argument)</a:t>
            </a:r>
            <a:endParaRPr lang="ko-KR" altLang="en-US" dirty="0"/>
          </a:p>
        </p:txBody>
      </p:sp>
      <p:sp>
        <p:nvSpPr>
          <p:cNvPr id="6" name="설명선 2 5"/>
          <p:cNvSpPr/>
          <p:nvPr/>
        </p:nvSpPr>
        <p:spPr>
          <a:xfrm>
            <a:off x="5596720" y="1446564"/>
            <a:ext cx="3169328" cy="994299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99107"/>
              <a:gd name="adj6" fmla="val 345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atinLnBrk="1"/>
            <a:r>
              <a:rPr lang="ko-KR" altLang="en-US" dirty="0" smtClean="0"/>
              <a:t>매개변수</a:t>
            </a:r>
            <a:r>
              <a:rPr lang="en-US" altLang="ko-KR" dirty="0" smtClean="0"/>
              <a:t>(parameter)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115566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서로 다른 인수로 호출될 수 </a:t>
            </a:r>
            <a:r>
              <a:rPr lang="ko-KR" altLang="en-US" dirty="0" smtClean="0"/>
              <a:t>있다</a:t>
            </a:r>
            <a:r>
              <a:rPr lang="en-US" altLang="ko-KR" dirty="0" smtClean="0"/>
              <a:t>. p215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648" y="1752462"/>
            <a:ext cx="8229600" cy="369331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b="1" dirty="0" err="1"/>
              <a:t>def</a:t>
            </a:r>
            <a:r>
              <a:rPr lang="en-US" altLang="ko-KR" dirty="0"/>
              <a:t> </a:t>
            </a:r>
            <a:r>
              <a:rPr lang="en-US" altLang="ko-KR" dirty="0" err="1"/>
              <a:t>get_sum</a:t>
            </a:r>
            <a:r>
              <a:rPr lang="en-US" altLang="ko-KR" dirty="0"/>
              <a:t>(start, end):</a:t>
            </a:r>
          </a:p>
          <a:p>
            <a:pPr latinLnBrk="1"/>
            <a:r>
              <a:rPr lang="en-US" altLang="ko-KR" dirty="0"/>
              <a:t>	sum = 0</a:t>
            </a:r>
          </a:p>
          <a:p>
            <a:pPr latinLnBrk="1"/>
            <a:r>
              <a:rPr lang="en-US" altLang="ko-KR" dirty="0"/>
              <a:t>	</a:t>
            </a:r>
            <a:r>
              <a:rPr lang="en-US" altLang="ko-KR" b="1" dirty="0"/>
              <a:t>for</a:t>
            </a:r>
            <a:r>
              <a:rPr lang="en-US" altLang="ko-KR" dirty="0"/>
              <a:t> </a:t>
            </a:r>
            <a:r>
              <a:rPr lang="en-US" altLang="ko-KR" dirty="0" err="1"/>
              <a:t>i</a:t>
            </a:r>
            <a:r>
              <a:rPr lang="en-US" altLang="ko-KR" dirty="0"/>
              <a:t> in range(start, end+1):</a:t>
            </a:r>
          </a:p>
          <a:p>
            <a:pPr latinLnBrk="1"/>
            <a:r>
              <a:rPr lang="en-US" altLang="ko-KR" dirty="0"/>
              <a:t>		sum += </a:t>
            </a:r>
            <a:r>
              <a:rPr lang="en-US" altLang="ko-KR" dirty="0" err="1"/>
              <a:t>i</a:t>
            </a:r>
            <a:endParaRPr lang="en-US" altLang="ko-KR" dirty="0"/>
          </a:p>
          <a:p>
            <a:pPr latinLnBrk="1"/>
            <a:r>
              <a:rPr lang="en-US" altLang="ko-KR" dirty="0"/>
              <a:t>	</a:t>
            </a:r>
            <a:r>
              <a:rPr lang="en-US" altLang="ko-KR" b="1" dirty="0"/>
              <a:t>return</a:t>
            </a:r>
            <a:r>
              <a:rPr lang="en-US" altLang="ko-KR" dirty="0"/>
              <a:t> sum</a:t>
            </a:r>
          </a:p>
          <a:p>
            <a:pPr latinLnBrk="1"/>
            <a:endParaRPr lang="en-US" altLang="ko-KR" dirty="0" smtClean="0"/>
          </a:p>
          <a:p>
            <a:pPr latinLnBrk="1"/>
            <a:endParaRPr lang="en-US" altLang="ko-KR" dirty="0"/>
          </a:p>
          <a:p>
            <a:pPr latinLnBrk="1"/>
            <a:endParaRPr lang="en-US" altLang="ko-KR" dirty="0" smtClean="0"/>
          </a:p>
          <a:p>
            <a:pPr latinLnBrk="1"/>
            <a:r>
              <a:rPr lang="en-US" altLang="ko-KR" dirty="0"/>
              <a:t># 1</a:t>
            </a:r>
            <a:r>
              <a:rPr lang="ko-KR" altLang="en-US" dirty="0"/>
              <a:t>과 </a:t>
            </a:r>
            <a:r>
              <a:rPr lang="en-US" altLang="ko-KR" dirty="0"/>
              <a:t>10</a:t>
            </a:r>
            <a:r>
              <a:rPr lang="ko-KR" altLang="en-US" dirty="0"/>
              <a:t>이 </a:t>
            </a:r>
            <a:r>
              <a:rPr lang="en-US" altLang="ko-KR" dirty="0" err="1"/>
              <a:t>get_sum</a:t>
            </a:r>
            <a:r>
              <a:rPr lang="en-US" altLang="ko-KR" dirty="0"/>
              <a:t>()</a:t>
            </a:r>
            <a:r>
              <a:rPr lang="ko-KR" altLang="en-US" dirty="0"/>
              <a:t>의 인수가 된다</a:t>
            </a:r>
            <a:r>
              <a:rPr lang="en-US" altLang="ko-KR" dirty="0"/>
              <a:t>. </a:t>
            </a:r>
          </a:p>
          <a:p>
            <a:pPr latinLnBrk="1"/>
            <a:r>
              <a:rPr lang="en-US" altLang="ko-KR" dirty="0" smtClean="0"/>
              <a:t>x </a:t>
            </a:r>
            <a:r>
              <a:rPr lang="en-US" altLang="ko-KR" dirty="0"/>
              <a:t>= </a:t>
            </a:r>
            <a:r>
              <a:rPr lang="en-US" altLang="ko-KR" dirty="0" err="1"/>
              <a:t>get_sum</a:t>
            </a:r>
            <a:r>
              <a:rPr lang="en-US" altLang="ko-KR" dirty="0"/>
              <a:t>(1, 10)  </a:t>
            </a:r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/>
              <a:t># 1</a:t>
            </a:r>
            <a:r>
              <a:rPr lang="ko-KR" altLang="en-US" dirty="0"/>
              <a:t>과 </a:t>
            </a:r>
            <a:r>
              <a:rPr lang="en-US" altLang="ko-KR" dirty="0"/>
              <a:t>20</a:t>
            </a:r>
            <a:r>
              <a:rPr lang="ko-KR" altLang="en-US" dirty="0"/>
              <a:t>이 </a:t>
            </a:r>
            <a:r>
              <a:rPr lang="en-US" altLang="ko-KR" dirty="0" err="1"/>
              <a:t>get_sum</a:t>
            </a:r>
            <a:r>
              <a:rPr lang="en-US" altLang="ko-KR" dirty="0"/>
              <a:t>()</a:t>
            </a:r>
            <a:r>
              <a:rPr lang="ko-KR" altLang="en-US" dirty="0"/>
              <a:t>의 인수가 된다</a:t>
            </a:r>
            <a:r>
              <a:rPr lang="en-US" altLang="ko-KR" dirty="0"/>
              <a:t>. </a:t>
            </a:r>
          </a:p>
          <a:p>
            <a:pPr latinLnBrk="1"/>
            <a:r>
              <a:rPr lang="en-US" altLang="ko-KR" dirty="0"/>
              <a:t>y = </a:t>
            </a:r>
            <a:r>
              <a:rPr lang="en-US" altLang="ko-KR" dirty="0" err="1"/>
              <a:t>get_sum</a:t>
            </a:r>
            <a:r>
              <a:rPr lang="en-US" altLang="ko-KR" dirty="0"/>
              <a:t>(1, 20);  </a:t>
            </a:r>
          </a:p>
        </p:txBody>
      </p:sp>
    </p:spTree>
    <p:extLst>
      <p:ext uri="{BB962C8B-B14F-4D97-AF65-F5344CB8AC3E}">
        <p14:creationId xmlns:p14="http://schemas.microsoft.com/office/powerpoint/2010/main" val="3255965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ko-KR" altLang="en-US" dirty="0"/>
              <a:t>매개 변수를 변경한다고 해서 인수가 변경되지 않는다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648" y="1752462"/>
            <a:ext cx="8229600" cy="203132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b="1" dirty="0" err="1"/>
              <a:t>def</a:t>
            </a:r>
            <a:r>
              <a:rPr lang="en-US" altLang="ko-KR" dirty="0"/>
              <a:t> </a:t>
            </a:r>
            <a:r>
              <a:rPr lang="en-US" altLang="ko-KR" dirty="0" err="1"/>
              <a:t>set_radius</a:t>
            </a:r>
            <a:r>
              <a:rPr lang="en-US" altLang="ko-KR" dirty="0"/>
              <a:t>(radius):</a:t>
            </a:r>
          </a:p>
          <a:p>
            <a:pPr latinLnBrk="1"/>
            <a:r>
              <a:rPr lang="en-US" altLang="ko-KR" dirty="0" smtClean="0"/>
              <a:t>	radius </a:t>
            </a:r>
            <a:r>
              <a:rPr lang="en-US" altLang="ko-KR" dirty="0"/>
              <a:t>= 100 </a:t>
            </a:r>
          </a:p>
          <a:p>
            <a:pPr latinLnBrk="1"/>
            <a:r>
              <a:rPr lang="en-US" altLang="ko-KR" b="1" dirty="0" smtClean="0"/>
              <a:t>	return</a:t>
            </a:r>
            <a:r>
              <a:rPr lang="en-US" altLang="ko-KR" dirty="0" smtClean="0"/>
              <a:t> </a:t>
            </a:r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/>
              <a:t>r = 20</a:t>
            </a:r>
          </a:p>
          <a:p>
            <a:pPr latinLnBrk="1"/>
            <a:r>
              <a:rPr lang="en-US" altLang="ko-KR" dirty="0" err="1"/>
              <a:t>set_radius</a:t>
            </a:r>
            <a:r>
              <a:rPr lang="en-US" altLang="ko-KR" dirty="0"/>
              <a:t>(r)</a:t>
            </a:r>
          </a:p>
          <a:p>
            <a:pPr latinLnBrk="1"/>
            <a:r>
              <a:rPr lang="en-US" altLang="ko-KR" b="1" dirty="0"/>
              <a:t>print</a:t>
            </a:r>
            <a:r>
              <a:rPr lang="en-US" altLang="ko-KR" dirty="0"/>
              <a:t>(r)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2648" y="4206986"/>
            <a:ext cx="8229600" cy="369332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ko-KR" dirty="0"/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30467675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디폴트</a:t>
            </a:r>
            <a:r>
              <a:rPr lang="en-US" altLang="ko-KR" dirty="0" smtClean="0"/>
              <a:t> </a:t>
            </a:r>
            <a:r>
              <a:rPr lang="ko-KR" altLang="en-US" dirty="0" smtClean="0"/>
              <a:t>인수 </a:t>
            </a:r>
            <a:r>
              <a:rPr lang="en-US" altLang="ko-KR" dirty="0" smtClean="0"/>
              <a:t>p216</a:t>
            </a:r>
            <a:endParaRPr lang="ko-KR" altLang="en-US" dirty="0"/>
          </a:p>
        </p:txBody>
      </p:sp>
      <p:sp>
        <p:nvSpPr>
          <p:cNvPr id="6" name="내용 개체 틀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err="1"/>
              <a:t>파이썬에서는</a:t>
            </a:r>
            <a:r>
              <a:rPr lang="ko-KR" altLang="en-US" dirty="0"/>
              <a:t> 함수의 매개 변수가 기본값을 가질 수 있다</a:t>
            </a:r>
            <a:r>
              <a:rPr lang="en-US" altLang="ko-KR" dirty="0"/>
              <a:t>. </a:t>
            </a:r>
            <a:r>
              <a:rPr lang="ko-KR" altLang="en-US" dirty="0"/>
              <a:t>이것을 </a:t>
            </a:r>
            <a:r>
              <a:rPr lang="ko-KR" altLang="en-US" b="1" dirty="0"/>
              <a:t>디폴트 인수</a:t>
            </a:r>
            <a:r>
              <a:rPr lang="en-US" altLang="ko-KR" b="1" dirty="0"/>
              <a:t>(default argument)</a:t>
            </a:r>
            <a:r>
              <a:rPr lang="ko-KR" altLang="en-US" dirty="0"/>
              <a:t>라고 한다</a:t>
            </a:r>
            <a:r>
              <a:rPr lang="en-US" altLang="ko-KR" dirty="0"/>
              <a:t>. 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648" y="3247935"/>
            <a:ext cx="8229600" cy="120032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b="1" dirty="0" err="1"/>
              <a:t>def</a:t>
            </a:r>
            <a:r>
              <a:rPr lang="en-US" altLang="ko-KR" dirty="0"/>
              <a:t> greet(name, </a:t>
            </a:r>
            <a:r>
              <a:rPr lang="en-US" altLang="ko-KR" dirty="0" err="1"/>
              <a:t>msg</a:t>
            </a:r>
            <a:r>
              <a:rPr lang="en-US" altLang="ko-KR" dirty="0"/>
              <a:t>="</a:t>
            </a:r>
            <a:r>
              <a:rPr lang="ko-KR" altLang="en-US" dirty="0" err="1"/>
              <a:t>별일없죠</a:t>
            </a:r>
            <a:r>
              <a:rPr lang="en-US" altLang="ko-KR" dirty="0"/>
              <a:t>?"):</a:t>
            </a:r>
            <a:endParaRPr lang="ko-KR" altLang="en-US" dirty="0"/>
          </a:p>
          <a:p>
            <a:pPr latinLnBrk="1"/>
            <a:r>
              <a:rPr lang="en-US" altLang="ko-KR" b="1" dirty="0" smtClean="0"/>
              <a:t>	print</a:t>
            </a:r>
            <a:r>
              <a:rPr lang="en-US" altLang="ko-KR" dirty="0"/>
              <a:t>("</a:t>
            </a:r>
            <a:r>
              <a:rPr lang="ko-KR" altLang="en-US" dirty="0"/>
              <a:t>안녕 </a:t>
            </a:r>
            <a:r>
              <a:rPr lang="en-US" altLang="ko-KR" dirty="0"/>
              <a:t>", name + ', ' + </a:t>
            </a:r>
            <a:r>
              <a:rPr lang="en-US" altLang="ko-KR" dirty="0" err="1"/>
              <a:t>msg</a:t>
            </a:r>
            <a:r>
              <a:rPr lang="en-US" altLang="ko-KR" dirty="0"/>
              <a:t>)</a:t>
            </a:r>
          </a:p>
          <a:p>
            <a:pPr latinLnBrk="1"/>
            <a:endParaRPr lang="en-US" altLang="ko-KR" dirty="0" smtClean="0"/>
          </a:p>
          <a:p>
            <a:pPr latinLnBrk="1"/>
            <a:r>
              <a:rPr lang="en-US" altLang="ko-KR" dirty="0" smtClean="0"/>
              <a:t>greet</a:t>
            </a:r>
            <a:r>
              <a:rPr lang="en-US" altLang="ko-KR" dirty="0"/>
              <a:t>("</a:t>
            </a:r>
            <a:r>
              <a:rPr lang="ko-KR" altLang="en-US" dirty="0"/>
              <a:t>영희</a:t>
            </a:r>
            <a:r>
              <a:rPr lang="en-US" altLang="ko-KR" dirty="0"/>
              <a:t>")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2648" y="4711005"/>
            <a:ext cx="8229600" cy="369332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ko-KR" altLang="en-US" dirty="0"/>
              <a:t>안녕 영희</a:t>
            </a:r>
            <a:r>
              <a:rPr lang="en-US" altLang="ko-KR" dirty="0"/>
              <a:t>, </a:t>
            </a:r>
            <a:r>
              <a:rPr lang="ko-KR" altLang="en-US" dirty="0" err="1"/>
              <a:t>별일없죠</a:t>
            </a:r>
            <a:r>
              <a:rPr lang="en-US" altLang="ko-KR" dirty="0"/>
              <a:t>?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587453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키워드</a:t>
            </a:r>
            <a:r>
              <a:rPr lang="en-US" altLang="ko-KR" dirty="0" smtClean="0"/>
              <a:t> </a:t>
            </a:r>
            <a:r>
              <a:rPr lang="ko-KR" altLang="en-US" dirty="0" smtClean="0"/>
              <a:t>인수 </a:t>
            </a:r>
            <a:r>
              <a:rPr lang="en-US" altLang="ko-KR" dirty="0" smtClean="0"/>
              <a:t>p217</a:t>
            </a:r>
            <a:endParaRPr lang="ko-KR" altLang="en-US" dirty="0"/>
          </a:p>
        </p:txBody>
      </p:sp>
      <p:sp>
        <p:nvSpPr>
          <p:cNvPr id="6" name="내용 개체 틀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/>
            <a:r>
              <a:rPr lang="ko-KR" altLang="en-US" b="1" dirty="0" smtClean="0"/>
              <a:t>키워드 </a:t>
            </a:r>
            <a:r>
              <a:rPr lang="ko-KR" altLang="en-US" b="1" dirty="0"/>
              <a:t>인수</a:t>
            </a:r>
            <a:r>
              <a:rPr lang="en-US" altLang="ko-KR" b="1" dirty="0"/>
              <a:t>(keyword argument)</a:t>
            </a:r>
            <a:r>
              <a:rPr lang="ko-KR" altLang="en-US" dirty="0"/>
              <a:t>는 </a:t>
            </a:r>
            <a:r>
              <a:rPr lang="ko-KR" altLang="en-US" dirty="0" smtClean="0"/>
              <a:t>키워드 </a:t>
            </a:r>
            <a:r>
              <a:rPr lang="ko-KR" altLang="en-US" dirty="0"/>
              <a:t>인수는 인수의 이름을 명시적으로 지정해서 값을 매개 변수로 전달하는 방법이다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648" y="2333685"/>
            <a:ext cx="8229600" cy="452431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b="1" dirty="0" err="1"/>
              <a:t>def</a:t>
            </a:r>
            <a:r>
              <a:rPr lang="en-US" altLang="ko-KR" dirty="0"/>
              <a:t> sub(x, y, z):</a:t>
            </a:r>
          </a:p>
          <a:p>
            <a:pPr latinLnBrk="1"/>
            <a:r>
              <a:rPr lang="en-US" altLang="ko-KR" dirty="0"/>
              <a:t>	</a:t>
            </a:r>
            <a:r>
              <a:rPr lang="en-US" altLang="ko-KR" b="1" dirty="0"/>
              <a:t>print</a:t>
            </a:r>
            <a:r>
              <a:rPr lang="en-US" altLang="ko-KR" dirty="0"/>
              <a:t>("x=", x, "y=", y, "z=", z</a:t>
            </a:r>
            <a:r>
              <a:rPr lang="en-US" altLang="ko-KR" dirty="0" smtClean="0"/>
              <a:t>)</a:t>
            </a:r>
          </a:p>
          <a:p>
            <a:pPr latinLnBrk="1"/>
            <a:endParaRPr lang="en-US" altLang="ko-KR" dirty="0"/>
          </a:p>
          <a:p>
            <a:pPr latinLnBrk="1"/>
            <a:r>
              <a:rPr lang="en-US" altLang="ko-KR" b="1" dirty="0"/>
              <a:t>&gt;&gt;&gt;</a:t>
            </a:r>
            <a:r>
              <a:rPr lang="en-US" altLang="ko-KR" dirty="0"/>
              <a:t> sub(10, 20, 30</a:t>
            </a:r>
            <a:r>
              <a:rPr lang="en-US" altLang="ko-KR" dirty="0" smtClean="0"/>
              <a:t>)		#positional argument</a:t>
            </a:r>
            <a:endParaRPr lang="en-US" altLang="ko-KR" dirty="0"/>
          </a:p>
          <a:p>
            <a:pPr latinLnBrk="1"/>
            <a:r>
              <a:rPr lang="en-US" altLang="ko-KR" dirty="0"/>
              <a:t>x= 10 y= 20 z= 30</a:t>
            </a:r>
          </a:p>
          <a:p>
            <a:pPr latinLnBrk="1"/>
            <a:endParaRPr lang="en-US" altLang="ko-KR" dirty="0" smtClean="0"/>
          </a:p>
          <a:p>
            <a:pPr latinLnBrk="1"/>
            <a:r>
              <a:rPr lang="en-US" altLang="ko-KR" b="1" dirty="0"/>
              <a:t>&gt;&gt;&gt;</a:t>
            </a:r>
            <a:r>
              <a:rPr lang="en-US" altLang="ko-KR" dirty="0"/>
              <a:t> sub(x=10, y=20, z=30)</a:t>
            </a:r>
          </a:p>
          <a:p>
            <a:pPr latinLnBrk="1"/>
            <a:r>
              <a:rPr lang="en-US" altLang="ko-KR" dirty="0"/>
              <a:t>x= 10 y= 20 z= </a:t>
            </a:r>
            <a:r>
              <a:rPr lang="en-US" altLang="ko-KR" dirty="0" smtClean="0"/>
              <a:t>30</a:t>
            </a:r>
          </a:p>
          <a:p>
            <a:pPr latinLnBrk="1"/>
            <a:endParaRPr lang="en-US" altLang="ko-KR" b="1" dirty="0" smtClean="0"/>
          </a:p>
          <a:p>
            <a:pPr latinLnBrk="1"/>
            <a:r>
              <a:rPr lang="en-US" altLang="ko-KR" b="1" dirty="0" smtClean="0"/>
              <a:t>&gt;&gt;&gt;</a:t>
            </a:r>
            <a:r>
              <a:rPr lang="en-US" altLang="ko-KR" dirty="0" smtClean="0"/>
              <a:t> </a:t>
            </a:r>
            <a:r>
              <a:rPr lang="en-US" altLang="ko-KR" dirty="0"/>
              <a:t>sub(10, y=20, z=30</a:t>
            </a:r>
            <a:r>
              <a:rPr lang="en-US" altLang="ko-KR" dirty="0" smtClean="0"/>
              <a:t>)		#position</a:t>
            </a:r>
            <a:r>
              <a:rPr lang="ko-KR" altLang="en-US" dirty="0" smtClean="0"/>
              <a:t>이 </a:t>
            </a:r>
            <a:r>
              <a:rPr lang="en-US" altLang="ko-KR" dirty="0" smtClean="0"/>
              <a:t>keyword </a:t>
            </a:r>
            <a:r>
              <a:rPr lang="ko-KR" altLang="en-US" dirty="0" smtClean="0"/>
              <a:t>보다 먼저 나와야 함</a:t>
            </a:r>
            <a:endParaRPr lang="en-US" altLang="ko-KR" dirty="0"/>
          </a:p>
          <a:p>
            <a:pPr latinLnBrk="1"/>
            <a:r>
              <a:rPr lang="en-US" altLang="ko-KR" dirty="0"/>
              <a:t>x= 10 y= 20 z= 30</a:t>
            </a:r>
          </a:p>
          <a:p>
            <a:pPr latinLnBrk="1"/>
            <a:endParaRPr lang="en-US" altLang="ko-KR" dirty="0" smtClean="0"/>
          </a:p>
          <a:p>
            <a:pPr latinLnBrk="1"/>
            <a:r>
              <a:rPr lang="en-US" altLang="ko-KR" b="1" dirty="0"/>
              <a:t>&gt;&gt;&gt;</a:t>
            </a:r>
            <a:r>
              <a:rPr lang="en-US" altLang="ko-KR" dirty="0"/>
              <a:t> sub(x=10, 20, 30</a:t>
            </a:r>
            <a:r>
              <a:rPr lang="en-US" altLang="ko-KR" dirty="0" smtClean="0"/>
              <a:t>)	</a:t>
            </a:r>
            <a:r>
              <a:rPr lang="en-US" altLang="ko-KR" dirty="0"/>
              <a:t>	#position</a:t>
            </a:r>
            <a:r>
              <a:rPr lang="ko-KR" altLang="en-US" dirty="0"/>
              <a:t>이 </a:t>
            </a:r>
            <a:r>
              <a:rPr lang="en-US" altLang="ko-KR" dirty="0"/>
              <a:t>keyword </a:t>
            </a:r>
            <a:r>
              <a:rPr lang="ko-KR" altLang="en-US" dirty="0"/>
              <a:t>보다 먼저 나와야 </a:t>
            </a:r>
            <a:r>
              <a:rPr lang="ko-KR" altLang="en-US" dirty="0" smtClean="0"/>
              <a:t>함</a:t>
            </a:r>
            <a:endParaRPr lang="en-US" altLang="ko-KR" dirty="0"/>
          </a:p>
          <a:p>
            <a:pPr latinLnBrk="1"/>
            <a:r>
              <a:rPr lang="en-US" altLang="ko-KR" dirty="0"/>
              <a:t>sub(x=10, 20, 30)</a:t>
            </a:r>
          </a:p>
          <a:p>
            <a:pPr latinLnBrk="1"/>
            <a:r>
              <a:rPr lang="en-US" altLang="ko-KR" dirty="0"/>
              <a:t>^</a:t>
            </a:r>
          </a:p>
          <a:p>
            <a:pPr latinLnBrk="1"/>
            <a:r>
              <a:rPr lang="en-US" altLang="ko-KR" dirty="0" err="1"/>
              <a:t>SyntaxError</a:t>
            </a:r>
            <a:r>
              <a:rPr lang="en-US" altLang="ko-KR" dirty="0"/>
              <a:t>: positional argument follows keyword </a:t>
            </a:r>
            <a:r>
              <a:rPr lang="en-US" altLang="ko-KR" dirty="0" smtClean="0"/>
              <a:t>argument</a:t>
            </a:r>
          </a:p>
        </p:txBody>
      </p:sp>
    </p:spTree>
    <p:extLst>
      <p:ext uri="{BB962C8B-B14F-4D97-AF65-F5344CB8AC3E}">
        <p14:creationId xmlns:p14="http://schemas.microsoft.com/office/powerpoint/2010/main" val="30244986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가변</a:t>
            </a:r>
            <a:r>
              <a:rPr lang="en-US" altLang="ko-KR" dirty="0" smtClean="0"/>
              <a:t> </a:t>
            </a:r>
            <a:r>
              <a:rPr lang="ko-KR" altLang="en-US" dirty="0" smtClean="0"/>
              <a:t>인수 </a:t>
            </a:r>
            <a:r>
              <a:rPr lang="en-US" altLang="ko-KR" dirty="0" smtClean="0"/>
              <a:t>p218</a:t>
            </a:r>
            <a:endParaRPr lang="ko-KR" altLang="en-US" dirty="0"/>
          </a:p>
        </p:txBody>
      </p:sp>
      <p:sp>
        <p:nvSpPr>
          <p:cNvPr id="6" name="내용 개체 틀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/>
            <a:r>
              <a:rPr lang="ko-KR" altLang="en-US" dirty="0" err="1"/>
              <a:t>파이썬에서는</a:t>
            </a:r>
            <a:r>
              <a:rPr lang="ko-KR" altLang="en-US" dirty="0"/>
              <a:t> 가변 인수도 허용한다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648" y="2333685"/>
            <a:ext cx="8229600" cy="2308324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b="1" dirty="0" err="1"/>
              <a:t>def</a:t>
            </a:r>
            <a:r>
              <a:rPr lang="en-US" altLang="ko-KR" dirty="0"/>
              <a:t> </a:t>
            </a:r>
            <a:r>
              <a:rPr lang="en-US" altLang="ko-KR" dirty="0" err="1"/>
              <a:t>varfunc</a:t>
            </a:r>
            <a:r>
              <a:rPr lang="en-US" altLang="ko-KR" dirty="0"/>
              <a:t>(*</a:t>
            </a:r>
            <a:r>
              <a:rPr lang="en-US" altLang="ko-KR" dirty="0" err="1"/>
              <a:t>args</a:t>
            </a:r>
            <a:r>
              <a:rPr lang="en-US" altLang="ko-KR" dirty="0"/>
              <a:t> ): </a:t>
            </a:r>
          </a:p>
          <a:p>
            <a:pPr latinLnBrk="1"/>
            <a:r>
              <a:rPr lang="en-US" altLang="ko-KR" dirty="0"/>
              <a:t>	</a:t>
            </a:r>
            <a:r>
              <a:rPr lang="en-US" altLang="ko-KR" b="1" dirty="0"/>
              <a:t>print</a:t>
            </a:r>
            <a:r>
              <a:rPr lang="en-US" altLang="ko-KR" dirty="0"/>
              <a:t> (</a:t>
            </a:r>
            <a:r>
              <a:rPr lang="en-US" altLang="ko-KR" dirty="0" err="1"/>
              <a:t>args</a:t>
            </a:r>
            <a:r>
              <a:rPr lang="en-US" altLang="ko-KR" dirty="0"/>
              <a:t>)</a:t>
            </a:r>
          </a:p>
          <a:p>
            <a:pPr latinLnBrk="1"/>
            <a:endParaRPr lang="en-US" altLang="ko-KR" b="1" dirty="0" smtClean="0"/>
          </a:p>
          <a:p>
            <a:pPr latinLnBrk="1"/>
            <a:r>
              <a:rPr lang="en-US" altLang="ko-KR" b="1" dirty="0" smtClean="0"/>
              <a:t>print</a:t>
            </a:r>
            <a:r>
              <a:rPr lang="en-US" altLang="ko-KR" dirty="0"/>
              <a:t>("</a:t>
            </a:r>
            <a:r>
              <a:rPr lang="ko-KR" altLang="en-US" dirty="0"/>
              <a:t>하나의 값으로 호출</a:t>
            </a:r>
            <a:r>
              <a:rPr lang="en-US" altLang="ko-KR" dirty="0"/>
              <a:t>")</a:t>
            </a:r>
            <a:endParaRPr lang="ko-KR" altLang="en-US" dirty="0"/>
          </a:p>
          <a:p>
            <a:pPr latinLnBrk="1"/>
            <a:r>
              <a:rPr lang="en-US" altLang="ko-KR" dirty="0" err="1"/>
              <a:t>varfunc</a:t>
            </a:r>
            <a:r>
              <a:rPr lang="en-US" altLang="ko-KR" dirty="0"/>
              <a:t>(10)</a:t>
            </a:r>
          </a:p>
          <a:p>
            <a:pPr latinLnBrk="1"/>
            <a:endParaRPr lang="en-US" altLang="ko-KR" b="1" dirty="0" smtClean="0"/>
          </a:p>
          <a:p>
            <a:pPr latinLnBrk="1"/>
            <a:r>
              <a:rPr lang="en-US" altLang="ko-KR" b="1" dirty="0" smtClean="0"/>
              <a:t>print</a:t>
            </a:r>
            <a:r>
              <a:rPr lang="en-US" altLang="ko-KR" dirty="0"/>
              <a:t>("</a:t>
            </a:r>
            <a:r>
              <a:rPr lang="ko-KR" altLang="en-US" dirty="0"/>
              <a:t>여러 개의 값으로 호출</a:t>
            </a:r>
            <a:r>
              <a:rPr lang="en-US" altLang="ko-KR" dirty="0"/>
              <a:t>")</a:t>
            </a:r>
            <a:endParaRPr lang="ko-KR" altLang="en-US" dirty="0"/>
          </a:p>
          <a:p>
            <a:pPr latinLnBrk="1"/>
            <a:r>
              <a:rPr lang="en-US" altLang="ko-KR" dirty="0" err="1"/>
              <a:t>varfunc</a:t>
            </a:r>
            <a:r>
              <a:rPr lang="en-US" altLang="ko-KR" dirty="0"/>
              <a:t>(10, 20, 30)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2648" y="4960009"/>
            <a:ext cx="8229600" cy="1200329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ko-KR" altLang="en-US" dirty="0"/>
              <a:t>하나의 값으로 호출</a:t>
            </a:r>
          </a:p>
          <a:p>
            <a:r>
              <a:rPr lang="en-US" altLang="ko-KR" dirty="0"/>
              <a:t>(10,)</a:t>
            </a:r>
            <a:endParaRPr lang="ko-KR" altLang="en-US" dirty="0"/>
          </a:p>
          <a:p>
            <a:r>
              <a:rPr lang="ko-KR" altLang="en-US" dirty="0"/>
              <a:t>여러 개의 값으로 호출</a:t>
            </a:r>
          </a:p>
          <a:p>
            <a:r>
              <a:rPr lang="en-US" altLang="ko-KR" dirty="0"/>
              <a:t>(10, 20, 30)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16773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이번 </a:t>
            </a:r>
            <a:r>
              <a:rPr lang="ko-KR" altLang="en-US" dirty="0"/>
              <a:t>장에서 만들 프로그램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169" y="1611251"/>
            <a:ext cx="5438775" cy="189547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169" y="3534839"/>
            <a:ext cx="3209925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1200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 </a:t>
            </a:r>
            <a:r>
              <a:rPr lang="en-US" altLang="ko-KR" dirty="0" smtClean="0"/>
              <a:t>p219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648" y="1818780"/>
            <a:ext cx="8229600" cy="2308324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b="1" dirty="0" err="1"/>
              <a:t>def</a:t>
            </a:r>
            <a:r>
              <a:rPr lang="en-US" altLang="ko-KR" dirty="0"/>
              <a:t> add(*numbers) :</a:t>
            </a:r>
          </a:p>
          <a:p>
            <a:pPr latinLnBrk="1"/>
            <a:r>
              <a:rPr lang="en-US" altLang="ko-KR" dirty="0"/>
              <a:t>	sum = 0</a:t>
            </a:r>
          </a:p>
          <a:p>
            <a:pPr latinLnBrk="1"/>
            <a:r>
              <a:rPr lang="en-US" altLang="ko-KR" dirty="0"/>
              <a:t>	</a:t>
            </a:r>
            <a:r>
              <a:rPr lang="en-US" altLang="ko-KR" b="1" dirty="0"/>
              <a:t>for</a:t>
            </a:r>
            <a:r>
              <a:rPr lang="en-US" altLang="ko-KR" dirty="0"/>
              <a:t> n in numbers:</a:t>
            </a:r>
          </a:p>
          <a:p>
            <a:pPr latinLnBrk="1"/>
            <a:r>
              <a:rPr lang="en-US" altLang="ko-KR" dirty="0"/>
              <a:t>		sum = sum + n</a:t>
            </a:r>
          </a:p>
          <a:p>
            <a:pPr latinLnBrk="1"/>
            <a:r>
              <a:rPr lang="en-US" altLang="ko-KR" dirty="0"/>
              <a:t>	</a:t>
            </a:r>
            <a:r>
              <a:rPr lang="en-US" altLang="ko-KR" b="1" dirty="0"/>
              <a:t>return</a:t>
            </a:r>
            <a:r>
              <a:rPr lang="en-US" altLang="ko-KR" dirty="0"/>
              <a:t> sum</a:t>
            </a:r>
          </a:p>
          <a:p>
            <a:pPr latinLnBrk="1"/>
            <a:endParaRPr lang="en-US" altLang="ko-KR" b="1" dirty="0" smtClean="0"/>
          </a:p>
          <a:p>
            <a:pPr latinLnBrk="1"/>
            <a:r>
              <a:rPr lang="en-US" altLang="ko-KR" b="1" dirty="0" smtClean="0"/>
              <a:t>print</a:t>
            </a:r>
            <a:r>
              <a:rPr lang="en-US" altLang="ko-KR" dirty="0" smtClean="0"/>
              <a:t>(add(10</a:t>
            </a:r>
            <a:r>
              <a:rPr lang="en-US" altLang="ko-KR" dirty="0"/>
              <a:t>, 20))</a:t>
            </a:r>
          </a:p>
          <a:p>
            <a:pPr latinLnBrk="1"/>
            <a:r>
              <a:rPr lang="en-US" altLang="ko-KR" b="1" dirty="0"/>
              <a:t>print</a:t>
            </a:r>
            <a:r>
              <a:rPr lang="en-US" altLang="ko-KR" dirty="0"/>
              <a:t>(add(10, 20, 30))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2648" y="4960009"/>
            <a:ext cx="8229600" cy="646331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ko-KR" dirty="0"/>
              <a:t>30</a:t>
            </a:r>
          </a:p>
          <a:p>
            <a:r>
              <a:rPr lang="en-US" altLang="ko-KR" dirty="0"/>
              <a:t>60</a:t>
            </a:r>
          </a:p>
        </p:txBody>
      </p:sp>
    </p:spTree>
    <p:extLst>
      <p:ext uri="{BB962C8B-B14F-4D97-AF65-F5344CB8AC3E}">
        <p14:creationId xmlns:p14="http://schemas.microsoft.com/office/powerpoint/2010/main" val="34814411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 </a:t>
            </a:r>
            <a:r>
              <a:rPr lang="en-US" altLang="ko-KR" dirty="0" smtClean="0"/>
              <a:t>p219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매개 변수 이름 앞에 이중 별표</a:t>
            </a:r>
            <a:r>
              <a:rPr lang="en-US" altLang="ko-KR" dirty="0"/>
              <a:t>(**)</a:t>
            </a:r>
            <a:r>
              <a:rPr lang="ko-KR" altLang="en-US" dirty="0"/>
              <a:t>를 사용하여 가변 길이 키워드 인수를 나타낸다</a:t>
            </a:r>
            <a:r>
              <a:rPr lang="en-US" altLang="ko-KR" dirty="0" smtClean="0"/>
              <a:t>.</a:t>
            </a:r>
          </a:p>
          <a:p>
            <a:r>
              <a:rPr lang="ko-KR" altLang="en-US" dirty="0"/>
              <a:t>인수는 </a:t>
            </a:r>
            <a:r>
              <a:rPr lang="ko-KR" altLang="en-US" dirty="0" err="1"/>
              <a:t>딕셔너리</a:t>
            </a:r>
            <a:r>
              <a:rPr lang="ko-KR" altLang="en-US" dirty="0"/>
              <a:t> 형태로 전달된다</a:t>
            </a:r>
          </a:p>
          <a:p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648" y="2887313"/>
            <a:ext cx="8229600" cy="2308324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b="1" dirty="0" err="1"/>
              <a:t>def</a:t>
            </a:r>
            <a:r>
              <a:rPr lang="en-US" altLang="ko-KR" dirty="0"/>
              <a:t> </a:t>
            </a:r>
            <a:r>
              <a:rPr lang="en-US" altLang="ko-KR" dirty="0" err="1"/>
              <a:t>myfunc</a:t>
            </a:r>
            <a:r>
              <a:rPr lang="en-US" altLang="ko-KR" dirty="0"/>
              <a:t>(**</a:t>
            </a:r>
            <a:r>
              <a:rPr lang="en-US" altLang="ko-KR" dirty="0" err="1"/>
              <a:t>kwargs</a:t>
            </a:r>
            <a:r>
              <a:rPr lang="en-US" altLang="ko-KR" dirty="0"/>
              <a:t>):</a:t>
            </a:r>
          </a:p>
          <a:p>
            <a:pPr latinLnBrk="1"/>
            <a:r>
              <a:rPr lang="en-US" altLang="ko-KR" dirty="0" smtClean="0"/>
              <a:t>	result </a:t>
            </a:r>
            <a:r>
              <a:rPr lang="en-US" altLang="ko-KR" dirty="0"/>
              <a:t>= ""</a:t>
            </a:r>
          </a:p>
          <a:p>
            <a:pPr latinLnBrk="1"/>
            <a:r>
              <a:rPr lang="en-US" altLang="ko-KR" b="1" dirty="0" smtClean="0"/>
              <a:t>	for</a:t>
            </a:r>
            <a:r>
              <a:rPr lang="en-US" altLang="ko-KR" dirty="0" smtClean="0"/>
              <a:t> </a:t>
            </a:r>
            <a:r>
              <a:rPr lang="en-US" altLang="ko-KR" dirty="0" err="1"/>
              <a:t>arg</a:t>
            </a:r>
            <a:r>
              <a:rPr lang="en-US" altLang="ko-KR" dirty="0"/>
              <a:t> in </a:t>
            </a:r>
            <a:r>
              <a:rPr lang="en-US" altLang="ko-KR" dirty="0" err="1"/>
              <a:t>kwargs.values</a:t>
            </a:r>
            <a:r>
              <a:rPr lang="en-US" altLang="ko-KR" dirty="0"/>
              <a:t>():</a:t>
            </a:r>
          </a:p>
          <a:p>
            <a:pPr latinLnBrk="1"/>
            <a:r>
              <a:rPr lang="en-US" altLang="ko-KR" dirty="0" smtClean="0"/>
              <a:t>		result </a:t>
            </a:r>
            <a:r>
              <a:rPr lang="en-US" altLang="ko-KR" dirty="0"/>
              <a:t>+= </a:t>
            </a:r>
            <a:r>
              <a:rPr lang="en-US" altLang="ko-KR" dirty="0" err="1"/>
              <a:t>arg</a:t>
            </a:r>
            <a:endParaRPr lang="en-US" altLang="ko-KR" dirty="0"/>
          </a:p>
          <a:p>
            <a:pPr latinLnBrk="1"/>
            <a:r>
              <a:rPr lang="en-US" altLang="ko-KR" b="1" dirty="0" smtClean="0"/>
              <a:t>	return</a:t>
            </a:r>
            <a:r>
              <a:rPr lang="en-US" altLang="ko-KR" dirty="0" smtClean="0"/>
              <a:t> </a:t>
            </a:r>
            <a:r>
              <a:rPr lang="en-US" altLang="ko-KR" dirty="0"/>
              <a:t>result</a:t>
            </a:r>
          </a:p>
          <a:p>
            <a:pPr latinLnBrk="1"/>
            <a:endParaRPr lang="en-US" altLang="ko-KR" b="1" dirty="0" smtClean="0"/>
          </a:p>
          <a:p>
            <a:pPr latinLnBrk="1"/>
            <a:endParaRPr lang="en-US" altLang="ko-KR" b="1" dirty="0"/>
          </a:p>
          <a:p>
            <a:pPr latinLnBrk="1"/>
            <a:r>
              <a:rPr lang="en-US" altLang="ko-KR" b="1" dirty="0" smtClean="0"/>
              <a:t>print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myfunc</a:t>
            </a:r>
            <a:r>
              <a:rPr lang="en-US" altLang="ko-KR" dirty="0" smtClean="0"/>
              <a:t>(a</a:t>
            </a:r>
            <a:r>
              <a:rPr lang="en-US" altLang="ko-KR" dirty="0"/>
              <a:t>="Hi!", b="Mr.", c="Kim"))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2648" y="5386137"/>
            <a:ext cx="8229600" cy="369332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ko-KR" dirty="0" err="1"/>
              <a:t>Hi!Mr.Kim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1238497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ko-KR" altLang="en-US" dirty="0"/>
              <a:t>* 연산자로 </a:t>
            </a:r>
            <a:r>
              <a:rPr lang="ko-KR" altLang="en-US" dirty="0" err="1"/>
              <a:t>언패킹하기</a:t>
            </a:r>
            <a:r>
              <a:rPr lang="ko-KR" altLang="en-US" dirty="0"/>
              <a:t>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단일 별표 연산자 *는 </a:t>
            </a:r>
            <a:r>
              <a:rPr lang="ko-KR" altLang="en-US" dirty="0" err="1"/>
              <a:t>파이썬이</a:t>
            </a:r>
            <a:r>
              <a:rPr lang="ko-KR" altLang="en-US" dirty="0"/>
              <a:t> 제공하는 모든 반복 가능한 객체</a:t>
            </a:r>
            <a:r>
              <a:rPr lang="en-US" altLang="ko-KR" dirty="0"/>
              <a:t>(</a:t>
            </a:r>
            <a:r>
              <a:rPr lang="en-US" altLang="ko-KR" dirty="0" err="1"/>
              <a:t>iterable</a:t>
            </a:r>
            <a:r>
              <a:rPr lang="en-US" altLang="ko-KR" dirty="0" smtClean="0"/>
              <a:t>)</a:t>
            </a:r>
            <a:r>
              <a:rPr lang="ko-KR" altLang="en-US" dirty="0" smtClean="0"/>
              <a:t>을 </a:t>
            </a:r>
            <a:r>
              <a:rPr lang="ko-KR" altLang="en-US" dirty="0" err="1" smtClean="0"/>
              <a:t>언패킹할</a:t>
            </a:r>
            <a:r>
              <a:rPr lang="ko-KR" altLang="en-US" dirty="0" smtClean="0"/>
              <a:t> 수 있고 이중 </a:t>
            </a:r>
            <a:r>
              <a:rPr lang="ko-KR" altLang="en-US" dirty="0"/>
              <a:t>별표 연산자 **는 </a:t>
            </a:r>
            <a:r>
              <a:rPr lang="ko-KR" altLang="en-US" dirty="0" err="1"/>
              <a:t>딕셔너리</a:t>
            </a:r>
            <a:r>
              <a:rPr lang="ko-KR" altLang="en-US" dirty="0"/>
              <a:t> </a:t>
            </a:r>
            <a:r>
              <a:rPr lang="ko-KR" altLang="en-US" dirty="0" smtClean="0"/>
              <a:t>객체를 </a:t>
            </a:r>
            <a:r>
              <a:rPr lang="ko-KR" altLang="en-US" dirty="0" err="1" smtClean="0"/>
              <a:t>언패킹할</a:t>
            </a:r>
            <a:r>
              <a:rPr lang="ko-KR" altLang="en-US" dirty="0" smtClean="0"/>
              <a:t> 수 있다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548" y="2991266"/>
            <a:ext cx="5943600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4528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648" y="1919647"/>
            <a:ext cx="8229600" cy="2308324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b="1" dirty="0"/>
              <a:t>&gt;&gt;&gt;</a:t>
            </a:r>
            <a:r>
              <a:rPr lang="en-US" altLang="ko-KR" dirty="0"/>
              <a:t> </a:t>
            </a:r>
            <a:r>
              <a:rPr lang="en-US" altLang="ko-KR" dirty="0" err="1"/>
              <a:t>alist</a:t>
            </a:r>
            <a:r>
              <a:rPr lang="en-US" altLang="ko-KR" dirty="0"/>
              <a:t> = [ 1 , 2 , 3 ] </a:t>
            </a:r>
          </a:p>
          <a:p>
            <a:pPr latinLnBrk="1"/>
            <a:r>
              <a:rPr lang="en-US" altLang="ko-KR" b="1" dirty="0"/>
              <a:t>&gt;&gt;&gt;</a:t>
            </a:r>
            <a:r>
              <a:rPr lang="en-US" altLang="ko-KR" dirty="0"/>
              <a:t> </a:t>
            </a:r>
            <a:r>
              <a:rPr lang="en-US" altLang="ko-KR" b="1" dirty="0"/>
              <a:t>print</a:t>
            </a:r>
            <a:r>
              <a:rPr lang="en-US" altLang="ko-KR" dirty="0"/>
              <a:t>(*</a:t>
            </a:r>
            <a:r>
              <a:rPr lang="en-US" altLang="ko-KR" dirty="0" err="1"/>
              <a:t>alist</a:t>
            </a:r>
            <a:r>
              <a:rPr lang="en-US" altLang="ko-KR" dirty="0"/>
              <a:t>)</a:t>
            </a:r>
          </a:p>
          <a:p>
            <a:pPr latinLnBrk="1"/>
            <a:r>
              <a:rPr lang="en-US" altLang="ko-KR" dirty="0"/>
              <a:t>1 2 </a:t>
            </a:r>
            <a:r>
              <a:rPr lang="en-US" altLang="ko-KR" dirty="0" smtClean="0"/>
              <a:t>3</a:t>
            </a:r>
          </a:p>
          <a:p>
            <a:pPr latinLnBrk="1"/>
            <a:endParaRPr lang="en-US" altLang="ko-KR" dirty="0"/>
          </a:p>
          <a:p>
            <a:pPr latinLnBrk="1"/>
            <a:endParaRPr lang="en-US" altLang="ko-KR" dirty="0" smtClean="0"/>
          </a:p>
          <a:p>
            <a:pPr latinLnBrk="1"/>
            <a:r>
              <a:rPr lang="en-US" altLang="ko-KR" b="1" dirty="0"/>
              <a:t>&gt;&gt;&gt;</a:t>
            </a:r>
            <a:r>
              <a:rPr lang="en-US" altLang="ko-KR" dirty="0"/>
              <a:t> </a:t>
            </a:r>
            <a:r>
              <a:rPr lang="en-US" altLang="ko-KR" dirty="0" err="1"/>
              <a:t>alist</a:t>
            </a:r>
            <a:r>
              <a:rPr lang="en-US" altLang="ko-KR" dirty="0"/>
              <a:t> = [ 1 , 2 , 3 ] </a:t>
            </a:r>
          </a:p>
          <a:p>
            <a:pPr latinLnBrk="1"/>
            <a:r>
              <a:rPr lang="en-US" altLang="ko-KR" b="1" dirty="0"/>
              <a:t>&gt;&gt;&gt;</a:t>
            </a:r>
            <a:r>
              <a:rPr lang="en-US" altLang="ko-KR" dirty="0"/>
              <a:t> </a:t>
            </a:r>
            <a:r>
              <a:rPr lang="en-US" altLang="ko-KR" b="1" dirty="0"/>
              <a:t>print</a:t>
            </a:r>
            <a:r>
              <a:rPr lang="en-US" altLang="ko-KR" dirty="0"/>
              <a:t>(</a:t>
            </a:r>
            <a:r>
              <a:rPr lang="en-US" altLang="ko-KR" dirty="0" err="1"/>
              <a:t>alist</a:t>
            </a:r>
            <a:r>
              <a:rPr lang="en-US" altLang="ko-KR" dirty="0"/>
              <a:t>)</a:t>
            </a:r>
          </a:p>
          <a:p>
            <a:pPr latinLnBrk="1"/>
            <a:r>
              <a:rPr lang="en-US" altLang="ko-KR" dirty="0"/>
              <a:t>[1, 2, 3</a:t>
            </a:r>
            <a:r>
              <a:rPr lang="en-US" altLang="ko-KR" dirty="0" smtClean="0"/>
              <a:t>]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5836530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648" y="1919647"/>
            <a:ext cx="8229600" cy="1754326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b="1" dirty="0" err="1"/>
              <a:t>def</a:t>
            </a:r>
            <a:r>
              <a:rPr lang="en-US" altLang="ko-KR" dirty="0"/>
              <a:t> sum(a, b, c):</a:t>
            </a:r>
          </a:p>
          <a:p>
            <a:pPr latinLnBrk="1"/>
            <a:r>
              <a:rPr lang="en-US" altLang="ko-KR" b="1" dirty="0" smtClean="0"/>
              <a:t>	print</a:t>
            </a:r>
            <a:r>
              <a:rPr lang="en-US" altLang="ko-KR" dirty="0" smtClean="0"/>
              <a:t>(a </a:t>
            </a:r>
            <a:r>
              <a:rPr lang="en-US" altLang="ko-KR" dirty="0"/>
              <a:t>+ b + c)</a:t>
            </a:r>
          </a:p>
          <a:p>
            <a:pPr latinLnBrk="1"/>
            <a:endParaRPr lang="en-US" altLang="ko-KR" dirty="0" smtClean="0"/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 err="1" smtClean="0"/>
              <a:t>alist</a:t>
            </a:r>
            <a:r>
              <a:rPr lang="en-US" altLang="ko-KR" dirty="0" smtClean="0"/>
              <a:t> </a:t>
            </a:r>
            <a:r>
              <a:rPr lang="en-US" altLang="ko-KR" dirty="0"/>
              <a:t>= [1, 2, 3]</a:t>
            </a:r>
          </a:p>
          <a:p>
            <a:pPr latinLnBrk="1"/>
            <a:r>
              <a:rPr lang="en-US" altLang="ko-KR" dirty="0"/>
              <a:t>sum(*</a:t>
            </a:r>
            <a:r>
              <a:rPr lang="en-US" altLang="ko-KR" dirty="0" err="1"/>
              <a:t>alist</a:t>
            </a:r>
            <a:r>
              <a:rPr lang="en-US" altLang="ko-KR" dirty="0"/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2648" y="4249795"/>
            <a:ext cx="8229600" cy="369332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ko-KR" dirty="0" smtClean="0"/>
              <a:t>6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6720448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중간점검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fontAlgn="base">
              <a:buNone/>
            </a:pPr>
            <a:r>
              <a:rPr lang="en-US" altLang="ko-KR" dirty="0" smtClean="0"/>
              <a:t>1. </a:t>
            </a:r>
            <a:r>
              <a:rPr lang="ko-KR" altLang="en-US" dirty="0" smtClean="0"/>
              <a:t>인수와 </a:t>
            </a:r>
            <a:r>
              <a:rPr lang="ko-KR" altLang="en-US" dirty="0"/>
              <a:t>매개 변수는 다시 한번 설명해보자</a:t>
            </a:r>
            <a:r>
              <a:rPr lang="en-US" altLang="ko-KR" dirty="0"/>
              <a:t>. </a:t>
            </a:r>
            <a:endParaRPr lang="ko-KR" altLang="en-US" dirty="0"/>
          </a:p>
          <a:p>
            <a:pPr marL="0" indent="0" fontAlgn="base">
              <a:buNone/>
            </a:pPr>
            <a:r>
              <a:rPr lang="en-US" altLang="ko-KR" dirty="0"/>
              <a:t>2. </a:t>
            </a:r>
            <a:r>
              <a:rPr lang="ko-KR" altLang="en-US" dirty="0"/>
              <a:t>디폴트 </a:t>
            </a:r>
            <a:r>
              <a:rPr lang="ko-KR" altLang="en-US" dirty="0" err="1"/>
              <a:t>인수란</a:t>
            </a:r>
            <a:r>
              <a:rPr lang="ko-KR" altLang="en-US" dirty="0"/>
              <a:t> 무엇인가</a:t>
            </a:r>
            <a:r>
              <a:rPr lang="en-US" altLang="ko-KR" dirty="0"/>
              <a:t>? </a:t>
            </a:r>
            <a:r>
              <a:rPr lang="ko-KR" altLang="en-US" dirty="0"/>
              <a:t>예를 들어보자</a:t>
            </a:r>
            <a:r>
              <a:rPr lang="en-US" altLang="ko-KR" dirty="0"/>
              <a:t>. </a:t>
            </a:r>
            <a:endParaRPr lang="ko-KR" altLang="en-US" dirty="0"/>
          </a:p>
          <a:p>
            <a:pPr marL="0" indent="0" fontAlgn="base">
              <a:buNone/>
            </a:pPr>
            <a:r>
              <a:rPr lang="en-US" altLang="ko-KR" dirty="0"/>
              <a:t>3. </a:t>
            </a:r>
            <a:r>
              <a:rPr lang="ko-KR" altLang="en-US" dirty="0"/>
              <a:t>키워드 </a:t>
            </a:r>
            <a:r>
              <a:rPr lang="ko-KR" altLang="en-US" dirty="0" err="1"/>
              <a:t>인수란</a:t>
            </a:r>
            <a:r>
              <a:rPr lang="ko-KR" altLang="en-US" dirty="0"/>
              <a:t> 무엇인가</a:t>
            </a:r>
            <a:r>
              <a:rPr lang="en-US" altLang="ko-KR" dirty="0"/>
              <a:t>? </a:t>
            </a:r>
            <a:r>
              <a:rPr lang="ko-KR" altLang="en-US" dirty="0"/>
              <a:t>예를 들어보자</a:t>
            </a:r>
            <a:r>
              <a:rPr lang="en-US" altLang="ko-KR" dirty="0"/>
              <a:t>. </a:t>
            </a:r>
            <a:endParaRPr lang="ko-KR" altLang="en-US" dirty="0"/>
          </a:p>
          <a:p>
            <a:pPr marL="0" indent="0" fontAlgn="base">
              <a:buNone/>
            </a:pPr>
            <a:r>
              <a:rPr lang="en-US" altLang="ko-KR" dirty="0"/>
              <a:t>4. </a:t>
            </a:r>
            <a:r>
              <a:rPr lang="ko-KR" altLang="en-US" dirty="0"/>
              <a:t>매개 변수 앞에 * 기호가 있다면 무슨 의미인가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8154" y="3553379"/>
            <a:ext cx="2329605" cy="233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1796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altLang="ko-KR" dirty="0" smtClean="0"/>
              <a:t>Lab: </a:t>
            </a:r>
            <a:r>
              <a:rPr lang="ko-KR" altLang="en-US" dirty="0"/>
              <a:t>환영 문자열 출력 함수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1"/>
          </p:nvPr>
        </p:nvSpPr>
        <p:spPr>
          <a:xfrm>
            <a:off x="612648" y="1582445"/>
            <a:ext cx="8153400" cy="4495800"/>
          </a:xfrm>
        </p:spPr>
        <p:txBody>
          <a:bodyPr/>
          <a:lstStyle/>
          <a:p>
            <a:pPr fontAlgn="base"/>
            <a:r>
              <a:rPr lang="ko-KR" altLang="en-US" dirty="0"/>
              <a:t>전광판에 “환영합니다” 문자열을 여러 번 출력하는 함수 </a:t>
            </a:r>
            <a:r>
              <a:rPr lang="en-US" altLang="ko-KR" dirty="0"/>
              <a:t>display(</a:t>
            </a:r>
            <a:r>
              <a:rPr lang="en-US" altLang="ko-KR" dirty="0" err="1"/>
              <a:t>msg</a:t>
            </a:r>
            <a:r>
              <a:rPr lang="en-US" altLang="ko-KR" dirty="0"/>
              <a:t>, count)</a:t>
            </a:r>
            <a:r>
              <a:rPr lang="ko-KR" altLang="en-US" dirty="0"/>
              <a:t>를 작성해보자</a:t>
            </a:r>
            <a:r>
              <a:rPr lang="en-US" altLang="ko-KR" dirty="0"/>
              <a:t>. 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2648" y="2715538"/>
            <a:ext cx="8229600" cy="1477328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ko-KR" altLang="en-US" dirty="0"/>
              <a:t>환영합니다</a:t>
            </a:r>
            <a:r>
              <a:rPr lang="en-US" altLang="ko-KR" dirty="0"/>
              <a:t>.</a:t>
            </a:r>
            <a:endParaRPr lang="ko-KR" altLang="en-US" dirty="0"/>
          </a:p>
          <a:p>
            <a:r>
              <a:rPr lang="ko-KR" altLang="en-US" dirty="0"/>
              <a:t>환영합니다</a:t>
            </a:r>
            <a:r>
              <a:rPr lang="en-US" altLang="ko-KR" dirty="0"/>
              <a:t>.</a:t>
            </a:r>
            <a:endParaRPr lang="ko-KR" altLang="en-US" dirty="0"/>
          </a:p>
          <a:p>
            <a:r>
              <a:rPr lang="ko-KR" altLang="en-US" dirty="0"/>
              <a:t>환영합니다</a:t>
            </a:r>
            <a:r>
              <a:rPr lang="en-US" altLang="ko-KR" dirty="0"/>
              <a:t>.</a:t>
            </a:r>
            <a:endParaRPr lang="ko-KR" altLang="en-US" dirty="0"/>
          </a:p>
          <a:p>
            <a:r>
              <a:rPr lang="ko-KR" altLang="en-US" dirty="0"/>
              <a:t>환영합니다</a:t>
            </a:r>
            <a:r>
              <a:rPr lang="en-US" altLang="ko-KR" dirty="0"/>
              <a:t>.</a:t>
            </a:r>
            <a:endParaRPr lang="ko-KR" altLang="en-US" dirty="0"/>
          </a:p>
          <a:p>
            <a:r>
              <a:rPr lang="ko-KR" altLang="en-US" dirty="0"/>
              <a:t>환영합니다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4319" y="4192866"/>
            <a:ext cx="2628900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8164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Solution: </a:t>
            </a:r>
            <a:r>
              <a:rPr lang="en-US" altLang="ko-KR" dirty="0" smtClean="0"/>
              <a:t>welcome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6448" y="1741671"/>
            <a:ext cx="8229600" cy="2308324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/>
              <a:t>##</a:t>
            </a:r>
          </a:p>
          <a:p>
            <a:pPr latinLnBrk="1"/>
            <a:r>
              <a:rPr lang="en-US" altLang="ko-KR" dirty="0"/>
              <a:t>#	</a:t>
            </a:r>
            <a:r>
              <a:rPr lang="ko-KR" altLang="en-US" dirty="0"/>
              <a:t>이 프로그램은 메시지를 반복하여 출력한다</a:t>
            </a:r>
            <a:r>
              <a:rPr lang="en-US" altLang="ko-KR" dirty="0"/>
              <a:t>. </a:t>
            </a:r>
          </a:p>
          <a:p>
            <a:pPr latinLnBrk="1"/>
            <a:r>
              <a:rPr lang="en-US" altLang="ko-KR" dirty="0"/>
              <a:t>#</a:t>
            </a:r>
          </a:p>
          <a:p>
            <a:pPr latinLnBrk="1"/>
            <a:r>
              <a:rPr lang="en-US" altLang="ko-KR" dirty="0" err="1"/>
              <a:t>def</a:t>
            </a:r>
            <a:r>
              <a:rPr lang="en-US" altLang="ko-KR" dirty="0"/>
              <a:t> display(</a:t>
            </a:r>
            <a:r>
              <a:rPr lang="en-US" altLang="ko-KR" dirty="0" err="1"/>
              <a:t>msg</a:t>
            </a:r>
            <a:r>
              <a:rPr lang="en-US" altLang="ko-KR" dirty="0"/>
              <a:t>, count=1) :</a:t>
            </a:r>
          </a:p>
          <a:p>
            <a:pPr latinLnBrk="1"/>
            <a:r>
              <a:rPr lang="en-US" altLang="ko-KR" dirty="0"/>
              <a:t>	for k in range(count) :</a:t>
            </a:r>
          </a:p>
          <a:p>
            <a:pPr latinLnBrk="1"/>
            <a:r>
              <a:rPr lang="en-US" altLang="ko-KR" dirty="0"/>
              <a:t>		print(</a:t>
            </a:r>
            <a:r>
              <a:rPr lang="en-US" altLang="ko-KR" dirty="0" err="1"/>
              <a:t>msg</a:t>
            </a:r>
            <a:r>
              <a:rPr lang="en-US" altLang="ko-KR" dirty="0"/>
              <a:t>)</a:t>
            </a:r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/>
              <a:t>display("</a:t>
            </a:r>
            <a:r>
              <a:rPr lang="ko-KR" altLang="en-US" dirty="0"/>
              <a:t>환영합니다</a:t>
            </a:r>
            <a:r>
              <a:rPr lang="en-US" altLang="ko-KR" dirty="0"/>
              <a:t>.", 5)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48" y="4307446"/>
            <a:ext cx="8229600" cy="227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4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altLang="ko-KR" dirty="0" smtClean="0"/>
              <a:t>Lab: </a:t>
            </a:r>
            <a:r>
              <a:rPr lang="ko-KR" altLang="en-US" dirty="0" smtClean="0"/>
              <a:t>이분법</a:t>
            </a:r>
            <a:endParaRPr lang="ko-KR" altLang="en-US" dirty="0"/>
          </a:p>
        </p:txBody>
      </p:sp>
      <p:sp>
        <p:nvSpPr>
          <p:cNvPr id="6" name="내용 개체 틀 5"/>
          <p:cNvSpPr>
            <a:spLocks noGrp="1"/>
          </p:cNvSpPr>
          <p:nvPr>
            <p:ph sz="quarter" idx="1"/>
          </p:nvPr>
        </p:nvSpPr>
        <p:spPr>
          <a:xfrm>
            <a:off x="612648" y="1582445"/>
            <a:ext cx="8153400" cy="4495800"/>
          </a:xfrm>
        </p:spPr>
        <p:txBody>
          <a:bodyPr/>
          <a:lstStyle/>
          <a:p>
            <a:r>
              <a:rPr lang="ko-KR" altLang="en-US" dirty="0"/>
              <a:t>구간 </a:t>
            </a:r>
            <a:r>
              <a:rPr lang="en-US" altLang="ko-KR" dirty="0"/>
              <a:t>[a, b]</a:t>
            </a:r>
            <a:r>
              <a:rPr lang="ko-KR" altLang="en-US" dirty="0"/>
              <a:t>에서 </a:t>
            </a:r>
            <a:r>
              <a:rPr lang="en-US" altLang="ko-KR" dirty="0"/>
              <a:t>f(a)f(b) &lt; 0</a:t>
            </a:r>
            <a:r>
              <a:rPr lang="ko-KR" altLang="en-US" dirty="0"/>
              <a:t>이라고 하자</a:t>
            </a:r>
            <a:r>
              <a:rPr lang="en-US" altLang="ko-KR" dirty="0"/>
              <a:t>. f(a)f(b) &lt; 0</a:t>
            </a:r>
            <a:r>
              <a:rPr lang="ko-KR" altLang="en-US" dirty="0"/>
              <a:t>이면 함수 </a:t>
            </a:r>
            <a:r>
              <a:rPr lang="en-US" altLang="ko-KR" dirty="0"/>
              <a:t>f</a:t>
            </a:r>
            <a:r>
              <a:rPr lang="ko-KR" altLang="en-US" dirty="0"/>
              <a:t>는 반드시 구간 </a:t>
            </a:r>
            <a:r>
              <a:rPr lang="en-US" altLang="ko-KR" dirty="0"/>
              <a:t>[</a:t>
            </a:r>
            <a:r>
              <a:rPr lang="en-US" altLang="ko-KR" dirty="0" err="1"/>
              <a:t>a,b</a:t>
            </a:r>
            <a:r>
              <a:rPr lang="en-US" altLang="ko-KR" dirty="0"/>
              <a:t>]</a:t>
            </a:r>
            <a:r>
              <a:rPr lang="ko-KR" altLang="en-US" dirty="0"/>
              <a:t>에서 </a:t>
            </a:r>
            <a:r>
              <a:rPr lang="ko-KR" altLang="en-US" dirty="0" smtClean="0"/>
              <a:t>근을 가져야 </a:t>
            </a:r>
            <a:r>
              <a:rPr lang="ko-KR" altLang="en-US" dirty="0"/>
              <a:t>한다</a:t>
            </a:r>
            <a:r>
              <a:rPr lang="en-US" altLang="ko-KR" dirty="0"/>
              <a:t>. </a:t>
            </a:r>
            <a:r>
              <a:rPr lang="ko-KR" altLang="en-US" dirty="0"/>
              <a:t>계속해서 </a:t>
            </a:r>
            <a:r>
              <a:rPr lang="en-US" altLang="ko-KR" dirty="0"/>
              <a:t>a</a:t>
            </a:r>
            <a:r>
              <a:rPr lang="ko-KR" altLang="en-US" dirty="0"/>
              <a:t>와 </a:t>
            </a:r>
            <a:r>
              <a:rPr lang="en-US" altLang="ko-KR" dirty="0"/>
              <a:t>b</a:t>
            </a:r>
            <a:r>
              <a:rPr lang="ko-KR" altLang="en-US" dirty="0"/>
              <a:t>의 </a:t>
            </a:r>
            <a:r>
              <a:rPr lang="ko-KR" altLang="en-US" dirty="0" err="1"/>
              <a:t>중간값</a:t>
            </a:r>
            <a:r>
              <a:rPr lang="ko-KR" altLang="en-US" dirty="0"/>
              <a:t> </a:t>
            </a:r>
            <a:r>
              <a:rPr lang="en-US" altLang="ko-KR" dirty="0"/>
              <a:t>m=(</a:t>
            </a:r>
            <a:r>
              <a:rPr lang="en-US" altLang="ko-KR" dirty="0" err="1"/>
              <a:t>a+b</a:t>
            </a:r>
            <a:r>
              <a:rPr lang="en-US" altLang="ko-KR" dirty="0"/>
              <a:t>)/2</a:t>
            </a:r>
            <a:r>
              <a:rPr lang="ko-KR" altLang="en-US" dirty="0"/>
              <a:t>을 계산하고</a:t>
            </a:r>
            <a:r>
              <a:rPr lang="en-US" altLang="ko-KR" dirty="0"/>
              <a:t>, </a:t>
            </a:r>
            <a:r>
              <a:rPr lang="ko-KR" altLang="en-US" dirty="0"/>
              <a:t>함수 </a:t>
            </a:r>
            <a:r>
              <a:rPr lang="en-US" altLang="ko-KR" dirty="0"/>
              <a:t>f(m)</a:t>
            </a:r>
            <a:r>
              <a:rPr lang="ko-KR" altLang="en-US" dirty="0"/>
              <a:t>의 값을 계산한다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f(a)f(m</a:t>
            </a:r>
            <a:r>
              <a:rPr lang="en-US" altLang="ko-KR" dirty="0"/>
              <a:t>) &lt; 0</a:t>
            </a:r>
            <a:r>
              <a:rPr lang="ko-KR" altLang="en-US" dirty="0"/>
              <a:t>이면 근은 </a:t>
            </a:r>
            <a:r>
              <a:rPr lang="en-US" altLang="ko-KR" dirty="0"/>
              <a:t>[a, m] </a:t>
            </a:r>
            <a:r>
              <a:rPr lang="ko-KR" altLang="en-US" dirty="0"/>
              <a:t>사이에 있고</a:t>
            </a:r>
            <a:r>
              <a:rPr lang="en-US" altLang="ko-KR" dirty="0"/>
              <a:t>, </a:t>
            </a:r>
            <a:r>
              <a:rPr lang="ko-KR" altLang="en-US" dirty="0"/>
              <a:t>그렇지 않으면 근은 </a:t>
            </a:r>
            <a:r>
              <a:rPr lang="en-US" altLang="ko-KR" dirty="0"/>
              <a:t>[m, b] </a:t>
            </a:r>
            <a:r>
              <a:rPr lang="ko-KR" altLang="en-US" dirty="0"/>
              <a:t>구간에 있을 것이다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6935" y="5574147"/>
            <a:ext cx="8229600" cy="369332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ko-KR" dirty="0"/>
              <a:t>x**2-x-1</a:t>
            </a:r>
            <a:r>
              <a:rPr lang="ko-KR" altLang="en-US" dirty="0"/>
              <a:t>의 근</a:t>
            </a:r>
            <a:r>
              <a:rPr lang="en-US" altLang="ko-KR" dirty="0"/>
              <a:t>: 1.6180419921875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036" y="3072853"/>
            <a:ext cx="3248962" cy="236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3346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Solution: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6448" y="454408"/>
            <a:ext cx="8229600" cy="618630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/>
              <a:t># </a:t>
            </a:r>
            <a:r>
              <a:rPr lang="ko-KR" altLang="en-US" dirty="0"/>
              <a:t>함수를 정의한다</a:t>
            </a:r>
            <a:r>
              <a:rPr lang="en-US" altLang="ko-KR" dirty="0"/>
              <a:t>. </a:t>
            </a:r>
          </a:p>
          <a:p>
            <a:pPr latinLnBrk="1"/>
            <a:r>
              <a:rPr lang="en-US" altLang="ko-KR" dirty="0" err="1"/>
              <a:t>def</a:t>
            </a:r>
            <a:r>
              <a:rPr lang="en-US" altLang="ko-KR" dirty="0"/>
              <a:t> f(x):</a:t>
            </a:r>
          </a:p>
          <a:p>
            <a:pPr latinLnBrk="1"/>
            <a:r>
              <a:rPr lang="en-US" altLang="ko-KR" dirty="0"/>
              <a:t>    return(x**2-x-1)</a:t>
            </a:r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 err="1"/>
              <a:t>def</a:t>
            </a:r>
            <a:r>
              <a:rPr lang="en-US" altLang="ko-KR" dirty="0"/>
              <a:t> </a:t>
            </a:r>
            <a:r>
              <a:rPr lang="en-US" altLang="ko-KR" dirty="0" err="1"/>
              <a:t>bisection_method</a:t>
            </a:r>
            <a:r>
              <a:rPr lang="en-US" altLang="ko-KR" dirty="0"/>
              <a:t>(a, b, error):</a:t>
            </a:r>
          </a:p>
          <a:p>
            <a:pPr latinLnBrk="1"/>
            <a:r>
              <a:rPr lang="en-US" altLang="ko-KR" dirty="0"/>
              <a:t>    if f(a)*f(b) &gt; 0:</a:t>
            </a:r>
          </a:p>
          <a:p>
            <a:pPr latinLnBrk="1"/>
            <a:r>
              <a:rPr lang="en-US" altLang="ko-KR" dirty="0"/>
              <a:t>        print("</a:t>
            </a:r>
            <a:r>
              <a:rPr lang="ko-KR" altLang="en-US" dirty="0"/>
              <a:t>구간에서 근을 찾을 수 없습니다</a:t>
            </a:r>
            <a:r>
              <a:rPr lang="en-US" altLang="ko-KR" dirty="0"/>
              <a:t>.")</a:t>
            </a:r>
          </a:p>
          <a:p>
            <a:pPr latinLnBrk="1"/>
            <a:r>
              <a:rPr lang="en-US" altLang="ko-KR" dirty="0"/>
              <a:t>    else:</a:t>
            </a:r>
          </a:p>
          <a:p>
            <a:pPr latinLnBrk="1"/>
            <a:r>
              <a:rPr lang="en-US" altLang="ko-KR" dirty="0"/>
              <a:t>        while (b - a)/2.0 &gt; error:	# </a:t>
            </a:r>
            <a:r>
              <a:rPr lang="ko-KR" altLang="en-US" dirty="0"/>
              <a:t>오차를 계산한다</a:t>
            </a:r>
            <a:r>
              <a:rPr lang="en-US" altLang="ko-KR" dirty="0"/>
              <a:t>. </a:t>
            </a:r>
          </a:p>
          <a:p>
            <a:pPr latinLnBrk="1"/>
            <a:r>
              <a:rPr lang="en-US" altLang="ko-KR" dirty="0"/>
              <a:t>            midpoint = (a + b)/2.0	# </a:t>
            </a:r>
            <a:r>
              <a:rPr lang="ko-KR" altLang="en-US" dirty="0"/>
              <a:t>중점을 계산한다</a:t>
            </a:r>
            <a:r>
              <a:rPr lang="en-US" altLang="ko-KR" dirty="0"/>
              <a:t>. </a:t>
            </a:r>
          </a:p>
          <a:p>
            <a:pPr latinLnBrk="1"/>
            <a:r>
              <a:rPr lang="en-US" altLang="ko-KR" dirty="0"/>
              <a:t>            if f(midpoint) == 0:</a:t>
            </a:r>
          </a:p>
          <a:p>
            <a:pPr latinLnBrk="1"/>
            <a:r>
              <a:rPr lang="en-US" altLang="ko-KR" dirty="0"/>
              <a:t>                return(midpoint) </a:t>
            </a:r>
          </a:p>
          <a:p>
            <a:pPr latinLnBrk="1"/>
            <a:r>
              <a:rPr lang="en-US" altLang="ko-KR" dirty="0"/>
              <a:t>            </a:t>
            </a:r>
            <a:r>
              <a:rPr lang="en-US" altLang="ko-KR" dirty="0" err="1"/>
              <a:t>elif</a:t>
            </a:r>
            <a:r>
              <a:rPr lang="en-US" altLang="ko-KR" dirty="0"/>
              <a:t> f(a)*f(midpoint) &lt; 0: </a:t>
            </a:r>
          </a:p>
          <a:p>
            <a:pPr latinLnBrk="1"/>
            <a:r>
              <a:rPr lang="en-US" altLang="ko-KR" dirty="0"/>
              <a:t>                b = midpoint</a:t>
            </a:r>
          </a:p>
          <a:p>
            <a:pPr latinLnBrk="1"/>
            <a:r>
              <a:rPr lang="en-US" altLang="ko-KR" dirty="0"/>
              <a:t>            else:</a:t>
            </a:r>
          </a:p>
          <a:p>
            <a:pPr latinLnBrk="1"/>
            <a:r>
              <a:rPr lang="en-US" altLang="ko-KR" dirty="0"/>
              <a:t>                a = midpoint</a:t>
            </a:r>
          </a:p>
          <a:p>
            <a:pPr latinLnBrk="1"/>
            <a:r>
              <a:rPr lang="en-US" altLang="ko-KR" dirty="0"/>
              <a:t>        </a:t>
            </a:r>
          </a:p>
          <a:p>
            <a:pPr latinLnBrk="1"/>
            <a:r>
              <a:rPr lang="en-US" altLang="ko-KR" dirty="0"/>
              <a:t>        return(midpoint)</a:t>
            </a:r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/>
              <a:t>answer = </a:t>
            </a:r>
            <a:r>
              <a:rPr lang="en-US" altLang="ko-KR" dirty="0" err="1"/>
              <a:t>bisection_method</a:t>
            </a:r>
            <a:r>
              <a:rPr lang="en-US" altLang="ko-KR" dirty="0"/>
              <a:t>(1, 2, 0.0001)</a:t>
            </a:r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/>
              <a:t>print("x**2-x-1</a:t>
            </a:r>
            <a:r>
              <a:rPr lang="ko-KR" altLang="en-US" dirty="0"/>
              <a:t>의 근</a:t>
            </a:r>
            <a:r>
              <a:rPr lang="en-US" altLang="ko-KR" dirty="0"/>
              <a:t>:", answer)</a:t>
            </a:r>
          </a:p>
        </p:txBody>
      </p:sp>
    </p:spTree>
    <p:extLst>
      <p:ext uri="{BB962C8B-B14F-4D97-AF65-F5344CB8AC3E}">
        <p14:creationId xmlns:p14="http://schemas.microsoft.com/office/powerpoint/2010/main" val="326022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코드를 묶는 방법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관련 있는 코드들을 묶어서 전체 프로그램을 조직화할 필요가 </a:t>
            </a:r>
            <a:r>
              <a:rPr lang="ko-KR" altLang="en-US" dirty="0" smtClean="0"/>
              <a:t>있다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r>
              <a:rPr lang="ko-KR" altLang="en-US" dirty="0" smtClean="0"/>
              <a:t>코드를 </a:t>
            </a:r>
            <a:r>
              <a:rPr lang="ko-KR" altLang="en-US" dirty="0"/>
              <a:t>묶는 </a:t>
            </a:r>
            <a:r>
              <a:rPr lang="en-US" altLang="ko-KR" dirty="0"/>
              <a:t>3</a:t>
            </a:r>
            <a:r>
              <a:rPr lang="ko-KR" altLang="en-US" dirty="0"/>
              <a:t>가지의 </a:t>
            </a:r>
            <a:r>
              <a:rPr lang="ko-KR" altLang="en-US" dirty="0" smtClean="0"/>
              <a:t>방법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함수</a:t>
            </a:r>
            <a:r>
              <a:rPr lang="en-US" altLang="ko-KR" dirty="0"/>
              <a:t>(function)</a:t>
            </a:r>
            <a:r>
              <a:rPr lang="ko-KR" altLang="en-US" dirty="0"/>
              <a:t>는 우리가 반복적으로 </a:t>
            </a:r>
            <a:r>
              <a:rPr lang="ko-KR" altLang="en-US" dirty="0" smtClean="0"/>
              <a:t>사용하는 </a:t>
            </a:r>
            <a:r>
              <a:rPr lang="ko-KR" altLang="en-US" dirty="0"/>
              <a:t>코드를 묶은 것으로 프로그램의 빌딩 블록과 같다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객체</a:t>
            </a:r>
            <a:r>
              <a:rPr lang="en-US" altLang="ko-KR" dirty="0"/>
              <a:t>(object)</a:t>
            </a:r>
            <a:r>
              <a:rPr lang="ko-KR" altLang="en-US" dirty="0"/>
              <a:t>는 서로 관련 있는 </a:t>
            </a:r>
            <a:r>
              <a:rPr lang="ko-KR" altLang="en-US" dirty="0" smtClean="0"/>
              <a:t>변수와 </a:t>
            </a:r>
            <a:r>
              <a:rPr lang="ko-KR" altLang="en-US" dirty="0"/>
              <a:t>함수를 묶는 방법이다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모듈</a:t>
            </a:r>
            <a:r>
              <a:rPr lang="en-US" altLang="ko-KR" dirty="0"/>
              <a:t>(module)</a:t>
            </a:r>
            <a:r>
              <a:rPr lang="ko-KR" altLang="en-US" dirty="0"/>
              <a:t>은 함수나 객체들을 소스 파일 안에 모은 것이다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7599" y="4156229"/>
            <a:ext cx="5828190" cy="224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2740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altLang="ko-KR" dirty="0" smtClean="0"/>
              <a:t>Lab: </a:t>
            </a:r>
            <a:r>
              <a:rPr lang="ko-KR" altLang="en-US" dirty="0" smtClean="0"/>
              <a:t>주급 계산 프로그램</a:t>
            </a:r>
            <a:endParaRPr lang="ko-KR" altLang="en-US" dirty="0"/>
          </a:p>
        </p:txBody>
      </p:sp>
      <p:sp>
        <p:nvSpPr>
          <p:cNvPr id="6" name="내용 개체 틀 5"/>
          <p:cNvSpPr>
            <a:spLocks noGrp="1"/>
          </p:cNvSpPr>
          <p:nvPr>
            <p:ph sz="quarter" idx="1"/>
          </p:nvPr>
        </p:nvSpPr>
        <p:spPr>
          <a:xfrm>
            <a:off x="612648" y="1582445"/>
            <a:ext cx="8153400" cy="4495800"/>
          </a:xfrm>
        </p:spPr>
        <p:txBody>
          <a:bodyPr/>
          <a:lstStyle/>
          <a:p>
            <a:pPr fontAlgn="base"/>
            <a:r>
              <a:rPr lang="ko-KR" altLang="en-US" dirty="0"/>
              <a:t>주단위로 봉급을 받는 </a:t>
            </a:r>
            <a:r>
              <a:rPr lang="ko-KR" altLang="en-US" dirty="0" err="1"/>
              <a:t>알바생이</a:t>
            </a:r>
            <a:r>
              <a:rPr lang="ko-KR" altLang="en-US" dirty="0"/>
              <a:t> 있다고 하자</a:t>
            </a:r>
            <a:r>
              <a:rPr lang="en-US" altLang="ko-KR" dirty="0"/>
              <a:t>. </a:t>
            </a:r>
            <a:r>
              <a:rPr lang="ko-KR" altLang="en-US" dirty="0"/>
              <a:t>현재 시급과 일한 시간을 입력하면 주급을 계산해주는 함수 </a:t>
            </a:r>
            <a:r>
              <a:rPr lang="en-US" altLang="ko-KR" dirty="0" err="1"/>
              <a:t>weeklyPay</a:t>
            </a:r>
            <a:r>
              <a:rPr lang="en-US" altLang="ko-KR" dirty="0"/>
              <a:t>(rate, hour)</a:t>
            </a:r>
            <a:r>
              <a:rPr lang="ko-KR" altLang="en-US" dirty="0"/>
              <a:t>를 만들고 이 함수를 호출하여 주급을 출력하는 프로그램을 작성해보자</a:t>
            </a:r>
            <a:r>
              <a:rPr lang="en-US" altLang="ko-KR" dirty="0"/>
              <a:t>. 30</a:t>
            </a:r>
            <a:r>
              <a:rPr lang="ko-KR" altLang="en-US" dirty="0"/>
              <a:t>시간이 넘는 근무 시간에 대해서는 시급의 </a:t>
            </a:r>
            <a:r>
              <a:rPr lang="en-US" altLang="ko-KR" dirty="0"/>
              <a:t>1.5</a:t>
            </a:r>
            <a:r>
              <a:rPr lang="ko-KR" altLang="en-US" dirty="0"/>
              <a:t>배를 지급한다고 하자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81324" y="3328096"/>
            <a:ext cx="8229600" cy="923330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ko-KR" altLang="en-US" dirty="0"/>
              <a:t>시급을 </a:t>
            </a:r>
            <a:r>
              <a:rPr lang="ko-KR" altLang="en-US" dirty="0" err="1"/>
              <a:t>입력하시오</a:t>
            </a:r>
            <a:r>
              <a:rPr lang="en-US" altLang="ko-KR" dirty="0"/>
              <a:t>:10000</a:t>
            </a:r>
            <a:endParaRPr lang="ko-KR" altLang="en-US" dirty="0"/>
          </a:p>
          <a:p>
            <a:r>
              <a:rPr lang="ko-KR" altLang="en-US" dirty="0"/>
              <a:t>근무 시간을 </a:t>
            </a:r>
            <a:r>
              <a:rPr lang="ko-KR" altLang="en-US" dirty="0" err="1"/>
              <a:t>입력하시오</a:t>
            </a:r>
            <a:r>
              <a:rPr lang="en-US" altLang="ko-KR" dirty="0"/>
              <a:t>:38</a:t>
            </a:r>
            <a:endParaRPr lang="ko-KR" altLang="en-US" dirty="0"/>
          </a:p>
          <a:p>
            <a:r>
              <a:rPr lang="ko-KR" altLang="en-US" dirty="0"/>
              <a:t>주급은 </a:t>
            </a:r>
            <a:r>
              <a:rPr lang="en-US" altLang="ko-KR" dirty="0"/>
              <a:t>420000.0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2713" y="4573942"/>
            <a:ext cx="2501631" cy="1504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3380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Solution: </a:t>
            </a:r>
            <a:r>
              <a:rPr lang="en-US" altLang="ko-KR" dirty="0" err="1" smtClean="0"/>
              <a:t>cal_pay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4548" y="1732793"/>
            <a:ext cx="8229600" cy="4247317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/>
              <a:t>##</a:t>
            </a:r>
          </a:p>
          <a:p>
            <a:pPr latinLnBrk="1"/>
            <a:r>
              <a:rPr lang="en-US" altLang="ko-KR" dirty="0"/>
              <a:t>#	</a:t>
            </a:r>
            <a:r>
              <a:rPr lang="ko-KR" altLang="en-US" dirty="0"/>
              <a:t>이 프로그램은 주급을 계산한다</a:t>
            </a:r>
            <a:r>
              <a:rPr lang="en-US" altLang="ko-KR" dirty="0"/>
              <a:t>. </a:t>
            </a:r>
          </a:p>
          <a:p>
            <a:pPr latinLnBrk="1"/>
            <a:r>
              <a:rPr lang="en-US" altLang="ko-KR" dirty="0"/>
              <a:t>#</a:t>
            </a:r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 err="1"/>
              <a:t>def</a:t>
            </a:r>
            <a:r>
              <a:rPr lang="en-US" altLang="ko-KR" dirty="0"/>
              <a:t> </a:t>
            </a:r>
            <a:r>
              <a:rPr lang="en-US" altLang="ko-KR" dirty="0" err="1"/>
              <a:t>weeklyPay</a:t>
            </a:r>
            <a:r>
              <a:rPr lang="en-US" altLang="ko-KR" dirty="0"/>
              <a:t>( rate, hour ): </a:t>
            </a:r>
          </a:p>
          <a:p>
            <a:pPr latinLnBrk="1"/>
            <a:r>
              <a:rPr lang="en-US" altLang="ko-KR" dirty="0"/>
              <a:t>    money = 0</a:t>
            </a:r>
          </a:p>
          <a:p>
            <a:pPr latinLnBrk="1"/>
            <a:r>
              <a:rPr lang="en-US" altLang="ko-KR" dirty="0"/>
              <a:t>    if (hour &gt; 30): </a:t>
            </a:r>
          </a:p>
          <a:p>
            <a:pPr latinLnBrk="1"/>
            <a:r>
              <a:rPr lang="en-US" altLang="ko-KR" dirty="0"/>
              <a:t>        money = rate*30 + 1.5*rate*(hour-30)</a:t>
            </a:r>
          </a:p>
          <a:p>
            <a:pPr latinLnBrk="1"/>
            <a:r>
              <a:rPr lang="en-US" altLang="ko-KR" dirty="0"/>
              <a:t>    else: </a:t>
            </a:r>
          </a:p>
          <a:p>
            <a:pPr latinLnBrk="1"/>
            <a:r>
              <a:rPr lang="en-US" altLang="ko-KR" dirty="0"/>
              <a:t>        money = rate*hour</a:t>
            </a:r>
          </a:p>
          <a:p>
            <a:pPr latinLnBrk="1"/>
            <a:r>
              <a:rPr lang="en-US" altLang="ko-KR" dirty="0"/>
              <a:t>    return money</a:t>
            </a:r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/>
              <a:t>rate = </a:t>
            </a:r>
            <a:r>
              <a:rPr lang="en-US" altLang="ko-KR" dirty="0" err="1"/>
              <a:t>int</a:t>
            </a:r>
            <a:r>
              <a:rPr lang="en-US" altLang="ko-KR" dirty="0"/>
              <a:t>(input("</a:t>
            </a:r>
            <a:r>
              <a:rPr lang="ko-KR" altLang="en-US" dirty="0"/>
              <a:t>시급을 </a:t>
            </a:r>
            <a:r>
              <a:rPr lang="ko-KR" altLang="en-US" dirty="0" err="1"/>
              <a:t>입력하시오</a:t>
            </a:r>
            <a:r>
              <a:rPr lang="en-US" altLang="ko-KR" dirty="0"/>
              <a:t>:"))</a:t>
            </a:r>
          </a:p>
          <a:p>
            <a:pPr latinLnBrk="1"/>
            <a:r>
              <a:rPr lang="en-US" altLang="ko-KR" dirty="0"/>
              <a:t>hour = </a:t>
            </a:r>
            <a:r>
              <a:rPr lang="en-US" altLang="ko-KR" dirty="0" err="1"/>
              <a:t>int</a:t>
            </a:r>
            <a:r>
              <a:rPr lang="en-US" altLang="ko-KR" dirty="0"/>
              <a:t>(input("</a:t>
            </a:r>
            <a:r>
              <a:rPr lang="ko-KR" altLang="en-US" dirty="0"/>
              <a:t>근무 시간을  </a:t>
            </a:r>
            <a:r>
              <a:rPr lang="ko-KR" altLang="en-US" dirty="0" err="1"/>
              <a:t>입력하시오</a:t>
            </a:r>
            <a:r>
              <a:rPr lang="en-US" altLang="ko-KR" dirty="0"/>
              <a:t>:"))</a:t>
            </a:r>
          </a:p>
          <a:p>
            <a:pPr latinLnBrk="1"/>
            <a:r>
              <a:rPr lang="en-US" altLang="ko-KR" dirty="0"/>
              <a:t>print("</a:t>
            </a:r>
            <a:r>
              <a:rPr lang="ko-KR" altLang="en-US" dirty="0"/>
              <a:t>주급은 </a:t>
            </a:r>
            <a:r>
              <a:rPr lang="en-US" altLang="ko-KR" dirty="0"/>
              <a:t>" + </a:t>
            </a:r>
            <a:r>
              <a:rPr lang="en-US" altLang="ko-KR" dirty="0" err="1"/>
              <a:t>str</a:t>
            </a:r>
            <a:r>
              <a:rPr lang="en-US" altLang="ko-KR" dirty="0"/>
              <a:t>(</a:t>
            </a:r>
            <a:r>
              <a:rPr lang="en-US" altLang="ko-KR" dirty="0" err="1"/>
              <a:t>weeklyPay</a:t>
            </a:r>
            <a:r>
              <a:rPr lang="en-US" altLang="ko-KR" dirty="0"/>
              <a:t>(rate, hour)))</a:t>
            </a:r>
          </a:p>
        </p:txBody>
      </p:sp>
    </p:spTree>
    <p:extLst>
      <p:ext uri="{BB962C8B-B14F-4D97-AF65-F5344CB8AC3E}">
        <p14:creationId xmlns:p14="http://schemas.microsoft.com/office/powerpoint/2010/main" val="122484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값 </a:t>
            </a:r>
            <a:r>
              <a:rPr lang="ko-KR" altLang="en-US" dirty="0" smtClean="0"/>
              <a:t>반환하기 </a:t>
            </a:r>
            <a:r>
              <a:rPr lang="en-US" altLang="ko-KR" dirty="0" smtClean="0"/>
              <a:t>p224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모든 경우에 값을 반환하는 것이 좋다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96246" y="2398619"/>
            <a:ext cx="8229600" cy="92333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 err="1"/>
              <a:t>def</a:t>
            </a:r>
            <a:r>
              <a:rPr lang="en-US" altLang="ko-KR" dirty="0"/>
              <a:t> </a:t>
            </a:r>
            <a:r>
              <a:rPr lang="en-US" altLang="ko-KR" dirty="0" err="1"/>
              <a:t>get_area</a:t>
            </a:r>
            <a:r>
              <a:rPr lang="en-US" altLang="ko-KR" dirty="0"/>
              <a:t>(radius) :</a:t>
            </a:r>
          </a:p>
          <a:p>
            <a:pPr latinLnBrk="1"/>
            <a:r>
              <a:rPr lang="en-US" altLang="ko-KR" dirty="0"/>
              <a:t>    if radius &gt; 0 :</a:t>
            </a:r>
          </a:p>
          <a:p>
            <a:pPr latinLnBrk="1"/>
            <a:r>
              <a:rPr lang="en-US" altLang="ko-KR" dirty="0" smtClean="0"/>
              <a:t>	return </a:t>
            </a:r>
            <a:r>
              <a:rPr lang="en-US" altLang="ko-KR" dirty="0"/>
              <a:t>3.14*radius**</a:t>
            </a:r>
            <a:r>
              <a:rPr lang="en-US" altLang="ko-KR" dirty="0" smtClean="0"/>
              <a:t>2        # </a:t>
            </a:r>
            <a:r>
              <a:rPr lang="en-US" altLang="ko-KR" dirty="0"/>
              <a:t>radius</a:t>
            </a:r>
            <a:r>
              <a:rPr lang="ko-KR" altLang="en-US" dirty="0"/>
              <a:t>가 음수일 때는 아무것도 반환되지 않는다</a:t>
            </a:r>
            <a:r>
              <a:rPr lang="en-US" altLang="ko-KR" dirty="0"/>
              <a:t>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6246" y="3944813"/>
            <a:ext cx="8229600" cy="147732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 err="1"/>
              <a:t>def</a:t>
            </a:r>
            <a:r>
              <a:rPr lang="en-US" altLang="ko-KR" dirty="0"/>
              <a:t> </a:t>
            </a:r>
            <a:r>
              <a:rPr lang="en-US" altLang="ko-KR" dirty="0" err="1"/>
              <a:t>get_area</a:t>
            </a:r>
            <a:r>
              <a:rPr lang="en-US" altLang="ko-KR" dirty="0"/>
              <a:t>(radius) :</a:t>
            </a:r>
          </a:p>
          <a:p>
            <a:pPr latinLnBrk="1"/>
            <a:r>
              <a:rPr lang="en-US" altLang="ko-KR" dirty="0"/>
              <a:t>    if radius &gt; 0 :</a:t>
            </a:r>
          </a:p>
          <a:p>
            <a:pPr latinLnBrk="1"/>
            <a:r>
              <a:rPr lang="en-US" altLang="ko-KR" dirty="0" smtClean="0"/>
              <a:t>	return </a:t>
            </a:r>
            <a:r>
              <a:rPr lang="en-US" altLang="ko-KR" dirty="0"/>
              <a:t>3.14*radius**2</a:t>
            </a:r>
          </a:p>
          <a:p>
            <a:pPr latinLnBrk="1"/>
            <a:r>
              <a:rPr lang="en-US" altLang="ko-KR" dirty="0"/>
              <a:t>    else :</a:t>
            </a:r>
          </a:p>
          <a:p>
            <a:pPr latinLnBrk="1"/>
            <a:r>
              <a:rPr lang="en-US" altLang="ko-KR" dirty="0" smtClean="0"/>
              <a:t>	return </a:t>
            </a:r>
            <a:r>
              <a:rPr lang="en-US" altLang="ko-KR" dirty="0"/>
              <a:t>0</a:t>
            </a:r>
          </a:p>
        </p:txBody>
      </p:sp>
      <p:sp>
        <p:nvSpPr>
          <p:cNvPr id="10" name="아래쪽 화살표 9"/>
          <p:cNvSpPr/>
          <p:nvPr/>
        </p:nvSpPr>
        <p:spPr>
          <a:xfrm>
            <a:off x="3728621" y="3426781"/>
            <a:ext cx="1189608" cy="4527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80824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3318" y="4110071"/>
            <a:ext cx="5836328" cy="2638765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여러 개의 값 </a:t>
            </a:r>
            <a:r>
              <a:rPr lang="ko-KR" altLang="en-US" dirty="0" smtClean="0"/>
              <a:t>반환하기 </a:t>
            </a:r>
            <a:r>
              <a:rPr lang="en-US" altLang="ko-KR" dirty="0" smtClean="0"/>
              <a:t>p225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/>
            <a:r>
              <a:rPr lang="ko-KR" altLang="en-US" dirty="0" err="1"/>
              <a:t>파이썬에서는</a:t>
            </a:r>
            <a:r>
              <a:rPr lang="ko-KR" altLang="en-US" dirty="0"/>
              <a:t> 함수가 하나 이상의 값도 반환할 수 있다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96246" y="2072083"/>
            <a:ext cx="8229600" cy="147732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 err="1"/>
              <a:t>def</a:t>
            </a:r>
            <a:r>
              <a:rPr lang="en-US" altLang="ko-KR" dirty="0"/>
              <a:t> sub():</a:t>
            </a:r>
          </a:p>
          <a:p>
            <a:pPr latinLnBrk="1"/>
            <a:r>
              <a:rPr lang="en-US" altLang="ko-KR" dirty="0"/>
              <a:t>	return 1, 2, 3</a:t>
            </a:r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/>
              <a:t>a, b, c = sub()</a:t>
            </a:r>
          </a:p>
          <a:p>
            <a:pPr latinLnBrk="1"/>
            <a:r>
              <a:rPr lang="en-US" altLang="ko-KR" dirty="0"/>
              <a:t>print(a, b, c)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6246" y="3836628"/>
            <a:ext cx="8229600" cy="369332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ko-KR" dirty="0"/>
              <a:t>1 2 3</a:t>
            </a:r>
          </a:p>
        </p:txBody>
      </p:sp>
    </p:spTree>
    <p:extLst>
      <p:ext uri="{BB962C8B-B14F-4D97-AF65-F5344CB8AC3E}">
        <p14:creationId xmlns:p14="http://schemas.microsoft.com/office/powerpoint/2010/main" val="24280877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p226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76010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중간점검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fontAlgn="base">
              <a:buNone/>
            </a:pPr>
            <a:r>
              <a:rPr lang="en-US" altLang="ko-KR" dirty="0" smtClean="0"/>
              <a:t>1. </a:t>
            </a:r>
            <a:r>
              <a:rPr lang="ko-KR" altLang="en-US" dirty="0"/>
              <a:t>값을 반환하는 키워드는 무엇인가</a:t>
            </a:r>
            <a:r>
              <a:rPr lang="en-US" altLang="ko-KR" dirty="0"/>
              <a:t>?</a:t>
            </a:r>
          </a:p>
          <a:p>
            <a:pPr marL="0" indent="0" fontAlgn="base">
              <a:buNone/>
            </a:pPr>
            <a:r>
              <a:rPr lang="en-US" altLang="ko-KR" dirty="0"/>
              <a:t>2. x</a:t>
            </a:r>
            <a:r>
              <a:rPr lang="ko-KR" altLang="en-US" dirty="0"/>
              <a:t>와 </a:t>
            </a:r>
            <a:r>
              <a:rPr lang="en-US" altLang="ko-KR" dirty="0"/>
              <a:t>y</a:t>
            </a:r>
            <a:r>
              <a:rPr lang="ko-KR" altLang="en-US" dirty="0"/>
              <a:t>를 받아서 </a:t>
            </a:r>
            <a:r>
              <a:rPr lang="en-US" altLang="ko-KR" dirty="0" err="1"/>
              <a:t>x+y</a:t>
            </a:r>
            <a:r>
              <a:rPr lang="en-US" altLang="ko-KR" dirty="0"/>
              <a:t>, x-y </a:t>
            </a:r>
            <a:r>
              <a:rPr lang="ko-KR" altLang="en-US" dirty="0"/>
              <a:t>값을 반환하는 함수 </a:t>
            </a:r>
            <a:r>
              <a:rPr lang="en-US" altLang="ko-KR" dirty="0" err="1"/>
              <a:t>addsub</a:t>
            </a:r>
            <a:r>
              <a:rPr lang="en-US" altLang="ko-KR" dirty="0"/>
              <a:t>(x, y)</a:t>
            </a:r>
            <a:r>
              <a:rPr lang="ko-KR" altLang="en-US" dirty="0"/>
              <a:t>를 정의해보자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8154" y="3553379"/>
            <a:ext cx="2329605" cy="233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2462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altLang="ko-KR" dirty="0" smtClean="0"/>
              <a:t>Lab: </a:t>
            </a:r>
            <a:r>
              <a:rPr lang="ko-KR" altLang="en-US" dirty="0"/>
              <a:t>여러 개의 값 반환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1"/>
          </p:nvPr>
        </p:nvSpPr>
        <p:spPr>
          <a:xfrm>
            <a:off x="612648" y="1582445"/>
            <a:ext cx="8153400" cy="4495800"/>
          </a:xfrm>
        </p:spPr>
        <p:txBody>
          <a:bodyPr/>
          <a:lstStyle/>
          <a:p>
            <a:pPr fontAlgn="base"/>
            <a:r>
              <a:rPr lang="ko-KR" altLang="en-US" dirty="0" smtClean="0"/>
              <a:t>사용자로부터 </a:t>
            </a:r>
            <a:r>
              <a:rPr lang="ko-KR" altLang="en-US" dirty="0"/>
              <a:t>이름과 나이를 </a:t>
            </a:r>
            <a:r>
              <a:rPr lang="ko-KR" altLang="en-US" dirty="0" err="1"/>
              <a:t>입력받아서</a:t>
            </a:r>
            <a:r>
              <a:rPr lang="ko-KR" altLang="en-US" dirty="0"/>
              <a:t> 동시에 반환하는 함수를 작성해보자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6935" y="2724415"/>
            <a:ext cx="8229600" cy="923330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ko-KR" altLang="en-US" dirty="0"/>
              <a:t>이름</a:t>
            </a:r>
            <a:r>
              <a:rPr lang="en-US" altLang="ko-KR" dirty="0"/>
              <a:t>:</a:t>
            </a:r>
            <a:r>
              <a:rPr lang="ko-KR" altLang="en-US" dirty="0"/>
              <a:t>홍길동</a:t>
            </a:r>
          </a:p>
          <a:p>
            <a:r>
              <a:rPr lang="ko-KR" altLang="en-US" dirty="0"/>
              <a:t>나이</a:t>
            </a:r>
            <a:r>
              <a:rPr lang="en-US" altLang="ko-KR" dirty="0"/>
              <a:t>:20</a:t>
            </a:r>
            <a:endParaRPr lang="ko-KR" altLang="en-US" dirty="0"/>
          </a:p>
          <a:p>
            <a:r>
              <a:rPr lang="ko-KR" altLang="en-US" dirty="0"/>
              <a:t>이름은 홍길동 이고 나이는 </a:t>
            </a:r>
            <a:r>
              <a:rPr lang="en-US" altLang="ko-KR" dirty="0"/>
              <a:t>20 </a:t>
            </a:r>
            <a:r>
              <a:rPr lang="ko-KR" altLang="en-US" dirty="0"/>
              <a:t>살입니다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6749" y="4010990"/>
            <a:ext cx="2133600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5619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Solution</a:t>
            </a:r>
            <a:r>
              <a:rPr lang="en-US" altLang="ko-KR" dirty="0" smtClean="0"/>
              <a:t>: return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4548" y="1732793"/>
            <a:ext cx="8229600" cy="286232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/>
              <a:t>##</a:t>
            </a:r>
          </a:p>
          <a:p>
            <a:pPr latinLnBrk="1"/>
            <a:r>
              <a:rPr lang="en-US" altLang="ko-KR" dirty="0"/>
              <a:t>#	</a:t>
            </a:r>
            <a:r>
              <a:rPr lang="ko-KR" altLang="en-US" dirty="0"/>
              <a:t>이 프로그램은 사용자로부터 이름과 나이를 받아서 다시 출력한다</a:t>
            </a:r>
            <a:r>
              <a:rPr lang="en-US" altLang="ko-KR" dirty="0"/>
              <a:t>. </a:t>
            </a:r>
          </a:p>
          <a:p>
            <a:pPr latinLnBrk="1"/>
            <a:r>
              <a:rPr lang="en-US" altLang="ko-KR" dirty="0"/>
              <a:t>#</a:t>
            </a:r>
          </a:p>
          <a:p>
            <a:pPr latinLnBrk="1"/>
            <a:r>
              <a:rPr lang="en-US" altLang="ko-KR" dirty="0" err="1"/>
              <a:t>def</a:t>
            </a:r>
            <a:r>
              <a:rPr lang="en-US" altLang="ko-KR" dirty="0"/>
              <a:t> </a:t>
            </a:r>
            <a:r>
              <a:rPr lang="en-US" altLang="ko-KR" dirty="0" err="1"/>
              <a:t>get_info</a:t>
            </a:r>
            <a:r>
              <a:rPr lang="en-US" altLang="ko-KR" dirty="0"/>
              <a:t>():</a:t>
            </a:r>
          </a:p>
          <a:p>
            <a:pPr latinLnBrk="1"/>
            <a:r>
              <a:rPr lang="en-US" altLang="ko-KR" dirty="0"/>
              <a:t>	name = input("</a:t>
            </a:r>
            <a:r>
              <a:rPr lang="ko-KR" altLang="en-US" dirty="0"/>
              <a:t>이름</a:t>
            </a:r>
            <a:r>
              <a:rPr lang="en-US" altLang="ko-KR" dirty="0"/>
              <a:t>:")</a:t>
            </a:r>
          </a:p>
          <a:p>
            <a:pPr latinLnBrk="1"/>
            <a:r>
              <a:rPr lang="en-US" altLang="ko-KR" dirty="0"/>
              <a:t>	age = </a:t>
            </a:r>
            <a:r>
              <a:rPr lang="en-US" altLang="ko-KR" dirty="0" err="1"/>
              <a:t>int</a:t>
            </a:r>
            <a:r>
              <a:rPr lang="en-US" altLang="ko-KR" dirty="0"/>
              <a:t>(input("</a:t>
            </a:r>
            <a:r>
              <a:rPr lang="ko-KR" altLang="en-US" dirty="0"/>
              <a:t>나이</a:t>
            </a:r>
            <a:r>
              <a:rPr lang="en-US" altLang="ko-KR" dirty="0"/>
              <a:t>:"))</a:t>
            </a:r>
          </a:p>
          <a:p>
            <a:pPr latinLnBrk="1"/>
            <a:r>
              <a:rPr lang="en-US" altLang="ko-KR" dirty="0"/>
              <a:t>	return name, age		# 2</a:t>
            </a:r>
            <a:r>
              <a:rPr lang="ko-KR" altLang="en-US" dirty="0"/>
              <a:t>개의 값을 반환한다</a:t>
            </a:r>
            <a:r>
              <a:rPr lang="en-US" altLang="ko-KR" dirty="0"/>
              <a:t>. </a:t>
            </a:r>
          </a:p>
          <a:p>
            <a:pPr latinLnBrk="1"/>
            <a:r>
              <a:rPr lang="en-US" altLang="ko-KR" dirty="0"/>
              <a:t>    </a:t>
            </a:r>
          </a:p>
          <a:p>
            <a:pPr latinLnBrk="1"/>
            <a:r>
              <a:rPr lang="en-US" altLang="ko-KR" dirty="0" err="1"/>
              <a:t>st_name</a:t>
            </a:r>
            <a:r>
              <a:rPr lang="en-US" altLang="ko-KR" dirty="0"/>
              <a:t>, </a:t>
            </a:r>
            <a:r>
              <a:rPr lang="en-US" altLang="ko-KR" dirty="0" err="1"/>
              <a:t>st_age</a:t>
            </a:r>
            <a:r>
              <a:rPr lang="en-US" altLang="ko-KR" dirty="0"/>
              <a:t> = </a:t>
            </a:r>
            <a:r>
              <a:rPr lang="en-US" altLang="ko-KR" dirty="0" err="1"/>
              <a:t>get_info</a:t>
            </a:r>
            <a:r>
              <a:rPr lang="en-US" altLang="ko-KR" dirty="0"/>
              <a:t>()	# </a:t>
            </a:r>
            <a:r>
              <a:rPr lang="ko-KR" altLang="en-US" dirty="0"/>
              <a:t>반환된 값을 풀어서 변수에 저장한다</a:t>
            </a:r>
            <a:r>
              <a:rPr lang="en-US" altLang="ko-KR" dirty="0"/>
              <a:t>.</a:t>
            </a:r>
          </a:p>
          <a:p>
            <a:pPr latinLnBrk="1"/>
            <a:r>
              <a:rPr lang="en-US" altLang="ko-KR" dirty="0"/>
              <a:t>print("</a:t>
            </a:r>
            <a:r>
              <a:rPr lang="ko-KR" altLang="en-US" dirty="0"/>
              <a:t>이름은 </a:t>
            </a:r>
            <a:r>
              <a:rPr lang="en-US" altLang="ko-KR" dirty="0"/>
              <a:t>", </a:t>
            </a:r>
            <a:r>
              <a:rPr lang="en-US" altLang="ko-KR" dirty="0" err="1"/>
              <a:t>st_name</a:t>
            </a:r>
            <a:r>
              <a:rPr lang="en-US" altLang="ko-KR" dirty="0"/>
              <a:t>, "</a:t>
            </a:r>
            <a:r>
              <a:rPr lang="ko-KR" altLang="en-US" dirty="0"/>
              <a:t>이고 나이는 </a:t>
            </a:r>
            <a:r>
              <a:rPr lang="en-US" altLang="ko-KR" dirty="0"/>
              <a:t>", </a:t>
            </a:r>
            <a:r>
              <a:rPr lang="en-US" altLang="ko-KR" dirty="0" err="1"/>
              <a:t>st_age</a:t>
            </a:r>
            <a:r>
              <a:rPr lang="en-US" altLang="ko-KR" dirty="0"/>
              <a:t>, "</a:t>
            </a:r>
            <a:r>
              <a:rPr lang="ko-KR" altLang="en-US" dirty="0"/>
              <a:t>살입니다</a:t>
            </a:r>
            <a:r>
              <a:rPr lang="en-US" altLang="ko-KR" dirty="0"/>
              <a:t>.")</a:t>
            </a:r>
          </a:p>
        </p:txBody>
      </p:sp>
    </p:spTree>
    <p:extLst>
      <p:ext uri="{BB962C8B-B14F-4D97-AF65-F5344CB8AC3E}">
        <p14:creationId xmlns:p14="http://schemas.microsoft.com/office/powerpoint/2010/main" val="385680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함수를 사용하는 이유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ko-KR" altLang="en-US" dirty="0"/>
              <a:t>소스 코드의 </a:t>
            </a:r>
            <a:r>
              <a:rPr lang="ko-KR" altLang="en-US" dirty="0" err="1"/>
              <a:t>중복성을</a:t>
            </a:r>
            <a:r>
              <a:rPr lang="ko-KR" altLang="en-US" dirty="0"/>
              <a:t> 없애준다</a:t>
            </a:r>
            <a:r>
              <a:rPr lang="en-US" altLang="ko-KR" dirty="0"/>
              <a:t>. </a:t>
            </a:r>
            <a:endParaRPr lang="ko-KR" altLang="en-US" dirty="0"/>
          </a:p>
          <a:p>
            <a:pPr fontAlgn="base"/>
            <a:r>
              <a:rPr lang="ko-KR" altLang="en-US" dirty="0" smtClean="0"/>
              <a:t>한번 </a:t>
            </a:r>
            <a:r>
              <a:rPr lang="ko-KR" altLang="en-US" dirty="0"/>
              <a:t>제작된 함수는 다른 프로그램을 제작할 때도 사용이 가능하다</a:t>
            </a:r>
            <a:r>
              <a:rPr lang="en-US" altLang="ko-KR" dirty="0"/>
              <a:t>. </a:t>
            </a:r>
            <a:endParaRPr lang="ko-KR" altLang="en-US" dirty="0"/>
          </a:p>
          <a:p>
            <a:pPr fontAlgn="base"/>
            <a:r>
              <a:rPr lang="ko-KR" altLang="en-US" dirty="0" smtClean="0"/>
              <a:t>복잡한 </a:t>
            </a:r>
            <a:r>
              <a:rPr lang="ko-KR" altLang="en-US" dirty="0"/>
              <a:t>문제를 단순한 부분으로 분해할 수 있다</a:t>
            </a:r>
            <a:r>
              <a:rPr lang="en-US" altLang="ko-KR" dirty="0"/>
              <a:t>. </a:t>
            </a:r>
            <a:endParaRPr lang="ko-KR" altLang="en-US" dirty="0"/>
          </a:p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199" y="2994827"/>
            <a:ext cx="5734050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26654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altLang="ko-KR" dirty="0" smtClean="0"/>
              <a:t>Lab: </a:t>
            </a:r>
            <a:r>
              <a:rPr lang="ko-KR" altLang="en-US" dirty="0"/>
              <a:t>사각형을 그리는 함수 작성하기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1"/>
          </p:nvPr>
        </p:nvSpPr>
        <p:spPr>
          <a:xfrm>
            <a:off x="612648" y="1582445"/>
            <a:ext cx="8153400" cy="4495800"/>
          </a:xfrm>
        </p:spPr>
        <p:txBody>
          <a:bodyPr/>
          <a:lstStyle/>
          <a:p>
            <a:pPr fontAlgn="base"/>
            <a:r>
              <a:rPr lang="ko-KR" altLang="en-US" dirty="0" err="1"/>
              <a:t>터틀</a:t>
            </a:r>
            <a:r>
              <a:rPr lang="ko-KR" altLang="en-US" dirty="0"/>
              <a:t> </a:t>
            </a:r>
            <a:r>
              <a:rPr lang="ko-KR" altLang="en-US" dirty="0" smtClean="0"/>
              <a:t>그래픽에서 정사각형을 그리는 함수를 작성해보자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162" y="2196344"/>
            <a:ext cx="6515100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432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함수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함수</a:t>
            </a:r>
            <a:r>
              <a:rPr lang="en-US" altLang="ko-KR" dirty="0"/>
              <a:t>(function)</a:t>
            </a:r>
            <a:r>
              <a:rPr lang="ko-KR" altLang="en-US" dirty="0"/>
              <a:t>는 특정 작업을 수행하는 명령어들의 모음에 이름을 붙인 것이다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r>
              <a:rPr lang="ko-KR" altLang="en-US" dirty="0" smtClean="0"/>
              <a:t>함수는 </a:t>
            </a:r>
            <a:r>
              <a:rPr lang="ko-KR" altLang="en-US" dirty="0"/>
              <a:t>작업에 필요한 데이터를 전달받을 수 있으며</a:t>
            </a:r>
            <a:r>
              <a:rPr lang="en-US" altLang="ko-KR" dirty="0"/>
              <a:t>, </a:t>
            </a:r>
            <a:r>
              <a:rPr lang="ko-KR" altLang="en-US" dirty="0"/>
              <a:t>작업이 완료된 후에는 작업의 </a:t>
            </a:r>
            <a:r>
              <a:rPr lang="ko-KR" altLang="en-US" dirty="0" smtClean="0"/>
              <a:t>결과를 </a:t>
            </a:r>
            <a:r>
              <a:rPr lang="ko-KR" altLang="en-US" dirty="0" err="1" smtClean="0"/>
              <a:t>호출자에게</a:t>
            </a:r>
            <a:r>
              <a:rPr lang="ko-KR" altLang="en-US" dirty="0" smtClean="0"/>
              <a:t> </a:t>
            </a:r>
            <a:r>
              <a:rPr lang="ko-KR" altLang="en-US" dirty="0"/>
              <a:t>반환할 수 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9398" y="3204561"/>
            <a:ext cx="6819900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68485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Solution: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6448" y="1288909"/>
            <a:ext cx="8229600" cy="535531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/>
              <a:t>import turtle </a:t>
            </a:r>
          </a:p>
          <a:p>
            <a:pPr latinLnBrk="1"/>
            <a:r>
              <a:rPr lang="en-US" altLang="ko-KR" dirty="0"/>
              <a:t>t = </a:t>
            </a:r>
            <a:r>
              <a:rPr lang="en-US" altLang="ko-KR" dirty="0" err="1"/>
              <a:t>turtle.Turtle</a:t>
            </a:r>
            <a:r>
              <a:rPr lang="en-US" altLang="ko-KR" dirty="0"/>
              <a:t>()</a:t>
            </a:r>
          </a:p>
          <a:p>
            <a:pPr latinLnBrk="1"/>
            <a:r>
              <a:rPr lang="en-US" altLang="ko-KR" dirty="0" err="1"/>
              <a:t>t.shape</a:t>
            </a:r>
            <a:r>
              <a:rPr lang="en-US" altLang="ko-KR" dirty="0"/>
              <a:t>("turtle")</a:t>
            </a:r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 err="1"/>
              <a:t>def</a:t>
            </a:r>
            <a:r>
              <a:rPr lang="en-US" altLang="ko-KR" dirty="0"/>
              <a:t> square(length):		# length</a:t>
            </a:r>
            <a:r>
              <a:rPr lang="ko-KR" altLang="en-US" dirty="0"/>
              <a:t>는 </a:t>
            </a:r>
            <a:r>
              <a:rPr lang="ko-KR" altLang="en-US" dirty="0" err="1"/>
              <a:t>한변의</a:t>
            </a:r>
            <a:r>
              <a:rPr lang="ko-KR" altLang="en-US" dirty="0"/>
              <a:t> 길이</a:t>
            </a:r>
          </a:p>
          <a:p>
            <a:pPr latinLnBrk="1"/>
            <a:r>
              <a:rPr lang="ko-KR" altLang="en-US" dirty="0"/>
              <a:t>    </a:t>
            </a:r>
            <a:r>
              <a:rPr lang="en-US" altLang="ko-KR" dirty="0" err="1"/>
              <a:t>t.down</a:t>
            </a:r>
            <a:r>
              <a:rPr lang="en-US" altLang="ko-KR" dirty="0"/>
              <a:t>()</a:t>
            </a:r>
          </a:p>
          <a:p>
            <a:pPr latinLnBrk="1"/>
            <a:r>
              <a:rPr lang="en-US" altLang="ko-KR" dirty="0"/>
              <a:t>    for </a:t>
            </a:r>
            <a:r>
              <a:rPr lang="en-US" altLang="ko-KR" dirty="0" err="1"/>
              <a:t>i</a:t>
            </a:r>
            <a:r>
              <a:rPr lang="en-US" altLang="ko-KR" dirty="0"/>
              <a:t> in range(4):</a:t>
            </a:r>
          </a:p>
          <a:p>
            <a:pPr latinLnBrk="1"/>
            <a:r>
              <a:rPr lang="en-US" altLang="ko-KR" dirty="0"/>
              <a:t>        </a:t>
            </a:r>
            <a:r>
              <a:rPr lang="en-US" altLang="ko-KR" dirty="0" err="1"/>
              <a:t>t.forward</a:t>
            </a:r>
            <a:r>
              <a:rPr lang="en-US" altLang="ko-KR" dirty="0"/>
              <a:t>(length)</a:t>
            </a:r>
          </a:p>
          <a:p>
            <a:pPr latinLnBrk="1"/>
            <a:r>
              <a:rPr lang="en-US" altLang="ko-KR" dirty="0"/>
              <a:t>        </a:t>
            </a:r>
            <a:r>
              <a:rPr lang="en-US" altLang="ko-KR" dirty="0" err="1"/>
              <a:t>t.left</a:t>
            </a:r>
            <a:r>
              <a:rPr lang="en-US" altLang="ko-KR" dirty="0"/>
              <a:t>(90)</a:t>
            </a:r>
          </a:p>
          <a:p>
            <a:pPr latinLnBrk="1"/>
            <a:r>
              <a:rPr lang="en-US" altLang="ko-KR" dirty="0"/>
              <a:t>    </a:t>
            </a:r>
            <a:r>
              <a:rPr lang="en-US" altLang="ko-KR" dirty="0" err="1"/>
              <a:t>t.up</a:t>
            </a:r>
            <a:r>
              <a:rPr lang="en-US" altLang="ko-KR" dirty="0"/>
              <a:t>()</a:t>
            </a:r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/>
              <a:t>square(100);			# square() </a:t>
            </a:r>
            <a:r>
              <a:rPr lang="ko-KR" altLang="en-US" dirty="0"/>
              <a:t>함수를 호출한다</a:t>
            </a:r>
            <a:r>
              <a:rPr lang="en-US" altLang="ko-KR" dirty="0"/>
              <a:t>. </a:t>
            </a:r>
          </a:p>
          <a:p>
            <a:pPr latinLnBrk="1"/>
            <a:r>
              <a:rPr lang="en-US" altLang="ko-KR" dirty="0" err="1"/>
              <a:t>t.forward</a:t>
            </a:r>
            <a:r>
              <a:rPr lang="en-US" altLang="ko-KR" dirty="0"/>
              <a:t>(120)</a:t>
            </a:r>
          </a:p>
          <a:p>
            <a:pPr latinLnBrk="1"/>
            <a:r>
              <a:rPr lang="en-US" altLang="ko-KR" dirty="0"/>
              <a:t>square(100);</a:t>
            </a:r>
          </a:p>
          <a:p>
            <a:pPr latinLnBrk="1"/>
            <a:r>
              <a:rPr lang="en-US" altLang="ko-KR" dirty="0" err="1"/>
              <a:t>t.forward</a:t>
            </a:r>
            <a:r>
              <a:rPr lang="en-US" altLang="ko-KR" dirty="0"/>
              <a:t>(120)</a:t>
            </a:r>
          </a:p>
          <a:p>
            <a:pPr latinLnBrk="1"/>
            <a:r>
              <a:rPr lang="en-US" altLang="ko-KR" dirty="0"/>
              <a:t>square(100);</a:t>
            </a:r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 err="1"/>
              <a:t>turtle.mainloop</a:t>
            </a:r>
            <a:r>
              <a:rPr lang="en-US" altLang="ko-KR" dirty="0"/>
              <a:t>()</a:t>
            </a:r>
          </a:p>
          <a:p>
            <a:pPr latinLnBrk="1"/>
            <a:r>
              <a:rPr lang="en-US" altLang="ko-KR" dirty="0" err="1"/>
              <a:t>turtle.bye</a:t>
            </a:r>
            <a:r>
              <a:rPr lang="en-US" altLang="ko-KR" dirty="0"/>
              <a:t>()	</a:t>
            </a:r>
          </a:p>
        </p:txBody>
      </p:sp>
    </p:spTree>
    <p:extLst>
      <p:ext uri="{BB962C8B-B14F-4D97-AF65-F5344CB8AC3E}">
        <p14:creationId xmlns:p14="http://schemas.microsoft.com/office/powerpoint/2010/main" val="238478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altLang="ko-KR" dirty="0" smtClean="0"/>
              <a:t>Lab: </a:t>
            </a:r>
            <a:r>
              <a:rPr lang="ko-KR" altLang="en-US" dirty="0"/>
              <a:t>구조화 프로그래밍 실습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1"/>
          </p:nvPr>
        </p:nvSpPr>
        <p:spPr>
          <a:xfrm>
            <a:off x="612648" y="1582445"/>
            <a:ext cx="8153400" cy="4495800"/>
          </a:xfrm>
        </p:spPr>
        <p:txBody>
          <a:bodyPr/>
          <a:lstStyle/>
          <a:p>
            <a:pPr fontAlgn="base"/>
            <a:r>
              <a:rPr lang="ko-KR" altLang="en-US" dirty="0"/>
              <a:t>온도를 변환해주는 프로그램을 작성해보자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22879" y="2220892"/>
            <a:ext cx="8229600" cy="3416320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ko-KR" dirty="0"/>
              <a:t>1. </a:t>
            </a:r>
            <a:r>
              <a:rPr lang="ko-KR" altLang="en-US" dirty="0"/>
              <a:t>섭씨 온도</a:t>
            </a:r>
            <a:r>
              <a:rPr lang="en-US" altLang="ko-KR" dirty="0"/>
              <a:t>-&gt;</a:t>
            </a:r>
            <a:r>
              <a:rPr lang="ko-KR" altLang="en-US" dirty="0"/>
              <a:t>화씨 온도</a:t>
            </a:r>
          </a:p>
          <a:p>
            <a:r>
              <a:rPr lang="en-US" altLang="ko-KR" dirty="0"/>
              <a:t>2. </a:t>
            </a:r>
            <a:r>
              <a:rPr lang="ko-KR" altLang="en-US" dirty="0"/>
              <a:t>화씨 온도</a:t>
            </a:r>
            <a:r>
              <a:rPr lang="en-US" altLang="ko-KR" dirty="0"/>
              <a:t>-&gt;</a:t>
            </a:r>
            <a:r>
              <a:rPr lang="ko-KR" altLang="en-US" dirty="0"/>
              <a:t>섭씨 온도</a:t>
            </a:r>
          </a:p>
          <a:p>
            <a:r>
              <a:rPr lang="en-US" altLang="ko-KR" dirty="0"/>
              <a:t>3. </a:t>
            </a:r>
            <a:r>
              <a:rPr lang="ko-KR" altLang="en-US" dirty="0"/>
              <a:t>종료</a:t>
            </a:r>
          </a:p>
          <a:p>
            <a:r>
              <a:rPr lang="ko-KR" altLang="en-US" dirty="0"/>
              <a:t>메뉴를 선택하세요</a:t>
            </a:r>
            <a:r>
              <a:rPr lang="en-US" altLang="ko-KR" dirty="0"/>
              <a:t>: 1</a:t>
            </a:r>
            <a:endParaRPr lang="ko-KR" altLang="en-US" dirty="0"/>
          </a:p>
          <a:p>
            <a:endParaRPr lang="en-US" altLang="ko-KR" dirty="0" smtClean="0"/>
          </a:p>
          <a:p>
            <a:r>
              <a:rPr lang="ko-KR" altLang="en-US" dirty="0" smtClean="0"/>
              <a:t>섭씨 </a:t>
            </a:r>
            <a:r>
              <a:rPr lang="ko-KR" altLang="en-US" dirty="0"/>
              <a:t>온도를 </a:t>
            </a:r>
            <a:r>
              <a:rPr lang="ko-KR" altLang="en-US" dirty="0" err="1"/>
              <a:t>입력하시오</a:t>
            </a:r>
            <a:r>
              <a:rPr lang="en-US" altLang="ko-KR" dirty="0"/>
              <a:t>: 37.0</a:t>
            </a:r>
            <a:endParaRPr lang="ko-KR" altLang="en-US" dirty="0"/>
          </a:p>
          <a:p>
            <a:r>
              <a:rPr lang="ko-KR" altLang="en-US" dirty="0"/>
              <a:t>화씨 온도 </a:t>
            </a:r>
            <a:r>
              <a:rPr lang="en-US" altLang="ko-KR" dirty="0"/>
              <a:t>= 98.6 </a:t>
            </a:r>
            <a:endParaRPr lang="ko-KR" altLang="en-US" dirty="0"/>
          </a:p>
          <a:p>
            <a:endParaRPr lang="en-US" altLang="ko-KR" dirty="0" smtClean="0"/>
          </a:p>
          <a:p>
            <a:r>
              <a:rPr lang="en-US" altLang="ko-KR" dirty="0" smtClean="0"/>
              <a:t>1</a:t>
            </a:r>
            <a:r>
              <a:rPr lang="en-US" altLang="ko-KR" dirty="0"/>
              <a:t>. </a:t>
            </a:r>
            <a:r>
              <a:rPr lang="ko-KR" altLang="en-US" dirty="0"/>
              <a:t>섭씨 온도</a:t>
            </a:r>
            <a:r>
              <a:rPr lang="en-US" altLang="ko-KR" dirty="0"/>
              <a:t>-&gt;</a:t>
            </a:r>
            <a:r>
              <a:rPr lang="ko-KR" altLang="en-US" dirty="0"/>
              <a:t>화씨 온도</a:t>
            </a:r>
          </a:p>
          <a:p>
            <a:r>
              <a:rPr lang="en-US" altLang="ko-KR" dirty="0"/>
              <a:t>2. </a:t>
            </a:r>
            <a:r>
              <a:rPr lang="ko-KR" altLang="en-US" dirty="0"/>
              <a:t>화씨 온도</a:t>
            </a:r>
            <a:r>
              <a:rPr lang="en-US" altLang="ko-KR" dirty="0"/>
              <a:t>-&gt;</a:t>
            </a:r>
            <a:r>
              <a:rPr lang="ko-KR" altLang="en-US" dirty="0"/>
              <a:t>섭씨 온도</a:t>
            </a:r>
          </a:p>
          <a:p>
            <a:r>
              <a:rPr lang="en-US" altLang="ko-KR" dirty="0"/>
              <a:t>3. </a:t>
            </a:r>
            <a:r>
              <a:rPr lang="ko-KR" altLang="en-US" dirty="0"/>
              <a:t>종료</a:t>
            </a:r>
          </a:p>
          <a:p>
            <a:r>
              <a:rPr lang="ko-KR" altLang="en-US" dirty="0"/>
              <a:t>메뉴를 선택하세요</a:t>
            </a:r>
            <a:r>
              <a:rPr lang="en-US" altLang="ko-KR" dirty="0"/>
              <a:t>: 3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5789670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Solution: </a:t>
            </a:r>
            <a:r>
              <a:rPr lang="en-US" altLang="ko-KR" dirty="0" err="1" smtClean="0"/>
              <a:t>conv_temp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738" y="1668862"/>
            <a:ext cx="653415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36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Solution: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6448" y="1288909"/>
            <a:ext cx="8229600" cy="535531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 err="1"/>
              <a:t>def</a:t>
            </a:r>
            <a:r>
              <a:rPr lang="en-US" altLang="ko-KR" dirty="0"/>
              <a:t> menu() :</a:t>
            </a:r>
          </a:p>
          <a:p>
            <a:pPr latinLnBrk="1"/>
            <a:r>
              <a:rPr lang="en-US" altLang="ko-KR" dirty="0"/>
              <a:t>    print("1. </a:t>
            </a:r>
            <a:r>
              <a:rPr lang="ko-KR" altLang="en-US" dirty="0"/>
              <a:t>섭씨 온도</a:t>
            </a:r>
            <a:r>
              <a:rPr lang="en-US" altLang="ko-KR" dirty="0"/>
              <a:t>-&gt;</a:t>
            </a:r>
            <a:r>
              <a:rPr lang="ko-KR" altLang="en-US" dirty="0"/>
              <a:t>화씨 온도</a:t>
            </a:r>
            <a:r>
              <a:rPr lang="en-US" altLang="ko-KR" dirty="0"/>
              <a:t>")</a:t>
            </a:r>
          </a:p>
          <a:p>
            <a:pPr latinLnBrk="1"/>
            <a:r>
              <a:rPr lang="en-US" altLang="ko-KR" dirty="0"/>
              <a:t>    print("2. </a:t>
            </a:r>
            <a:r>
              <a:rPr lang="ko-KR" altLang="en-US" dirty="0"/>
              <a:t>화씨 온도</a:t>
            </a:r>
            <a:r>
              <a:rPr lang="en-US" altLang="ko-KR" dirty="0"/>
              <a:t>-&gt;</a:t>
            </a:r>
            <a:r>
              <a:rPr lang="ko-KR" altLang="en-US" dirty="0"/>
              <a:t>섭씨 온도</a:t>
            </a:r>
            <a:r>
              <a:rPr lang="en-US" altLang="ko-KR" dirty="0"/>
              <a:t>")</a:t>
            </a:r>
          </a:p>
          <a:p>
            <a:pPr latinLnBrk="1"/>
            <a:r>
              <a:rPr lang="en-US" altLang="ko-KR" dirty="0"/>
              <a:t>    print("3. </a:t>
            </a:r>
            <a:r>
              <a:rPr lang="ko-KR" altLang="en-US" dirty="0"/>
              <a:t>종료</a:t>
            </a:r>
            <a:r>
              <a:rPr lang="en-US" altLang="ko-KR" dirty="0"/>
              <a:t>")</a:t>
            </a:r>
          </a:p>
          <a:p>
            <a:pPr latinLnBrk="1"/>
            <a:r>
              <a:rPr lang="en-US" altLang="ko-KR" dirty="0"/>
              <a:t>    selection = </a:t>
            </a:r>
            <a:r>
              <a:rPr lang="en-US" altLang="ko-KR" dirty="0" err="1"/>
              <a:t>int</a:t>
            </a:r>
            <a:r>
              <a:rPr lang="en-US" altLang="ko-KR" dirty="0"/>
              <a:t>(input("</a:t>
            </a:r>
            <a:r>
              <a:rPr lang="ko-KR" altLang="en-US" dirty="0"/>
              <a:t>메뉴를 선택하세요</a:t>
            </a:r>
            <a:r>
              <a:rPr lang="en-US" altLang="ko-KR" dirty="0"/>
              <a:t>: "))</a:t>
            </a:r>
          </a:p>
          <a:p>
            <a:pPr latinLnBrk="1"/>
            <a:r>
              <a:rPr lang="en-US" altLang="ko-KR" dirty="0"/>
              <a:t>    return selection</a:t>
            </a:r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 err="1"/>
              <a:t>def</a:t>
            </a:r>
            <a:r>
              <a:rPr lang="en-US" altLang="ko-KR" dirty="0"/>
              <a:t> </a:t>
            </a:r>
            <a:r>
              <a:rPr lang="en-US" altLang="ko-KR" dirty="0" err="1"/>
              <a:t>ctof</a:t>
            </a:r>
            <a:r>
              <a:rPr lang="en-US" altLang="ko-KR" dirty="0"/>
              <a:t>(c) :</a:t>
            </a:r>
          </a:p>
          <a:p>
            <a:pPr latinLnBrk="1"/>
            <a:r>
              <a:rPr lang="en-US" altLang="ko-KR" dirty="0"/>
              <a:t>    temp = c*9.0/5.0 + 32</a:t>
            </a:r>
          </a:p>
          <a:p>
            <a:pPr latinLnBrk="1"/>
            <a:r>
              <a:rPr lang="en-US" altLang="ko-KR" dirty="0"/>
              <a:t>    return temp</a:t>
            </a:r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 err="1"/>
              <a:t>def</a:t>
            </a:r>
            <a:r>
              <a:rPr lang="en-US" altLang="ko-KR" dirty="0"/>
              <a:t> </a:t>
            </a:r>
            <a:r>
              <a:rPr lang="en-US" altLang="ko-KR" dirty="0" err="1"/>
              <a:t>ftoc</a:t>
            </a:r>
            <a:r>
              <a:rPr lang="en-US" altLang="ko-KR" dirty="0"/>
              <a:t>(f) :</a:t>
            </a:r>
          </a:p>
          <a:p>
            <a:pPr latinLnBrk="1"/>
            <a:r>
              <a:rPr lang="en-US" altLang="ko-KR" dirty="0"/>
              <a:t>    temp = (f-32.0)*5.0/9.0</a:t>
            </a:r>
          </a:p>
          <a:p>
            <a:pPr latinLnBrk="1"/>
            <a:r>
              <a:rPr lang="en-US" altLang="ko-KR" dirty="0"/>
              <a:t>    return temp</a:t>
            </a:r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 err="1"/>
              <a:t>def</a:t>
            </a:r>
            <a:r>
              <a:rPr lang="en-US" altLang="ko-KR" dirty="0"/>
              <a:t> </a:t>
            </a:r>
            <a:r>
              <a:rPr lang="en-US" altLang="ko-KR" dirty="0" err="1"/>
              <a:t>input_f</a:t>
            </a:r>
            <a:r>
              <a:rPr lang="en-US" altLang="ko-KR" dirty="0"/>
              <a:t>() :</a:t>
            </a:r>
          </a:p>
          <a:p>
            <a:pPr latinLnBrk="1"/>
            <a:r>
              <a:rPr lang="en-US" altLang="ko-KR" dirty="0"/>
              <a:t>    f = float(input("</a:t>
            </a:r>
            <a:r>
              <a:rPr lang="ko-KR" altLang="en-US" dirty="0"/>
              <a:t>화씨 온도를 </a:t>
            </a:r>
            <a:r>
              <a:rPr lang="ko-KR" altLang="en-US" dirty="0" err="1"/>
              <a:t>입력하시오</a:t>
            </a:r>
            <a:r>
              <a:rPr lang="en-US" altLang="ko-KR" dirty="0"/>
              <a:t>: "))</a:t>
            </a:r>
          </a:p>
          <a:p>
            <a:pPr latinLnBrk="1"/>
            <a:r>
              <a:rPr lang="en-US" altLang="ko-KR" dirty="0"/>
              <a:t>    return f</a:t>
            </a:r>
          </a:p>
          <a:p>
            <a:pPr latinLnBrk="1"/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22990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Solution: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6448" y="1288909"/>
            <a:ext cx="8229600" cy="5078313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 err="1" smtClean="0"/>
              <a:t>def</a:t>
            </a:r>
            <a:r>
              <a:rPr lang="en-US" altLang="ko-KR" dirty="0" smtClean="0"/>
              <a:t> </a:t>
            </a:r>
            <a:r>
              <a:rPr lang="en-US" altLang="ko-KR" dirty="0" err="1"/>
              <a:t>input_c</a:t>
            </a:r>
            <a:r>
              <a:rPr lang="en-US" altLang="ko-KR" dirty="0"/>
              <a:t>() :</a:t>
            </a:r>
          </a:p>
          <a:p>
            <a:pPr latinLnBrk="1"/>
            <a:r>
              <a:rPr lang="en-US" altLang="ko-KR" dirty="0"/>
              <a:t>    c = float(input("</a:t>
            </a:r>
            <a:r>
              <a:rPr lang="ko-KR" altLang="en-US" dirty="0"/>
              <a:t>섭씨 온도를 </a:t>
            </a:r>
            <a:r>
              <a:rPr lang="ko-KR" altLang="en-US" dirty="0" err="1"/>
              <a:t>입력하시오</a:t>
            </a:r>
            <a:r>
              <a:rPr lang="en-US" altLang="ko-KR" dirty="0"/>
              <a:t>: "))</a:t>
            </a:r>
          </a:p>
          <a:p>
            <a:pPr latinLnBrk="1"/>
            <a:r>
              <a:rPr lang="en-US" altLang="ko-KR" dirty="0"/>
              <a:t>    return c</a:t>
            </a:r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 err="1"/>
              <a:t>def</a:t>
            </a:r>
            <a:r>
              <a:rPr lang="en-US" altLang="ko-KR" dirty="0"/>
              <a:t> main() :</a:t>
            </a:r>
          </a:p>
          <a:p>
            <a:pPr latinLnBrk="1"/>
            <a:r>
              <a:rPr lang="en-US" altLang="ko-KR" dirty="0"/>
              <a:t>    while True:</a:t>
            </a:r>
          </a:p>
          <a:p>
            <a:pPr latinLnBrk="1"/>
            <a:r>
              <a:rPr lang="en-US" altLang="ko-KR" dirty="0"/>
              <a:t>        index = menu()</a:t>
            </a:r>
          </a:p>
          <a:p>
            <a:pPr latinLnBrk="1"/>
            <a:r>
              <a:rPr lang="en-US" altLang="ko-KR" dirty="0"/>
              <a:t>        if index == 1 :</a:t>
            </a:r>
          </a:p>
          <a:p>
            <a:pPr latinLnBrk="1"/>
            <a:r>
              <a:rPr lang="en-US" altLang="ko-KR" dirty="0"/>
              <a:t>            t = </a:t>
            </a:r>
            <a:r>
              <a:rPr lang="en-US" altLang="ko-KR" dirty="0" err="1"/>
              <a:t>input_c</a:t>
            </a:r>
            <a:r>
              <a:rPr lang="en-US" altLang="ko-KR" dirty="0"/>
              <a:t>()</a:t>
            </a:r>
          </a:p>
          <a:p>
            <a:pPr latinLnBrk="1"/>
            <a:r>
              <a:rPr lang="en-US" altLang="ko-KR" dirty="0"/>
              <a:t>            t2 = </a:t>
            </a:r>
            <a:r>
              <a:rPr lang="en-US" altLang="ko-KR" dirty="0" err="1"/>
              <a:t>ctof</a:t>
            </a:r>
            <a:r>
              <a:rPr lang="en-US" altLang="ko-KR" dirty="0"/>
              <a:t>(t)</a:t>
            </a:r>
          </a:p>
          <a:p>
            <a:pPr latinLnBrk="1"/>
            <a:r>
              <a:rPr lang="en-US" altLang="ko-KR" dirty="0"/>
              <a:t>            print("</a:t>
            </a:r>
            <a:r>
              <a:rPr lang="ko-KR" altLang="en-US" dirty="0"/>
              <a:t>화씨 온도 </a:t>
            </a:r>
            <a:r>
              <a:rPr lang="en-US" altLang="ko-KR" dirty="0"/>
              <a:t>= ", t2, "\n")</a:t>
            </a:r>
          </a:p>
          <a:p>
            <a:pPr latinLnBrk="1"/>
            <a:r>
              <a:rPr lang="en-US" altLang="ko-KR" dirty="0"/>
              <a:t>        </a:t>
            </a:r>
            <a:r>
              <a:rPr lang="en-US" altLang="ko-KR" dirty="0" err="1"/>
              <a:t>elif</a:t>
            </a:r>
            <a:r>
              <a:rPr lang="en-US" altLang="ko-KR" dirty="0"/>
              <a:t> index == 2 :</a:t>
            </a:r>
          </a:p>
          <a:p>
            <a:pPr latinLnBrk="1"/>
            <a:r>
              <a:rPr lang="en-US" altLang="ko-KR" dirty="0"/>
              <a:t>            t = </a:t>
            </a:r>
            <a:r>
              <a:rPr lang="en-US" altLang="ko-KR" dirty="0" err="1"/>
              <a:t>input_f</a:t>
            </a:r>
            <a:r>
              <a:rPr lang="en-US" altLang="ko-KR" dirty="0"/>
              <a:t>()</a:t>
            </a:r>
          </a:p>
          <a:p>
            <a:pPr latinLnBrk="1"/>
            <a:r>
              <a:rPr lang="en-US" altLang="ko-KR" dirty="0"/>
              <a:t>            t2 = </a:t>
            </a:r>
            <a:r>
              <a:rPr lang="en-US" altLang="ko-KR" dirty="0" err="1"/>
              <a:t>ftoc</a:t>
            </a:r>
            <a:r>
              <a:rPr lang="en-US" altLang="ko-KR" dirty="0"/>
              <a:t>(t)</a:t>
            </a:r>
          </a:p>
          <a:p>
            <a:pPr latinLnBrk="1"/>
            <a:r>
              <a:rPr lang="en-US" altLang="ko-KR" dirty="0"/>
              <a:t>            print("</a:t>
            </a:r>
            <a:r>
              <a:rPr lang="ko-KR" altLang="en-US" dirty="0"/>
              <a:t>섭씨 온도 </a:t>
            </a:r>
            <a:r>
              <a:rPr lang="en-US" altLang="ko-KR" dirty="0"/>
              <a:t>= ", t2, "\n")</a:t>
            </a:r>
          </a:p>
          <a:p>
            <a:pPr latinLnBrk="1"/>
            <a:r>
              <a:rPr lang="en-US" altLang="ko-KR" dirty="0"/>
              <a:t>        else :</a:t>
            </a:r>
          </a:p>
          <a:p>
            <a:pPr latinLnBrk="1"/>
            <a:r>
              <a:rPr lang="en-US" altLang="ko-KR" dirty="0"/>
              <a:t>            break</a:t>
            </a:r>
          </a:p>
          <a:p>
            <a:pPr latinLnBrk="1"/>
            <a:r>
              <a:rPr lang="en-US" altLang="ko-KR" dirty="0"/>
              <a:t>main()</a:t>
            </a:r>
          </a:p>
        </p:txBody>
      </p:sp>
    </p:spTree>
    <p:extLst>
      <p:ext uri="{BB962C8B-B14F-4D97-AF65-F5344CB8AC3E}">
        <p14:creationId xmlns:p14="http://schemas.microsoft.com/office/powerpoint/2010/main" val="113244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순환호출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b="1" dirty="0"/>
              <a:t>순환</a:t>
            </a:r>
            <a:r>
              <a:rPr lang="en-US" altLang="ko-KR" b="1" dirty="0"/>
              <a:t>(recursion)</a:t>
            </a:r>
            <a:r>
              <a:rPr lang="ko-KR" altLang="en-US" dirty="0"/>
              <a:t>이란 어떤 알고리즘이나 함수가 자기 자신을 호출하여 문제를 해결하는 프로그래밍 기법이다</a:t>
            </a:r>
            <a:r>
              <a:rPr lang="en-US" altLang="ko-KR" dirty="0"/>
              <a:t>. </a:t>
            </a:r>
            <a:endParaRPr lang="ko-KR" altLang="en-US" dirty="0"/>
          </a:p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357" y="2848447"/>
            <a:ext cx="2603747" cy="1999306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158" y="3196276"/>
            <a:ext cx="5230890" cy="165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18615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순환호출의</a:t>
            </a:r>
            <a:r>
              <a:rPr lang="ko-KR" altLang="en-US" dirty="0" smtClean="0"/>
              <a:t> </a:t>
            </a:r>
            <a:r>
              <a:rPr lang="ko-KR" altLang="en-US" dirty="0" smtClean="0"/>
              <a:t>예제 </a:t>
            </a:r>
            <a:r>
              <a:rPr lang="en-US" altLang="ko-KR" dirty="0" smtClean="0"/>
              <a:t>p235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err="1" smtClean="0"/>
              <a:t>팩토리얼</a:t>
            </a:r>
            <a:r>
              <a:rPr lang="ko-KR" altLang="en-US" dirty="0" smtClean="0"/>
              <a:t> 계산 프로그램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96246" y="2072083"/>
            <a:ext cx="8229600" cy="2308324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 err="1"/>
              <a:t>def</a:t>
            </a:r>
            <a:r>
              <a:rPr lang="en-US" altLang="ko-KR" dirty="0"/>
              <a:t>  factorial(n):</a:t>
            </a:r>
          </a:p>
          <a:p>
            <a:pPr latinLnBrk="1"/>
            <a:r>
              <a:rPr lang="en-US" altLang="ko-KR" dirty="0"/>
              <a:t>    if n == 1 :</a:t>
            </a:r>
          </a:p>
          <a:p>
            <a:pPr latinLnBrk="1"/>
            <a:r>
              <a:rPr lang="en-US" altLang="ko-KR" dirty="0"/>
              <a:t>        return(1)</a:t>
            </a:r>
          </a:p>
          <a:p>
            <a:pPr latinLnBrk="1"/>
            <a:r>
              <a:rPr lang="en-US" altLang="ko-KR" dirty="0"/>
              <a:t>    else:</a:t>
            </a:r>
          </a:p>
          <a:p>
            <a:pPr latinLnBrk="1"/>
            <a:r>
              <a:rPr lang="en-US" altLang="ko-KR" dirty="0"/>
              <a:t>        return n * factorial(n-1)</a:t>
            </a:r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/>
              <a:t>n = </a:t>
            </a:r>
            <a:r>
              <a:rPr lang="en-US" altLang="ko-KR" dirty="0" err="1"/>
              <a:t>eval</a:t>
            </a:r>
            <a:r>
              <a:rPr lang="en-US" altLang="ko-KR" dirty="0"/>
              <a:t>(input("</a:t>
            </a:r>
            <a:r>
              <a:rPr lang="ko-KR" altLang="en-US" dirty="0"/>
              <a:t>정수를 </a:t>
            </a:r>
            <a:r>
              <a:rPr lang="ko-KR" altLang="en-US" dirty="0" err="1"/>
              <a:t>입력하시오</a:t>
            </a:r>
            <a:r>
              <a:rPr lang="en-US" altLang="ko-KR" dirty="0"/>
              <a:t>:"))</a:t>
            </a:r>
          </a:p>
          <a:p>
            <a:pPr latinLnBrk="1"/>
            <a:r>
              <a:rPr lang="en-US" altLang="ko-KR" dirty="0"/>
              <a:t>print(n, "!= ", factorial(n))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6246" y="4785984"/>
            <a:ext cx="8229600" cy="646331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ko-KR" altLang="en-US" dirty="0"/>
              <a:t>정수를 </a:t>
            </a:r>
            <a:r>
              <a:rPr lang="ko-KR" altLang="en-US" dirty="0" err="1"/>
              <a:t>입력하시오</a:t>
            </a:r>
            <a:r>
              <a:rPr lang="en-US" altLang="ko-KR" dirty="0"/>
              <a:t>:10</a:t>
            </a:r>
            <a:endParaRPr lang="ko-KR" altLang="en-US" dirty="0"/>
          </a:p>
          <a:p>
            <a:r>
              <a:rPr lang="en-US" altLang="ko-KR" dirty="0"/>
              <a:t>10 != 3628800</a:t>
            </a:r>
            <a:endParaRPr lang="ko-KR" altLang="en-US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6450" y="4679487"/>
            <a:ext cx="5432994" cy="198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65703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altLang="ko-KR" dirty="0" smtClean="0"/>
              <a:t>Lab: </a:t>
            </a:r>
            <a:r>
              <a:rPr lang="ko-KR" altLang="en-US" dirty="0" err="1" smtClean="0"/>
              <a:t>프랙탈</a:t>
            </a:r>
            <a:r>
              <a:rPr lang="ko-KR" altLang="en-US" dirty="0" smtClean="0"/>
              <a:t> 그래픽</a:t>
            </a:r>
            <a:endParaRPr lang="ko-KR" altLang="en-US" dirty="0"/>
          </a:p>
        </p:txBody>
      </p:sp>
      <p:sp>
        <p:nvSpPr>
          <p:cNvPr id="6" name="내용 개체 틀 5"/>
          <p:cNvSpPr>
            <a:spLocks noGrp="1"/>
          </p:cNvSpPr>
          <p:nvPr>
            <p:ph sz="quarter" idx="1"/>
          </p:nvPr>
        </p:nvSpPr>
        <p:spPr>
          <a:xfrm>
            <a:off x="612648" y="1582445"/>
            <a:ext cx="8153400" cy="4495800"/>
          </a:xfrm>
        </p:spPr>
        <p:txBody>
          <a:bodyPr/>
          <a:lstStyle/>
          <a:p>
            <a:r>
              <a:rPr lang="ko-KR" altLang="en-US" dirty="0"/>
              <a:t>순환적으로 나무를 그리는 </a:t>
            </a:r>
            <a:r>
              <a:rPr lang="ko-KR" altLang="en-US" dirty="0" err="1"/>
              <a:t>프랙탈</a:t>
            </a:r>
            <a:r>
              <a:rPr lang="en-US" altLang="ko-KR" dirty="0"/>
              <a:t>(fractal) </a:t>
            </a:r>
            <a:r>
              <a:rPr lang="ko-KR" altLang="en-US" dirty="0" smtClean="0"/>
              <a:t>프로그램을 작성해보자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740" y="2344815"/>
            <a:ext cx="58483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32602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Solution: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6448" y="8878"/>
            <a:ext cx="8229600" cy="6740307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/>
              <a:t>import turtle</a:t>
            </a:r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 err="1"/>
              <a:t>def</a:t>
            </a:r>
            <a:r>
              <a:rPr lang="en-US" altLang="ko-KR" dirty="0"/>
              <a:t> </a:t>
            </a:r>
            <a:r>
              <a:rPr lang="en-US" altLang="ko-KR" dirty="0" err="1"/>
              <a:t>drawTree</a:t>
            </a:r>
            <a:r>
              <a:rPr lang="en-US" altLang="ko-KR" dirty="0"/>
              <a:t>(</a:t>
            </a:r>
            <a:r>
              <a:rPr lang="en-US" altLang="ko-KR" dirty="0" err="1"/>
              <a:t>branch,t</a:t>
            </a:r>
            <a:r>
              <a:rPr lang="en-US" altLang="ko-KR" dirty="0"/>
              <a:t>):</a:t>
            </a:r>
          </a:p>
          <a:p>
            <a:pPr latinLnBrk="1"/>
            <a:r>
              <a:rPr lang="en-US" altLang="ko-KR" dirty="0"/>
              <a:t>    if branch &gt; 5:</a:t>
            </a:r>
          </a:p>
          <a:p>
            <a:pPr latinLnBrk="1"/>
            <a:r>
              <a:rPr lang="en-US" altLang="ko-KR" dirty="0"/>
              <a:t>        </a:t>
            </a:r>
            <a:r>
              <a:rPr lang="en-US" altLang="ko-KR" dirty="0" err="1"/>
              <a:t>t.forward</a:t>
            </a:r>
            <a:r>
              <a:rPr lang="en-US" altLang="ko-KR" dirty="0"/>
              <a:t>(branch)</a:t>
            </a:r>
          </a:p>
          <a:p>
            <a:pPr latinLnBrk="1"/>
            <a:r>
              <a:rPr lang="en-US" altLang="ko-KR" dirty="0"/>
              <a:t>        </a:t>
            </a:r>
            <a:r>
              <a:rPr lang="en-US" altLang="ko-KR" dirty="0" err="1"/>
              <a:t>t.right</a:t>
            </a:r>
            <a:r>
              <a:rPr lang="en-US" altLang="ko-KR" dirty="0"/>
              <a:t>(20)</a:t>
            </a:r>
          </a:p>
          <a:p>
            <a:pPr latinLnBrk="1"/>
            <a:r>
              <a:rPr lang="en-US" altLang="ko-KR" dirty="0"/>
              <a:t>        </a:t>
            </a:r>
            <a:r>
              <a:rPr lang="en-US" altLang="ko-KR" dirty="0" err="1"/>
              <a:t>drawTree</a:t>
            </a:r>
            <a:r>
              <a:rPr lang="en-US" altLang="ko-KR" dirty="0"/>
              <a:t>(branch-15,t)		# </a:t>
            </a:r>
            <a:r>
              <a:rPr lang="ko-KR" altLang="en-US" dirty="0"/>
              <a:t>순환 호출</a:t>
            </a:r>
          </a:p>
          <a:p>
            <a:pPr latinLnBrk="1"/>
            <a:r>
              <a:rPr lang="ko-KR" altLang="en-US" dirty="0"/>
              <a:t>        </a:t>
            </a:r>
            <a:r>
              <a:rPr lang="en-US" altLang="ko-KR" dirty="0" err="1"/>
              <a:t>t.left</a:t>
            </a:r>
            <a:r>
              <a:rPr lang="en-US" altLang="ko-KR" dirty="0"/>
              <a:t>(40)	</a:t>
            </a:r>
          </a:p>
          <a:p>
            <a:pPr latinLnBrk="1"/>
            <a:r>
              <a:rPr lang="en-US" altLang="ko-KR" dirty="0"/>
              <a:t>        </a:t>
            </a:r>
            <a:r>
              <a:rPr lang="en-US" altLang="ko-KR" dirty="0" err="1"/>
              <a:t>drawTree</a:t>
            </a:r>
            <a:r>
              <a:rPr lang="en-US" altLang="ko-KR" dirty="0"/>
              <a:t>(branch-15,t)		# </a:t>
            </a:r>
            <a:r>
              <a:rPr lang="ko-KR" altLang="en-US" dirty="0"/>
              <a:t>순환 호출</a:t>
            </a:r>
          </a:p>
          <a:p>
            <a:pPr latinLnBrk="1"/>
            <a:r>
              <a:rPr lang="ko-KR" altLang="en-US" dirty="0"/>
              <a:t>        </a:t>
            </a:r>
            <a:r>
              <a:rPr lang="en-US" altLang="ko-KR" dirty="0" err="1"/>
              <a:t>t.right</a:t>
            </a:r>
            <a:r>
              <a:rPr lang="en-US" altLang="ko-KR" dirty="0"/>
              <a:t>(20)</a:t>
            </a:r>
          </a:p>
          <a:p>
            <a:pPr latinLnBrk="1"/>
            <a:r>
              <a:rPr lang="en-US" altLang="ko-KR" dirty="0"/>
              <a:t>        </a:t>
            </a:r>
            <a:r>
              <a:rPr lang="en-US" altLang="ko-KR" dirty="0" err="1"/>
              <a:t>t.backward</a:t>
            </a:r>
            <a:r>
              <a:rPr lang="en-US" altLang="ko-KR" dirty="0"/>
              <a:t>(branch)</a:t>
            </a:r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 err="1"/>
              <a:t>def</a:t>
            </a:r>
            <a:r>
              <a:rPr lang="en-US" altLang="ko-KR" dirty="0"/>
              <a:t> main():</a:t>
            </a:r>
          </a:p>
          <a:p>
            <a:pPr latinLnBrk="1"/>
            <a:r>
              <a:rPr lang="en-US" altLang="ko-KR" dirty="0"/>
              <a:t>    t = </a:t>
            </a:r>
            <a:r>
              <a:rPr lang="en-US" altLang="ko-KR" dirty="0" err="1"/>
              <a:t>turtle.Turtle</a:t>
            </a:r>
            <a:r>
              <a:rPr lang="en-US" altLang="ko-KR" dirty="0"/>
              <a:t>()</a:t>
            </a:r>
          </a:p>
          <a:p>
            <a:pPr latinLnBrk="1"/>
            <a:r>
              <a:rPr lang="en-US" altLang="ko-KR" dirty="0"/>
              <a:t>    window = </a:t>
            </a:r>
            <a:r>
              <a:rPr lang="en-US" altLang="ko-KR" dirty="0" err="1"/>
              <a:t>turtle.Screen</a:t>
            </a:r>
            <a:r>
              <a:rPr lang="en-US" altLang="ko-KR" dirty="0"/>
              <a:t>()</a:t>
            </a:r>
          </a:p>
          <a:p>
            <a:pPr latinLnBrk="1"/>
            <a:r>
              <a:rPr lang="en-US" altLang="ko-KR" dirty="0"/>
              <a:t>    </a:t>
            </a:r>
            <a:r>
              <a:rPr lang="en-US" altLang="ko-KR" dirty="0" err="1"/>
              <a:t>t.left</a:t>
            </a:r>
            <a:r>
              <a:rPr lang="en-US" altLang="ko-KR" dirty="0"/>
              <a:t>(90)</a:t>
            </a:r>
          </a:p>
          <a:p>
            <a:pPr latinLnBrk="1"/>
            <a:r>
              <a:rPr lang="en-US" altLang="ko-KR" dirty="0"/>
              <a:t>    </a:t>
            </a:r>
            <a:r>
              <a:rPr lang="en-US" altLang="ko-KR" dirty="0" err="1"/>
              <a:t>t.up</a:t>
            </a:r>
            <a:r>
              <a:rPr lang="en-US" altLang="ko-KR" dirty="0"/>
              <a:t>()</a:t>
            </a:r>
          </a:p>
          <a:p>
            <a:pPr latinLnBrk="1"/>
            <a:r>
              <a:rPr lang="en-US" altLang="ko-KR" dirty="0"/>
              <a:t>    </a:t>
            </a:r>
            <a:r>
              <a:rPr lang="en-US" altLang="ko-KR" dirty="0" err="1"/>
              <a:t>t.backward</a:t>
            </a:r>
            <a:r>
              <a:rPr lang="en-US" altLang="ko-KR" dirty="0"/>
              <a:t>(200)</a:t>
            </a:r>
          </a:p>
          <a:p>
            <a:pPr latinLnBrk="1"/>
            <a:r>
              <a:rPr lang="en-US" altLang="ko-KR" dirty="0"/>
              <a:t>    </a:t>
            </a:r>
            <a:r>
              <a:rPr lang="en-US" altLang="ko-KR" dirty="0" err="1"/>
              <a:t>t.down</a:t>
            </a:r>
            <a:r>
              <a:rPr lang="en-US" altLang="ko-KR" dirty="0"/>
              <a:t>()</a:t>
            </a:r>
          </a:p>
          <a:p>
            <a:pPr latinLnBrk="1"/>
            <a:r>
              <a:rPr lang="en-US" altLang="ko-KR" dirty="0"/>
              <a:t>    </a:t>
            </a:r>
            <a:r>
              <a:rPr lang="en-US" altLang="ko-KR" dirty="0" err="1"/>
              <a:t>t.color</a:t>
            </a:r>
            <a:r>
              <a:rPr lang="en-US" altLang="ko-KR" dirty="0"/>
              <a:t>("green")</a:t>
            </a:r>
          </a:p>
          <a:p>
            <a:pPr latinLnBrk="1"/>
            <a:r>
              <a:rPr lang="en-US" altLang="ko-KR" dirty="0"/>
              <a:t>    </a:t>
            </a:r>
            <a:r>
              <a:rPr lang="en-US" altLang="ko-KR" dirty="0" err="1"/>
              <a:t>drawTree</a:t>
            </a:r>
            <a:r>
              <a:rPr lang="en-US" altLang="ko-KR" dirty="0"/>
              <a:t>(100, t)</a:t>
            </a:r>
          </a:p>
          <a:p>
            <a:pPr latinLnBrk="1"/>
            <a:r>
              <a:rPr lang="en-US" altLang="ko-KR" dirty="0"/>
              <a:t>    </a:t>
            </a:r>
            <a:r>
              <a:rPr lang="en-US" altLang="ko-KR" dirty="0" err="1"/>
              <a:t>window.exitonclick</a:t>
            </a:r>
            <a:r>
              <a:rPr lang="en-US" altLang="ko-KR" dirty="0"/>
              <a:t>()</a:t>
            </a:r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/>
              <a:t>main()</a:t>
            </a:r>
          </a:p>
        </p:txBody>
      </p:sp>
    </p:spTree>
    <p:extLst>
      <p:ext uri="{BB962C8B-B14F-4D97-AF65-F5344CB8AC3E}">
        <p14:creationId xmlns:p14="http://schemas.microsoft.com/office/powerpoint/2010/main" val="263942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변수의 범위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648" y="1663710"/>
            <a:ext cx="8229600" cy="147732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 err="1"/>
              <a:t>def</a:t>
            </a:r>
            <a:r>
              <a:rPr lang="en-US" altLang="ko-KR" dirty="0"/>
              <a:t> </a:t>
            </a:r>
            <a:r>
              <a:rPr lang="en-US" altLang="ko-KR" dirty="0" err="1"/>
              <a:t>myfunc</a:t>
            </a:r>
            <a:r>
              <a:rPr lang="en-US" altLang="ko-KR" dirty="0"/>
              <a:t>():</a:t>
            </a:r>
          </a:p>
          <a:p>
            <a:pPr latinLnBrk="1"/>
            <a:r>
              <a:rPr lang="en-US" altLang="ko-KR" dirty="0"/>
              <a:t>  x = 100</a:t>
            </a:r>
          </a:p>
          <a:p>
            <a:pPr latinLnBrk="1"/>
            <a:r>
              <a:rPr lang="en-US" altLang="ko-KR" dirty="0"/>
              <a:t>  print(x)</a:t>
            </a:r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 err="1"/>
              <a:t>myfunc</a:t>
            </a:r>
            <a:r>
              <a:rPr lang="en-US" altLang="ko-KR" dirty="0"/>
              <a:t>()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2648" y="3262382"/>
            <a:ext cx="8229600" cy="369332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ko-KR" dirty="0" smtClean="0"/>
              <a:t>100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7118" y="3899162"/>
            <a:ext cx="3286633" cy="2318182"/>
          </a:xfrm>
          <a:prstGeom prst="rect">
            <a:avLst/>
          </a:prstGeom>
        </p:spPr>
      </p:pic>
      <p:sp>
        <p:nvSpPr>
          <p:cNvPr id="7" name="설명선 2 6"/>
          <p:cNvSpPr/>
          <p:nvPr/>
        </p:nvSpPr>
        <p:spPr>
          <a:xfrm>
            <a:off x="2734322" y="1226248"/>
            <a:ext cx="2246050" cy="816730"/>
          </a:xfrm>
          <a:prstGeom prst="borderCallout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지역변수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37100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함수의 필요성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프로그램을 작성하다 보면 동일한 처리를 반복해야 하는 경우가 많이 발생한다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r>
              <a:rPr lang="ko-KR" altLang="en-US" dirty="0" smtClean="0"/>
              <a:t>이런 경우에는</a:t>
            </a:r>
            <a:r>
              <a:rPr lang="en-US" altLang="ko-KR" dirty="0"/>
              <a:t>, </a:t>
            </a:r>
            <a:r>
              <a:rPr lang="ko-KR" altLang="en-US" dirty="0"/>
              <a:t>이미 작성한 코드를 재활용하여 사용할 수 있으면 정말 좋을 것이다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798" y="3204747"/>
            <a:ext cx="7715250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74173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전역 </a:t>
            </a:r>
            <a:r>
              <a:rPr lang="ko-KR" altLang="en-US" dirty="0" smtClean="0"/>
              <a:t>변수 </a:t>
            </a:r>
            <a:r>
              <a:rPr lang="en-US" altLang="ko-KR" dirty="0" smtClean="0"/>
              <a:t>p239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612648" y="1663710"/>
            <a:ext cx="8229600" cy="203132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 err="1"/>
              <a:t>gx</a:t>
            </a:r>
            <a:r>
              <a:rPr lang="en-US" altLang="ko-KR" dirty="0"/>
              <a:t> = 100</a:t>
            </a:r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 err="1"/>
              <a:t>def</a:t>
            </a:r>
            <a:r>
              <a:rPr lang="en-US" altLang="ko-KR" dirty="0"/>
              <a:t> </a:t>
            </a:r>
            <a:r>
              <a:rPr lang="en-US" altLang="ko-KR" dirty="0" err="1"/>
              <a:t>myfunc</a:t>
            </a:r>
            <a:r>
              <a:rPr lang="en-US" altLang="ko-KR" dirty="0"/>
              <a:t>():</a:t>
            </a:r>
          </a:p>
          <a:p>
            <a:pPr latinLnBrk="1"/>
            <a:r>
              <a:rPr lang="en-US" altLang="ko-KR" dirty="0"/>
              <a:t>  print(</a:t>
            </a:r>
            <a:r>
              <a:rPr lang="en-US" altLang="ko-KR" dirty="0" err="1"/>
              <a:t>gx</a:t>
            </a:r>
            <a:r>
              <a:rPr lang="en-US" altLang="ko-KR" dirty="0"/>
              <a:t>)</a:t>
            </a:r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 err="1"/>
              <a:t>myfunc</a:t>
            </a:r>
            <a:r>
              <a:rPr lang="en-US" altLang="ko-KR" dirty="0"/>
              <a:t>()</a:t>
            </a:r>
          </a:p>
          <a:p>
            <a:pPr latinLnBrk="1"/>
            <a:r>
              <a:rPr lang="en-US" altLang="ko-KR" dirty="0"/>
              <a:t>print(</a:t>
            </a:r>
            <a:r>
              <a:rPr lang="en-US" altLang="ko-KR" dirty="0" err="1"/>
              <a:t>gx</a:t>
            </a:r>
            <a:r>
              <a:rPr lang="en-US" altLang="ko-KR" dirty="0"/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2648" y="3954879"/>
            <a:ext cx="8229600" cy="646331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ko-KR" dirty="0" smtClean="0"/>
              <a:t>100</a:t>
            </a:r>
            <a:endParaRPr lang="ko-KR" altLang="en-US" dirty="0"/>
          </a:p>
          <a:p>
            <a:r>
              <a:rPr lang="en-US" altLang="ko-KR" dirty="0"/>
              <a:t>100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2726966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지역 변수는 </a:t>
            </a:r>
            <a:r>
              <a:rPr lang="ko-KR" altLang="en-US" dirty="0" err="1"/>
              <a:t>함수마다</a:t>
            </a:r>
            <a:r>
              <a:rPr lang="ko-KR" altLang="en-US" dirty="0"/>
              <a:t> 동일한 이름을 사용할 수 있다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612648" y="1663710"/>
            <a:ext cx="8229600" cy="286232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 err="1"/>
              <a:t>def</a:t>
            </a:r>
            <a:r>
              <a:rPr lang="en-US" altLang="ko-KR" dirty="0"/>
              <a:t> </a:t>
            </a:r>
            <a:r>
              <a:rPr lang="en-US" altLang="ko-KR" dirty="0" err="1"/>
              <a:t>myfunc</a:t>
            </a:r>
            <a:r>
              <a:rPr lang="en-US" altLang="ko-KR" dirty="0"/>
              <a:t>() :</a:t>
            </a:r>
          </a:p>
          <a:p>
            <a:pPr latinLnBrk="1"/>
            <a:r>
              <a:rPr lang="en-US" altLang="ko-KR" dirty="0"/>
              <a:t>    x = 200</a:t>
            </a:r>
          </a:p>
          <a:p>
            <a:pPr latinLnBrk="1"/>
            <a:r>
              <a:rPr lang="en-US" altLang="ko-KR" dirty="0"/>
              <a:t>    print(x)</a:t>
            </a:r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 err="1"/>
              <a:t>def</a:t>
            </a:r>
            <a:r>
              <a:rPr lang="en-US" altLang="ko-KR" dirty="0"/>
              <a:t> main() :</a:t>
            </a:r>
          </a:p>
          <a:p>
            <a:pPr latinLnBrk="1"/>
            <a:r>
              <a:rPr lang="en-US" altLang="ko-KR" dirty="0"/>
              <a:t>    x = 100</a:t>
            </a:r>
          </a:p>
          <a:p>
            <a:pPr latinLnBrk="1"/>
            <a:r>
              <a:rPr lang="en-US" altLang="ko-KR" dirty="0"/>
              <a:t>    print(x)</a:t>
            </a:r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 err="1"/>
              <a:t>myfunc</a:t>
            </a:r>
            <a:r>
              <a:rPr lang="en-US" altLang="ko-KR" dirty="0"/>
              <a:t>()</a:t>
            </a:r>
          </a:p>
          <a:p>
            <a:pPr latinLnBrk="1"/>
            <a:r>
              <a:rPr lang="en-US" altLang="ko-KR" dirty="0"/>
              <a:t>main()</a:t>
            </a:r>
          </a:p>
        </p:txBody>
      </p:sp>
    </p:spTree>
    <p:extLst>
      <p:ext uri="{BB962C8B-B14F-4D97-AF65-F5344CB8AC3E}">
        <p14:creationId xmlns:p14="http://schemas.microsoft.com/office/powerpoint/2010/main" val="251494779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ko-KR" altLang="en-US" dirty="0"/>
              <a:t>함수 안에서 전역 변수 변경하기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648" y="1663710"/>
            <a:ext cx="8229600" cy="2308324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 err="1"/>
              <a:t>gx</a:t>
            </a:r>
            <a:r>
              <a:rPr lang="en-US" altLang="ko-KR" dirty="0"/>
              <a:t> = 100</a:t>
            </a:r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 err="1"/>
              <a:t>def</a:t>
            </a:r>
            <a:r>
              <a:rPr lang="en-US" altLang="ko-KR" dirty="0"/>
              <a:t> </a:t>
            </a:r>
            <a:r>
              <a:rPr lang="en-US" altLang="ko-KR" dirty="0" err="1"/>
              <a:t>myfunc</a:t>
            </a:r>
            <a:r>
              <a:rPr lang="en-US" altLang="ko-KR" dirty="0"/>
              <a:t>() :</a:t>
            </a:r>
          </a:p>
          <a:p>
            <a:pPr latinLnBrk="1"/>
            <a:r>
              <a:rPr lang="en-US" altLang="ko-KR" dirty="0"/>
              <a:t>    </a:t>
            </a:r>
            <a:r>
              <a:rPr lang="en-US" altLang="ko-KR" dirty="0" err="1"/>
              <a:t>gx</a:t>
            </a:r>
            <a:r>
              <a:rPr lang="en-US" altLang="ko-KR" dirty="0"/>
              <a:t> = 200</a:t>
            </a:r>
          </a:p>
          <a:p>
            <a:pPr latinLnBrk="1"/>
            <a:r>
              <a:rPr lang="en-US" altLang="ko-KR" dirty="0"/>
              <a:t>    print(</a:t>
            </a:r>
            <a:r>
              <a:rPr lang="en-US" altLang="ko-KR" dirty="0" err="1"/>
              <a:t>gx</a:t>
            </a:r>
            <a:r>
              <a:rPr lang="en-US" altLang="ko-KR" dirty="0"/>
              <a:t>)</a:t>
            </a:r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 err="1"/>
              <a:t>myfunc</a:t>
            </a:r>
            <a:r>
              <a:rPr lang="en-US" altLang="ko-KR" dirty="0"/>
              <a:t>()</a:t>
            </a:r>
          </a:p>
          <a:p>
            <a:pPr latinLnBrk="1"/>
            <a:r>
              <a:rPr lang="en-US" altLang="ko-KR" dirty="0"/>
              <a:t>print(</a:t>
            </a:r>
            <a:r>
              <a:rPr lang="en-US" altLang="ko-KR" dirty="0" err="1"/>
              <a:t>gx</a:t>
            </a:r>
            <a:r>
              <a:rPr lang="en-US" altLang="ko-KR" dirty="0"/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2648" y="4142433"/>
            <a:ext cx="8229600" cy="646331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ko-KR" dirty="0"/>
              <a:t>200</a:t>
            </a:r>
          </a:p>
          <a:p>
            <a:r>
              <a:rPr lang="en-US" altLang="ko-KR" dirty="0"/>
              <a:t>100</a:t>
            </a:r>
          </a:p>
        </p:txBody>
      </p:sp>
      <p:sp>
        <p:nvSpPr>
          <p:cNvPr id="6" name="설명선 2 5"/>
          <p:cNvSpPr/>
          <p:nvPr/>
        </p:nvSpPr>
        <p:spPr>
          <a:xfrm>
            <a:off x="2938508" y="1779250"/>
            <a:ext cx="2246050" cy="816730"/>
          </a:xfrm>
          <a:prstGeom prst="borderCallout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변경되지 않는다</a:t>
            </a:r>
            <a:r>
              <a:rPr lang="en-US" altLang="ko-KR" dirty="0" smtClean="0"/>
              <a:t>! -&gt; </a:t>
            </a:r>
            <a:r>
              <a:rPr lang="ko-KR" altLang="en-US" dirty="0" smtClean="0"/>
              <a:t>함수 안에서 변수에 값을 저장하면 새로운 지역 변수가 생성된다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5563501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ko-KR" altLang="en-US" dirty="0"/>
              <a:t>함수 안에서 전역 변수 </a:t>
            </a:r>
            <a:r>
              <a:rPr lang="ko-KR" altLang="en-US" dirty="0" smtClean="0"/>
              <a:t>변경하기 </a:t>
            </a:r>
            <a:r>
              <a:rPr lang="en-US" altLang="ko-KR" smtClean="0"/>
              <a:t>p240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648" y="1663710"/>
            <a:ext cx="8229600" cy="2585323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 err="1"/>
              <a:t>gx</a:t>
            </a:r>
            <a:r>
              <a:rPr lang="en-US" altLang="ko-KR" dirty="0"/>
              <a:t> = 100</a:t>
            </a:r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 err="1"/>
              <a:t>def</a:t>
            </a:r>
            <a:r>
              <a:rPr lang="en-US" altLang="ko-KR" dirty="0"/>
              <a:t> </a:t>
            </a:r>
            <a:r>
              <a:rPr lang="en-US" altLang="ko-KR" dirty="0" err="1"/>
              <a:t>myfunc</a:t>
            </a:r>
            <a:r>
              <a:rPr lang="en-US" altLang="ko-KR" dirty="0"/>
              <a:t>():</a:t>
            </a:r>
          </a:p>
          <a:p>
            <a:pPr latinLnBrk="1"/>
            <a:r>
              <a:rPr lang="en-US" altLang="ko-KR" dirty="0" smtClean="0"/>
              <a:t>	global </a:t>
            </a:r>
            <a:r>
              <a:rPr lang="en-US" altLang="ko-KR" dirty="0" err="1"/>
              <a:t>gx</a:t>
            </a:r>
            <a:r>
              <a:rPr lang="en-US" altLang="ko-KR" dirty="0"/>
              <a:t>		# </a:t>
            </a:r>
            <a:r>
              <a:rPr lang="ko-KR" altLang="en-US" dirty="0"/>
              <a:t>전역 변수 </a:t>
            </a:r>
            <a:r>
              <a:rPr lang="en-US" altLang="ko-KR" dirty="0" err="1"/>
              <a:t>gx</a:t>
            </a:r>
            <a:r>
              <a:rPr lang="ko-KR" altLang="en-US" dirty="0"/>
              <a:t>를 사용한다</a:t>
            </a:r>
            <a:r>
              <a:rPr lang="en-US" altLang="ko-KR" dirty="0"/>
              <a:t>. </a:t>
            </a:r>
          </a:p>
          <a:p>
            <a:pPr latinLnBrk="1"/>
            <a:r>
              <a:rPr lang="en-US" altLang="ko-KR" dirty="0" smtClean="0"/>
              <a:t>	</a:t>
            </a:r>
            <a:r>
              <a:rPr lang="en-US" altLang="ko-KR" dirty="0" err="1" smtClean="0"/>
              <a:t>gx</a:t>
            </a:r>
            <a:r>
              <a:rPr lang="en-US" altLang="ko-KR" dirty="0" smtClean="0"/>
              <a:t> </a:t>
            </a:r>
            <a:r>
              <a:rPr lang="en-US" altLang="ko-KR" dirty="0"/>
              <a:t>= 200</a:t>
            </a:r>
          </a:p>
          <a:p>
            <a:pPr latinLnBrk="1"/>
            <a:r>
              <a:rPr lang="en-US" altLang="ko-KR" dirty="0" smtClean="0"/>
              <a:t>	print(</a:t>
            </a:r>
            <a:r>
              <a:rPr lang="en-US" altLang="ko-KR" dirty="0" err="1" smtClean="0"/>
              <a:t>gx</a:t>
            </a:r>
            <a:r>
              <a:rPr lang="en-US" altLang="ko-KR" dirty="0"/>
              <a:t>)</a:t>
            </a:r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 err="1"/>
              <a:t>myfunc</a:t>
            </a:r>
            <a:r>
              <a:rPr lang="en-US" altLang="ko-KR" dirty="0"/>
              <a:t>()</a:t>
            </a:r>
          </a:p>
          <a:p>
            <a:pPr latinLnBrk="1"/>
            <a:r>
              <a:rPr lang="en-US" altLang="ko-KR" dirty="0"/>
              <a:t>print(</a:t>
            </a:r>
            <a:r>
              <a:rPr lang="en-US" altLang="ko-KR" dirty="0" err="1"/>
              <a:t>gx</a:t>
            </a:r>
            <a:r>
              <a:rPr lang="en-US" altLang="ko-KR" dirty="0"/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2648" y="4429228"/>
            <a:ext cx="8229600" cy="646331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ko-KR" dirty="0"/>
              <a:t>200</a:t>
            </a:r>
          </a:p>
          <a:p>
            <a:r>
              <a:rPr lang="en-US" altLang="ko-KR" dirty="0" smtClean="0"/>
              <a:t>200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10591999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중간점검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fontAlgn="base">
              <a:buNone/>
            </a:pPr>
            <a:r>
              <a:rPr lang="en-US" altLang="ko-KR" dirty="0"/>
              <a:t>1. </a:t>
            </a:r>
            <a:r>
              <a:rPr lang="ko-KR" altLang="en-US" dirty="0"/>
              <a:t>지역 변수와 전역 변수는 어떻게 다른가</a:t>
            </a:r>
            <a:r>
              <a:rPr lang="en-US" altLang="ko-KR" dirty="0"/>
              <a:t>?</a:t>
            </a:r>
            <a:endParaRPr lang="ko-KR" altLang="en-US" dirty="0"/>
          </a:p>
          <a:p>
            <a:pPr marL="0" indent="0" fontAlgn="base">
              <a:buNone/>
            </a:pPr>
            <a:r>
              <a:rPr lang="en-US" altLang="ko-KR" dirty="0"/>
              <a:t>2. </a:t>
            </a:r>
            <a:r>
              <a:rPr lang="ko-KR" altLang="en-US" dirty="0"/>
              <a:t>함수 안에서 전역 변수의 값을 읽을 수 있는가</a:t>
            </a:r>
            <a:r>
              <a:rPr lang="en-US" altLang="ko-KR" dirty="0"/>
              <a:t>?</a:t>
            </a:r>
            <a:endParaRPr lang="ko-KR" altLang="en-US" dirty="0"/>
          </a:p>
          <a:p>
            <a:pPr marL="0" indent="0" fontAlgn="base">
              <a:buNone/>
            </a:pPr>
            <a:r>
              <a:rPr lang="en-US" altLang="ko-KR" dirty="0"/>
              <a:t>3. </a:t>
            </a:r>
            <a:r>
              <a:rPr lang="ko-KR" altLang="en-US" dirty="0"/>
              <a:t>함수 안에서 전역 변수의 값을 변경하면 어떻게 되는가</a:t>
            </a:r>
            <a:r>
              <a:rPr lang="en-US" altLang="ko-KR" dirty="0"/>
              <a:t>? 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8154" y="3553379"/>
            <a:ext cx="2329605" cy="233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07511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altLang="ko-KR" dirty="0" smtClean="0"/>
              <a:t>Lab: </a:t>
            </a:r>
            <a:r>
              <a:rPr lang="ko-KR" altLang="en-US" dirty="0" smtClean="0"/>
              <a:t>함수 그리기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내용 개체 틀 5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582445"/>
                <a:ext cx="8153400" cy="4495800"/>
              </a:xfrm>
            </p:spPr>
            <p:txBody>
              <a:bodyPr/>
              <a:lstStyle/>
              <a:p>
                <a:r>
                  <a:rPr lang="ko-KR" altLang="en-US" dirty="0" smtClean="0"/>
                  <a:t>함수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b="0" i="0" smtClean="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altLang="ko-KR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ko-KR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ko-KR" altLang="en-US" dirty="0" smtClean="0"/>
                  <a:t>을 </a:t>
                </a:r>
                <a:r>
                  <a:rPr lang="ko-KR" altLang="en-US" dirty="0"/>
                  <a:t>계산하는 함수를 작성하고 이 함수를 이용하여 화면에 </a:t>
                </a:r>
                <a:r>
                  <a:rPr lang="en-US" altLang="ko-KR" dirty="0"/>
                  <a:t>f(x)</a:t>
                </a:r>
                <a:r>
                  <a:rPr lang="ko-KR" altLang="en-US" dirty="0"/>
                  <a:t>를 그려보자</a:t>
                </a:r>
                <a:r>
                  <a:rPr lang="en-US" altLang="ko-KR" dirty="0"/>
                  <a:t>. 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6" name="내용 개체 틀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582445"/>
                <a:ext cx="8153400" cy="4495800"/>
              </a:xfrm>
              <a:blipFill>
                <a:blip r:embed="rId2"/>
                <a:stretch>
                  <a:fillRect t="-108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5756" y="2506370"/>
            <a:ext cx="2819400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15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Solution: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6448" y="1606859"/>
            <a:ext cx="8229600" cy="5078313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/>
              <a:t>import turtle </a:t>
            </a:r>
          </a:p>
          <a:p>
            <a:pPr latinLnBrk="1"/>
            <a:r>
              <a:rPr lang="en-US" altLang="ko-KR" dirty="0"/>
              <a:t>t = </a:t>
            </a:r>
            <a:r>
              <a:rPr lang="en-US" altLang="ko-KR" dirty="0" err="1"/>
              <a:t>turtle.Turtle</a:t>
            </a:r>
            <a:r>
              <a:rPr lang="en-US" altLang="ko-KR" dirty="0"/>
              <a:t>()</a:t>
            </a:r>
          </a:p>
          <a:p>
            <a:pPr latinLnBrk="1"/>
            <a:r>
              <a:rPr lang="en-US" altLang="ko-KR" dirty="0" err="1"/>
              <a:t>t.shape</a:t>
            </a:r>
            <a:r>
              <a:rPr lang="en-US" altLang="ko-KR" dirty="0"/>
              <a:t>("turtle")</a:t>
            </a:r>
          </a:p>
          <a:p>
            <a:pPr latinLnBrk="1"/>
            <a:r>
              <a:rPr lang="en-US" altLang="ko-KR" dirty="0" err="1"/>
              <a:t>t.speed</a:t>
            </a:r>
            <a:r>
              <a:rPr lang="en-US" altLang="ko-KR" dirty="0"/>
              <a:t>(0)</a:t>
            </a:r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 err="1"/>
              <a:t>def</a:t>
            </a:r>
            <a:r>
              <a:rPr lang="en-US" altLang="ko-KR" dirty="0"/>
              <a:t> f(x):</a:t>
            </a:r>
          </a:p>
          <a:p>
            <a:pPr latinLnBrk="1"/>
            <a:r>
              <a:rPr lang="en-US" altLang="ko-KR" dirty="0"/>
              <a:t>    return x**2+1</a:t>
            </a:r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 err="1"/>
              <a:t>t.goto</a:t>
            </a:r>
            <a:r>
              <a:rPr lang="en-US" altLang="ko-KR" dirty="0"/>
              <a:t>(200, 0)</a:t>
            </a:r>
          </a:p>
          <a:p>
            <a:pPr latinLnBrk="1"/>
            <a:r>
              <a:rPr lang="en-US" altLang="ko-KR" dirty="0" err="1"/>
              <a:t>t.goto</a:t>
            </a:r>
            <a:r>
              <a:rPr lang="en-US" altLang="ko-KR" dirty="0"/>
              <a:t>(0, 0)</a:t>
            </a:r>
          </a:p>
          <a:p>
            <a:pPr latinLnBrk="1"/>
            <a:r>
              <a:rPr lang="en-US" altLang="ko-KR" dirty="0" err="1"/>
              <a:t>t.goto</a:t>
            </a:r>
            <a:r>
              <a:rPr lang="en-US" altLang="ko-KR" dirty="0"/>
              <a:t>(0, 200)</a:t>
            </a:r>
          </a:p>
          <a:p>
            <a:pPr latinLnBrk="1"/>
            <a:r>
              <a:rPr lang="en-US" altLang="ko-KR" dirty="0" err="1"/>
              <a:t>t.goto</a:t>
            </a:r>
            <a:r>
              <a:rPr lang="en-US" altLang="ko-KR" dirty="0"/>
              <a:t>(0, 0)</a:t>
            </a:r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/>
              <a:t>for x in range(150):</a:t>
            </a:r>
          </a:p>
          <a:p>
            <a:pPr latinLnBrk="1"/>
            <a:r>
              <a:rPr lang="en-US" altLang="ko-KR" dirty="0"/>
              <a:t>	</a:t>
            </a:r>
            <a:r>
              <a:rPr lang="en-US" altLang="ko-KR" dirty="0" err="1"/>
              <a:t>t.goto</a:t>
            </a:r>
            <a:r>
              <a:rPr lang="en-US" altLang="ko-KR" dirty="0"/>
              <a:t>(x, </a:t>
            </a:r>
            <a:r>
              <a:rPr lang="en-US" altLang="ko-KR" dirty="0" err="1"/>
              <a:t>int</a:t>
            </a:r>
            <a:r>
              <a:rPr lang="en-US" altLang="ko-KR" dirty="0"/>
              <a:t>(0.01*f(x)))</a:t>
            </a:r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 err="1"/>
              <a:t>turtle.mainloop</a:t>
            </a:r>
            <a:r>
              <a:rPr lang="en-US" altLang="ko-KR" dirty="0"/>
              <a:t>()</a:t>
            </a:r>
          </a:p>
          <a:p>
            <a:pPr latinLnBrk="1"/>
            <a:r>
              <a:rPr lang="en-US" altLang="ko-KR" dirty="0" err="1"/>
              <a:t>turtle.bye</a:t>
            </a:r>
            <a:r>
              <a:rPr lang="en-US" altLang="ko-KR" dirty="0"/>
              <a:t>()	</a:t>
            </a:r>
          </a:p>
        </p:txBody>
      </p:sp>
    </p:spTree>
    <p:extLst>
      <p:ext uri="{BB962C8B-B14F-4D97-AF65-F5344CB8AC3E}">
        <p14:creationId xmlns:p14="http://schemas.microsoft.com/office/powerpoint/2010/main" val="10988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altLang="ko-KR" dirty="0" smtClean="0"/>
              <a:t>Lab: </a:t>
            </a:r>
            <a:r>
              <a:rPr lang="ko-KR" altLang="en-US" dirty="0" smtClean="0"/>
              <a:t>막대</a:t>
            </a:r>
            <a:r>
              <a:rPr lang="en-US" altLang="ko-KR" dirty="0" smtClean="0"/>
              <a:t> </a:t>
            </a:r>
            <a:r>
              <a:rPr lang="ko-KR" altLang="en-US" dirty="0" smtClean="0"/>
              <a:t>그래프 그리기</a:t>
            </a:r>
            <a:endParaRPr lang="ko-KR" altLang="en-US" dirty="0"/>
          </a:p>
        </p:txBody>
      </p:sp>
      <p:sp>
        <p:nvSpPr>
          <p:cNvPr id="6" name="내용 개체 틀 5"/>
          <p:cNvSpPr>
            <a:spLocks noGrp="1"/>
          </p:cNvSpPr>
          <p:nvPr>
            <p:ph sz="quarter" idx="1"/>
          </p:nvPr>
        </p:nvSpPr>
        <p:spPr>
          <a:xfrm>
            <a:off x="612648" y="1582445"/>
            <a:ext cx="8153400" cy="4495800"/>
          </a:xfrm>
        </p:spPr>
        <p:txBody>
          <a:bodyPr/>
          <a:lstStyle/>
          <a:p>
            <a:r>
              <a:rPr lang="ko-KR" altLang="en-US" dirty="0" err="1"/>
              <a:t>파이썬의</a:t>
            </a:r>
            <a:r>
              <a:rPr lang="ko-KR" altLang="en-US" dirty="0"/>
              <a:t> </a:t>
            </a:r>
            <a:r>
              <a:rPr lang="ko-KR" altLang="en-US" dirty="0" err="1"/>
              <a:t>터틀</a:t>
            </a:r>
            <a:r>
              <a:rPr lang="ko-KR" altLang="en-US" dirty="0"/>
              <a:t> 그래픽을 이용해서 막대 </a:t>
            </a:r>
            <a:r>
              <a:rPr lang="ko-KR" altLang="en-US" dirty="0" smtClean="0"/>
              <a:t>그래프를 그려보자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688" y="2413246"/>
            <a:ext cx="3495675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92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Solution: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3627" y="1846557"/>
            <a:ext cx="8229600" cy="4247317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/>
              <a:t>import turtle</a:t>
            </a:r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 err="1"/>
              <a:t>def</a:t>
            </a:r>
            <a:r>
              <a:rPr lang="en-US" altLang="ko-KR" dirty="0"/>
              <a:t> </a:t>
            </a:r>
            <a:r>
              <a:rPr lang="en-US" altLang="ko-KR" dirty="0" err="1"/>
              <a:t>drawBar</a:t>
            </a:r>
            <a:r>
              <a:rPr lang="en-US" altLang="ko-KR" dirty="0"/>
              <a:t>(height):</a:t>
            </a:r>
          </a:p>
          <a:p>
            <a:pPr latinLnBrk="1"/>
            <a:r>
              <a:rPr lang="en-US" altLang="ko-KR" dirty="0"/>
              <a:t>    </a:t>
            </a:r>
            <a:r>
              <a:rPr lang="en-US" altLang="ko-KR" dirty="0" err="1"/>
              <a:t>t.begin_fill</a:t>
            </a:r>
            <a:r>
              <a:rPr lang="en-US" altLang="ko-KR" dirty="0"/>
              <a:t>()              </a:t>
            </a:r>
          </a:p>
          <a:p>
            <a:pPr latinLnBrk="1"/>
            <a:r>
              <a:rPr lang="en-US" altLang="ko-KR" dirty="0"/>
              <a:t>    </a:t>
            </a:r>
            <a:r>
              <a:rPr lang="en-US" altLang="ko-KR" dirty="0" err="1"/>
              <a:t>t.left</a:t>
            </a:r>
            <a:r>
              <a:rPr lang="en-US" altLang="ko-KR" dirty="0"/>
              <a:t>(90)</a:t>
            </a:r>
          </a:p>
          <a:p>
            <a:pPr latinLnBrk="1"/>
            <a:r>
              <a:rPr lang="en-US" altLang="ko-KR" dirty="0"/>
              <a:t>    </a:t>
            </a:r>
            <a:r>
              <a:rPr lang="en-US" altLang="ko-KR" dirty="0" err="1"/>
              <a:t>t.forward</a:t>
            </a:r>
            <a:r>
              <a:rPr lang="en-US" altLang="ko-KR" dirty="0"/>
              <a:t>(height)</a:t>
            </a:r>
          </a:p>
          <a:p>
            <a:pPr latinLnBrk="1"/>
            <a:r>
              <a:rPr lang="en-US" altLang="ko-KR" dirty="0"/>
              <a:t>    </a:t>
            </a:r>
            <a:r>
              <a:rPr lang="en-US" altLang="ko-KR" dirty="0" err="1"/>
              <a:t>t.write</a:t>
            </a:r>
            <a:r>
              <a:rPr lang="en-US" altLang="ko-KR" dirty="0"/>
              <a:t>(</a:t>
            </a:r>
            <a:r>
              <a:rPr lang="en-US" altLang="ko-KR" dirty="0" err="1"/>
              <a:t>str</a:t>
            </a:r>
            <a:r>
              <a:rPr lang="en-US" altLang="ko-KR" dirty="0"/>
              <a:t>(height), font = ('Times New Roman', 16, 'bold'))</a:t>
            </a:r>
          </a:p>
          <a:p>
            <a:pPr latinLnBrk="1"/>
            <a:r>
              <a:rPr lang="en-US" altLang="ko-KR" dirty="0"/>
              <a:t>    </a:t>
            </a:r>
            <a:r>
              <a:rPr lang="en-US" altLang="ko-KR" dirty="0" err="1"/>
              <a:t>t.right</a:t>
            </a:r>
            <a:r>
              <a:rPr lang="en-US" altLang="ko-KR" dirty="0"/>
              <a:t>(90)</a:t>
            </a:r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/>
              <a:t>    </a:t>
            </a:r>
            <a:r>
              <a:rPr lang="en-US" altLang="ko-KR" dirty="0" err="1"/>
              <a:t>t.forward</a:t>
            </a:r>
            <a:r>
              <a:rPr lang="en-US" altLang="ko-KR" dirty="0"/>
              <a:t>(40)</a:t>
            </a:r>
          </a:p>
          <a:p>
            <a:pPr latinLnBrk="1"/>
            <a:r>
              <a:rPr lang="en-US" altLang="ko-KR" dirty="0"/>
              <a:t>    </a:t>
            </a:r>
            <a:r>
              <a:rPr lang="en-US" altLang="ko-KR" dirty="0" err="1"/>
              <a:t>t.right</a:t>
            </a:r>
            <a:r>
              <a:rPr lang="en-US" altLang="ko-KR" dirty="0"/>
              <a:t>(90)</a:t>
            </a:r>
          </a:p>
          <a:p>
            <a:pPr latinLnBrk="1"/>
            <a:r>
              <a:rPr lang="en-US" altLang="ko-KR" dirty="0"/>
              <a:t>    </a:t>
            </a:r>
            <a:r>
              <a:rPr lang="en-US" altLang="ko-KR" dirty="0" err="1"/>
              <a:t>t.forward</a:t>
            </a:r>
            <a:r>
              <a:rPr lang="en-US" altLang="ko-KR" dirty="0"/>
              <a:t>(height)</a:t>
            </a:r>
          </a:p>
          <a:p>
            <a:pPr latinLnBrk="1"/>
            <a:r>
              <a:rPr lang="en-US" altLang="ko-KR" dirty="0"/>
              <a:t>    </a:t>
            </a:r>
            <a:r>
              <a:rPr lang="en-US" altLang="ko-KR" dirty="0" err="1"/>
              <a:t>t.left</a:t>
            </a:r>
            <a:r>
              <a:rPr lang="en-US" altLang="ko-KR" dirty="0"/>
              <a:t>(90)</a:t>
            </a:r>
          </a:p>
          <a:p>
            <a:pPr latinLnBrk="1"/>
            <a:r>
              <a:rPr lang="en-US" altLang="ko-KR" dirty="0"/>
              <a:t>    </a:t>
            </a:r>
            <a:r>
              <a:rPr lang="en-US" altLang="ko-KR" dirty="0" err="1"/>
              <a:t>t.end_fill</a:t>
            </a:r>
            <a:r>
              <a:rPr lang="en-US" altLang="ko-KR" dirty="0"/>
              <a:t>()                </a:t>
            </a:r>
          </a:p>
          <a:p>
            <a:pPr latinLnBrk="1"/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62162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Solution: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4548" y="1873189"/>
            <a:ext cx="8229600" cy="369331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 smtClean="0"/>
              <a:t>data </a:t>
            </a:r>
            <a:r>
              <a:rPr lang="en-US" altLang="ko-KR" dirty="0"/>
              <a:t>= [120, 56, 309, 220, 156, 23, 98]  </a:t>
            </a:r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 smtClean="0"/>
              <a:t>t </a:t>
            </a:r>
            <a:r>
              <a:rPr lang="en-US" altLang="ko-KR" dirty="0"/>
              <a:t>= </a:t>
            </a:r>
            <a:r>
              <a:rPr lang="en-US" altLang="ko-KR" dirty="0" err="1"/>
              <a:t>turtle.Turtle</a:t>
            </a:r>
            <a:r>
              <a:rPr lang="en-US" altLang="ko-KR" dirty="0"/>
              <a:t>()           </a:t>
            </a:r>
          </a:p>
          <a:p>
            <a:pPr latinLnBrk="1"/>
            <a:r>
              <a:rPr lang="en-US" altLang="ko-KR" dirty="0" err="1"/>
              <a:t>t.color</a:t>
            </a:r>
            <a:r>
              <a:rPr lang="en-US" altLang="ko-KR" dirty="0"/>
              <a:t>("blue")</a:t>
            </a:r>
          </a:p>
          <a:p>
            <a:pPr latinLnBrk="1"/>
            <a:r>
              <a:rPr lang="en-US" altLang="ko-KR" dirty="0" err="1"/>
              <a:t>t.fillcolor</a:t>
            </a:r>
            <a:r>
              <a:rPr lang="en-US" altLang="ko-KR" dirty="0"/>
              <a:t>("red")</a:t>
            </a:r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 err="1"/>
              <a:t>t.pensize</a:t>
            </a:r>
            <a:r>
              <a:rPr lang="en-US" altLang="ko-KR" dirty="0"/>
              <a:t>(3)</a:t>
            </a:r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/>
              <a:t>for d in data:</a:t>
            </a:r>
          </a:p>
          <a:p>
            <a:pPr latinLnBrk="1"/>
            <a:r>
              <a:rPr lang="en-US" altLang="ko-KR" dirty="0"/>
              <a:t>    </a:t>
            </a:r>
            <a:r>
              <a:rPr lang="en-US" altLang="ko-KR" dirty="0" err="1"/>
              <a:t>drawBar</a:t>
            </a:r>
            <a:r>
              <a:rPr lang="en-US" altLang="ko-KR" dirty="0"/>
              <a:t>(d)</a:t>
            </a:r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 err="1"/>
              <a:t>turtle.mainloop</a:t>
            </a:r>
            <a:r>
              <a:rPr lang="en-US" altLang="ko-KR" dirty="0"/>
              <a:t>()</a:t>
            </a:r>
          </a:p>
          <a:p>
            <a:pPr latinLnBrk="1"/>
            <a:r>
              <a:rPr lang="en-US" altLang="ko-KR" dirty="0" err="1"/>
              <a:t>turtle.bye</a:t>
            </a:r>
            <a:r>
              <a:rPr lang="en-US" altLang="ko-KR" dirty="0"/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116770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함수를 사용하는 경우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함수를 이용하면 우리가 여러 </a:t>
            </a:r>
            <a:r>
              <a:rPr lang="ko-KR" altLang="en-US" dirty="0" smtClean="0"/>
              <a:t>번 반복해야 </a:t>
            </a:r>
            <a:r>
              <a:rPr lang="ko-KR" altLang="en-US" dirty="0"/>
              <a:t>되는 처리 단계를 하나로 모아서 필요할 때 언제든지 호출하여 사용할 수 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217" y="2409825"/>
            <a:ext cx="7734300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69470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28218" y="1615735"/>
            <a:ext cx="8437830" cy="3364638"/>
          </a:xfrm>
          <a:prstGeom prst="rect">
            <a:avLst/>
          </a:prstGeom>
          <a:solidFill>
            <a:srgbClr val="008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이번 장에서 배운 것</a:t>
            </a:r>
            <a:endParaRPr lang="ko-KR" altLang="en-US" dirty="0"/>
          </a:p>
        </p:txBody>
      </p:sp>
      <p:sp>
        <p:nvSpPr>
          <p:cNvPr id="5" name="내용 개체 틀 1"/>
          <p:cNvSpPr txBox="1">
            <a:spLocks/>
          </p:cNvSpPr>
          <p:nvPr/>
        </p:nvSpPr>
        <p:spPr bwMode="gray">
          <a:xfrm>
            <a:off x="612648" y="1801371"/>
            <a:ext cx="7211683" cy="42269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Clr>
                <a:schemeClr val="accent5"/>
              </a:buClr>
              <a:buSzPct val="85000"/>
              <a:buFont typeface="Wingdings" pitchFamily="2" charset="2"/>
              <a:buChar char="¢"/>
              <a:defRPr lang="en-US" sz="24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Clr>
                <a:schemeClr val="accent4"/>
              </a:buClr>
              <a:buSzPct val="85000"/>
              <a:buFont typeface="Wingdings" pitchFamily="2" charset="2"/>
              <a:buChar char="¤"/>
              <a:defRPr lang="en-US" sz="20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Clr>
                <a:schemeClr val="accent3"/>
              </a:buClr>
              <a:buSzPct val="85000"/>
              <a:buFont typeface="Wingdings" pitchFamily="2" charset="2"/>
              <a:buChar char="¤"/>
              <a:defRPr lang="en-US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¤"/>
              <a:defRPr lang="en-US" sz="16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Clr>
                <a:schemeClr val="accent6"/>
              </a:buClr>
              <a:buSzPct val="85000"/>
              <a:buFont typeface="Wingdings" pitchFamily="2" charset="2"/>
              <a:buChar char="¤"/>
              <a:defRPr lang="en-US" sz="14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ko-KR" altLang="en-US" sz="1800" dirty="0" smtClean="0">
                <a:solidFill>
                  <a:schemeClr val="bg1"/>
                </a:solidFill>
              </a:rPr>
              <a:t>함수가 </a:t>
            </a:r>
            <a:r>
              <a:rPr lang="ko-KR" altLang="en-US" sz="1800" dirty="0">
                <a:solidFill>
                  <a:schemeClr val="bg1"/>
                </a:solidFill>
              </a:rPr>
              <a:t>무엇인지를 학습하였다</a:t>
            </a:r>
            <a:r>
              <a:rPr lang="en-US" altLang="ko-KR" sz="1800" dirty="0">
                <a:solidFill>
                  <a:schemeClr val="bg1"/>
                </a:solidFill>
              </a:rPr>
              <a:t>. </a:t>
            </a:r>
          </a:p>
          <a:p>
            <a:pPr lvl="0"/>
            <a:r>
              <a:rPr lang="ko-KR" altLang="en-US" sz="1800" dirty="0" smtClean="0">
                <a:solidFill>
                  <a:schemeClr val="bg1"/>
                </a:solidFill>
              </a:rPr>
              <a:t>인수와 </a:t>
            </a:r>
            <a:r>
              <a:rPr lang="ko-KR" altLang="en-US" sz="1800" dirty="0">
                <a:solidFill>
                  <a:schemeClr val="bg1"/>
                </a:solidFill>
              </a:rPr>
              <a:t>매개변수가 무엇인지를 학습하였다</a:t>
            </a:r>
            <a:r>
              <a:rPr lang="en-US" altLang="ko-KR" sz="1800" dirty="0">
                <a:solidFill>
                  <a:schemeClr val="bg1"/>
                </a:solidFill>
              </a:rPr>
              <a:t>. </a:t>
            </a:r>
          </a:p>
          <a:p>
            <a:pPr lvl="0"/>
            <a:r>
              <a:rPr lang="ko-KR" altLang="en-US" sz="1800" dirty="0" smtClean="0">
                <a:solidFill>
                  <a:schemeClr val="bg1"/>
                </a:solidFill>
              </a:rPr>
              <a:t>어떻게 </a:t>
            </a:r>
            <a:r>
              <a:rPr lang="ko-KR" altLang="en-US" sz="1800" dirty="0">
                <a:solidFill>
                  <a:schemeClr val="bg1"/>
                </a:solidFill>
              </a:rPr>
              <a:t>함수로 인수를 전달할 수 있는지를 학습하였다</a:t>
            </a:r>
            <a:r>
              <a:rPr lang="en-US" altLang="ko-KR" sz="1800" dirty="0">
                <a:solidFill>
                  <a:schemeClr val="bg1"/>
                </a:solidFill>
              </a:rPr>
              <a:t>.</a:t>
            </a:r>
          </a:p>
          <a:p>
            <a:pPr lvl="0"/>
            <a:r>
              <a:rPr lang="ko-KR" altLang="en-US" sz="1800" dirty="0" smtClean="0">
                <a:solidFill>
                  <a:schemeClr val="bg1"/>
                </a:solidFill>
              </a:rPr>
              <a:t>여러 </a:t>
            </a:r>
            <a:r>
              <a:rPr lang="ko-KR" altLang="en-US" sz="1800" dirty="0">
                <a:solidFill>
                  <a:schemeClr val="bg1"/>
                </a:solidFill>
              </a:rPr>
              <a:t>개의 인수를 함수로 전달하는 방법을 학습하였다</a:t>
            </a:r>
            <a:r>
              <a:rPr lang="en-US" altLang="ko-KR" sz="1800" dirty="0">
                <a:solidFill>
                  <a:schemeClr val="bg1"/>
                </a:solidFill>
              </a:rPr>
              <a:t>. </a:t>
            </a:r>
          </a:p>
          <a:p>
            <a:pPr lvl="0"/>
            <a:r>
              <a:rPr lang="ko-KR" altLang="en-US" sz="1800" dirty="0" smtClean="0">
                <a:solidFill>
                  <a:schemeClr val="bg1"/>
                </a:solidFill>
              </a:rPr>
              <a:t>함수가 </a:t>
            </a:r>
            <a:r>
              <a:rPr lang="ko-KR" altLang="en-US" sz="1800" dirty="0">
                <a:solidFill>
                  <a:schemeClr val="bg1"/>
                </a:solidFill>
              </a:rPr>
              <a:t>값을 반환하는 방법을 학습하였다</a:t>
            </a:r>
            <a:r>
              <a:rPr lang="en-US" altLang="ko-KR" sz="1800" dirty="0">
                <a:solidFill>
                  <a:schemeClr val="bg1"/>
                </a:solidFill>
              </a:rPr>
              <a:t>.</a:t>
            </a:r>
          </a:p>
          <a:p>
            <a:pPr lvl="0"/>
            <a:r>
              <a:rPr lang="ko-KR" altLang="en-US" sz="1800" dirty="0" err="1" smtClean="0">
                <a:solidFill>
                  <a:schemeClr val="bg1"/>
                </a:solidFill>
              </a:rPr>
              <a:t>지역변수와</a:t>
            </a:r>
            <a:r>
              <a:rPr lang="ko-KR" altLang="en-US" sz="1800" dirty="0" smtClean="0">
                <a:solidFill>
                  <a:schemeClr val="bg1"/>
                </a:solidFill>
              </a:rPr>
              <a:t> </a:t>
            </a:r>
            <a:r>
              <a:rPr lang="ko-KR" altLang="en-US" sz="1800" dirty="0" err="1">
                <a:solidFill>
                  <a:schemeClr val="bg1"/>
                </a:solidFill>
              </a:rPr>
              <a:t>전역변수의</a:t>
            </a:r>
            <a:r>
              <a:rPr lang="ko-KR" altLang="en-US" sz="1800" dirty="0">
                <a:solidFill>
                  <a:schemeClr val="bg1"/>
                </a:solidFill>
              </a:rPr>
              <a:t> 차이점에 대하여 학습하였다</a:t>
            </a:r>
            <a:r>
              <a:rPr lang="en-US" altLang="ko-KR" sz="1800" dirty="0">
                <a:solidFill>
                  <a:schemeClr val="bg1"/>
                </a:solidFill>
              </a:rPr>
              <a:t>.</a:t>
            </a:r>
          </a:p>
          <a:p>
            <a:pPr lvl="0"/>
            <a:r>
              <a:rPr lang="en-US" altLang="ko-KR" sz="1800" dirty="0" smtClean="0">
                <a:solidFill>
                  <a:schemeClr val="bg1"/>
                </a:solidFill>
              </a:rPr>
              <a:t>global </a:t>
            </a:r>
            <a:r>
              <a:rPr lang="ko-KR" altLang="en-US" sz="1800" dirty="0">
                <a:solidFill>
                  <a:schemeClr val="bg1"/>
                </a:solidFill>
              </a:rPr>
              <a:t>키워드를 사용하여서 함수 안에서 </a:t>
            </a:r>
            <a:r>
              <a:rPr lang="ko-KR" altLang="en-US" sz="1800" dirty="0" err="1">
                <a:solidFill>
                  <a:schemeClr val="bg1"/>
                </a:solidFill>
              </a:rPr>
              <a:t>전역변수를</a:t>
            </a:r>
            <a:r>
              <a:rPr lang="ko-KR" altLang="en-US" sz="1800" dirty="0">
                <a:solidFill>
                  <a:schemeClr val="bg1"/>
                </a:solidFill>
              </a:rPr>
              <a:t> 사용하는 방법을 학습하였다</a:t>
            </a:r>
            <a:r>
              <a:rPr lang="en-US" altLang="ko-KR" sz="1800" dirty="0">
                <a:solidFill>
                  <a:schemeClr val="bg1"/>
                </a:solidFill>
              </a:rPr>
              <a:t>.</a:t>
            </a:r>
            <a:endParaRPr lang="en-US" altLang="ko-KR" sz="1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904" y="5356445"/>
            <a:ext cx="1542003" cy="139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65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60475" y="371475"/>
            <a:ext cx="7623175" cy="571500"/>
          </a:xfrm>
        </p:spPr>
        <p:txBody>
          <a:bodyPr>
            <a:normAutofit fontScale="90000"/>
          </a:bodyPr>
          <a:lstStyle/>
          <a:p>
            <a:r>
              <a:rPr lang="en-US" altLang="ko-KR" sz="3600" dirty="0"/>
              <a:t>Q &amp; A</a:t>
            </a:r>
          </a:p>
        </p:txBody>
      </p:sp>
      <p:pic>
        <p:nvPicPr>
          <p:cNvPr id="457732" name="Picture 4" descr="MCj0416502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389" y="2417955"/>
            <a:ext cx="1706562" cy="163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그림 4" descr="Male Teacher Cartoon Free Stock Photo - Public Domain Picture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948" y="1788893"/>
            <a:ext cx="3668245" cy="261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87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중간점검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/>
              <a:t>1. </a:t>
            </a:r>
            <a:r>
              <a:rPr lang="ko-KR" altLang="en-US" dirty="0" smtClean="0"/>
              <a:t>함수란 </a:t>
            </a:r>
            <a:r>
              <a:rPr lang="ko-KR" altLang="en-US" dirty="0"/>
              <a:t>무엇인가</a:t>
            </a:r>
            <a:r>
              <a:rPr lang="en-US" altLang="ko-KR" dirty="0"/>
              <a:t>?</a:t>
            </a:r>
          </a:p>
          <a:p>
            <a:pPr marL="0" indent="0">
              <a:buNone/>
            </a:pPr>
            <a:r>
              <a:rPr lang="en-US" altLang="ko-KR" dirty="0" smtClean="0"/>
              <a:t>2. </a:t>
            </a:r>
            <a:r>
              <a:rPr lang="ko-KR" altLang="en-US" dirty="0"/>
              <a:t>함수를 사용하는 이유는 무엇인가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8154" y="3553379"/>
            <a:ext cx="2329605" cy="233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918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함수 작성하고 호출하기</a:t>
            </a:r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2775" y="1977669"/>
            <a:ext cx="8153400" cy="374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7423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가을">
  <a:themeElements>
    <a:clrScheme name="가을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가을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가을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2514</TotalTime>
  <Words>2052</Words>
  <Application>Microsoft Office PowerPoint</Application>
  <PresentationFormat>화면 슬라이드 쇼(4:3)</PresentationFormat>
  <Paragraphs>565</Paragraphs>
  <Slides>71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71</vt:i4>
      </vt:variant>
    </vt:vector>
  </HeadingPairs>
  <TitlesOfParts>
    <vt:vector size="79" baseType="lpstr">
      <vt:lpstr>HY얕은샘물M</vt:lpstr>
      <vt:lpstr>굴림</vt:lpstr>
      <vt:lpstr>Arial</vt:lpstr>
      <vt:lpstr>Cambria Math</vt:lpstr>
      <vt:lpstr>Tw Cen MT</vt:lpstr>
      <vt:lpstr>Wingdings</vt:lpstr>
      <vt:lpstr>Wingdings 2</vt:lpstr>
      <vt:lpstr>가을</vt:lpstr>
      <vt:lpstr>5장  함수</vt:lpstr>
      <vt:lpstr>학습 목표</vt:lpstr>
      <vt:lpstr>이번 장에서 만들 프로그램</vt:lpstr>
      <vt:lpstr>코드를 묶는 방법</vt:lpstr>
      <vt:lpstr>함수</vt:lpstr>
      <vt:lpstr>함수의 필요성</vt:lpstr>
      <vt:lpstr>함수를 사용하는 경우</vt:lpstr>
      <vt:lpstr>중간점검</vt:lpstr>
      <vt:lpstr>함수 작성하고 호출하기</vt:lpstr>
      <vt:lpstr>함수 호출</vt:lpstr>
      <vt:lpstr>함수는 몇 번이고 호출될 수 있다.</vt:lpstr>
      <vt:lpstr>인수</vt:lpstr>
      <vt:lpstr>예제 p209</vt:lpstr>
      <vt:lpstr>값 반환하기</vt:lpstr>
      <vt:lpstr>서로 다른 인수로 호출될 수 있다. p211</vt:lpstr>
      <vt:lpstr>여러 개의 값 반환하기</vt:lpstr>
      <vt:lpstr>함수의 몸체는 나중에 작성할 수 있다. </vt:lpstr>
      <vt:lpstr>중간점검</vt:lpstr>
      <vt:lpstr>함수의 순서</vt:lpstr>
      <vt:lpstr>함수의 순서 p212</vt:lpstr>
      <vt:lpstr>중간점검</vt:lpstr>
      <vt:lpstr>Lab: 피자 크기 비교</vt:lpstr>
      <vt:lpstr>Solution: pizza </vt:lpstr>
      <vt:lpstr>매개변수 전달</vt:lpstr>
      <vt:lpstr>서로 다른 인수로 호출될 수 있다. p215</vt:lpstr>
      <vt:lpstr>매개 변수를 변경한다고 해서 인수가 변경되지 않는다. </vt:lpstr>
      <vt:lpstr>디폴트 인수 p216</vt:lpstr>
      <vt:lpstr>키워드 인수 p217</vt:lpstr>
      <vt:lpstr>가변 인수 p218</vt:lpstr>
      <vt:lpstr>예제 p219</vt:lpstr>
      <vt:lpstr>예제 p219</vt:lpstr>
      <vt:lpstr>* 연산자로 언패킹하기 </vt:lpstr>
      <vt:lpstr>예제</vt:lpstr>
      <vt:lpstr>예제</vt:lpstr>
      <vt:lpstr>중간점검</vt:lpstr>
      <vt:lpstr>Lab: 환영 문자열 출력 함수</vt:lpstr>
      <vt:lpstr>Solution: welcome</vt:lpstr>
      <vt:lpstr>Lab: 이분법</vt:lpstr>
      <vt:lpstr>Solution: </vt:lpstr>
      <vt:lpstr>Lab: 주급 계산 프로그램</vt:lpstr>
      <vt:lpstr>Solution: cal_pay</vt:lpstr>
      <vt:lpstr>값 반환하기 p224</vt:lpstr>
      <vt:lpstr>여러 개의 값 반환하기 p225</vt:lpstr>
      <vt:lpstr>p226</vt:lpstr>
      <vt:lpstr>중간점검</vt:lpstr>
      <vt:lpstr>Lab: 여러 개의 값 반환</vt:lpstr>
      <vt:lpstr>Solution: return </vt:lpstr>
      <vt:lpstr>함수를 사용하는 이유</vt:lpstr>
      <vt:lpstr>Lab: 사각형을 그리는 함수 작성하기</vt:lpstr>
      <vt:lpstr>Solution: </vt:lpstr>
      <vt:lpstr>Lab: 구조화 프로그래밍 실습</vt:lpstr>
      <vt:lpstr>Solution: conv_temp</vt:lpstr>
      <vt:lpstr>Solution: </vt:lpstr>
      <vt:lpstr>Solution: </vt:lpstr>
      <vt:lpstr>순환호출</vt:lpstr>
      <vt:lpstr>순환호출의 예제 p235</vt:lpstr>
      <vt:lpstr>Lab: 프랙탈 그래픽</vt:lpstr>
      <vt:lpstr>Solution: </vt:lpstr>
      <vt:lpstr>변수의 범위</vt:lpstr>
      <vt:lpstr>전역 변수 p239</vt:lpstr>
      <vt:lpstr>지역 변수는 함수마다 동일한 이름을 사용할 수 있다. </vt:lpstr>
      <vt:lpstr>함수 안에서 전역 변수 변경하기</vt:lpstr>
      <vt:lpstr>함수 안에서 전역 변수 변경하기 p240</vt:lpstr>
      <vt:lpstr>중간점검</vt:lpstr>
      <vt:lpstr>Lab: 함수 그리기</vt:lpstr>
      <vt:lpstr>Solution: </vt:lpstr>
      <vt:lpstr>Lab: 막대 그래프 그리기</vt:lpstr>
      <vt:lpstr>Solution: </vt:lpstr>
      <vt:lpstr>Solution: </vt:lpstr>
      <vt:lpstr>이번 장에서 배운 것</vt:lpstr>
      <vt:lpstr>Q &amp; A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쉽게 풀어쓴 C 프로그래밍</dc:title>
  <dc:creator>천인국</dc:creator>
  <cp:lastModifiedBy>신 동현</cp:lastModifiedBy>
  <cp:revision>624</cp:revision>
  <dcterms:created xsi:type="dcterms:W3CDTF">2007-06-29T06:43:39Z</dcterms:created>
  <dcterms:modified xsi:type="dcterms:W3CDTF">2023-07-06T00:54:30Z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TC010187211033</vt:lpwstr>
  </property>
</Properties>
</file>