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8512175" cy="144018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536">
          <p15:clr>
            <a:srgbClr val="A4A3A4"/>
          </p15:clr>
        </p15:guide>
        <p15:guide id="2" pos="2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0505"/>
    <a:srgbClr val="3CBEE1"/>
    <a:srgbClr val="3097B2"/>
    <a:srgbClr val="A4CD4F"/>
    <a:srgbClr val="83A33D"/>
    <a:srgbClr val="684A8B"/>
    <a:srgbClr val="2F95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1974" y="-2088"/>
      </p:cViewPr>
      <p:guideLst>
        <p:guide orient="horz" pos="4536"/>
        <p:guide pos="268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38415" y="4473894"/>
            <a:ext cx="7235349" cy="308705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276828" y="8161021"/>
            <a:ext cx="5958523" cy="368046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5720" y="1210154"/>
            <a:ext cx="1782237" cy="25806559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396053" y="1210154"/>
            <a:ext cx="5207796" cy="25806559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72405" y="9254491"/>
            <a:ext cx="7235349" cy="286035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72405" y="6104100"/>
            <a:ext cx="7235349" cy="3150393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396054" y="7057549"/>
            <a:ext cx="3495017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032939" y="7057549"/>
            <a:ext cx="3495016" cy="1995916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223738"/>
            <a:ext cx="3761022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25609" y="4567238"/>
            <a:ext cx="3761022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324067" y="3223738"/>
            <a:ext cx="3762500" cy="13435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324067" y="4567238"/>
            <a:ext cx="3762500" cy="829770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5611" y="573406"/>
            <a:ext cx="2800447" cy="244030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328024" y="573408"/>
            <a:ext cx="4758542" cy="122915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25611" y="3013711"/>
            <a:ext cx="2800447" cy="985123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68448" y="10081261"/>
            <a:ext cx="5107305" cy="11901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668448" y="1286828"/>
            <a:ext cx="5107305" cy="86410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68448" y="11271409"/>
            <a:ext cx="5107305" cy="16902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25609" y="576741"/>
            <a:ext cx="7660958" cy="24003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25609" y="3360421"/>
            <a:ext cx="7660958" cy="9504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25609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DB0EF-DCEC-4BAB-945E-20EA0D0B904D}" type="datetimeFigureOut">
              <a:rPr lang="ko-KR" altLang="en-US" smtClean="0"/>
              <a:pPr/>
              <a:t>2020-03-20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908327" y="13348337"/>
            <a:ext cx="2695522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100392" y="13348337"/>
            <a:ext cx="1986174" cy="7667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08B2A2-42B0-4111-BAAA-81379465CB4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직사각형 167"/>
          <p:cNvSpPr/>
          <p:nvPr/>
        </p:nvSpPr>
        <p:spPr>
          <a:xfrm>
            <a:off x="305172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1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2" name="직사각형 171"/>
          <p:cNvSpPr/>
          <p:nvPr/>
        </p:nvSpPr>
        <p:spPr>
          <a:xfrm>
            <a:off x="288030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4" name="직사각형 173"/>
          <p:cNvSpPr/>
          <p:nvPr/>
        </p:nvSpPr>
        <p:spPr>
          <a:xfrm>
            <a:off x="1303757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6" name="직사각형 175"/>
          <p:cNvSpPr/>
          <p:nvPr/>
        </p:nvSpPr>
        <p:spPr>
          <a:xfrm>
            <a:off x="2393404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2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77" name="직사각형 176"/>
          <p:cNvSpPr/>
          <p:nvPr/>
        </p:nvSpPr>
        <p:spPr>
          <a:xfrm>
            <a:off x="2376262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79" name="직사각형 178"/>
          <p:cNvSpPr/>
          <p:nvPr/>
        </p:nvSpPr>
        <p:spPr>
          <a:xfrm>
            <a:off x="3391989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1" name="직사각형 180"/>
          <p:cNvSpPr/>
          <p:nvPr/>
        </p:nvSpPr>
        <p:spPr>
          <a:xfrm>
            <a:off x="4481636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3</a:t>
            </a:r>
            <a:r>
              <a:rPr lang="ko-KR" altLang="en-US" sz="1100" b="1" smtClean="0"/>
              <a:t>학년</a:t>
            </a:r>
            <a:endParaRPr lang="ko-KR" altLang="en-US" sz="1100" b="1"/>
          </a:p>
        </p:txBody>
      </p:sp>
      <p:sp>
        <p:nvSpPr>
          <p:cNvPr id="182" name="직사각형 181"/>
          <p:cNvSpPr/>
          <p:nvPr/>
        </p:nvSpPr>
        <p:spPr>
          <a:xfrm>
            <a:off x="4464494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4" name="직사각형 183"/>
          <p:cNvSpPr/>
          <p:nvPr/>
        </p:nvSpPr>
        <p:spPr>
          <a:xfrm>
            <a:off x="5480221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5" name="직사각형 184"/>
          <p:cNvSpPr/>
          <p:nvPr/>
        </p:nvSpPr>
        <p:spPr>
          <a:xfrm>
            <a:off x="6569868" y="144117"/>
            <a:ext cx="1790675" cy="360191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1100" b="1" smtClean="0"/>
              <a:t>4</a:t>
            </a:r>
            <a:r>
              <a:rPr lang="ko-KR" altLang="en-US" sz="1100" b="1" smtClean="0"/>
              <a:t>학년 </a:t>
            </a:r>
            <a:endParaRPr lang="ko-KR" altLang="en-US" sz="1100" b="1"/>
          </a:p>
        </p:txBody>
      </p:sp>
      <p:sp>
        <p:nvSpPr>
          <p:cNvPr id="187" name="직사각형 186"/>
          <p:cNvSpPr/>
          <p:nvPr/>
        </p:nvSpPr>
        <p:spPr>
          <a:xfrm>
            <a:off x="6552726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1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9" name="직사각형 188"/>
          <p:cNvSpPr/>
          <p:nvPr/>
        </p:nvSpPr>
        <p:spPr>
          <a:xfrm>
            <a:off x="7568453" y="504156"/>
            <a:ext cx="792088" cy="287883"/>
          </a:xfrm>
          <a:prstGeom prst="rect">
            <a:avLst/>
          </a:prstGeom>
          <a:ln/>
        </p:spPr>
        <p:style>
          <a:lnRef idx="1">
            <a:schemeClr val="accent5"/>
          </a:lnRef>
          <a:fillRef idx="1001">
            <a:schemeClr val="lt1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sz="1100" smtClean="0"/>
              <a:t>2</a:t>
            </a:r>
            <a:r>
              <a:rPr lang="ko-KR" altLang="en-US" sz="1100" smtClean="0"/>
              <a:t>학기</a:t>
            </a:r>
            <a:endParaRPr lang="ko-KR" altLang="en-US" sz="1100"/>
          </a:p>
        </p:txBody>
      </p:sp>
      <p:sp>
        <p:nvSpPr>
          <p:cNvPr id="186" name="직사각형 185"/>
          <p:cNvSpPr/>
          <p:nvPr/>
        </p:nvSpPr>
        <p:spPr>
          <a:xfrm>
            <a:off x="4464494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발생생물학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및실험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88" name="직사각형 187"/>
          <p:cNvSpPr/>
          <p:nvPr/>
        </p:nvSpPr>
        <p:spPr>
          <a:xfrm>
            <a:off x="5472606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동물분류학</a:t>
            </a:r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 탐구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91" name="직사각형 190"/>
          <p:cNvSpPr/>
          <p:nvPr/>
        </p:nvSpPr>
        <p:spPr>
          <a:xfrm>
            <a:off x="6545109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면역학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93" name="직사각형 192"/>
          <p:cNvSpPr/>
          <p:nvPr/>
        </p:nvSpPr>
        <p:spPr>
          <a:xfrm>
            <a:off x="7553221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동물학교육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세미나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78" name="직사각형 77"/>
          <p:cNvSpPr/>
          <p:nvPr/>
        </p:nvSpPr>
        <p:spPr>
          <a:xfrm>
            <a:off x="4464494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탐구생태학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79" name="직사각형 78"/>
          <p:cNvSpPr/>
          <p:nvPr/>
        </p:nvSpPr>
        <p:spPr>
          <a:xfrm>
            <a:off x="5472606" y="1800300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동물생리학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86" name="직사각형 85"/>
          <p:cNvSpPr/>
          <p:nvPr/>
        </p:nvSpPr>
        <p:spPr>
          <a:xfrm>
            <a:off x="4464494" y="2664396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야외생물학</a:t>
            </a:r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  교육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95" name="직사각형 94"/>
          <p:cNvSpPr/>
          <p:nvPr/>
        </p:nvSpPr>
        <p:spPr>
          <a:xfrm>
            <a:off x="4479727" y="51930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식물학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실험교육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5480222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식물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생리학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98" name="직사각형 97"/>
          <p:cNvSpPr/>
          <p:nvPr/>
        </p:nvSpPr>
        <p:spPr>
          <a:xfrm>
            <a:off x="6552725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식물학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특론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00" name="직사각형 99"/>
          <p:cNvSpPr/>
          <p:nvPr/>
        </p:nvSpPr>
        <p:spPr>
          <a:xfrm>
            <a:off x="4464494" y="3528460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담수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생물학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2376262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인체생물학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탐구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3388182" y="266685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동물학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실험교육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51" name="직사각형 50"/>
          <p:cNvSpPr/>
          <p:nvPr/>
        </p:nvSpPr>
        <p:spPr>
          <a:xfrm>
            <a:off x="2383878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식물형태학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및실험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52" name="직사각형 51"/>
          <p:cNvSpPr/>
          <p:nvPr/>
        </p:nvSpPr>
        <p:spPr>
          <a:xfrm>
            <a:off x="3391990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식물계통학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탐구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53" name="직사각형 52"/>
          <p:cNvSpPr/>
          <p:nvPr/>
        </p:nvSpPr>
        <p:spPr>
          <a:xfrm>
            <a:off x="288030" y="1008212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일반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생물학</a:t>
            </a:r>
            <a:r>
              <a:rPr lang="en-US" altLang="ko-KR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(1)</a:t>
            </a:r>
          </a:p>
        </p:txBody>
      </p:sp>
      <p:sp>
        <p:nvSpPr>
          <p:cNvPr id="60" name="직사각형 59"/>
          <p:cNvSpPr/>
          <p:nvPr/>
        </p:nvSpPr>
        <p:spPr>
          <a:xfrm>
            <a:off x="1303758" y="3528492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일반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생물학</a:t>
            </a:r>
            <a:r>
              <a:rPr lang="en-US" altLang="ko-KR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(2)</a:t>
            </a:r>
          </a:p>
        </p:txBody>
      </p:sp>
      <p:sp>
        <p:nvSpPr>
          <p:cNvPr id="65" name="직사각형 64"/>
          <p:cNvSpPr/>
          <p:nvPr/>
        </p:nvSpPr>
        <p:spPr>
          <a:xfrm>
            <a:off x="4479728" y="950515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생명과학사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및철학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66" name="직사각형 65"/>
          <p:cNvSpPr/>
          <p:nvPr/>
        </p:nvSpPr>
        <p:spPr>
          <a:xfrm>
            <a:off x="5487840" y="950515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생명과학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교육론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68" name="직사각형 67"/>
          <p:cNvSpPr/>
          <p:nvPr/>
        </p:nvSpPr>
        <p:spPr>
          <a:xfrm>
            <a:off x="7568455" y="950515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생명과학교육논술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71" name="직사각형 70"/>
          <p:cNvSpPr/>
          <p:nvPr/>
        </p:nvSpPr>
        <p:spPr>
          <a:xfrm>
            <a:off x="6552725" y="9505155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생명과학교재연구및지도법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72" name="직사각형 71"/>
          <p:cNvSpPr/>
          <p:nvPr/>
        </p:nvSpPr>
        <p:spPr>
          <a:xfrm>
            <a:off x="7568455" y="10297244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생명과학현장교육세미나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82" name="직사각형 81"/>
          <p:cNvSpPr/>
          <p:nvPr/>
        </p:nvSpPr>
        <p:spPr>
          <a:xfrm>
            <a:off x="2391495" y="439258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야외생물학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탐구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84" name="직사각형 83"/>
          <p:cNvSpPr/>
          <p:nvPr/>
        </p:nvSpPr>
        <p:spPr>
          <a:xfrm>
            <a:off x="2391496" y="950515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특수아과학</a:t>
            </a:r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 </a:t>
            </a:r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탐구지도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90" name="직사각형 89"/>
          <p:cNvSpPr/>
          <p:nvPr/>
        </p:nvSpPr>
        <p:spPr>
          <a:xfrm>
            <a:off x="3399608" y="950515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생명과학학습이론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66" name="직사각형 165"/>
          <p:cNvSpPr/>
          <p:nvPr/>
        </p:nvSpPr>
        <p:spPr>
          <a:xfrm>
            <a:off x="7615" y="1008212"/>
            <a:ext cx="223640" cy="2232000"/>
          </a:xfrm>
          <a:prstGeom prst="rect">
            <a:avLst/>
          </a:prstGeom>
          <a:ln/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dirty="0" smtClean="0"/>
              <a:t>동물학</a:t>
            </a:r>
            <a:r>
              <a:rPr lang="en-US" altLang="ko-KR" sz="1100" dirty="0" smtClean="0"/>
              <a:t> </a:t>
            </a:r>
            <a:r>
              <a:rPr lang="ko-KR" altLang="en-US" sz="1100" dirty="0" smtClean="0"/>
              <a:t>영역</a:t>
            </a:r>
            <a:endParaRPr lang="en-US" altLang="ko-KR" sz="1100" dirty="0" smtClean="0"/>
          </a:p>
        </p:txBody>
      </p:sp>
      <p:sp>
        <p:nvSpPr>
          <p:cNvPr id="167" name="직사각형 166"/>
          <p:cNvSpPr/>
          <p:nvPr/>
        </p:nvSpPr>
        <p:spPr>
          <a:xfrm>
            <a:off x="7615" y="3528492"/>
            <a:ext cx="223640" cy="223200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식물학 영역</a:t>
            </a:r>
            <a:endParaRPr lang="en-US" altLang="ko-KR" sz="1100" smtClean="0"/>
          </a:p>
        </p:txBody>
      </p:sp>
      <p:sp>
        <p:nvSpPr>
          <p:cNvPr id="169" name="직사각형 168"/>
          <p:cNvSpPr/>
          <p:nvPr/>
        </p:nvSpPr>
        <p:spPr>
          <a:xfrm>
            <a:off x="4479727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유전학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70" name="직사각형 169"/>
          <p:cNvSpPr/>
          <p:nvPr/>
        </p:nvSpPr>
        <p:spPr>
          <a:xfrm>
            <a:off x="5487839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유전공학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71" name="직사각형 170"/>
          <p:cNvSpPr/>
          <p:nvPr/>
        </p:nvSpPr>
        <p:spPr>
          <a:xfrm>
            <a:off x="6560342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분자생물학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73" name="직사각형 172"/>
          <p:cNvSpPr/>
          <p:nvPr/>
        </p:nvSpPr>
        <p:spPr>
          <a:xfrm>
            <a:off x="7568454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유전학교육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세미나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75" name="직사각형 174"/>
          <p:cNvSpPr/>
          <p:nvPr/>
        </p:nvSpPr>
        <p:spPr>
          <a:xfrm>
            <a:off x="2391495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미생물학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96" name="직사각형 195"/>
          <p:cNvSpPr/>
          <p:nvPr/>
        </p:nvSpPr>
        <p:spPr>
          <a:xfrm>
            <a:off x="2399112" y="8569052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야생화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탐구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97" name="직사각형 196"/>
          <p:cNvSpPr/>
          <p:nvPr/>
        </p:nvSpPr>
        <p:spPr>
          <a:xfrm>
            <a:off x="2391495" y="7815994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생리학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실험교육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200" name="직사각형 199"/>
          <p:cNvSpPr/>
          <p:nvPr/>
        </p:nvSpPr>
        <p:spPr>
          <a:xfrm>
            <a:off x="2391495" y="6912867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세포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생물학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201" name="직사각형 200"/>
          <p:cNvSpPr/>
          <p:nvPr/>
        </p:nvSpPr>
        <p:spPr>
          <a:xfrm>
            <a:off x="3391989" y="6120780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생화학</a:t>
            </a:r>
            <a:endParaRPr lang="en-US" altLang="ko-KR" sz="1000" spc="-13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202" name="직사각형 201"/>
          <p:cNvSpPr/>
          <p:nvPr/>
        </p:nvSpPr>
        <p:spPr>
          <a:xfrm>
            <a:off x="7576071" y="69128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생리학교육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세미나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203" name="직사각형 202"/>
          <p:cNvSpPr/>
          <p:nvPr/>
        </p:nvSpPr>
        <p:spPr>
          <a:xfrm>
            <a:off x="7615" y="6120780"/>
            <a:ext cx="223640" cy="3024336"/>
          </a:xfrm>
          <a:prstGeom prst="rect">
            <a:avLst/>
          </a:prstGeom>
          <a:ln/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미시생물학 영역</a:t>
            </a:r>
            <a:endParaRPr lang="en-US" altLang="ko-KR" sz="1100" smtClean="0"/>
          </a:p>
        </p:txBody>
      </p:sp>
      <p:sp>
        <p:nvSpPr>
          <p:cNvPr id="204" name="직사각형 203"/>
          <p:cNvSpPr/>
          <p:nvPr/>
        </p:nvSpPr>
        <p:spPr>
          <a:xfrm>
            <a:off x="15232" y="9505156"/>
            <a:ext cx="216024" cy="1296144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100" smtClean="0"/>
              <a:t>생물교육학 영역</a:t>
            </a:r>
            <a:endParaRPr lang="en-US" altLang="ko-KR" sz="1100" smtClean="0"/>
          </a:p>
        </p:txBody>
      </p:sp>
      <p:sp>
        <p:nvSpPr>
          <p:cNvPr id="59" name="직사각형 58"/>
          <p:cNvSpPr/>
          <p:nvPr/>
        </p:nvSpPr>
        <p:spPr>
          <a:xfrm>
            <a:off x="295647" y="950515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중학교생명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과학실험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21" name="직사각형 120"/>
          <p:cNvSpPr/>
          <p:nvPr/>
        </p:nvSpPr>
        <p:spPr>
          <a:xfrm>
            <a:off x="1303759" y="950515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고등학</a:t>
            </a:r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교생명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과학실험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23" name="직사각형 122"/>
          <p:cNvSpPr/>
          <p:nvPr/>
        </p:nvSpPr>
        <p:spPr>
          <a:xfrm>
            <a:off x="297880" y="4392439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야외생물학</a:t>
            </a:r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 실습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24" name="직사각형 123"/>
          <p:cNvSpPr/>
          <p:nvPr/>
        </p:nvSpPr>
        <p:spPr>
          <a:xfrm>
            <a:off x="2383878" y="5187566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야생화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탐구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cxnSp>
        <p:nvCxnSpPr>
          <p:cNvPr id="3" name="직선 연결선 2"/>
          <p:cNvCxnSpPr/>
          <p:nvPr/>
        </p:nvCxnSpPr>
        <p:spPr>
          <a:xfrm>
            <a:off x="22849" y="3384476"/>
            <a:ext cx="8345310" cy="0"/>
          </a:xfrm>
          <a:prstGeom prst="line">
            <a:avLst/>
          </a:prstGeom>
          <a:ln w="28575"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5" name="직선 연결선 124"/>
          <p:cNvCxnSpPr/>
          <p:nvPr/>
        </p:nvCxnSpPr>
        <p:spPr>
          <a:xfrm>
            <a:off x="15233" y="5976764"/>
            <a:ext cx="8345310" cy="0"/>
          </a:xfrm>
          <a:prstGeom prst="line">
            <a:avLst/>
          </a:prstGeom>
          <a:ln w="28575">
            <a:solidFill>
              <a:srgbClr val="2F95B0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6" name="직선 연결선 125"/>
          <p:cNvCxnSpPr/>
          <p:nvPr/>
        </p:nvCxnSpPr>
        <p:spPr>
          <a:xfrm>
            <a:off x="7615" y="9361140"/>
            <a:ext cx="8345310" cy="0"/>
          </a:xfrm>
          <a:prstGeom prst="line">
            <a:avLst/>
          </a:prstGeom>
          <a:ln w="28575">
            <a:solidFill>
              <a:srgbClr val="2F95B0"/>
            </a:solidFill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>
            <a:off x="288030" y="2520380"/>
            <a:ext cx="8057279" cy="0"/>
          </a:xfrm>
          <a:prstGeom prst="line">
            <a:avLst/>
          </a:prstGeom>
          <a:ln w="19050">
            <a:prstDash val="lgDashDot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직선 연결선 126"/>
          <p:cNvCxnSpPr/>
          <p:nvPr/>
        </p:nvCxnSpPr>
        <p:spPr>
          <a:xfrm>
            <a:off x="295647" y="4248572"/>
            <a:ext cx="8057279" cy="0"/>
          </a:xfrm>
          <a:prstGeom prst="line">
            <a:avLst/>
          </a:prstGeom>
          <a:ln w="19050">
            <a:prstDash val="lgDashDot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직선 연결선 127"/>
          <p:cNvCxnSpPr/>
          <p:nvPr/>
        </p:nvCxnSpPr>
        <p:spPr>
          <a:xfrm>
            <a:off x="295647" y="7632948"/>
            <a:ext cx="8057279" cy="0"/>
          </a:xfrm>
          <a:prstGeom prst="line">
            <a:avLst/>
          </a:prstGeom>
          <a:ln w="19050">
            <a:prstDash val="lgDashDot"/>
            <a:tailEnd type="non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직사각형 128"/>
          <p:cNvSpPr/>
          <p:nvPr/>
        </p:nvSpPr>
        <p:spPr>
          <a:xfrm>
            <a:off x="8449513" y="1014922"/>
            <a:ext cx="223640" cy="1368000"/>
          </a:xfrm>
          <a:prstGeom prst="rect">
            <a:avLst/>
          </a:prstGeom>
          <a:solidFill>
            <a:schemeClr val="bg1"/>
          </a:solidFill>
          <a:ln>
            <a:solidFill>
              <a:srgbClr val="050505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제주고딕" panose="02000300000000000000" pitchFamily="2" charset="-127"/>
                <a:ea typeface="제주고딕" panose="02000300000000000000" pitchFamily="2" charset="-127"/>
              </a:rPr>
              <a:t>이론</a:t>
            </a:r>
            <a:endParaRPr lang="en-US" altLang="ko-KR" sz="1200" dirty="0" smtClean="0">
              <a:solidFill>
                <a:schemeClr val="tx1"/>
              </a:solidFill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0" name="직사각형 129"/>
          <p:cNvSpPr/>
          <p:nvPr/>
        </p:nvSpPr>
        <p:spPr>
          <a:xfrm>
            <a:off x="8449513" y="2664396"/>
            <a:ext cx="223640" cy="576000"/>
          </a:xfrm>
          <a:prstGeom prst="rect">
            <a:avLst/>
          </a:prstGeom>
          <a:solidFill>
            <a:schemeClr val="bg1"/>
          </a:solidFill>
          <a:ln>
            <a:solidFill>
              <a:srgbClr val="050505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제주고딕" panose="02000300000000000000" pitchFamily="2" charset="-127"/>
                <a:ea typeface="제주고딕" panose="02000300000000000000" pitchFamily="2" charset="-127"/>
              </a:rPr>
              <a:t>실습</a:t>
            </a:r>
            <a:endParaRPr lang="en-US" altLang="ko-KR" sz="1200" dirty="0" smtClean="0">
              <a:solidFill>
                <a:schemeClr val="tx1"/>
              </a:solidFill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1" name="직사각형 130"/>
          <p:cNvSpPr/>
          <p:nvPr/>
        </p:nvSpPr>
        <p:spPr>
          <a:xfrm>
            <a:off x="8449513" y="6128324"/>
            <a:ext cx="223640" cy="1368000"/>
          </a:xfrm>
          <a:prstGeom prst="rect">
            <a:avLst/>
          </a:prstGeom>
          <a:solidFill>
            <a:schemeClr val="bg1"/>
          </a:solidFill>
          <a:ln>
            <a:solidFill>
              <a:srgbClr val="A4CD4F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제주고딕" panose="02000300000000000000" pitchFamily="2" charset="-127"/>
                <a:ea typeface="제주고딕" panose="02000300000000000000" pitchFamily="2" charset="-127"/>
              </a:rPr>
              <a:t>이론</a:t>
            </a:r>
            <a:endParaRPr lang="en-US" altLang="ko-KR" sz="1200" dirty="0" smtClean="0">
              <a:solidFill>
                <a:schemeClr val="tx1"/>
              </a:solidFill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2" name="직사각형 131"/>
          <p:cNvSpPr/>
          <p:nvPr/>
        </p:nvSpPr>
        <p:spPr>
          <a:xfrm>
            <a:off x="8449513" y="3528492"/>
            <a:ext cx="223640" cy="576000"/>
          </a:xfrm>
          <a:prstGeom prst="rect">
            <a:avLst/>
          </a:prstGeom>
          <a:solidFill>
            <a:schemeClr val="bg1"/>
          </a:solidFill>
          <a:ln>
            <a:solidFill>
              <a:srgbClr val="3CBEE1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제주고딕" panose="02000300000000000000" pitchFamily="2" charset="-127"/>
                <a:ea typeface="제주고딕" panose="02000300000000000000" pitchFamily="2" charset="-127"/>
              </a:rPr>
              <a:t>이론</a:t>
            </a:r>
            <a:endParaRPr lang="en-US" altLang="ko-KR" sz="1200" dirty="0" smtClean="0">
              <a:solidFill>
                <a:schemeClr val="tx1"/>
              </a:solidFill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3" name="직사각형 132"/>
          <p:cNvSpPr/>
          <p:nvPr/>
        </p:nvSpPr>
        <p:spPr>
          <a:xfrm>
            <a:off x="8449513" y="4392492"/>
            <a:ext cx="223640" cy="1368000"/>
          </a:xfrm>
          <a:prstGeom prst="rect">
            <a:avLst/>
          </a:prstGeom>
          <a:solidFill>
            <a:schemeClr val="bg1"/>
          </a:solidFill>
          <a:ln>
            <a:solidFill>
              <a:srgbClr val="3097B2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제주고딕" panose="02000300000000000000" pitchFamily="2" charset="-127"/>
                <a:ea typeface="제주고딕" panose="02000300000000000000" pitchFamily="2" charset="-127"/>
              </a:rPr>
              <a:t>실습</a:t>
            </a:r>
            <a:endParaRPr lang="en-US" altLang="ko-KR" sz="1200" dirty="0" smtClean="0">
              <a:solidFill>
                <a:schemeClr val="tx1"/>
              </a:solidFill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4" name="직사각형 133"/>
          <p:cNvSpPr/>
          <p:nvPr/>
        </p:nvSpPr>
        <p:spPr>
          <a:xfrm>
            <a:off x="8449513" y="7776964"/>
            <a:ext cx="223640" cy="1368000"/>
          </a:xfrm>
          <a:prstGeom prst="rect">
            <a:avLst/>
          </a:prstGeom>
          <a:solidFill>
            <a:schemeClr val="bg1"/>
          </a:solidFill>
          <a:ln>
            <a:solidFill>
              <a:srgbClr val="83A33D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200" smtClean="0">
                <a:solidFill>
                  <a:schemeClr val="tx1"/>
                </a:solidFill>
                <a:latin typeface="제주고딕" panose="02000300000000000000" pitchFamily="2" charset="-127"/>
                <a:ea typeface="제주고딕" panose="02000300000000000000" pitchFamily="2" charset="-127"/>
              </a:rPr>
              <a:t>실습</a:t>
            </a:r>
            <a:endParaRPr lang="en-US" altLang="ko-KR" sz="1200" dirty="0" smtClean="0">
              <a:solidFill>
                <a:schemeClr val="tx1"/>
              </a:solidFill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5" name="직사각형 134"/>
          <p:cNvSpPr/>
          <p:nvPr/>
        </p:nvSpPr>
        <p:spPr>
          <a:xfrm>
            <a:off x="8449513" y="9505308"/>
            <a:ext cx="223640" cy="1368000"/>
          </a:xfrm>
          <a:prstGeom prst="rect">
            <a:avLst/>
          </a:prstGeom>
          <a:solidFill>
            <a:schemeClr val="bg1"/>
          </a:solidFill>
          <a:ln>
            <a:solidFill>
              <a:srgbClr val="684A8B"/>
            </a:solidFill>
          </a:ln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ko-KR" altLang="en-US" sz="1200" dirty="0" smtClean="0">
                <a:solidFill>
                  <a:schemeClr val="tx1"/>
                </a:solidFill>
                <a:latin typeface="제주고딕" panose="02000300000000000000" pitchFamily="2" charset="-127"/>
                <a:ea typeface="제주고딕" panose="02000300000000000000" pitchFamily="2" charset="-127"/>
              </a:rPr>
              <a:t>이론 및 실습</a:t>
            </a:r>
            <a:endParaRPr lang="en-US" altLang="ko-KR" sz="1200" dirty="0" smtClean="0">
              <a:solidFill>
                <a:schemeClr val="tx1"/>
              </a:solidFill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6" name="직사각형 135"/>
          <p:cNvSpPr/>
          <p:nvPr/>
        </p:nvSpPr>
        <p:spPr>
          <a:xfrm>
            <a:off x="295647" y="1023014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생명과학      국제동향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7" name="직사각형 136"/>
          <p:cNvSpPr/>
          <p:nvPr/>
        </p:nvSpPr>
        <p:spPr>
          <a:xfrm>
            <a:off x="1296142" y="10230146"/>
            <a:ext cx="792088" cy="57606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과학문화      현장탐방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8" name="직사각형 137"/>
          <p:cNvSpPr/>
          <p:nvPr/>
        </p:nvSpPr>
        <p:spPr>
          <a:xfrm>
            <a:off x="5480221" y="7812968"/>
            <a:ext cx="792088" cy="576064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유전학            </a:t>
            </a:r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실험교육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39" name="직사각형 138"/>
          <p:cNvSpPr/>
          <p:nvPr/>
        </p:nvSpPr>
        <p:spPr>
          <a:xfrm>
            <a:off x="5472606" y="2666851"/>
            <a:ext cx="792088" cy="576064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동물생리학</a:t>
            </a:r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 실험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41" name="직사각형 140"/>
          <p:cNvSpPr/>
          <p:nvPr/>
        </p:nvSpPr>
        <p:spPr>
          <a:xfrm>
            <a:off x="3388182" y="51930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식물계통학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실험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43" name="직사각형 142"/>
          <p:cNvSpPr/>
          <p:nvPr/>
        </p:nvSpPr>
        <p:spPr>
          <a:xfrm>
            <a:off x="5472606" y="4392439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자연환경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해설사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  <p:sp>
        <p:nvSpPr>
          <p:cNvPr id="144" name="직사각형 143"/>
          <p:cNvSpPr/>
          <p:nvPr/>
        </p:nvSpPr>
        <p:spPr>
          <a:xfrm>
            <a:off x="5472606" y="5184428"/>
            <a:ext cx="792088" cy="576064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ko-KR" altLang="en-US" sz="1000" spc="-130" dirty="0" err="1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식물생리학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  <a:p>
            <a:pPr algn="ctr"/>
            <a:r>
              <a:rPr lang="ko-KR" altLang="en-US" sz="1000" spc="-130" dirty="0" smtClean="0">
                <a:latin typeface="제주고딕" panose="02000300000000000000" pitchFamily="2" charset="-127"/>
                <a:ea typeface="제주고딕" panose="02000300000000000000" pitchFamily="2" charset="-127"/>
              </a:rPr>
              <a:t>실험</a:t>
            </a:r>
            <a:endParaRPr lang="en-US" altLang="ko-KR" sz="1000" spc="-130" dirty="0" smtClean="0">
              <a:latin typeface="제주고딕" panose="02000300000000000000" pitchFamily="2" charset="-127"/>
              <a:ea typeface="제주고딕" panose="02000300000000000000" pitchFamily="2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127</Words>
  <Application>Microsoft Office PowerPoint</Application>
  <PresentationFormat>사용자 지정</PresentationFormat>
  <Paragraphs>95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5" baseType="lpstr">
      <vt:lpstr>맑은 고딕</vt:lpstr>
      <vt:lpstr>제주고딕</vt:lpstr>
      <vt:lpstr>Arial</vt:lpstr>
      <vt:lpstr>Office 테마</vt:lpstr>
      <vt:lpstr>PowerPoint 프레젠테이션</vt:lpstr>
    </vt:vector>
  </TitlesOfParts>
  <Company>daegu univ.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dong hyun seo</dc:creator>
  <cp:lastModifiedBy>OWNER</cp:lastModifiedBy>
  <cp:revision>74</cp:revision>
  <dcterms:created xsi:type="dcterms:W3CDTF">2011-03-08T06:22:35Z</dcterms:created>
  <dcterms:modified xsi:type="dcterms:W3CDTF">2020-03-20T06:39:45Z</dcterms:modified>
</cp:coreProperties>
</file>