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3294" y="5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72008" y="144117"/>
            <a:ext cx="8440167" cy="10297143"/>
            <a:chOff x="72008" y="144117"/>
            <a:chExt cx="8440167" cy="10297143"/>
          </a:xfrm>
        </p:grpSpPr>
        <p:grpSp>
          <p:nvGrpSpPr>
            <p:cNvPr id="2" name="그룹 1"/>
            <p:cNvGrpSpPr/>
            <p:nvPr/>
          </p:nvGrpSpPr>
          <p:grpSpPr>
            <a:xfrm>
              <a:off x="72008" y="144117"/>
              <a:ext cx="7928496" cy="10297143"/>
              <a:chOff x="72007" y="144117"/>
              <a:chExt cx="8360544" cy="10297143"/>
            </a:xfrm>
          </p:grpSpPr>
          <p:sp>
            <p:nvSpPr>
              <p:cNvPr id="168" name="직사각형 167"/>
              <p:cNvSpPr/>
              <p:nvPr/>
            </p:nvSpPr>
            <p:spPr>
              <a:xfrm>
                <a:off x="377180" y="144117"/>
                <a:ext cx="1790675" cy="36019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smtClean="0"/>
                  <a:t>1</a:t>
                </a:r>
                <a:r>
                  <a:rPr lang="ko-KR" altLang="en-US" sz="1100" b="1" smtClean="0"/>
                  <a:t>학년</a:t>
                </a:r>
                <a:endParaRPr lang="ko-KR" altLang="en-US" sz="1100" b="1"/>
              </a:p>
            </p:txBody>
          </p:sp>
          <p:sp>
            <p:nvSpPr>
              <p:cNvPr id="172" name="직사각형 171"/>
              <p:cNvSpPr/>
              <p:nvPr/>
            </p:nvSpPr>
            <p:spPr>
              <a:xfrm>
                <a:off x="360038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1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74" name="직사각형 173"/>
              <p:cNvSpPr/>
              <p:nvPr/>
            </p:nvSpPr>
            <p:spPr>
              <a:xfrm>
                <a:off x="1375765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2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76" name="직사각형 175"/>
              <p:cNvSpPr/>
              <p:nvPr/>
            </p:nvSpPr>
            <p:spPr>
              <a:xfrm>
                <a:off x="2465412" y="144117"/>
                <a:ext cx="1790675" cy="36019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smtClean="0"/>
                  <a:t>2</a:t>
                </a:r>
                <a:r>
                  <a:rPr lang="ko-KR" altLang="en-US" sz="1100" b="1" smtClean="0"/>
                  <a:t>학년</a:t>
                </a:r>
                <a:endParaRPr lang="ko-KR" altLang="en-US" sz="1100" b="1"/>
              </a:p>
            </p:txBody>
          </p:sp>
          <p:sp>
            <p:nvSpPr>
              <p:cNvPr id="177" name="직사각형 176"/>
              <p:cNvSpPr/>
              <p:nvPr/>
            </p:nvSpPr>
            <p:spPr>
              <a:xfrm>
                <a:off x="2448270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1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79" name="직사각형 178"/>
              <p:cNvSpPr/>
              <p:nvPr/>
            </p:nvSpPr>
            <p:spPr>
              <a:xfrm>
                <a:off x="3463997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2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81" name="직사각형 180"/>
              <p:cNvSpPr/>
              <p:nvPr/>
            </p:nvSpPr>
            <p:spPr>
              <a:xfrm>
                <a:off x="4553644" y="144117"/>
                <a:ext cx="1790675" cy="36019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smtClean="0"/>
                  <a:t>3</a:t>
                </a:r>
                <a:r>
                  <a:rPr lang="ko-KR" altLang="en-US" sz="1100" b="1" smtClean="0"/>
                  <a:t>학년</a:t>
                </a:r>
                <a:endParaRPr lang="ko-KR" altLang="en-US" sz="1100" b="1"/>
              </a:p>
            </p:txBody>
          </p:sp>
          <p:sp>
            <p:nvSpPr>
              <p:cNvPr id="182" name="직사각형 181"/>
              <p:cNvSpPr/>
              <p:nvPr/>
            </p:nvSpPr>
            <p:spPr>
              <a:xfrm>
                <a:off x="4536502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1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84" name="직사각형 183"/>
              <p:cNvSpPr/>
              <p:nvPr/>
            </p:nvSpPr>
            <p:spPr>
              <a:xfrm>
                <a:off x="5552229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2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85" name="직사각형 184"/>
              <p:cNvSpPr/>
              <p:nvPr/>
            </p:nvSpPr>
            <p:spPr>
              <a:xfrm>
                <a:off x="6641876" y="144117"/>
                <a:ext cx="1790675" cy="36019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b="1" smtClean="0"/>
                  <a:t>4</a:t>
                </a:r>
                <a:r>
                  <a:rPr lang="ko-KR" altLang="en-US" sz="1100" b="1" smtClean="0"/>
                  <a:t>학년 </a:t>
                </a:r>
                <a:endParaRPr lang="ko-KR" altLang="en-US" sz="1100" b="1"/>
              </a:p>
            </p:txBody>
          </p:sp>
          <p:sp>
            <p:nvSpPr>
              <p:cNvPr id="187" name="직사각형 186"/>
              <p:cNvSpPr/>
              <p:nvPr/>
            </p:nvSpPr>
            <p:spPr>
              <a:xfrm>
                <a:off x="6624734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1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89" name="직사각형 188"/>
              <p:cNvSpPr/>
              <p:nvPr/>
            </p:nvSpPr>
            <p:spPr>
              <a:xfrm>
                <a:off x="7640461" y="504156"/>
                <a:ext cx="792088" cy="287883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1001">
                <a:schemeClr val="lt1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smtClean="0"/>
                  <a:t>2</a:t>
                </a:r>
                <a:r>
                  <a:rPr lang="ko-KR" altLang="en-US" sz="1100" smtClean="0"/>
                  <a:t>학기</a:t>
                </a:r>
                <a:endParaRPr lang="ko-KR" altLang="en-US" sz="1100"/>
              </a:p>
            </p:txBody>
          </p:sp>
          <p:sp>
            <p:nvSpPr>
              <p:cNvPr id="186" name="직사각형 185"/>
              <p:cNvSpPr/>
              <p:nvPr/>
            </p:nvSpPr>
            <p:spPr>
              <a:xfrm>
                <a:off x="4536502" y="9362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발생생물학및실험</a:t>
                </a:r>
                <a:endParaRPr lang="en-US" altLang="ko-KR" sz="1100" dirty="0" smtClean="0"/>
              </a:p>
            </p:txBody>
          </p:sp>
          <p:sp>
            <p:nvSpPr>
              <p:cNvPr id="188" name="직사각형 187"/>
              <p:cNvSpPr/>
              <p:nvPr/>
            </p:nvSpPr>
            <p:spPr>
              <a:xfrm>
                <a:off x="5552231" y="165628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동물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생리학</a:t>
                </a:r>
                <a:endParaRPr lang="en-US" altLang="ko-KR" sz="1100" smtClean="0"/>
              </a:p>
            </p:txBody>
          </p:sp>
          <p:sp>
            <p:nvSpPr>
              <p:cNvPr id="191" name="직사각형 190"/>
              <p:cNvSpPr/>
              <p:nvPr/>
            </p:nvSpPr>
            <p:spPr>
              <a:xfrm>
                <a:off x="6617117" y="9362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면역학</a:t>
                </a:r>
                <a:endParaRPr lang="en-US" altLang="ko-KR" sz="1100" dirty="0" smtClean="0"/>
              </a:p>
            </p:txBody>
          </p:sp>
          <p:sp>
            <p:nvSpPr>
              <p:cNvPr id="193" name="직사각형 192"/>
              <p:cNvSpPr/>
              <p:nvPr/>
            </p:nvSpPr>
            <p:spPr>
              <a:xfrm>
                <a:off x="7625229" y="9362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동물학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세미나</a:t>
                </a:r>
                <a:endParaRPr lang="en-US" altLang="ko-KR" sz="1100" smtClean="0"/>
              </a:p>
            </p:txBody>
          </p:sp>
          <p:sp>
            <p:nvSpPr>
              <p:cNvPr id="78" name="직사각형 77"/>
              <p:cNvSpPr/>
              <p:nvPr/>
            </p:nvSpPr>
            <p:spPr>
              <a:xfrm>
                <a:off x="4536502" y="165628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동물분류학탐구</a:t>
                </a:r>
                <a:endParaRPr lang="en-US" altLang="ko-KR" sz="1100" dirty="0" smtClean="0"/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5552231" y="9362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탐구생태학및실험</a:t>
                </a:r>
                <a:endParaRPr lang="en-US" altLang="ko-KR" sz="1100" dirty="0" smtClean="0"/>
              </a:p>
            </p:txBody>
          </p:sp>
          <p:sp>
            <p:nvSpPr>
              <p:cNvPr id="86" name="직사각형 85"/>
              <p:cNvSpPr/>
              <p:nvPr/>
            </p:nvSpPr>
            <p:spPr>
              <a:xfrm>
                <a:off x="4536502" y="252038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야외생물학교육</a:t>
                </a:r>
                <a:endParaRPr lang="en-US" altLang="ko-KR" sz="1100" dirty="0" smtClean="0"/>
              </a:p>
            </p:txBody>
          </p:sp>
          <p:sp>
            <p:nvSpPr>
              <p:cNvPr id="95" name="직사각형 94"/>
              <p:cNvSpPr/>
              <p:nvPr/>
            </p:nvSpPr>
            <p:spPr>
              <a:xfrm>
                <a:off x="4536502" y="489664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식물학</a:t>
                </a:r>
                <a:endParaRPr lang="en-US" altLang="ko-KR" sz="1100" dirty="0" smtClean="0"/>
              </a:p>
              <a:p>
                <a:pPr algn="ctr"/>
                <a:r>
                  <a:rPr lang="ko-KR" altLang="en-US" sz="1100" dirty="0" smtClean="0"/>
                  <a:t>실험교육</a:t>
                </a:r>
                <a:endParaRPr lang="en-US" altLang="ko-KR" sz="1100" dirty="0" smtClean="0"/>
              </a:p>
            </p:txBody>
          </p:sp>
          <p:sp>
            <p:nvSpPr>
              <p:cNvPr id="96" name="직사각형 95"/>
              <p:cNvSpPr/>
              <p:nvPr/>
            </p:nvSpPr>
            <p:spPr>
              <a:xfrm>
                <a:off x="5544614" y="3384476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식물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생리학</a:t>
                </a:r>
                <a:endParaRPr lang="en-US" altLang="ko-KR" sz="1100" smtClean="0"/>
              </a:p>
            </p:txBody>
          </p:sp>
          <p:sp>
            <p:nvSpPr>
              <p:cNvPr id="98" name="직사각형 97"/>
              <p:cNvSpPr/>
              <p:nvPr/>
            </p:nvSpPr>
            <p:spPr>
              <a:xfrm>
                <a:off x="6617117" y="3384476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식물학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특론</a:t>
                </a:r>
                <a:endParaRPr lang="en-US" altLang="ko-KR" sz="1100" smtClean="0"/>
              </a:p>
            </p:txBody>
          </p:sp>
          <p:sp>
            <p:nvSpPr>
              <p:cNvPr id="100" name="직사각형 99"/>
              <p:cNvSpPr/>
              <p:nvPr/>
            </p:nvSpPr>
            <p:spPr>
              <a:xfrm>
                <a:off x="7625229" y="3384476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담수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생물학</a:t>
                </a:r>
                <a:endParaRPr lang="en-US" altLang="ko-KR" sz="1100" smtClean="0"/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2448270" y="9362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인체생물학탐구</a:t>
                </a:r>
                <a:endParaRPr lang="en-US" altLang="ko-KR" sz="1100" dirty="0" smtClean="0"/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3482004" y="252038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동물학</a:t>
                </a:r>
                <a:endParaRPr lang="en-US" altLang="ko-KR" sz="1100" dirty="0" smtClean="0"/>
              </a:p>
              <a:p>
                <a:pPr algn="ctr"/>
                <a:r>
                  <a:rPr lang="ko-KR" altLang="en-US" sz="1100" dirty="0" smtClean="0"/>
                  <a:t>실험교육</a:t>
                </a:r>
                <a:endParaRPr lang="en-US" altLang="ko-KR" sz="1100" dirty="0" smtClean="0"/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2448270" y="3384476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식물형태학및실험</a:t>
                </a:r>
                <a:endParaRPr lang="en-US" altLang="ko-KR" sz="1100" dirty="0" smtClean="0"/>
              </a:p>
            </p:txBody>
          </p:sp>
          <p:sp>
            <p:nvSpPr>
              <p:cNvPr id="52" name="직사각형 51"/>
              <p:cNvSpPr/>
              <p:nvPr/>
            </p:nvSpPr>
            <p:spPr>
              <a:xfrm>
                <a:off x="3456382" y="3384476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식물</a:t>
                </a:r>
                <a:endParaRPr lang="en-US" altLang="ko-KR" sz="1100" dirty="0" smtClean="0"/>
              </a:p>
              <a:p>
                <a:pPr algn="ctr"/>
                <a:r>
                  <a:rPr lang="ko-KR" altLang="en-US" sz="1100" dirty="0" smtClean="0"/>
                  <a:t>계통학</a:t>
                </a:r>
                <a:endParaRPr lang="en-US" altLang="ko-KR" sz="1100" dirty="0" smtClean="0"/>
              </a:p>
              <a:p>
                <a:pPr algn="ctr"/>
                <a:r>
                  <a:rPr lang="ko-KR" altLang="en-US" sz="1100" dirty="0" smtClean="0"/>
                  <a:t>탐구</a:t>
                </a:r>
                <a:endParaRPr lang="en-US" altLang="ko-KR" sz="1100" dirty="0" smtClean="0"/>
              </a:p>
            </p:txBody>
          </p:sp>
          <p:sp>
            <p:nvSpPr>
              <p:cNvPr id="53" name="직사각형 52"/>
              <p:cNvSpPr/>
              <p:nvPr/>
            </p:nvSpPr>
            <p:spPr>
              <a:xfrm>
                <a:off x="360038" y="9362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일반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생물학</a:t>
                </a:r>
                <a:r>
                  <a:rPr lang="en-US" altLang="ko-KR" sz="1100" smtClean="0"/>
                  <a:t>(1)</a:t>
                </a:r>
              </a:p>
            </p:txBody>
          </p:sp>
          <p:sp>
            <p:nvSpPr>
              <p:cNvPr id="60" name="직사각형 59"/>
              <p:cNvSpPr/>
              <p:nvPr/>
            </p:nvSpPr>
            <p:spPr>
              <a:xfrm>
                <a:off x="1368150" y="3384476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일반</a:t>
                </a:r>
                <a:endParaRPr lang="en-US" altLang="ko-KR" sz="1100" dirty="0" smtClean="0"/>
              </a:p>
              <a:p>
                <a:pPr algn="ctr"/>
                <a:r>
                  <a:rPr lang="ko-KR" altLang="en-US" sz="1100" dirty="0" smtClean="0"/>
                  <a:t>생물학</a:t>
                </a:r>
                <a:r>
                  <a:rPr lang="en-US" altLang="ko-KR" sz="1100" dirty="0" smtClean="0"/>
                  <a:t>(2)</a:t>
                </a: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4544119" y="907310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생명과학사및철학</a:t>
                </a:r>
                <a:endParaRPr lang="en-US" altLang="ko-KR" sz="1100" dirty="0" smtClean="0"/>
              </a:p>
            </p:txBody>
          </p:sp>
          <p:sp>
            <p:nvSpPr>
              <p:cNvPr id="66" name="직사각형 65"/>
              <p:cNvSpPr/>
              <p:nvPr/>
            </p:nvSpPr>
            <p:spPr>
              <a:xfrm>
                <a:off x="5552231" y="907310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생명과학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교육론</a:t>
                </a:r>
                <a:endParaRPr lang="en-US" altLang="ko-KR" sz="1100" smtClean="0"/>
              </a:p>
            </p:txBody>
          </p:sp>
          <p:sp>
            <p:nvSpPr>
              <p:cNvPr id="68" name="직사각형 67"/>
              <p:cNvSpPr/>
              <p:nvPr/>
            </p:nvSpPr>
            <p:spPr>
              <a:xfrm>
                <a:off x="7632846" y="907310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생명과학교육논술</a:t>
                </a:r>
                <a:endParaRPr lang="en-US" altLang="ko-KR" sz="1100" smtClean="0"/>
              </a:p>
            </p:txBody>
          </p:sp>
          <p:sp>
            <p:nvSpPr>
              <p:cNvPr id="71" name="직사각형 70"/>
              <p:cNvSpPr/>
              <p:nvPr/>
            </p:nvSpPr>
            <p:spPr>
              <a:xfrm>
                <a:off x="6624734" y="907310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생명과학교재연구및지도법</a:t>
                </a:r>
                <a:endParaRPr lang="en-US" altLang="ko-KR" sz="1100" smtClean="0"/>
              </a:p>
            </p:txBody>
          </p:sp>
          <p:sp>
            <p:nvSpPr>
              <p:cNvPr id="72" name="직사각형 71"/>
              <p:cNvSpPr/>
              <p:nvPr/>
            </p:nvSpPr>
            <p:spPr>
              <a:xfrm>
                <a:off x="7632846" y="9865196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생명과학현장교육세미나</a:t>
                </a:r>
                <a:endParaRPr lang="en-US" altLang="ko-KR" sz="1100" smtClean="0"/>
              </a:p>
            </p:txBody>
          </p:sp>
          <p:sp>
            <p:nvSpPr>
              <p:cNvPr id="82" name="직사각형 81"/>
              <p:cNvSpPr/>
              <p:nvPr/>
            </p:nvSpPr>
            <p:spPr>
              <a:xfrm>
                <a:off x="2455887" y="417656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야외생물학탐구</a:t>
                </a:r>
                <a:endParaRPr lang="en-US" altLang="ko-KR" sz="1100" dirty="0" smtClean="0"/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3463999" y="417656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생리학</a:t>
                </a:r>
                <a:endParaRPr lang="en-US" altLang="ko-KR" sz="1100" dirty="0" smtClean="0"/>
              </a:p>
              <a:p>
                <a:pPr algn="ctr"/>
                <a:r>
                  <a:rPr lang="ko-KR" altLang="en-US" sz="1100" dirty="0" smtClean="0"/>
                  <a:t>실험교육</a:t>
                </a:r>
                <a:endParaRPr lang="en-US" altLang="ko-KR" sz="1100" dirty="0" smtClean="0"/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2455887" y="907310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생명과학탐구지도</a:t>
                </a:r>
                <a:endParaRPr lang="en-US" altLang="ko-KR" sz="1100" smtClean="0"/>
              </a:p>
            </p:txBody>
          </p:sp>
          <p:sp>
            <p:nvSpPr>
              <p:cNvPr id="90" name="직사각형 89"/>
              <p:cNvSpPr/>
              <p:nvPr/>
            </p:nvSpPr>
            <p:spPr>
              <a:xfrm>
                <a:off x="3463999" y="907310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생명과학학습이론</a:t>
                </a:r>
                <a:endParaRPr lang="en-US" altLang="ko-KR" sz="1100" smtClean="0"/>
              </a:p>
            </p:txBody>
          </p:sp>
          <p:sp>
            <p:nvSpPr>
              <p:cNvPr id="166" name="직사각형 165"/>
              <p:cNvSpPr/>
              <p:nvPr/>
            </p:nvSpPr>
            <p:spPr>
              <a:xfrm>
                <a:off x="72007" y="936204"/>
                <a:ext cx="223640" cy="2160240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ko-KR" altLang="en-US" sz="1100" smtClean="0"/>
                  <a:t>동물학</a:t>
                </a:r>
                <a:r>
                  <a:rPr lang="en-US" altLang="ko-KR" sz="1100" smtClean="0"/>
                  <a:t> </a:t>
                </a:r>
                <a:r>
                  <a:rPr lang="ko-KR" altLang="en-US" sz="1100" smtClean="0"/>
                  <a:t>영역</a:t>
                </a:r>
                <a:endParaRPr lang="en-US" altLang="ko-KR" sz="1100" smtClean="0"/>
              </a:p>
            </p:txBody>
          </p:sp>
          <p:sp>
            <p:nvSpPr>
              <p:cNvPr id="167" name="직사각형 166"/>
              <p:cNvSpPr/>
              <p:nvPr/>
            </p:nvSpPr>
            <p:spPr>
              <a:xfrm>
                <a:off x="72007" y="3384476"/>
                <a:ext cx="223640" cy="2096616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ko-KR" altLang="en-US" sz="1100" smtClean="0"/>
                  <a:t>식물학 영역</a:t>
                </a:r>
                <a:endParaRPr lang="en-US" altLang="ko-KR" sz="1100" smtClean="0"/>
              </a:p>
            </p:txBody>
          </p:sp>
          <p:sp>
            <p:nvSpPr>
              <p:cNvPr id="169" name="직사각형 168"/>
              <p:cNvSpPr/>
              <p:nvPr/>
            </p:nvSpPr>
            <p:spPr>
              <a:xfrm>
                <a:off x="4544119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유전학</a:t>
                </a:r>
                <a:endParaRPr lang="en-US" altLang="ko-KR" sz="1100" smtClean="0"/>
              </a:p>
            </p:txBody>
          </p:sp>
          <p:sp>
            <p:nvSpPr>
              <p:cNvPr id="170" name="직사각형 169"/>
              <p:cNvSpPr/>
              <p:nvPr/>
            </p:nvSpPr>
            <p:spPr>
              <a:xfrm>
                <a:off x="5552231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유전공학</a:t>
                </a:r>
                <a:endParaRPr lang="en-US" altLang="ko-KR" sz="1100" smtClean="0"/>
              </a:p>
            </p:txBody>
          </p:sp>
          <p:sp>
            <p:nvSpPr>
              <p:cNvPr id="171" name="직사각형 170"/>
              <p:cNvSpPr/>
              <p:nvPr/>
            </p:nvSpPr>
            <p:spPr>
              <a:xfrm>
                <a:off x="6624734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분자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생물학</a:t>
                </a:r>
                <a:endParaRPr lang="en-US" altLang="ko-KR" sz="1100" smtClean="0"/>
              </a:p>
            </p:txBody>
          </p:sp>
          <p:sp>
            <p:nvSpPr>
              <p:cNvPr id="173" name="직사각형 172"/>
              <p:cNvSpPr/>
              <p:nvPr/>
            </p:nvSpPr>
            <p:spPr>
              <a:xfrm>
                <a:off x="7632846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유전학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교육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세미나</a:t>
                </a:r>
                <a:endParaRPr lang="en-US" altLang="ko-KR" sz="1100" smtClean="0"/>
              </a:p>
            </p:txBody>
          </p:sp>
          <p:sp>
            <p:nvSpPr>
              <p:cNvPr id="175" name="직사각형 174"/>
              <p:cNvSpPr/>
              <p:nvPr/>
            </p:nvSpPr>
            <p:spPr>
              <a:xfrm>
                <a:off x="2455887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미생물학</a:t>
                </a:r>
                <a:endParaRPr lang="en-US" altLang="ko-KR" sz="1100" smtClean="0"/>
              </a:p>
            </p:txBody>
          </p:sp>
          <p:sp>
            <p:nvSpPr>
              <p:cNvPr id="178" name="직사각형 177"/>
              <p:cNvSpPr/>
              <p:nvPr/>
            </p:nvSpPr>
            <p:spPr>
              <a:xfrm>
                <a:off x="3459333" y="73274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생명공학실험교육</a:t>
                </a:r>
                <a:endParaRPr lang="en-US" altLang="ko-KR" sz="1100" smtClean="0"/>
              </a:p>
            </p:txBody>
          </p:sp>
          <p:sp>
            <p:nvSpPr>
              <p:cNvPr id="180" name="직사각형 179"/>
              <p:cNvSpPr/>
              <p:nvPr/>
            </p:nvSpPr>
            <p:spPr>
              <a:xfrm>
                <a:off x="367655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기초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생물학</a:t>
                </a:r>
                <a:r>
                  <a:rPr lang="en-US" altLang="ko-KR" sz="1100" smtClean="0"/>
                  <a:t>(1)</a:t>
                </a:r>
              </a:p>
            </p:txBody>
          </p:sp>
          <p:sp>
            <p:nvSpPr>
              <p:cNvPr id="183" name="직사각형 182"/>
              <p:cNvSpPr/>
              <p:nvPr/>
            </p:nvSpPr>
            <p:spPr>
              <a:xfrm>
                <a:off x="1375767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기초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생물학</a:t>
                </a:r>
                <a:r>
                  <a:rPr lang="en-US" altLang="ko-KR" sz="1100" smtClean="0"/>
                  <a:t>(2)</a:t>
                </a:r>
              </a:p>
            </p:txBody>
          </p:sp>
          <p:sp>
            <p:nvSpPr>
              <p:cNvPr id="196" name="직사각형 195"/>
              <p:cNvSpPr/>
              <p:nvPr/>
            </p:nvSpPr>
            <p:spPr>
              <a:xfrm>
                <a:off x="2463504" y="81370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야생화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탐구</a:t>
                </a:r>
                <a:endParaRPr lang="en-US" altLang="ko-KR" sz="1100" smtClean="0"/>
              </a:p>
            </p:txBody>
          </p:sp>
          <p:sp>
            <p:nvSpPr>
              <p:cNvPr id="197" name="직사각형 196"/>
              <p:cNvSpPr/>
              <p:nvPr/>
            </p:nvSpPr>
            <p:spPr>
              <a:xfrm>
                <a:off x="3471616" y="813700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생리학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실험교육</a:t>
                </a:r>
                <a:endParaRPr lang="en-US" altLang="ko-KR" sz="1100" smtClean="0"/>
              </a:p>
            </p:txBody>
          </p:sp>
          <p:sp>
            <p:nvSpPr>
              <p:cNvPr id="200" name="직사각형 199"/>
              <p:cNvSpPr/>
              <p:nvPr/>
            </p:nvSpPr>
            <p:spPr>
              <a:xfrm>
                <a:off x="3463999" y="5760740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세포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생물학</a:t>
                </a:r>
                <a:endParaRPr lang="en-US" altLang="ko-KR" sz="1100" smtClean="0"/>
              </a:p>
            </p:txBody>
          </p:sp>
          <p:sp>
            <p:nvSpPr>
              <p:cNvPr id="201" name="직사각형 200"/>
              <p:cNvSpPr/>
              <p:nvPr/>
            </p:nvSpPr>
            <p:spPr>
              <a:xfrm>
                <a:off x="3463999" y="655282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생화학</a:t>
                </a:r>
                <a:endParaRPr lang="en-US" altLang="ko-KR" sz="1100" smtClean="0"/>
              </a:p>
            </p:txBody>
          </p:sp>
          <p:sp>
            <p:nvSpPr>
              <p:cNvPr id="202" name="직사각형 201"/>
              <p:cNvSpPr/>
              <p:nvPr/>
            </p:nvSpPr>
            <p:spPr>
              <a:xfrm>
                <a:off x="7640463" y="655282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smtClean="0"/>
                  <a:t>생리학</a:t>
                </a:r>
                <a:endParaRPr lang="en-US" altLang="ko-KR" sz="1100" smtClean="0"/>
              </a:p>
              <a:p>
                <a:pPr algn="ctr"/>
                <a:r>
                  <a:rPr lang="ko-KR" altLang="en-US" sz="1100" smtClean="0"/>
                  <a:t>세미나</a:t>
                </a:r>
                <a:endParaRPr lang="en-US" altLang="ko-KR" sz="1100" smtClean="0"/>
              </a:p>
            </p:txBody>
          </p:sp>
          <p:sp>
            <p:nvSpPr>
              <p:cNvPr id="203" name="직사각형 202"/>
              <p:cNvSpPr/>
              <p:nvPr/>
            </p:nvSpPr>
            <p:spPr>
              <a:xfrm>
                <a:off x="72007" y="5760740"/>
                <a:ext cx="223640" cy="3024336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ko-KR" altLang="en-US" sz="1100" smtClean="0"/>
                  <a:t>미시생물학 영역</a:t>
                </a:r>
                <a:endParaRPr lang="en-US" altLang="ko-KR" sz="1100" smtClean="0"/>
              </a:p>
            </p:txBody>
          </p:sp>
          <p:sp>
            <p:nvSpPr>
              <p:cNvPr id="204" name="직사각형 203"/>
              <p:cNvSpPr/>
              <p:nvPr/>
            </p:nvSpPr>
            <p:spPr>
              <a:xfrm>
                <a:off x="79623" y="9073108"/>
                <a:ext cx="216024" cy="1296144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r>
                  <a:rPr lang="ko-KR" altLang="en-US" sz="1100" dirty="0" smtClean="0"/>
                  <a:t>생물교육학 영역</a:t>
                </a:r>
                <a:endParaRPr lang="en-US" altLang="ko-KR" sz="1100" dirty="0" smtClean="0"/>
              </a:p>
            </p:txBody>
          </p:sp>
          <p:sp>
            <p:nvSpPr>
              <p:cNvPr id="59" name="직사각형 58"/>
              <p:cNvSpPr/>
              <p:nvPr/>
            </p:nvSpPr>
            <p:spPr>
              <a:xfrm>
                <a:off x="381099" y="4896644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야외생물학실습</a:t>
                </a:r>
                <a:endParaRPr lang="en-US" altLang="ko-KR" sz="1100" dirty="0" smtClean="0"/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2465412" y="490502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야생화</a:t>
                </a:r>
                <a:endParaRPr lang="en-US" altLang="ko-KR" sz="1100" dirty="0" smtClean="0"/>
              </a:p>
              <a:p>
                <a:pPr algn="ctr"/>
                <a:r>
                  <a:rPr lang="ko-KR" altLang="en-US" sz="1100" dirty="0" smtClean="0"/>
                  <a:t>탐구</a:t>
                </a:r>
                <a:endParaRPr lang="en-US" altLang="ko-KR" sz="1100" dirty="0" smtClean="0"/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3445889" y="4905028"/>
                <a:ext cx="792088" cy="576064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smtClean="0"/>
                  <a:t>식물계통학실험</a:t>
                </a:r>
                <a:endParaRPr lang="en-US" altLang="ko-KR" sz="1100" dirty="0" smtClean="0"/>
              </a:p>
            </p:txBody>
          </p:sp>
          <p:cxnSp>
            <p:nvCxnSpPr>
              <p:cNvPr id="3" name="직선 연결선 2"/>
              <p:cNvCxnSpPr/>
              <p:nvPr/>
            </p:nvCxnSpPr>
            <p:spPr>
              <a:xfrm>
                <a:off x="396333" y="2376364"/>
                <a:ext cx="803621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Dot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직선 연결선 63"/>
              <p:cNvCxnSpPr/>
              <p:nvPr/>
            </p:nvCxnSpPr>
            <p:spPr>
              <a:xfrm>
                <a:off x="396333" y="4104556"/>
                <a:ext cx="8036218" cy="0"/>
              </a:xfrm>
              <a:prstGeom prst="line">
                <a:avLst/>
              </a:prstGeom>
              <a:ln w="19050">
                <a:solidFill>
                  <a:srgbClr val="00B0F0"/>
                </a:solidFill>
                <a:prstDash val="dashDot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직선 연결선 68"/>
              <p:cNvCxnSpPr/>
              <p:nvPr/>
            </p:nvCxnSpPr>
            <p:spPr>
              <a:xfrm>
                <a:off x="396333" y="7272908"/>
                <a:ext cx="8036218" cy="0"/>
              </a:xfrm>
              <a:prstGeom prst="line">
                <a:avLst/>
              </a:prstGeom>
              <a:ln w="19050">
                <a:solidFill>
                  <a:srgbClr val="92D050"/>
                </a:solidFill>
                <a:prstDash val="dashDot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직선 연결선 4"/>
              <p:cNvCxnSpPr/>
              <p:nvPr/>
            </p:nvCxnSpPr>
            <p:spPr>
              <a:xfrm>
                <a:off x="79623" y="3240460"/>
                <a:ext cx="8337694" cy="0"/>
              </a:xfrm>
              <a:prstGeom prst="line">
                <a:avLst/>
              </a:prstGeom>
              <a:ln w="28575" cap="rnd" cmpd="thinThick">
                <a:solidFill>
                  <a:schemeClr val="tx1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직선 연결선 72"/>
              <p:cNvCxnSpPr/>
              <p:nvPr/>
            </p:nvCxnSpPr>
            <p:spPr>
              <a:xfrm>
                <a:off x="79623" y="5616724"/>
                <a:ext cx="8337694" cy="0"/>
              </a:xfrm>
              <a:prstGeom prst="line">
                <a:avLst/>
              </a:prstGeom>
              <a:ln w="28575" cap="rnd" cmpd="thinThick">
                <a:solidFill>
                  <a:srgbClr val="00B0F0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직선 연결선 73"/>
              <p:cNvCxnSpPr/>
              <p:nvPr/>
            </p:nvCxnSpPr>
            <p:spPr>
              <a:xfrm>
                <a:off x="79623" y="8929092"/>
                <a:ext cx="8337694" cy="0"/>
              </a:xfrm>
              <a:prstGeom prst="line">
                <a:avLst/>
              </a:prstGeom>
              <a:ln w="28575" cap="rnd" cmpd="thinThick">
                <a:solidFill>
                  <a:srgbClr val="00B050"/>
                </a:solidFill>
                <a:bevel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직사각형 66"/>
            <p:cNvSpPr/>
            <p:nvPr/>
          </p:nvSpPr>
          <p:spPr>
            <a:xfrm>
              <a:off x="8136903" y="936204"/>
              <a:ext cx="375272" cy="129614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sz="1100" dirty="0" smtClean="0"/>
                <a:t>이론과목</a:t>
              </a:r>
              <a:endParaRPr lang="en-US" altLang="ko-KR" sz="1100" dirty="0" smtClean="0"/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8136903" y="2448372"/>
              <a:ext cx="375272" cy="72008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sz="1100" dirty="0" smtClean="0"/>
                <a:t>실습과목</a:t>
              </a:r>
              <a:endParaRPr lang="en-US" altLang="ko-KR" sz="1100" dirty="0" smtClean="0"/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8144518" y="4320580"/>
              <a:ext cx="364481" cy="1152127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sz="1100" dirty="0" smtClean="0"/>
                <a:t>실습과목</a:t>
              </a:r>
              <a:endParaRPr lang="en-US" altLang="ko-KR" sz="1100" dirty="0" smtClean="0"/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8144519" y="3312468"/>
              <a:ext cx="367656" cy="720080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sz="1100" dirty="0" smtClean="0"/>
                <a:t>이론과목</a:t>
              </a:r>
              <a:endParaRPr lang="en-US" altLang="ko-KR" sz="1100" dirty="0" smtClean="0"/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8136903" y="5832748"/>
              <a:ext cx="372096" cy="129614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sz="1100" dirty="0" smtClean="0"/>
                <a:t>이론과목</a:t>
              </a:r>
              <a:endParaRPr lang="en-US" altLang="ko-KR" sz="1100" dirty="0" smtClean="0"/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8152135" y="7560940"/>
              <a:ext cx="356864" cy="115212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sz="1100" dirty="0" smtClean="0"/>
                <a:t>실습과목</a:t>
              </a:r>
              <a:endParaRPr lang="en-US" altLang="ko-KR" sz="1100" dirty="0" smtClean="0"/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8152135" y="9073108"/>
              <a:ext cx="356864" cy="1368152"/>
            </a:xfrm>
            <a:prstGeom prst="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sz="1100" dirty="0" smtClean="0"/>
                <a:t>이론및실습과목</a:t>
              </a:r>
              <a:endParaRPr lang="en-US" altLang="ko-KR" sz="11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42864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116</Words>
  <Application>Microsoft Office PowerPoint</Application>
  <PresentationFormat>사용자 지정</PresentationFormat>
  <Paragraphs>88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bioedofficemain</cp:lastModifiedBy>
  <cp:revision>72</cp:revision>
  <dcterms:created xsi:type="dcterms:W3CDTF">2011-03-08T06:22:35Z</dcterms:created>
  <dcterms:modified xsi:type="dcterms:W3CDTF">2016-05-24T01:55:05Z</dcterms:modified>
</cp:coreProperties>
</file>