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73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660033"/>
    <a:srgbClr val="000066"/>
    <a:srgbClr val="FF00FF"/>
    <a:srgbClr val="008000"/>
    <a:srgbClr val="996633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19" autoAdjust="0"/>
    <p:restoredTop sz="96626" autoAdjust="0"/>
  </p:normalViewPr>
  <p:slideViewPr>
    <p:cSldViewPr>
      <p:cViewPr varScale="1">
        <p:scale>
          <a:sx n="105" d="100"/>
          <a:sy n="105" d="100"/>
        </p:scale>
        <p:origin x="-2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Tahoma" pitchFamily="34" charset="0"/>
              </a:defRPr>
            </a:lvl1pPr>
          </a:lstStyle>
          <a:p>
            <a:fld id="{F7515A03-4AD7-457B-9253-F3E05048E93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1504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>
                <a:latin typeface="Tahoma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215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>
                <a:latin typeface="Tahoma" pitchFamily="34" charset="0"/>
              </a:defRPr>
            </a:lvl1pPr>
          </a:lstStyle>
          <a:p>
            <a:fld id="{064A7871-C821-4166-BEC2-76675157CDF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970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39971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997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3997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33997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9975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339976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33997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3997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3997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sp>
        <p:nvSpPr>
          <p:cNvPr id="33998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39981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339982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33998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33998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1D28BBA-B9AC-451D-96C4-EB54B07CF02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F7CE4-E59F-483D-8566-7E514B6BA48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CA6B0-1C7F-4451-A0F2-62887D89413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1A38D-5D8C-41F4-A252-5E834DCEA2C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3E477-54F8-4059-B10F-B837DB2CE30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3F3C8-3F1B-4197-8A38-02A23FDD421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FC650-544E-4555-B177-656E2CC33C1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DEC4D-DAC6-4C77-BDE5-68E741A80A2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884A6-8E46-4808-A497-AEA3835C59E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696B3-F9D9-430E-ACA4-DEAF72D86B4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7F359-D86B-4313-8EAE-1C882C0851C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ChangeArrowheads="1"/>
          </p:cNvSpPr>
          <p:nvPr/>
        </p:nvSpPr>
        <p:spPr bwMode="ltGray">
          <a:xfrm>
            <a:off x="1585913" y="9461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ltGray">
          <a:xfrm>
            <a:off x="1968500" y="9461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ltGray">
          <a:xfrm>
            <a:off x="1709738" y="13684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49" name="Rectangle 5"/>
          <p:cNvSpPr>
            <a:spLocks noChangeArrowheads="1"/>
          </p:cNvSpPr>
          <p:nvPr/>
        </p:nvSpPr>
        <p:spPr bwMode="ltGray">
          <a:xfrm>
            <a:off x="2079625" y="13684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50" name="Rectangle 6"/>
          <p:cNvSpPr>
            <a:spLocks noChangeArrowheads="1"/>
          </p:cNvSpPr>
          <p:nvPr/>
        </p:nvSpPr>
        <p:spPr bwMode="ltGray">
          <a:xfrm>
            <a:off x="1295400" y="12954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gray">
          <a:xfrm>
            <a:off x="1930400" y="838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5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+mn-lt"/>
              </a:defRPr>
            </a:lvl1pPr>
          </a:lstStyle>
          <a:p>
            <a:endParaRPr lang="en-US" altLang="ko-KR"/>
          </a:p>
        </p:txBody>
      </p:sp>
      <p:sp>
        <p:nvSpPr>
          <p:cNvPr id="33895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+mn-lt"/>
              </a:defRPr>
            </a:lvl1pPr>
          </a:lstStyle>
          <a:p>
            <a:endParaRPr lang="en-US" altLang="ko-KR"/>
          </a:p>
        </p:txBody>
      </p:sp>
      <p:sp>
        <p:nvSpPr>
          <p:cNvPr id="33895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>
                <a:latin typeface="+mn-lt"/>
              </a:defRPr>
            </a:lvl1pPr>
          </a:lstStyle>
          <a:p>
            <a:fld id="{00FAD669-EF63-4E46-92BB-D83E042F7AF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38955" name="Text Box 11"/>
          <p:cNvSpPr txBox="1">
            <a:spLocks noChangeArrowheads="1"/>
          </p:cNvSpPr>
          <p:nvPr/>
        </p:nvSpPr>
        <p:spPr bwMode="auto">
          <a:xfrm>
            <a:off x="1600200" y="11430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latinLnBrk="1" hangingPunct="1">
              <a:spcBef>
                <a:spcPct val="50000"/>
              </a:spcBef>
            </a:pPr>
            <a:endParaRPr kumimoji="1" lang="ko-KR" altLang="ko-KR" sz="2400">
              <a:latin typeface="Tahoma" pitchFamily="34" charset="0"/>
            </a:endParaRPr>
          </a:p>
        </p:txBody>
      </p:sp>
      <p:sp>
        <p:nvSpPr>
          <p:cNvPr id="338956" name="Rectangle 12"/>
          <p:cNvSpPr>
            <a:spLocks noChangeArrowheads="1"/>
          </p:cNvSpPr>
          <p:nvPr/>
        </p:nvSpPr>
        <p:spPr bwMode="gray">
          <a:xfrm>
            <a:off x="917575" y="15684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ko-KR" altLang="ko-KR" sz="2400">
              <a:latin typeface="Tahoma" pitchFamily="34" charset="0"/>
            </a:endParaRPr>
          </a:p>
        </p:txBody>
      </p:sp>
      <p:pic>
        <p:nvPicPr>
          <p:cNvPr id="338957" name="Picture 13" descr="em_j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9563" y="0"/>
            <a:ext cx="1214437" cy="1219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883DF-36EF-4AF3-B23B-EC8D28931C13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327682" name="Text Box 2"/>
          <p:cNvSpPr txBox="1">
            <a:spLocks noChangeArrowheads="1"/>
          </p:cNvSpPr>
          <p:nvPr/>
        </p:nvSpPr>
        <p:spPr bwMode="auto">
          <a:xfrm>
            <a:off x="1547813" y="2276475"/>
            <a:ext cx="575945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ko-KR" altLang="en-US" sz="3200" b="1">
                <a:latin typeface="휴먼둥근헤드라인" pitchFamily="18" charset="-127"/>
                <a:ea typeface="휴먼둥근헤드라인" pitchFamily="18" charset="-127"/>
              </a:rPr>
              <a:t>임용시험 </a:t>
            </a:r>
            <a:r>
              <a:rPr lang="en-US" altLang="ko-KR" sz="3200" b="1">
                <a:latin typeface="휴먼둥근헤드라인" pitchFamily="18" charset="-127"/>
                <a:ea typeface="휴먼둥근헤드라인" pitchFamily="18" charset="-127"/>
              </a:rPr>
              <a:t>2</a:t>
            </a:r>
            <a:r>
              <a:rPr lang="ko-KR" altLang="en-US" sz="3200" b="1">
                <a:latin typeface="휴먼둥근헤드라인" pitchFamily="18" charset="-127"/>
                <a:ea typeface="휴먼둥근헤드라인" pitchFamily="18" charset="-127"/>
              </a:rPr>
              <a:t>차 </a:t>
            </a:r>
          </a:p>
          <a:p>
            <a:pPr algn="ctr">
              <a:spcBef>
                <a:spcPct val="50000"/>
              </a:spcBef>
            </a:pPr>
            <a:r>
              <a:rPr lang="ko-KR" altLang="en-US" sz="3200" b="1">
                <a:latin typeface="휴먼둥근헤드라인" pitchFamily="18" charset="-127"/>
                <a:ea typeface="휴먼둥근헤드라인" pitchFamily="18" charset="-127"/>
              </a:rPr>
              <a:t>논술형 대비 특강</a:t>
            </a:r>
          </a:p>
          <a:p>
            <a:pPr algn="ctr">
              <a:spcBef>
                <a:spcPct val="50000"/>
              </a:spcBef>
            </a:pPr>
            <a:endParaRPr lang="ko-KR" altLang="en-US" sz="3200" b="1">
              <a:latin typeface="휴먼둥근헤드라인" pitchFamily="18" charset="-127"/>
              <a:ea typeface="휴먼둥근헤드라인" pitchFamily="18" charset="-127"/>
            </a:endParaRPr>
          </a:p>
          <a:p>
            <a:pPr algn="ctr">
              <a:spcBef>
                <a:spcPct val="50000"/>
              </a:spcBef>
            </a:pPr>
            <a:r>
              <a:rPr lang="ko-KR" altLang="en-US" sz="3200" b="1">
                <a:latin typeface="휴먼둥근헤드라인" pitchFamily="18" charset="-127"/>
                <a:ea typeface="휴먼둥근헤드라인" pitchFamily="18" charset="-127"/>
              </a:rPr>
              <a:t>김영신</a:t>
            </a:r>
            <a:r>
              <a:rPr lang="en-US" altLang="ko-KR" sz="3200" b="1">
                <a:latin typeface="휴먼둥근헤드라인" pitchFamily="18" charset="-127"/>
                <a:ea typeface="휴먼둥근헤드라인" pitchFamily="18" charset="-127"/>
              </a:rPr>
              <a:t>(</a:t>
            </a:r>
            <a:r>
              <a:rPr lang="ko-KR" altLang="en-US" sz="3200" b="1">
                <a:latin typeface="휴먼둥근헤드라인" pitchFamily="18" charset="-127"/>
                <a:ea typeface="휴먼둥근헤드라인" pitchFamily="18" charset="-127"/>
              </a:rPr>
              <a:t>경북대</a:t>
            </a:r>
            <a:r>
              <a:rPr lang="en-US" altLang="ko-KR" sz="3200" b="1">
                <a:latin typeface="휴먼둥근헤드라인" pitchFamily="18" charset="-127"/>
                <a:ea typeface="휴먼둥근헤드라인" pitchFamily="18" charset="-127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86D3-4B37-4B79-B828-9977E7D2EDA8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416770" name="Text Box 2"/>
          <p:cNvSpPr txBox="1">
            <a:spLocks noChangeArrowheads="1"/>
          </p:cNvSpPr>
          <p:nvPr/>
        </p:nvSpPr>
        <p:spPr bwMode="auto">
          <a:xfrm>
            <a:off x="539750" y="2060575"/>
            <a:ext cx="79200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/>
              <a:t>3-2. </a:t>
            </a:r>
            <a:r>
              <a:rPr lang="ko-KR" altLang="en-US"/>
              <a:t>김교사는 생리주기를 조절하는 호르몬의 종류와 기능을 이해한다라는 학습목표를 정하고 </a:t>
            </a:r>
            <a:r>
              <a:rPr lang="en-US" altLang="ko-KR"/>
              <a:t>5E </a:t>
            </a:r>
            <a:r>
              <a:rPr lang="ko-KR" altLang="en-US"/>
              <a:t>모형을 적용한 수업을 계획하고자 한다</a:t>
            </a:r>
            <a:r>
              <a:rPr lang="en-US" altLang="ko-KR"/>
              <a:t>. 5E </a:t>
            </a:r>
            <a:r>
              <a:rPr lang="ko-KR" altLang="en-US"/>
              <a:t>모형은 참여</a:t>
            </a:r>
            <a:r>
              <a:rPr lang="en-US" altLang="ko-KR"/>
              <a:t>, </a:t>
            </a:r>
            <a:r>
              <a:rPr lang="ko-KR" altLang="en-US"/>
              <a:t>탐색</a:t>
            </a:r>
            <a:r>
              <a:rPr lang="en-US" altLang="ko-KR"/>
              <a:t>, </a:t>
            </a:r>
            <a:r>
              <a:rPr lang="ko-KR" altLang="en-US"/>
              <a:t>설명</a:t>
            </a:r>
            <a:r>
              <a:rPr lang="en-US" altLang="ko-KR"/>
              <a:t>, </a:t>
            </a:r>
            <a:r>
              <a:rPr lang="ko-KR" altLang="en-US"/>
              <a:t>정교화</a:t>
            </a:r>
            <a:r>
              <a:rPr lang="en-US" altLang="ko-KR"/>
              <a:t>, </a:t>
            </a:r>
            <a:r>
              <a:rPr lang="ko-KR" altLang="en-US"/>
              <a:t>평가의 단계로 구분된다</a:t>
            </a:r>
            <a:r>
              <a:rPr lang="en-US" altLang="ko-KR"/>
              <a:t>. </a:t>
            </a:r>
            <a:r>
              <a:rPr lang="ko-KR" altLang="en-US"/>
              <a:t>이 수업을 위해 준비한 자료는 다음과 같다</a:t>
            </a:r>
            <a:r>
              <a:rPr lang="en-US" altLang="ko-KR"/>
              <a:t>.</a:t>
            </a:r>
          </a:p>
          <a:p>
            <a:r>
              <a:rPr lang="en-US" altLang="ko-KR"/>
              <a:t>A. </a:t>
            </a:r>
            <a:r>
              <a:rPr lang="ko-KR" altLang="en-US"/>
              <a:t>생리주기 조절에 관여하는 호르몬의 분비 장소와 주요 기능이 정리된 표</a:t>
            </a:r>
          </a:p>
          <a:p>
            <a:r>
              <a:rPr lang="en-US" altLang="ko-KR"/>
              <a:t>B. </a:t>
            </a:r>
            <a:r>
              <a:rPr lang="ko-KR" altLang="en-US"/>
              <a:t>생리주기 동안의 혈액 내 호르몬 농도 변화를 나타낸 그림</a:t>
            </a:r>
          </a:p>
          <a:p>
            <a:r>
              <a:rPr lang="en-US" altLang="ko-KR"/>
              <a:t>C. </a:t>
            </a:r>
            <a:r>
              <a:rPr lang="ko-KR" altLang="en-US"/>
              <a:t>난자의 발달 과정을 나타낸 그림</a:t>
            </a:r>
          </a:p>
          <a:p>
            <a:r>
              <a:rPr lang="en-US" altLang="ko-KR"/>
              <a:t>D. </a:t>
            </a:r>
            <a:r>
              <a:rPr lang="ko-KR" altLang="en-US"/>
              <a:t>생리주기 동안의 난소와 자궁내막의 변화를 나타낸 그림</a:t>
            </a:r>
          </a:p>
          <a:p>
            <a:r>
              <a:rPr lang="en-US" altLang="ko-KR"/>
              <a:t>E. </a:t>
            </a:r>
            <a:r>
              <a:rPr lang="ko-KR" altLang="en-US"/>
              <a:t>생리주기에 관한 교육용 동영상 자료</a:t>
            </a:r>
          </a:p>
          <a:p>
            <a:r>
              <a:rPr lang="en-US" altLang="ko-KR"/>
              <a:t>F. </a:t>
            </a:r>
            <a:r>
              <a:rPr lang="ko-KR" altLang="en-US"/>
              <a:t>모둠별 탐구 활동지</a:t>
            </a:r>
          </a:p>
          <a:p>
            <a:endParaRPr lang="ko-KR" altLang="en-US"/>
          </a:p>
          <a:p>
            <a:r>
              <a:rPr lang="ko-KR" altLang="en-US"/>
              <a:t>위의 자료를 모두 이용하여 </a:t>
            </a:r>
            <a:r>
              <a:rPr lang="en-US" altLang="ko-KR"/>
              <a:t>5E </a:t>
            </a:r>
            <a:r>
              <a:rPr lang="ko-KR" altLang="en-US"/>
              <a:t>모형에 따른 교수 학습 과정안을 구체적으로 작성하고 각 단계별로 작성한 내용 및 자료들이 </a:t>
            </a:r>
            <a:r>
              <a:rPr lang="en-US" altLang="ko-KR"/>
              <a:t>5E </a:t>
            </a:r>
            <a:r>
              <a:rPr lang="ko-KR" altLang="en-US"/>
              <a:t>모형의 단계별 특징과 어떤 연관성이 있는지 기술하시오</a:t>
            </a:r>
            <a:r>
              <a:rPr lang="en-US" altLang="ko-KR"/>
              <a:t>.</a:t>
            </a:r>
          </a:p>
        </p:txBody>
      </p:sp>
      <p:sp>
        <p:nvSpPr>
          <p:cNvPr id="416771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</a:t>
            </a:r>
            <a:r>
              <a:rPr lang="ko-KR" altLang="en-US" b="1">
                <a:solidFill>
                  <a:schemeClr val="hlink"/>
                </a:solidFill>
              </a:rPr>
              <a:t>문항 분석</a:t>
            </a:r>
            <a:endParaRPr lang="ko-KR" altLang="en-US" sz="20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C82E2-A933-4D34-AFDA-E2DFC76B8D9D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423938" name="Text Box 2"/>
          <p:cNvSpPr txBox="1">
            <a:spLocks noChangeArrowheads="1"/>
          </p:cNvSpPr>
          <p:nvPr/>
        </p:nvSpPr>
        <p:spPr bwMode="auto">
          <a:xfrm>
            <a:off x="1187450" y="2060575"/>
            <a:ext cx="72009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4. </a:t>
            </a:r>
            <a:r>
              <a:rPr lang="ko-KR" altLang="en-US"/>
              <a:t>다음은 김교사가 생물 탐구의 본성을 지도하기 위하여 탐구의 사례를 재구성한 학습자료이다</a:t>
            </a:r>
            <a:r>
              <a:rPr lang="en-US" altLang="ko-KR"/>
              <a:t>.</a:t>
            </a:r>
          </a:p>
          <a:p>
            <a:pPr>
              <a:spcBef>
                <a:spcPct val="50000"/>
              </a:spcBef>
            </a:pPr>
            <a:endParaRPr lang="en-US" altLang="ko-KR"/>
          </a:p>
          <a:p>
            <a:pPr>
              <a:spcBef>
                <a:spcPct val="50000"/>
              </a:spcBef>
            </a:pPr>
            <a:r>
              <a:rPr lang="ko-KR" altLang="en-US"/>
              <a:t>위의 학습자료에서 탐구가 어떤 과정으로 진행되었는지 다음 항목에 따라 분석하여 설명하시오</a:t>
            </a:r>
            <a:r>
              <a:rPr lang="en-US" altLang="ko-KR"/>
              <a:t>.(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분석 대상은 김교사가 재구성한 학습자료로 한정하시오</a:t>
            </a:r>
            <a:r>
              <a:rPr lang="en-US" altLang="ko-KR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/>
              <a:t> </a:t>
            </a:r>
            <a:r>
              <a:rPr lang="ko-KR" altLang="en-US"/>
              <a:t>전체 연구 과정에 대하여 라카토스 연구 프로그램을 적용하여 분석하되 학습자료의 구체적인 내용과 관련 지으시오</a:t>
            </a:r>
            <a:r>
              <a:rPr lang="en-US" altLang="ko-KR"/>
              <a:t>. 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연구 프로그램의 핵은 입자유전학이론으로 한정하시오</a:t>
            </a:r>
            <a:r>
              <a:rPr lang="en-US" altLang="ko-KR"/>
              <a:t>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/>
              <a:t> </a:t>
            </a:r>
            <a:r>
              <a:rPr lang="ko-KR" altLang="en-US"/>
              <a:t>교육과정에서 제시된 탐구 과정 요소 중 </a:t>
            </a:r>
            <a:r>
              <a:rPr lang="en-US" altLang="ko-KR"/>
              <a:t>(</a:t>
            </a:r>
            <a:r>
              <a:rPr lang="ko-KR" altLang="en-US"/>
              <a:t>라</a:t>
            </a:r>
            <a:r>
              <a:rPr lang="en-US" altLang="ko-KR"/>
              <a:t>)</a:t>
            </a:r>
            <a:r>
              <a:rPr lang="ko-KR" altLang="en-US"/>
              <a:t>에 적용된 요소 </a:t>
            </a:r>
            <a:r>
              <a:rPr lang="en-US" altLang="ko-KR"/>
              <a:t>5</a:t>
            </a:r>
            <a:r>
              <a:rPr lang="ko-KR" altLang="en-US"/>
              <a:t>가지를 제시하고 이에 대한 근거를 각 탐구과정 요소의 특성과 구체적인 탐구 내용을 관련지어 분석하시오</a:t>
            </a:r>
            <a:r>
              <a:rPr lang="en-US" altLang="ko-KR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39D1-8D5A-4DD8-BF5A-6059F2C46F9C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611188" y="1989138"/>
            <a:ext cx="7848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/>
              <a:t>5. </a:t>
            </a:r>
            <a:r>
              <a:rPr lang="ko-KR" altLang="en-US"/>
              <a:t>다음은 화학반응 속도와 화학평형에 관련된 학생의 오개념을 변화시키기 위하여 발생학습 모형을 적용한 적용한 수업의 일부이다</a:t>
            </a:r>
            <a:r>
              <a:rPr lang="en-US" altLang="ko-KR"/>
              <a:t>. </a:t>
            </a:r>
            <a:r>
              <a:rPr lang="ko-KR" altLang="en-US"/>
              <a:t>물음에 답하시오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위 대화 내용에서 화학반응 속도와 화학 평형에 관련된 오개념을 가진 학생이 </a:t>
            </a:r>
            <a:r>
              <a:rPr lang="en-US" altLang="ko-KR"/>
              <a:t>3</a:t>
            </a:r>
            <a:r>
              <a:rPr lang="ko-KR" altLang="en-US"/>
              <a:t>명있다</a:t>
            </a:r>
            <a:r>
              <a:rPr lang="en-US" altLang="ko-KR"/>
              <a:t>. </a:t>
            </a:r>
            <a:r>
              <a:rPr lang="ko-KR" altLang="en-US"/>
              <a:t>각 학생의 오개념을 찾아서 적고</a:t>
            </a:r>
            <a:r>
              <a:rPr lang="en-US" altLang="ko-KR"/>
              <a:t>, </a:t>
            </a:r>
            <a:r>
              <a:rPr lang="ko-KR" altLang="en-US"/>
              <a:t>그 오개념을 수정하고</a:t>
            </a:r>
            <a:r>
              <a:rPr lang="en-US" altLang="ko-KR"/>
              <a:t>, </a:t>
            </a:r>
            <a:r>
              <a:rPr lang="ko-KR" altLang="en-US"/>
              <a:t>아레니우스 식을 적용하여 설명하시오</a:t>
            </a:r>
            <a:r>
              <a:rPr lang="en-US" altLang="ko-KR"/>
              <a:t>. </a:t>
            </a:r>
            <a:r>
              <a:rPr lang="ko-KR" altLang="en-US"/>
              <a:t>위 대화 내용이 화학반응 속도와 화학 평형의 이해에 대한 발생학습 수업의 일부라고 볼 때</a:t>
            </a:r>
            <a:r>
              <a:rPr lang="en-US" altLang="ko-KR"/>
              <a:t>, </a:t>
            </a:r>
            <a:r>
              <a:rPr lang="ko-KR" altLang="en-US"/>
              <a:t>다음 조건을 고려하여 발생학습 모형의 예비단계</a:t>
            </a:r>
            <a:r>
              <a:rPr lang="en-US" altLang="ko-KR"/>
              <a:t>, </a:t>
            </a:r>
            <a:r>
              <a:rPr lang="ko-KR" altLang="en-US"/>
              <a:t>초점단계</a:t>
            </a:r>
            <a:r>
              <a:rPr lang="en-US" altLang="ko-KR"/>
              <a:t>, </a:t>
            </a:r>
            <a:r>
              <a:rPr lang="ko-KR" altLang="en-US"/>
              <a:t>도전단계</a:t>
            </a:r>
            <a:r>
              <a:rPr lang="en-US" altLang="ko-KR"/>
              <a:t>, </a:t>
            </a:r>
            <a:r>
              <a:rPr lang="ko-KR" altLang="en-US"/>
              <a:t>적용 단계에 따라 교수학습 과정안을 완성하시오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조건</a:t>
            </a:r>
            <a:r>
              <a:rPr lang="en-US" altLang="ko-KR"/>
              <a:t>. </a:t>
            </a:r>
            <a:r>
              <a:rPr lang="ko-KR" altLang="en-US"/>
              <a:t>위 대화 내용이 해당되는 단계에서 주어진 수업이라고만 명시하시오</a:t>
            </a:r>
            <a:r>
              <a:rPr lang="en-US" altLang="ko-KR"/>
              <a:t>.</a:t>
            </a:r>
          </a:p>
          <a:p>
            <a:r>
              <a:rPr lang="en-US" altLang="ko-KR"/>
              <a:t>   </a:t>
            </a:r>
            <a:r>
              <a:rPr lang="ko-KR" altLang="en-US"/>
              <a:t>교사 활동 중심으로 진술하시오</a:t>
            </a:r>
            <a:r>
              <a:rPr lang="en-US" altLang="ko-KR"/>
              <a:t>.</a:t>
            </a:r>
          </a:p>
          <a:p>
            <a:r>
              <a:rPr lang="en-US" altLang="ko-KR"/>
              <a:t>   </a:t>
            </a:r>
            <a:r>
              <a:rPr lang="ko-KR" altLang="en-US"/>
              <a:t>모형</a:t>
            </a:r>
            <a:r>
              <a:rPr lang="en-US" altLang="ko-KR"/>
              <a:t>, </a:t>
            </a:r>
            <a:r>
              <a:rPr lang="ko-KR" altLang="en-US"/>
              <a:t>비유</a:t>
            </a:r>
            <a:r>
              <a:rPr lang="en-US" altLang="ko-KR"/>
              <a:t>, </a:t>
            </a:r>
            <a:r>
              <a:rPr lang="ko-KR" altLang="en-US"/>
              <a:t>실험</a:t>
            </a:r>
            <a:r>
              <a:rPr lang="en-US" altLang="ko-KR"/>
              <a:t>, </a:t>
            </a:r>
            <a:r>
              <a:rPr lang="ko-KR" altLang="en-US"/>
              <a:t>시범실험 중 </a:t>
            </a:r>
            <a:r>
              <a:rPr lang="en-US" altLang="ko-KR"/>
              <a:t>2</a:t>
            </a:r>
            <a:r>
              <a:rPr lang="ko-KR" altLang="en-US"/>
              <a:t>개를 선택하여 적절한 단계에 포함시키시오</a:t>
            </a:r>
            <a:r>
              <a:rPr lang="en-US" altLang="ko-KR"/>
              <a:t>.</a:t>
            </a:r>
          </a:p>
        </p:txBody>
      </p:sp>
      <p:sp>
        <p:nvSpPr>
          <p:cNvPr id="417795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</a:t>
            </a:r>
            <a:r>
              <a:rPr lang="ko-KR" altLang="en-US" b="1">
                <a:solidFill>
                  <a:schemeClr val="hlink"/>
                </a:solidFill>
              </a:rPr>
              <a:t>문항 분석</a:t>
            </a:r>
            <a:endParaRPr lang="ko-KR" altLang="en-US" sz="20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1C4C1-0A11-49A8-BECA-B6447D074736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418818" name="Text Box 2"/>
          <p:cNvSpPr txBox="1">
            <a:spLocks noChangeArrowheads="1"/>
          </p:cNvSpPr>
          <p:nvPr/>
        </p:nvSpPr>
        <p:spPr bwMode="auto">
          <a:xfrm>
            <a:off x="468313" y="2276475"/>
            <a:ext cx="74882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/>
              <a:t>6. </a:t>
            </a:r>
            <a:r>
              <a:rPr lang="ko-KR" altLang="en-US"/>
              <a:t>김교사는 고등학생들을 대상으로 암석에 관한 탐구활동을 계획하였고</a:t>
            </a:r>
            <a:r>
              <a:rPr lang="en-US" altLang="ko-KR"/>
              <a:t>, </a:t>
            </a:r>
            <a:r>
              <a:rPr lang="ko-KR" altLang="en-US"/>
              <a:t>이를 위해 탐구과제와 이 활동에 이용할 암석 표품별 특징을 제시하였다</a:t>
            </a:r>
            <a:r>
              <a:rPr lang="en-US" altLang="ko-KR"/>
              <a:t>. </a:t>
            </a:r>
            <a:r>
              <a:rPr lang="ko-KR" altLang="en-US"/>
              <a:t>다음 탐구 보고서는 한 학생이 이 탐구 과제를 수행한 후에 적성한 것이다</a:t>
            </a:r>
            <a:r>
              <a:rPr lang="en-US" altLang="ko-KR"/>
              <a:t>.</a:t>
            </a:r>
          </a:p>
          <a:p>
            <a:r>
              <a:rPr lang="ko-KR" altLang="en-US"/>
              <a:t>탐구 과제</a:t>
            </a:r>
          </a:p>
          <a:p>
            <a:r>
              <a:rPr lang="ko-KR" altLang="en-US"/>
              <a:t>암석 표품별 특징</a:t>
            </a:r>
          </a:p>
          <a:p>
            <a:r>
              <a:rPr lang="ko-KR" altLang="en-US"/>
              <a:t>탐구 보고서</a:t>
            </a:r>
          </a:p>
          <a:p>
            <a:endParaRPr lang="ko-KR" altLang="en-US"/>
          </a:p>
          <a:p>
            <a:r>
              <a:rPr lang="ko-KR" altLang="en-US"/>
              <a:t>이 학생의 탐구 보고서 </a:t>
            </a:r>
            <a:r>
              <a:rPr lang="en-US" altLang="ko-KR"/>
              <a:t>(</a:t>
            </a:r>
            <a:r>
              <a:rPr lang="ko-KR" altLang="en-US"/>
              <a:t>가</a:t>
            </a:r>
            <a:r>
              <a:rPr lang="en-US" altLang="ko-KR"/>
              <a:t>)</a:t>
            </a:r>
            <a:r>
              <a:rPr lang="ko-KR" altLang="en-US"/>
              <a:t>에서 관찰 추론 내용과 암석명에 나타난 오류를 찾아 수정하고</a:t>
            </a:r>
            <a:r>
              <a:rPr lang="en-US" altLang="ko-KR"/>
              <a:t>, </a:t>
            </a:r>
            <a:r>
              <a:rPr lang="ko-KR" altLang="en-US"/>
              <a:t>나에서 이 학생이 완성하지 못한 암석 </a:t>
            </a:r>
            <a:r>
              <a:rPr lang="en-US" altLang="ko-KR"/>
              <a:t>A, B, C</a:t>
            </a:r>
            <a:r>
              <a:rPr lang="ko-KR" altLang="en-US"/>
              <a:t>의 성인을 설명하시오</a:t>
            </a:r>
            <a:r>
              <a:rPr lang="en-US" altLang="ko-KR"/>
              <a:t>. </a:t>
            </a:r>
            <a:r>
              <a:rPr lang="ko-KR" altLang="en-US"/>
              <a:t>또한 탐구과제의 목표에 부합되는 평가틀을 다음 조건에 따라 개발하시오</a:t>
            </a:r>
            <a:r>
              <a:rPr lang="en-US" altLang="ko-KR"/>
              <a:t>.</a:t>
            </a:r>
          </a:p>
        </p:txBody>
      </p:sp>
      <p:sp>
        <p:nvSpPr>
          <p:cNvPr id="418819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</a:t>
            </a:r>
            <a:r>
              <a:rPr lang="ko-KR" altLang="en-US" b="1">
                <a:solidFill>
                  <a:schemeClr val="hlink"/>
                </a:solidFill>
              </a:rPr>
              <a:t>문항 분석</a:t>
            </a:r>
            <a:endParaRPr lang="ko-KR" altLang="en-US" sz="20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AA0E-281D-4AB8-99B9-E0CC067037DF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419842" name="Text Box 2"/>
          <p:cNvSpPr txBox="1">
            <a:spLocks noChangeArrowheads="1"/>
          </p:cNvSpPr>
          <p:nvPr/>
        </p:nvSpPr>
        <p:spPr bwMode="auto">
          <a:xfrm>
            <a:off x="684213" y="2492375"/>
            <a:ext cx="75596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ko-KR" altLang="en-US"/>
              <a:t>조건</a:t>
            </a:r>
          </a:p>
          <a:p>
            <a:r>
              <a:rPr lang="ko-KR" altLang="en-US"/>
              <a:t>평가틀은 평가 목표와 평가기준으로 구성한다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평가 목표와 평가 기준은 위에서 제시한 암석 관련 탐구활동의 내용과 구체적으로 연계하여 진술한다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평가 목표는 클로퍼의 과학교육목표 분류 체계에서 과학교육 목표 영역의 행동범주를 활용하여 </a:t>
            </a:r>
            <a:r>
              <a:rPr lang="en-US" altLang="ko-KR"/>
              <a:t>5</a:t>
            </a:r>
            <a:r>
              <a:rPr lang="ko-KR" altLang="en-US"/>
              <a:t>개만 진술한다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평가 기준은 각 평가 목표별로 </a:t>
            </a:r>
            <a:r>
              <a:rPr lang="en-US" altLang="ko-KR"/>
              <a:t>3</a:t>
            </a:r>
            <a:r>
              <a:rPr lang="ko-KR" altLang="en-US"/>
              <a:t>단계 척도로 진술한다</a:t>
            </a:r>
            <a:r>
              <a:rPr lang="en-US" altLang="ko-KR"/>
              <a:t>. </a:t>
            </a:r>
            <a:r>
              <a:rPr lang="ko-KR" altLang="en-US"/>
              <a:t>이때 매우잘함</a:t>
            </a:r>
            <a:r>
              <a:rPr lang="en-US" altLang="ko-KR"/>
              <a:t>, </a:t>
            </a:r>
            <a:r>
              <a:rPr lang="ko-KR" altLang="en-US"/>
              <a:t>보통</a:t>
            </a:r>
            <a:r>
              <a:rPr lang="en-US" altLang="ko-KR"/>
              <a:t>, </a:t>
            </a:r>
            <a:r>
              <a:rPr lang="ko-KR" altLang="en-US"/>
              <a:t>매우 못함 등과 같이 이 탐구활동 내용과 관련이 없는 척도는 사용하지 않는다</a:t>
            </a:r>
            <a:r>
              <a:rPr lang="en-US" altLang="ko-KR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88E0-9320-42DD-9696-34C8085CFA4E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2627313" y="105251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시험의 개요</a:t>
            </a:r>
          </a:p>
        </p:txBody>
      </p:sp>
      <p:sp>
        <p:nvSpPr>
          <p:cNvPr id="404486" name="Text Box 6"/>
          <p:cNvSpPr txBox="1">
            <a:spLocks noChangeArrowheads="1"/>
          </p:cNvSpPr>
          <p:nvPr/>
        </p:nvSpPr>
        <p:spPr bwMode="auto">
          <a:xfrm>
            <a:off x="1258888" y="2276475"/>
            <a:ext cx="6626225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/>
              <a:t> </a:t>
            </a:r>
            <a:r>
              <a:rPr lang="ko-KR" altLang="en-US"/>
              <a:t>문항수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</a:t>
            </a:r>
            <a:r>
              <a:rPr lang="en-US" altLang="ko-KR"/>
              <a:t>1</a:t>
            </a:r>
            <a:r>
              <a:rPr lang="ko-KR" altLang="en-US"/>
              <a:t>교시</a:t>
            </a:r>
            <a:r>
              <a:rPr lang="en-US" altLang="ko-KR"/>
              <a:t>, 2</a:t>
            </a:r>
            <a:r>
              <a:rPr lang="ko-KR" altLang="en-US"/>
              <a:t>교시 각 </a:t>
            </a:r>
            <a:r>
              <a:rPr lang="en-US" altLang="ko-KR"/>
              <a:t>2</a:t>
            </a:r>
            <a:r>
              <a:rPr lang="ko-KR" altLang="en-US"/>
              <a:t>문항씩 총 </a:t>
            </a:r>
            <a:r>
              <a:rPr lang="en-US" altLang="ko-KR"/>
              <a:t>4</a:t>
            </a:r>
            <a:r>
              <a:rPr lang="ko-KR" altLang="en-US"/>
              <a:t>문항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각 교시당 한 문항에만 하위 문항을 둘 수 있음</a:t>
            </a:r>
          </a:p>
          <a:p>
            <a:pPr>
              <a:spcBef>
                <a:spcPct val="50000"/>
              </a:spcBef>
            </a:pPr>
            <a:endParaRPr lang="ko-KR" altLang="en-US"/>
          </a:p>
          <a:p>
            <a:pPr>
              <a:spcBef>
                <a:spcPct val="50000"/>
              </a:spcBef>
              <a:buFontTx/>
              <a:buChar char="•"/>
            </a:pPr>
            <a:r>
              <a:rPr lang="ko-KR" altLang="en-US"/>
              <a:t> 문항별 배점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 </a:t>
            </a:r>
            <a:r>
              <a:rPr lang="en-US" altLang="ko-KR"/>
              <a:t>20 – 30</a:t>
            </a:r>
            <a:r>
              <a:rPr lang="ko-KR" altLang="en-US"/>
              <a:t>점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 문항의 중요도</a:t>
            </a:r>
            <a:r>
              <a:rPr lang="en-US" altLang="ko-KR"/>
              <a:t>, </a:t>
            </a:r>
            <a:r>
              <a:rPr lang="ko-KR" altLang="en-US"/>
              <a:t>난이도</a:t>
            </a:r>
            <a:r>
              <a:rPr lang="en-US" altLang="ko-KR"/>
              <a:t>, </a:t>
            </a:r>
            <a:r>
              <a:rPr lang="ko-KR" altLang="en-US"/>
              <a:t>예상 소요 시간 등을 고려하여 결정</a:t>
            </a:r>
          </a:p>
          <a:p>
            <a:pPr>
              <a:spcBef>
                <a:spcPct val="50000"/>
              </a:spcBef>
            </a:pPr>
            <a:endParaRPr lang="ko-KR" altLang="en-US"/>
          </a:p>
          <a:p>
            <a:pPr>
              <a:spcBef>
                <a:spcPct val="50000"/>
              </a:spcBef>
              <a:buFontTx/>
              <a:buChar char="•"/>
            </a:pPr>
            <a:r>
              <a:rPr lang="ko-KR" altLang="en-US"/>
              <a:t> 과락</a:t>
            </a:r>
            <a:r>
              <a:rPr lang="en-US" altLang="ko-KR"/>
              <a:t>: 40</a:t>
            </a:r>
            <a:r>
              <a:rPr lang="ko-KR" altLang="en-US"/>
              <a:t>점 미만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D468A-E09E-4213-96AB-042DF9A5B637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412674" name="Text Box 2"/>
          <p:cNvSpPr txBox="1">
            <a:spLocks noChangeArrowheads="1"/>
          </p:cNvSpPr>
          <p:nvPr/>
        </p:nvSpPr>
        <p:spPr bwMode="auto">
          <a:xfrm>
            <a:off x="1042988" y="1628775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문항 구성</a:t>
            </a:r>
          </a:p>
        </p:txBody>
      </p:sp>
      <p:sp>
        <p:nvSpPr>
          <p:cNvPr id="412780" name="Rectangle 108"/>
          <p:cNvSpPr>
            <a:spLocks noChangeArrowheads="1"/>
          </p:cNvSpPr>
          <p:nvPr/>
        </p:nvSpPr>
        <p:spPr bwMode="auto">
          <a:xfrm>
            <a:off x="0" y="2468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413008" name="Rectangle 336"/>
          <p:cNvSpPr>
            <a:spLocks noChangeArrowheads="1"/>
          </p:cNvSpPr>
          <p:nvPr/>
        </p:nvSpPr>
        <p:spPr bwMode="auto">
          <a:xfrm>
            <a:off x="0" y="1344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graphicFrame>
        <p:nvGraphicFramePr>
          <p:cNvPr id="413256" name="Group 584"/>
          <p:cNvGraphicFramePr>
            <a:graphicFrameLocks noGrp="1"/>
          </p:cNvGraphicFramePr>
          <p:nvPr/>
        </p:nvGraphicFramePr>
        <p:xfrm>
          <a:off x="827088" y="2060575"/>
          <a:ext cx="7200900" cy="3759518"/>
        </p:xfrm>
        <a:graphic>
          <a:graphicData uri="http://schemas.openxmlformats.org/drawingml/2006/table">
            <a:tbl>
              <a:tblPr/>
              <a:tblGrid>
                <a:gridCol w="1028700"/>
                <a:gridCol w="1504950"/>
                <a:gridCol w="1503362"/>
                <a:gridCol w="1503363"/>
                <a:gridCol w="16605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번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번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번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번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1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2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3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4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5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+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바탕" pitchFamily="18" charset="-127"/>
                        </a:rPr>
                        <a:t>   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유형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6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교과교육학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바탕" pitchFamily="18" charset="-127"/>
                          <a:ea typeface="바탕" pitchFamily="18" charset="-127"/>
                        </a:rPr>
                        <a:t>교과내용학</a:t>
                      </a:r>
                      <a:endParaRPr kumimoji="1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3257" name="Text Box 585"/>
          <p:cNvSpPr txBox="1">
            <a:spLocks noChangeArrowheads="1"/>
          </p:cNvSpPr>
          <p:nvPr/>
        </p:nvSpPr>
        <p:spPr bwMode="auto">
          <a:xfrm>
            <a:off x="2627313" y="105251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시험의 개요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9A056-4A78-41C5-94D2-228BFBA0E92B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411650" name="Text Box 2"/>
          <p:cNvSpPr txBox="1">
            <a:spLocks noChangeArrowheads="1"/>
          </p:cNvSpPr>
          <p:nvPr/>
        </p:nvSpPr>
        <p:spPr bwMode="auto">
          <a:xfrm>
            <a:off x="2627313" y="105251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시험의 개요</a:t>
            </a:r>
          </a:p>
        </p:txBody>
      </p:sp>
      <p:sp>
        <p:nvSpPr>
          <p:cNvPr id="411651" name="Text Box 3"/>
          <p:cNvSpPr txBox="1">
            <a:spLocks noChangeArrowheads="1"/>
          </p:cNvSpPr>
          <p:nvPr/>
        </p:nvSpPr>
        <p:spPr bwMode="auto">
          <a:xfrm>
            <a:off x="1331913" y="2205038"/>
            <a:ext cx="6769100" cy="325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/>
              <a:t> </a:t>
            </a:r>
            <a:r>
              <a:rPr lang="ko-KR" altLang="en-US"/>
              <a:t>답안 분량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예상 소요시간</a:t>
            </a:r>
            <a:r>
              <a:rPr lang="en-US" altLang="ko-KR"/>
              <a:t>, </a:t>
            </a:r>
            <a:r>
              <a:rPr lang="ko-KR" altLang="en-US"/>
              <a:t>수험자의 쓰기 속도</a:t>
            </a:r>
            <a:r>
              <a:rPr lang="en-US" altLang="ko-KR"/>
              <a:t>, </a:t>
            </a:r>
            <a:r>
              <a:rPr lang="ko-KR" altLang="en-US"/>
              <a:t>답안 작성 절차 등을 고려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문항당 답안 작성 분량은 </a:t>
            </a:r>
            <a:r>
              <a:rPr lang="en-US" altLang="ko-KR"/>
              <a:t>2</a:t>
            </a:r>
            <a:r>
              <a:rPr lang="ko-KR" altLang="en-US"/>
              <a:t>면 이내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채점 기준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채점 항목 결정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채점 항목의 비중에 따라 항목별 배점 결정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채점 항목을 구체화하여 채점 기준을 설정</a:t>
            </a:r>
          </a:p>
          <a:p>
            <a:pPr>
              <a:spcBef>
                <a:spcPct val="50000"/>
              </a:spcBef>
            </a:pPr>
            <a:r>
              <a:rPr lang="ko-KR" altLang="en-US"/>
              <a:t>    필요 시 채점 기준을 구체화하여 부분 점수 부여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3DCDD-1EED-4B75-ACA4-873A0AF046A3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410626" name="Text Box 2"/>
          <p:cNvSpPr txBox="1">
            <a:spLocks noChangeArrowheads="1"/>
          </p:cNvSpPr>
          <p:nvPr/>
        </p:nvSpPr>
        <p:spPr bwMode="auto">
          <a:xfrm>
            <a:off x="684213" y="170021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문항의 정의</a:t>
            </a: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827088" y="2349500"/>
            <a:ext cx="7488237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/>
              <a:t>주어진 물음이나 논제</a:t>
            </a:r>
            <a:r>
              <a:rPr lang="en-US" altLang="ko-KR"/>
              <a:t>, </a:t>
            </a:r>
            <a:r>
              <a:rPr lang="ko-KR" altLang="en-US"/>
              <a:t>지시에 따라서 피험자가 문제에 대한 답안을 하나 이상의 문장으로 조직하고 논리적으로 서술하도록 하는 문항</a:t>
            </a:r>
          </a:p>
          <a:p>
            <a:pPr>
              <a:spcBef>
                <a:spcPct val="50000"/>
              </a:spcBef>
            </a:pPr>
            <a:endParaRPr lang="ko-KR" altLang="en-US"/>
          </a:p>
          <a:p>
            <a:pPr>
              <a:spcBef>
                <a:spcPct val="50000"/>
              </a:spcBef>
            </a:pPr>
            <a:r>
              <a:rPr lang="ko-KR" altLang="en-US"/>
              <a:t>주어진 글의 요약</a:t>
            </a:r>
            <a:r>
              <a:rPr lang="en-US" altLang="ko-KR"/>
              <a:t>, </a:t>
            </a:r>
            <a:r>
              <a:rPr lang="ko-KR" altLang="en-US"/>
              <a:t>다른 단어로의 번역</a:t>
            </a:r>
            <a:r>
              <a:rPr lang="en-US" altLang="ko-KR"/>
              <a:t>, </a:t>
            </a:r>
            <a:r>
              <a:rPr lang="ko-KR" altLang="en-US"/>
              <a:t>수학 증명의 도출</a:t>
            </a:r>
            <a:r>
              <a:rPr lang="en-US" altLang="ko-KR"/>
              <a:t>, </a:t>
            </a:r>
            <a:r>
              <a:rPr lang="ko-KR" altLang="en-US"/>
              <a:t>과학적 현상의 설명도 포함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611188" y="4124325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문항의 특성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971550" y="4797425"/>
            <a:ext cx="712946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ko-KR"/>
              <a:t> </a:t>
            </a:r>
            <a:r>
              <a:rPr lang="ko-KR" altLang="en-US"/>
              <a:t>반응의 자유</a:t>
            </a:r>
            <a:r>
              <a:rPr lang="en-US" altLang="ko-KR"/>
              <a:t>: </a:t>
            </a:r>
            <a:r>
              <a:rPr lang="ko-KR" altLang="en-US"/>
              <a:t>문제에 대한 접근 방법</a:t>
            </a:r>
            <a:r>
              <a:rPr lang="en-US" altLang="ko-KR"/>
              <a:t>, </a:t>
            </a:r>
            <a:r>
              <a:rPr lang="ko-KR" altLang="en-US"/>
              <a:t>사용하는 사실 정보</a:t>
            </a:r>
            <a:r>
              <a:rPr lang="en-US" altLang="ko-KR"/>
              <a:t>, </a:t>
            </a:r>
            <a:r>
              <a:rPr lang="ko-KR" altLang="en-US"/>
              <a:t>답안 조직</a:t>
            </a:r>
            <a:r>
              <a:rPr lang="en-US" altLang="ko-KR"/>
              <a:t>, </a:t>
            </a:r>
            <a:r>
              <a:rPr lang="ko-KR" altLang="en-US"/>
              <a:t>반응의 각 측면에 부여하는 강조의 정도에서 자유로움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ko-KR" altLang="en-US"/>
              <a:t> 아이디어를 조직</a:t>
            </a:r>
            <a:r>
              <a:rPr lang="en-US" altLang="ko-KR"/>
              <a:t>, </a:t>
            </a:r>
            <a:r>
              <a:rPr lang="ko-KR" altLang="en-US"/>
              <a:t>통합</a:t>
            </a:r>
            <a:r>
              <a:rPr lang="en-US" altLang="ko-KR"/>
              <a:t>, </a:t>
            </a:r>
            <a:r>
              <a:rPr lang="ko-KR" altLang="en-US"/>
              <a:t>표현하는 능력 측정에 유용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DFE-4FD3-4023-9BAF-3011734A51D9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409602" name="Text Box 2"/>
          <p:cNvSpPr txBox="1">
            <a:spLocks noChangeArrowheads="1"/>
          </p:cNvSpPr>
          <p:nvPr/>
        </p:nvSpPr>
        <p:spPr bwMode="auto">
          <a:xfrm>
            <a:off x="2411413" y="1052513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>
                <a:solidFill>
                  <a:schemeClr val="hlink"/>
                </a:solidFill>
              </a:rPr>
              <a:t>논술형 문항의 유형</a:t>
            </a:r>
          </a:p>
        </p:txBody>
      </p:sp>
      <p:sp>
        <p:nvSpPr>
          <p:cNvPr id="409603" name="Text Box 3"/>
          <p:cNvSpPr txBox="1">
            <a:spLocks noChangeArrowheads="1"/>
          </p:cNvSpPr>
          <p:nvPr/>
        </p:nvSpPr>
        <p:spPr bwMode="auto">
          <a:xfrm>
            <a:off x="827088" y="2205038"/>
            <a:ext cx="7129462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ko-KR" altLang="en-US"/>
              <a:t>응답 제한형</a:t>
            </a:r>
          </a:p>
          <a:p>
            <a:pPr marL="457200" indent="-457200">
              <a:spcBef>
                <a:spcPct val="50000"/>
              </a:spcBef>
            </a:pPr>
            <a:r>
              <a:rPr lang="ko-KR" altLang="en-US"/>
              <a:t>     제시되어야 하는 답을 업격히 제한</a:t>
            </a:r>
          </a:p>
          <a:p>
            <a:pPr marL="457200" indent="-457200">
              <a:spcBef>
                <a:spcPct val="50000"/>
              </a:spcBef>
            </a:pPr>
            <a:r>
              <a:rPr lang="ko-KR" altLang="en-US"/>
              <a:t>    교과의 경계가 고려되어야 하고 문제에 의해 항상 좁게 한정됨</a:t>
            </a:r>
          </a:p>
          <a:p>
            <a:pPr marL="457200" indent="-457200">
              <a:spcBef>
                <a:spcPct val="50000"/>
              </a:spcBef>
            </a:pPr>
            <a:r>
              <a:rPr lang="ko-KR" altLang="en-US"/>
              <a:t>    일반적으로 답의 형식은 열거하라</a:t>
            </a:r>
            <a:r>
              <a:rPr lang="en-US" altLang="ko-KR"/>
              <a:t>, </a:t>
            </a:r>
            <a:r>
              <a:rPr lang="ko-KR" altLang="en-US"/>
              <a:t>정의하라</a:t>
            </a:r>
            <a:r>
              <a:rPr lang="en-US" altLang="ko-KR"/>
              <a:t>, </a:t>
            </a:r>
            <a:r>
              <a:rPr lang="ko-KR" altLang="en-US"/>
              <a:t>이유를 제시하라 등의 용어</a:t>
            </a:r>
            <a:r>
              <a:rPr lang="en-US" altLang="ko-KR"/>
              <a:t>, </a:t>
            </a:r>
            <a:r>
              <a:rPr lang="ko-KR" altLang="en-US"/>
              <a:t>때로는 특수한 방향이나 도입 자료의 사용에 의해 더욱 제한함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ko-KR" altLang="en-US"/>
              <a:t> 응답 자유형</a:t>
            </a:r>
          </a:p>
          <a:p>
            <a:pPr marL="457200" indent="-457200">
              <a:spcBef>
                <a:spcPct val="50000"/>
              </a:spcBef>
            </a:pPr>
            <a:r>
              <a:rPr lang="ko-KR" altLang="en-US"/>
              <a:t>   수업자에게 자신의 반응의 형식과 범위를 결정할 거의 무한대의 자유를 부여</a:t>
            </a:r>
          </a:p>
          <a:p>
            <a:pPr marL="457200" indent="-457200">
              <a:spcBef>
                <a:spcPct val="50000"/>
              </a:spcBef>
            </a:pPr>
            <a:r>
              <a:rPr lang="ko-KR" altLang="en-US"/>
              <a:t>  어떤 경우에는 시간 제한</a:t>
            </a:r>
            <a:r>
              <a:rPr lang="en-US" altLang="ko-KR"/>
              <a:t>, </a:t>
            </a:r>
            <a:r>
              <a:rPr lang="ko-KR" altLang="en-US"/>
              <a:t>페이지 제한</a:t>
            </a:r>
            <a:r>
              <a:rPr lang="en-US" altLang="ko-KR"/>
              <a:t>, </a:t>
            </a:r>
            <a:r>
              <a:rPr lang="ko-KR" altLang="en-US"/>
              <a:t>답에 포함되어야 하는 자료</a:t>
            </a:r>
            <a:r>
              <a:rPr lang="en-US" altLang="ko-KR"/>
              <a:t>, </a:t>
            </a:r>
            <a:r>
              <a:rPr lang="ko-KR" altLang="en-US"/>
              <a:t>반응 형식에 대한 제한과 같은 다소 엄격한 실제적인 제한이 부과될 수 있음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78607-5F37-40B5-97EA-F403E4E40609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13698" name="Rectangle 2"/>
          <p:cNvSpPr>
            <a:spLocks noChangeArrowheads="1"/>
          </p:cNvSpPr>
          <p:nvPr/>
        </p:nvSpPr>
        <p:spPr bwMode="auto">
          <a:xfrm>
            <a:off x="900113" y="2341563"/>
            <a:ext cx="72009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kumimoji="1" lang="en-US" altLang="ko-KR"/>
              <a:t>1. </a:t>
            </a:r>
            <a:r>
              <a:rPr kumimoji="1" lang="ko-KR" altLang="en-US"/>
              <a:t>군집 수준에서 장기간에 걸쳐 나타나는 적응 현상 중에 천이 과정에 따라 군집의 광합성 관련 특성 변화가 있다</a:t>
            </a:r>
            <a:r>
              <a:rPr kumimoji="1" lang="en-US" altLang="ko-KR"/>
              <a:t>. </a:t>
            </a:r>
            <a:r>
              <a:rPr kumimoji="1" lang="ko-KR" altLang="en-US"/>
              <a:t>그림은 천이 과정에 있는 식물 군집에서 빛의 세기에 따른 광합성량을 나타낸 것이다</a:t>
            </a:r>
            <a:r>
              <a:rPr kumimoji="1" lang="en-US" altLang="ko-KR"/>
              <a:t>.</a:t>
            </a:r>
          </a:p>
          <a:p>
            <a:r>
              <a:rPr kumimoji="1" lang="en-US" altLang="ko-KR"/>
              <a:t/>
            </a:r>
            <a:br>
              <a:rPr kumimoji="1" lang="en-US" altLang="ko-KR"/>
            </a:br>
            <a:endParaRPr kumimoji="1" lang="en-US" altLang="ko-KR"/>
          </a:p>
          <a:p>
            <a:endParaRPr kumimoji="1" lang="en-US" altLang="ko-KR"/>
          </a:p>
          <a:p>
            <a:r>
              <a:rPr kumimoji="1" lang="ko-KR" altLang="en-US"/>
              <a:t>천이의 진행에 따라 나타나는 광합성에 관련된 특성의 변화를 군집 내 환경 변화에 따른 잎의 속성 변화와 잎의 속성 변화에 따른 총광합성량의 변화로 구분하여 설명한 후</a:t>
            </a:r>
            <a:r>
              <a:rPr kumimoji="1" lang="en-US" altLang="ko-KR"/>
              <a:t>, </a:t>
            </a:r>
            <a:r>
              <a:rPr kumimoji="1" lang="ko-KR" altLang="en-US"/>
              <a:t>천이의 후기로 갈수록 순광합성량이 감소되는 원인을 설명하시오</a:t>
            </a:r>
            <a:r>
              <a:rPr kumimoji="1" lang="en-US" altLang="ko-KR"/>
              <a:t>.</a:t>
            </a:r>
          </a:p>
        </p:txBody>
      </p:sp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문항 분석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BE479-17D3-4E50-AEED-F91F78512E74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414722" name="Text Box 2"/>
          <p:cNvSpPr txBox="1">
            <a:spLocks noChangeArrowheads="1"/>
          </p:cNvSpPr>
          <p:nvPr/>
        </p:nvSpPr>
        <p:spPr bwMode="auto">
          <a:xfrm>
            <a:off x="827088" y="2565400"/>
            <a:ext cx="68405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/>
              <a:t>1-2. </a:t>
            </a:r>
            <a:r>
              <a:rPr lang="ko-KR" altLang="en-US"/>
              <a:t>세포수준에서 단기간에 나타나는 적응 현상의 예로는 엽록체에서 일어나는 전자전달과정의 조절이 있다</a:t>
            </a:r>
            <a:r>
              <a:rPr lang="en-US" altLang="ko-KR"/>
              <a:t>. </a:t>
            </a:r>
            <a:r>
              <a:rPr lang="ko-KR" altLang="en-US"/>
              <a:t>식물은 틸라코이드에 도달한 빛 에너지 분포를 짧은 시간 내에 조절하여 전자전달과정의 효율성을 높인다</a:t>
            </a:r>
            <a:r>
              <a:rPr lang="en-US" altLang="ko-KR"/>
              <a:t>. </a:t>
            </a:r>
            <a:r>
              <a:rPr lang="ko-KR" altLang="en-US"/>
              <a:t>틸라코이드에서 광계 </a:t>
            </a:r>
            <a:r>
              <a:rPr lang="en-US" altLang="ko-KR"/>
              <a:t>I, II </a:t>
            </a:r>
            <a:r>
              <a:rPr lang="ko-KR" altLang="en-US"/>
              <a:t>간의 에너지 분포 조절이 일어나는 과정을 설명한 후</a:t>
            </a:r>
            <a:r>
              <a:rPr lang="en-US" altLang="ko-KR"/>
              <a:t>, </a:t>
            </a:r>
            <a:r>
              <a:rPr lang="ko-KR" altLang="en-US"/>
              <a:t>이와 같은 조절 과정이 필요한 이유 </a:t>
            </a:r>
            <a:r>
              <a:rPr lang="en-US" altLang="ko-KR"/>
              <a:t>2</a:t>
            </a:r>
            <a:r>
              <a:rPr lang="ko-KR" altLang="en-US"/>
              <a:t>가지를 기술하시오</a:t>
            </a:r>
            <a:r>
              <a:rPr lang="en-US" altLang="ko-KR"/>
              <a:t>.</a:t>
            </a:r>
          </a:p>
        </p:txBody>
      </p:sp>
      <p:sp>
        <p:nvSpPr>
          <p:cNvPr id="414723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</a:t>
            </a:r>
            <a:r>
              <a:rPr lang="ko-KR" altLang="en-US" b="1">
                <a:solidFill>
                  <a:schemeClr val="hlink"/>
                </a:solidFill>
              </a:rPr>
              <a:t>문항 분석</a:t>
            </a:r>
            <a:endParaRPr lang="ko-KR" altLang="en-US" sz="20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48E7-1F18-4CB4-BA3F-C31E0B67092F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415746" name="Text Box 2"/>
          <p:cNvSpPr txBox="1">
            <a:spLocks noChangeArrowheads="1"/>
          </p:cNvSpPr>
          <p:nvPr/>
        </p:nvSpPr>
        <p:spPr bwMode="auto">
          <a:xfrm>
            <a:off x="827088" y="2636838"/>
            <a:ext cx="712946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ko-KR"/>
              <a:t>3-1. </a:t>
            </a:r>
            <a:r>
              <a:rPr lang="ko-KR" altLang="en-US"/>
              <a:t>다음은 여성의 생리주기 동안 뇌하수체에서 분비되는 호르몬과 난소에서 분비되는 성호르몬의 혈액 내 농도 변화를 나타낸 그림이다</a:t>
            </a:r>
            <a:r>
              <a:rPr lang="en-US" altLang="ko-KR"/>
              <a:t>. </a:t>
            </a:r>
            <a:r>
              <a:rPr lang="ko-KR" altLang="en-US"/>
              <a:t>생리주기에 따른 호르몬 분비는 음성되먹임 메커니즘과 양성되먹임 메커니즘에 의해 조절된다</a:t>
            </a:r>
            <a:r>
              <a:rPr lang="en-US" altLang="ko-KR"/>
              <a:t>. </a:t>
            </a:r>
            <a:r>
              <a:rPr lang="ko-KR" altLang="en-US"/>
              <a:t>그림에 표시된 호르몬의 이름과 시점 가</a:t>
            </a:r>
            <a:r>
              <a:rPr lang="en-US" altLang="ko-KR"/>
              <a:t>, </a:t>
            </a:r>
            <a:r>
              <a:rPr lang="ko-KR" altLang="en-US"/>
              <a:t>나</a:t>
            </a:r>
            <a:r>
              <a:rPr lang="en-US" altLang="ko-KR"/>
              <a:t>, </a:t>
            </a:r>
            <a:r>
              <a:rPr lang="ko-KR" altLang="en-US"/>
              <a:t>다에서 작용하는 되먹임 메커니즘이 양성 또는 음성인지를 제시하고 그 되먹임 과정을 기술하시오</a:t>
            </a:r>
            <a:r>
              <a:rPr lang="en-US" altLang="ko-KR"/>
              <a:t>. 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되먹임 과정을 기술할 때는 호르몬이 분비되는 곳</a:t>
            </a:r>
            <a:r>
              <a:rPr lang="en-US" altLang="ko-KR"/>
              <a:t>, </a:t>
            </a:r>
            <a:r>
              <a:rPr lang="ko-KR" altLang="en-US"/>
              <a:t>작용하는 곳</a:t>
            </a:r>
            <a:r>
              <a:rPr lang="en-US" altLang="ko-KR"/>
              <a:t>, </a:t>
            </a:r>
            <a:r>
              <a:rPr lang="ko-KR" altLang="en-US"/>
              <a:t>여포의 발달 과정을 포함하시오</a:t>
            </a:r>
            <a:r>
              <a:rPr lang="en-US" altLang="ko-KR"/>
              <a:t>.)</a:t>
            </a:r>
          </a:p>
          <a:p>
            <a:r>
              <a:rPr lang="en-US" altLang="ko-KR"/>
              <a:t/>
            </a:r>
            <a:br>
              <a:rPr lang="en-US" altLang="ko-KR"/>
            </a:br>
            <a:endParaRPr lang="en-US" altLang="ko-KR"/>
          </a:p>
        </p:txBody>
      </p:sp>
      <p:sp>
        <p:nvSpPr>
          <p:cNvPr id="415747" name="Text Box 3"/>
          <p:cNvSpPr txBox="1">
            <a:spLocks noChangeArrowheads="1"/>
          </p:cNvSpPr>
          <p:nvPr/>
        </p:nvSpPr>
        <p:spPr bwMode="auto">
          <a:xfrm>
            <a:off x="2555875" y="1052513"/>
            <a:ext cx="352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>
                <a:solidFill>
                  <a:schemeClr val="hlink"/>
                </a:solidFill>
              </a:rPr>
              <a:t>2</a:t>
            </a:r>
            <a:r>
              <a:rPr lang="ko-KR" altLang="en-US" sz="2000" b="1">
                <a:solidFill>
                  <a:schemeClr val="hlink"/>
                </a:solidFill>
              </a:rPr>
              <a:t>차 임용고사 </a:t>
            </a:r>
            <a:r>
              <a:rPr lang="ko-KR" altLang="en-US" b="1">
                <a:solidFill>
                  <a:schemeClr val="hlink"/>
                </a:solidFill>
              </a:rPr>
              <a:t>문항 분석</a:t>
            </a:r>
            <a:endParaRPr lang="ko-KR" altLang="en-US" sz="20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bg1">
                <a:alpha val="0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4948</TotalTime>
  <Words>983</Words>
  <Application>Microsoft PowerPoint</Application>
  <PresentationFormat>화면 슬라이드 쇼(4:3)</PresentationFormat>
  <Paragraphs>148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굴림</vt:lpstr>
      <vt:lpstr>Times New Roman</vt:lpstr>
      <vt:lpstr>Tahoma</vt:lpstr>
      <vt:lpstr>Wingdings</vt:lpstr>
      <vt:lpstr>Arial</vt:lpstr>
      <vt:lpstr>휴먼둥근헤드라인</vt:lpstr>
      <vt:lpstr>바탕</vt:lpstr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</vt:vector>
  </TitlesOfParts>
  <Company>한국교원대학교 생물교육과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김영신</dc:creator>
  <cp:lastModifiedBy>snoopy</cp:lastModifiedBy>
  <cp:revision>238</cp:revision>
  <dcterms:created xsi:type="dcterms:W3CDTF">2005-02-03T07:56:33Z</dcterms:created>
  <dcterms:modified xsi:type="dcterms:W3CDTF">2009-09-18T08:30:17Z</dcterms:modified>
</cp:coreProperties>
</file>