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BB09A-BFF9-4E0A-A0D7-99CAA13BDC36}" type="datetimeFigureOut">
              <a:rPr lang="ko-KR" altLang="en-US" smtClean="0"/>
              <a:t>2010-11-17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7119-CF68-4A21-9140-9AD31E750D9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4629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BB09A-BFF9-4E0A-A0D7-99CAA13BDC36}" type="datetimeFigureOut">
              <a:rPr lang="ko-KR" altLang="en-US" smtClean="0"/>
              <a:t>2010-11-17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7119-CF68-4A21-9140-9AD31E750D9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353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BB09A-BFF9-4E0A-A0D7-99CAA13BDC36}" type="datetimeFigureOut">
              <a:rPr lang="ko-KR" altLang="en-US" smtClean="0"/>
              <a:t>2010-11-17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7119-CF68-4A21-9140-9AD31E750D9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8870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BB09A-BFF9-4E0A-A0D7-99CAA13BDC36}" type="datetimeFigureOut">
              <a:rPr lang="ko-KR" altLang="en-US" smtClean="0"/>
              <a:t>2010-11-17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7119-CF68-4A21-9140-9AD31E750D9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4025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BB09A-BFF9-4E0A-A0D7-99CAA13BDC36}" type="datetimeFigureOut">
              <a:rPr lang="ko-KR" altLang="en-US" smtClean="0"/>
              <a:t>2010-11-17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7119-CF68-4A21-9140-9AD31E750D9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4519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BB09A-BFF9-4E0A-A0D7-99CAA13BDC36}" type="datetimeFigureOut">
              <a:rPr lang="ko-KR" altLang="en-US" smtClean="0"/>
              <a:t>2010-11-17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7119-CF68-4A21-9140-9AD31E750D9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6465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BB09A-BFF9-4E0A-A0D7-99CAA13BDC36}" type="datetimeFigureOut">
              <a:rPr lang="ko-KR" altLang="en-US" smtClean="0"/>
              <a:t>2010-11-17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7119-CF68-4A21-9140-9AD31E750D9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7886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BB09A-BFF9-4E0A-A0D7-99CAA13BDC36}" type="datetimeFigureOut">
              <a:rPr lang="ko-KR" altLang="en-US" smtClean="0"/>
              <a:t>2010-11-17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7119-CF68-4A21-9140-9AD31E750D9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6178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BB09A-BFF9-4E0A-A0D7-99CAA13BDC36}" type="datetimeFigureOut">
              <a:rPr lang="ko-KR" altLang="en-US" smtClean="0"/>
              <a:t>2010-11-17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7119-CF68-4A21-9140-9AD31E750D9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17375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BB09A-BFF9-4E0A-A0D7-99CAA13BDC36}" type="datetimeFigureOut">
              <a:rPr lang="ko-KR" altLang="en-US" smtClean="0"/>
              <a:t>2010-11-17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7119-CF68-4A21-9140-9AD31E750D9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9333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BB09A-BFF9-4E0A-A0D7-99CAA13BDC36}" type="datetimeFigureOut">
              <a:rPr lang="ko-KR" altLang="en-US" smtClean="0"/>
              <a:t>2010-11-17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F7119-CF68-4A21-9140-9AD31E750D9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3759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BB09A-BFF9-4E0A-A0D7-99CAA13BDC36}" type="datetimeFigureOut">
              <a:rPr lang="ko-KR" altLang="en-US" smtClean="0"/>
              <a:t>2010-11-17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F7119-CF68-4A21-9140-9AD31E750D9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0579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3059113" y="1381125"/>
            <a:ext cx="29225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sz="4400" b="1" dirty="0"/>
              <a:t>동물생리학</a:t>
            </a:r>
          </a:p>
        </p:txBody>
      </p:sp>
    </p:spTree>
    <p:extLst>
      <p:ext uri="{BB962C8B-B14F-4D97-AF65-F5344CB8AC3E}">
        <p14:creationId xmlns:p14="http://schemas.microsoft.com/office/powerpoint/2010/main" val="1180387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5"/>
          <p:cNvSpPr txBox="1">
            <a:spLocks noChangeArrowheads="1"/>
          </p:cNvSpPr>
          <p:nvPr/>
        </p:nvSpPr>
        <p:spPr bwMode="auto">
          <a:xfrm>
            <a:off x="971550" y="620713"/>
            <a:ext cx="7310438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ko-KR" sz="2400" b="1"/>
              <a:t> </a:t>
            </a:r>
            <a:r>
              <a:rPr lang="ko-KR" altLang="en-US" sz="2400" b="1"/>
              <a:t>생물체의 구성 단계</a:t>
            </a:r>
          </a:p>
          <a:p>
            <a:pPr eaLnBrk="1" hangingPunct="1">
              <a:buFontTx/>
              <a:buChar char="•"/>
            </a:pPr>
            <a:endParaRPr lang="ko-KR" altLang="en-US" sz="2000"/>
          </a:p>
          <a:p>
            <a:pPr eaLnBrk="1" hangingPunct="1">
              <a:buFontTx/>
              <a:buChar char="-"/>
            </a:pPr>
            <a:r>
              <a:rPr lang="ko-KR" altLang="en-US" sz="2000"/>
              <a:t> 세포 </a:t>
            </a:r>
            <a:r>
              <a:rPr lang="en-US" altLang="ko-KR" sz="2000"/>
              <a:t>(cell): </a:t>
            </a:r>
            <a:r>
              <a:rPr lang="ko-KR" altLang="en-US" sz="2000"/>
              <a:t>생명체의 최소단위</a:t>
            </a:r>
          </a:p>
          <a:p>
            <a:pPr eaLnBrk="1" hangingPunct="1"/>
            <a:r>
              <a:rPr lang="ko-KR" altLang="en-US" sz="2000"/>
              <a:t>                   생장</a:t>
            </a:r>
            <a:r>
              <a:rPr lang="en-US" altLang="ko-KR" sz="2000"/>
              <a:t>, </a:t>
            </a:r>
            <a:r>
              <a:rPr lang="ko-KR" altLang="en-US" sz="2000"/>
              <a:t>복제 및 복잡한 대사반응을 수행하며</a:t>
            </a:r>
          </a:p>
          <a:p>
            <a:pPr eaLnBrk="1" hangingPunct="1"/>
            <a:r>
              <a:rPr lang="ko-KR" altLang="en-US" sz="2000"/>
              <a:t>                   외부의 자극에 대해 반응</a:t>
            </a:r>
          </a:p>
          <a:p>
            <a:pPr eaLnBrk="1" hangingPunct="1"/>
            <a:r>
              <a:rPr lang="ko-KR" altLang="en-US" sz="2000"/>
              <a:t>                   막 </a:t>
            </a:r>
            <a:r>
              <a:rPr lang="en-US" altLang="ko-KR" sz="2000"/>
              <a:t>(membrane): </a:t>
            </a:r>
            <a:r>
              <a:rPr lang="ko-KR" altLang="en-US" sz="2000"/>
              <a:t>외부장벽</a:t>
            </a:r>
          </a:p>
          <a:p>
            <a:pPr eaLnBrk="1" hangingPunct="1"/>
            <a:r>
              <a:rPr lang="ko-KR" altLang="en-US" sz="2000"/>
              <a:t>                   세포기질 </a:t>
            </a:r>
            <a:r>
              <a:rPr lang="en-US" altLang="ko-KR" sz="2000"/>
              <a:t>(cytosol): </a:t>
            </a:r>
            <a:r>
              <a:rPr lang="ko-KR" altLang="en-US" sz="2000"/>
              <a:t>물</a:t>
            </a:r>
            <a:r>
              <a:rPr lang="en-US" altLang="ko-KR" sz="2000"/>
              <a:t>, </a:t>
            </a:r>
            <a:r>
              <a:rPr lang="ko-KR" altLang="en-US" sz="2000"/>
              <a:t>염분</a:t>
            </a:r>
            <a:r>
              <a:rPr lang="en-US" altLang="ko-KR" sz="2000"/>
              <a:t>, </a:t>
            </a:r>
            <a:r>
              <a:rPr lang="ko-KR" altLang="en-US" sz="2000"/>
              <a:t>작은 유기분자 및</a:t>
            </a:r>
          </a:p>
          <a:p>
            <a:pPr eaLnBrk="1" hangingPunct="1"/>
            <a:r>
              <a:rPr lang="ko-KR" altLang="en-US" sz="2000"/>
              <a:t>                   고분자 </a:t>
            </a:r>
            <a:r>
              <a:rPr lang="en-US" altLang="ko-KR" sz="2000"/>
              <a:t>(DNA, RNA, </a:t>
            </a:r>
            <a:r>
              <a:rPr lang="ko-KR" altLang="en-US" sz="2000"/>
              <a:t>단백질</a:t>
            </a:r>
            <a:r>
              <a:rPr lang="en-US" altLang="ko-KR" sz="2000"/>
              <a:t>)</a:t>
            </a:r>
            <a:r>
              <a:rPr lang="ko-KR" altLang="en-US" sz="2000"/>
              <a:t>들을 함유</a:t>
            </a:r>
          </a:p>
          <a:p>
            <a:pPr eaLnBrk="1" hangingPunct="1">
              <a:buFontTx/>
              <a:buChar char="-"/>
            </a:pPr>
            <a:endParaRPr lang="ko-KR" altLang="en-US" sz="2000"/>
          </a:p>
          <a:p>
            <a:pPr eaLnBrk="1" hangingPunct="1">
              <a:buFontTx/>
              <a:buChar char="-"/>
            </a:pPr>
            <a:r>
              <a:rPr lang="ko-KR" altLang="en-US" sz="2000"/>
              <a:t> 조직 </a:t>
            </a:r>
            <a:r>
              <a:rPr lang="en-US" altLang="ko-KR" sz="2000"/>
              <a:t>(tissue): </a:t>
            </a:r>
            <a:r>
              <a:rPr lang="ko-KR" altLang="en-US" sz="2000"/>
              <a:t>비슷한 구조와 기능을 가진 세포들의 집단</a:t>
            </a:r>
          </a:p>
          <a:p>
            <a:pPr eaLnBrk="1" hangingPunct="1"/>
            <a:r>
              <a:rPr lang="ko-KR" altLang="en-US" sz="2000"/>
              <a:t>                      </a:t>
            </a:r>
            <a:r>
              <a:rPr lang="en-US" altLang="ko-KR" sz="2000"/>
              <a:t>(</a:t>
            </a:r>
            <a:r>
              <a:rPr lang="ko-KR" altLang="en-US" sz="2000"/>
              <a:t>근육조직</a:t>
            </a:r>
            <a:r>
              <a:rPr lang="en-US" altLang="ko-KR" sz="2000"/>
              <a:t>, </a:t>
            </a:r>
            <a:r>
              <a:rPr lang="ko-KR" altLang="en-US" sz="2000"/>
              <a:t>신경조직</a:t>
            </a:r>
            <a:r>
              <a:rPr lang="en-US" altLang="ko-KR" sz="2000">
                <a:latin typeface="Arial" charset="0"/>
              </a:rPr>
              <a:t>…</a:t>
            </a:r>
            <a:r>
              <a:rPr lang="en-US" altLang="ko-KR" sz="2000"/>
              <a:t>)</a:t>
            </a:r>
          </a:p>
          <a:p>
            <a:pPr eaLnBrk="1" hangingPunct="1">
              <a:buFontTx/>
              <a:buChar char="-"/>
            </a:pPr>
            <a:endParaRPr lang="en-US" altLang="ko-KR" sz="2000"/>
          </a:p>
          <a:p>
            <a:pPr eaLnBrk="1" hangingPunct="1">
              <a:buFontTx/>
              <a:buChar char="-"/>
            </a:pPr>
            <a:r>
              <a:rPr lang="en-US" altLang="ko-KR" sz="2000"/>
              <a:t> </a:t>
            </a:r>
            <a:r>
              <a:rPr lang="ko-KR" altLang="en-US" sz="2000"/>
              <a:t>기관 </a:t>
            </a:r>
            <a:r>
              <a:rPr lang="en-US" altLang="ko-KR" sz="2000"/>
              <a:t>(organ): </a:t>
            </a:r>
            <a:r>
              <a:rPr lang="ko-KR" altLang="en-US" sz="2000"/>
              <a:t>특정 기능을 수행하며</a:t>
            </a:r>
          </a:p>
          <a:p>
            <a:pPr eaLnBrk="1" hangingPunct="1"/>
            <a:r>
              <a:rPr lang="ko-KR" altLang="en-US" sz="2000"/>
              <a:t>		두 종류 이상의 조직으로 이루어짐</a:t>
            </a:r>
          </a:p>
          <a:p>
            <a:pPr eaLnBrk="1" hangingPunct="1"/>
            <a:r>
              <a:rPr lang="ko-KR" altLang="en-US" sz="2000"/>
              <a:t>                      </a:t>
            </a:r>
            <a:r>
              <a:rPr lang="en-US" altLang="ko-KR" sz="2000"/>
              <a:t>(</a:t>
            </a:r>
            <a:r>
              <a:rPr lang="ko-KR" altLang="en-US" sz="2000"/>
              <a:t>위</a:t>
            </a:r>
            <a:r>
              <a:rPr lang="en-US" altLang="ko-KR" sz="2000"/>
              <a:t>:</a:t>
            </a:r>
            <a:r>
              <a:rPr lang="ko-KR" altLang="en-US" sz="2000"/>
              <a:t>근육조직</a:t>
            </a:r>
            <a:r>
              <a:rPr lang="en-US" altLang="ko-KR" sz="2000"/>
              <a:t>+</a:t>
            </a:r>
            <a:r>
              <a:rPr lang="ko-KR" altLang="en-US" sz="2000"/>
              <a:t>신경조직</a:t>
            </a:r>
            <a:r>
              <a:rPr lang="en-US" altLang="ko-KR" sz="2000"/>
              <a:t>+</a:t>
            </a:r>
            <a:r>
              <a:rPr lang="en-US" altLang="ko-KR" sz="2000">
                <a:latin typeface="Symbol" pitchFamily="18" charset="2"/>
              </a:rPr>
              <a:t>......)</a:t>
            </a:r>
          </a:p>
          <a:p>
            <a:pPr eaLnBrk="1" hangingPunct="1"/>
            <a:endParaRPr lang="en-US" altLang="ko-KR" sz="2000">
              <a:latin typeface="Symbol" pitchFamily="18" charset="2"/>
            </a:endParaRPr>
          </a:p>
          <a:p>
            <a:pPr eaLnBrk="1" hangingPunct="1">
              <a:buFontTx/>
              <a:buChar char="-"/>
            </a:pPr>
            <a:r>
              <a:rPr lang="en-US" altLang="ko-KR" sz="2000">
                <a:latin typeface="Symbol" pitchFamily="18" charset="2"/>
              </a:rPr>
              <a:t> </a:t>
            </a:r>
            <a:r>
              <a:rPr lang="ko-KR" altLang="en-US" sz="2000">
                <a:latin typeface="Symbol" pitchFamily="18" charset="2"/>
              </a:rPr>
              <a:t>기관계 </a:t>
            </a:r>
            <a:r>
              <a:rPr lang="en-US" altLang="ko-KR" sz="2000">
                <a:latin typeface="Symbol" pitchFamily="18" charset="2"/>
              </a:rPr>
              <a:t>(</a:t>
            </a:r>
            <a:r>
              <a:rPr lang="en-US" altLang="ko-KR" sz="2000"/>
              <a:t>organ system): </a:t>
            </a:r>
            <a:r>
              <a:rPr lang="ko-KR" altLang="en-US" sz="2000"/>
              <a:t>연관된 기능을 하는 기관들의 집합체</a:t>
            </a:r>
          </a:p>
          <a:p>
            <a:pPr eaLnBrk="1" hangingPunct="1"/>
            <a:r>
              <a:rPr lang="ko-KR" altLang="en-US" sz="2000">
                <a:latin typeface="Symbol" pitchFamily="18" charset="2"/>
              </a:rPr>
              <a:t>                                              </a:t>
            </a:r>
            <a:r>
              <a:rPr lang="en-US" altLang="ko-KR" sz="2000">
                <a:latin typeface="Symbol" pitchFamily="18" charset="2"/>
              </a:rPr>
              <a:t>(</a:t>
            </a:r>
            <a:r>
              <a:rPr lang="ko-KR" altLang="en-US" sz="2000">
                <a:latin typeface="Symbol" pitchFamily="18" charset="2"/>
              </a:rPr>
              <a:t>소화계</a:t>
            </a:r>
            <a:r>
              <a:rPr lang="en-US" altLang="ko-KR" sz="2000">
                <a:latin typeface="Symbol" pitchFamily="18" charset="2"/>
              </a:rPr>
              <a:t>:</a:t>
            </a:r>
            <a:r>
              <a:rPr lang="ko-KR" altLang="en-US" sz="2000">
                <a:latin typeface="Symbol" pitchFamily="18" charset="2"/>
              </a:rPr>
              <a:t>입</a:t>
            </a:r>
            <a:r>
              <a:rPr lang="en-US" altLang="ko-KR" sz="2000">
                <a:latin typeface="Symbol" pitchFamily="18" charset="2"/>
              </a:rPr>
              <a:t>+</a:t>
            </a:r>
            <a:r>
              <a:rPr lang="ko-KR" altLang="en-US" sz="2000">
                <a:latin typeface="Symbol" pitchFamily="18" charset="2"/>
              </a:rPr>
              <a:t>침샘</a:t>
            </a:r>
            <a:r>
              <a:rPr lang="en-US" altLang="ko-KR" sz="2000">
                <a:latin typeface="Symbol" pitchFamily="18" charset="2"/>
              </a:rPr>
              <a:t>+</a:t>
            </a:r>
            <a:r>
              <a:rPr lang="ko-KR" altLang="en-US" sz="2000">
                <a:latin typeface="Symbol" pitchFamily="18" charset="2"/>
              </a:rPr>
              <a:t>식도</a:t>
            </a:r>
            <a:r>
              <a:rPr lang="en-US" altLang="ko-KR" sz="2000">
                <a:latin typeface="Symbol" pitchFamily="18" charset="2"/>
              </a:rPr>
              <a:t>+</a:t>
            </a:r>
            <a:r>
              <a:rPr lang="ko-KR" altLang="en-US" sz="2000">
                <a:latin typeface="Symbol" pitchFamily="18" charset="2"/>
              </a:rPr>
              <a:t>위</a:t>
            </a:r>
            <a:r>
              <a:rPr lang="en-US" altLang="ko-KR" sz="2000">
                <a:latin typeface="Symbol" pitchFamily="18" charset="2"/>
              </a:rPr>
              <a:t>+</a:t>
            </a:r>
            <a:r>
              <a:rPr lang="ko-KR" altLang="en-US" sz="2000">
                <a:latin typeface="Symbol" pitchFamily="18" charset="2"/>
              </a:rPr>
              <a:t>소장</a:t>
            </a:r>
            <a:r>
              <a:rPr lang="en-US" altLang="ko-KR" sz="2000">
                <a:latin typeface="Symbol" pitchFamily="18" charset="2"/>
              </a:rPr>
              <a:t>+......)</a:t>
            </a:r>
          </a:p>
        </p:txBody>
      </p:sp>
    </p:spTree>
    <p:extLst>
      <p:ext uri="{BB962C8B-B14F-4D97-AF65-F5344CB8AC3E}">
        <p14:creationId xmlns:p14="http://schemas.microsoft.com/office/powerpoint/2010/main" val="68019191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5" descr="4-16-2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6" t="6976" r="5756" b="5814"/>
          <a:stretch>
            <a:fillRect/>
          </a:stretch>
        </p:blipFill>
        <p:spPr>
          <a:xfrm>
            <a:off x="611188" y="44450"/>
            <a:ext cx="7713662" cy="5400675"/>
          </a:xfrm>
          <a:noFill/>
        </p:spPr>
      </p:pic>
      <p:sp>
        <p:nvSpPr>
          <p:cNvPr id="103427" name="Text Box 6"/>
          <p:cNvSpPr txBox="1">
            <a:spLocks noChangeArrowheads="1"/>
          </p:cNvSpPr>
          <p:nvPr/>
        </p:nvSpPr>
        <p:spPr bwMode="auto">
          <a:xfrm>
            <a:off x="107950" y="5392738"/>
            <a:ext cx="894715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대부분의 척추동물에서 가장 시급한 정보는 수초성 섬유를 통해</a:t>
            </a:r>
            <a:r>
              <a:rPr lang="en-US" altLang="ko-KR"/>
              <a:t>, </a:t>
            </a:r>
            <a:r>
              <a:rPr lang="ko-KR" altLang="en-US"/>
              <a:t>그렇지 않은</a:t>
            </a:r>
          </a:p>
          <a:p>
            <a:pPr eaLnBrk="1" hangingPunct="1"/>
            <a:r>
              <a:rPr lang="ko-KR" altLang="en-US"/>
              <a:t>정보는 비수초성 섬유를 통해 전달된다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수초형성의 또 다른 이점은 에너지를 절약한다는 것이다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활동전위와 관련된 이온의 이동이 결절부위에서만 일어나므로</a:t>
            </a:r>
            <a:r>
              <a:rPr lang="en-US" altLang="ko-KR"/>
              <a:t>, </a:t>
            </a:r>
            <a:r>
              <a:rPr lang="ko-KR" altLang="en-US"/>
              <a:t>활동전위의 전파 후에 </a:t>
            </a:r>
          </a:p>
          <a:p>
            <a:pPr eaLnBrk="1" hangingPunct="1"/>
            <a:r>
              <a:rPr lang="ko-KR" altLang="en-US"/>
              <a:t>이온분포를 회복시키기 위해 </a:t>
            </a:r>
            <a:r>
              <a:rPr lang="en-US" altLang="ko-KR"/>
              <a:t>Na-K </a:t>
            </a:r>
            <a:r>
              <a:rPr lang="ko-KR" altLang="en-US"/>
              <a:t>펌프가 더 적은 수의 이온만 이동시키면 된다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847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2"/>
          <p:cNvSpPr txBox="1">
            <a:spLocks noChangeArrowheads="1"/>
          </p:cNvSpPr>
          <p:nvPr/>
        </p:nvSpPr>
        <p:spPr bwMode="auto">
          <a:xfrm>
            <a:off x="1476375" y="6308725"/>
            <a:ext cx="6048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/>
              <a:t> </a:t>
            </a:r>
          </a:p>
        </p:txBody>
      </p:sp>
      <p:sp>
        <p:nvSpPr>
          <p:cNvPr id="104451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en-US" altLang="ko-KR"/>
          </a:p>
        </p:txBody>
      </p:sp>
      <p:sp>
        <p:nvSpPr>
          <p:cNvPr id="104452" name="Text Box 6"/>
          <p:cNvSpPr txBox="1">
            <a:spLocks noChangeArrowheads="1"/>
          </p:cNvSpPr>
          <p:nvPr/>
        </p:nvSpPr>
        <p:spPr bwMode="auto">
          <a:xfrm>
            <a:off x="34925" y="44450"/>
            <a:ext cx="9166225" cy="585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b="1"/>
              <a:t>4.4 </a:t>
            </a:r>
            <a:r>
              <a:rPr lang="ko-KR" altLang="en-US" b="1"/>
              <a:t>전기 및 화학시냅스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활동전위가 축삭의 끝에 도달하면 어떻게 될까</a:t>
            </a:r>
            <a:r>
              <a:rPr lang="en-US" altLang="ko-KR"/>
              <a:t>?</a:t>
            </a:r>
          </a:p>
          <a:p>
            <a:pPr eaLnBrk="1" hangingPunct="1"/>
            <a:r>
              <a:rPr lang="en-US" altLang="ko-KR">
                <a:sym typeface="Wingdings" pitchFamily="2" charset="2"/>
              </a:rPr>
              <a:t>   </a:t>
            </a:r>
            <a:r>
              <a:rPr lang="ko-KR" altLang="en-US">
                <a:sym typeface="Wingdings" pitchFamily="2" charset="2"/>
              </a:rPr>
              <a:t>활동전위의 정보가 다른 신경세포나 근육 등으로 전달되는 곳을 시냅스</a:t>
            </a:r>
          </a:p>
          <a:p>
            <a:pPr eaLnBrk="1" hangingPunct="1"/>
            <a:r>
              <a:rPr lang="en-US" altLang="ko-KR">
                <a:sym typeface="Wingdings" pitchFamily="2" charset="2"/>
              </a:rPr>
              <a:t>     (synapse)</a:t>
            </a:r>
            <a:r>
              <a:rPr lang="ko-KR" altLang="en-US">
                <a:sym typeface="Wingdings" pitchFamily="2" charset="2"/>
              </a:rPr>
              <a:t>라 하는데</a:t>
            </a:r>
            <a:r>
              <a:rPr lang="en-US" altLang="ko-KR">
                <a:sym typeface="Wingdings" pitchFamily="2" charset="2"/>
              </a:rPr>
              <a:t>, </a:t>
            </a:r>
            <a:r>
              <a:rPr lang="ko-KR" altLang="en-US">
                <a:sym typeface="Wingdings" pitchFamily="2" charset="2"/>
              </a:rPr>
              <a:t>이곳에서 전기적 </a:t>
            </a:r>
            <a:r>
              <a:rPr lang="en-US" altLang="ko-KR">
                <a:sym typeface="Wingdings" pitchFamily="2" charset="2"/>
              </a:rPr>
              <a:t>(</a:t>
            </a:r>
            <a:r>
              <a:rPr lang="ko-KR" altLang="en-US">
                <a:sym typeface="Wingdings" pitchFamily="2" charset="2"/>
              </a:rPr>
              <a:t>직접적</a:t>
            </a:r>
            <a:r>
              <a:rPr lang="en-US" altLang="ko-KR">
                <a:sym typeface="Wingdings" pitchFamily="2" charset="2"/>
              </a:rPr>
              <a:t>) </a:t>
            </a:r>
            <a:r>
              <a:rPr lang="ko-KR" altLang="en-US">
                <a:sym typeface="Wingdings" pitchFamily="2" charset="2"/>
              </a:rPr>
              <a:t>또는 화학적 </a:t>
            </a:r>
            <a:r>
              <a:rPr lang="en-US" altLang="ko-KR">
                <a:sym typeface="Wingdings" pitchFamily="2" charset="2"/>
              </a:rPr>
              <a:t>(</a:t>
            </a:r>
            <a:r>
              <a:rPr lang="ko-KR" altLang="en-US">
                <a:sym typeface="Wingdings" pitchFamily="2" charset="2"/>
              </a:rPr>
              <a:t>간접적</a:t>
            </a:r>
            <a:r>
              <a:rPr lang="en-US" altLang="ko-KR">
                <a:sym typeface="Wingdings" pitchFamily="2" charset="2"/>
              </a:rPr>
              <a:t>) </a:t>
            </a:r>
            <a:r>
              <a:rPr lang="ko-KR" altLang="en-US">
                <a:sym typeface="Wingdings" pitchFamily="2" charset="2"/>
              </a:rPr>
              <a:t>방법에 </a:t>
            </a:r>
          </a:p>
          <a:p>
            <a:pPr eaLnBrk="1" hangingPunct="1"/>
            <a:r>
              <a:rPr lang="ko-KR" altLang="en-US">
                <a:sym typeface="Wingdings" pitchFamily="2" charset="2"/>
              </a:rPr>
              <a:t>     의해 신호가 전달된다</a:t>
            </a:r>
            <a:r>
              <a:rPr lang="en-US" altLang="ko-KR">
                <a:sym typeface="Wingdings" pitchFamily="2" charset="2"/>
              </a:rPr>
              <a:t>.</a:t>
            </a:r>
          </a:p>
          <a:p>
            <a:pPr eaLnBrk="1" hangingPunct="1"/>
            <a:endParaRPr lang="ko-KR" altLang="en-US" b="1"/>
          </a:p>
          <a:p>
            <a:pPr eaLnBrk="1" hangingPunct="1">
              <a:buFontTx/>
              <a:buChar char="•"/>
            </a:pPr>
            <a:r>
              <a:rPr lang="ko-KR" altLang="en-US" b="1"/>
              <a:t> </a:t>
            </a:r>
            <a:r>
              <a:rPr lang="ko-KR" altLang="en-US"/>
              <a:t>전기시냅스는 활동전위를 간급연접</a:t>
            </a:r>
            <a:r>
              <a:rPr lang="en-US" altLang="ko-KR"/>
              <a:t>(gap junction)</a:t>
            </a:r>
            <a:r>
              <a:rPr lang="ko-KR" altLang="en-US"/>
              <a:t>을 통해 전달한다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시냅스전 신경세포의 세포질이 시냅스 후 신경세포와 </a:t>
            </a:r>
            <a:r>
              <a:rPr lang="en-US" altLang="ko-KR"/>
              <a:t>gap junction</a:t>
            </a:r>
            <a:r>
              <a:rPr lang="ko-KR" altLang="en-US"/>
              <a:t>을 통해 직접 </a:t>
            </a:r>
          </a:p>
          <a:p>
            <a:pPr eaLnBrk="1" hangingPunct="1"/>
            <a:r>
              <a:rPr lang="ko-KR" altLang="en-US"/>
              <a:t>  연결되어 있어서</a:t>
            </a:r>
            <a:r>
              <a:rPr lang="en-US" altLang="ko-KR"/>
              <a:t>, </a:t>
            </a:r>
            <a:r>
              <a:rPr lang="ko-KR" altLang="en-US"/>
              <a:t>거의 완전한 세기의 신호가 전달된다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화학시냅스에 비해 드물다</a:t>
            </a:r>
            <a:r>
              <a:rPr lang="en-US" altLang="ko-KR"/>
              <a:t>. </a:t>
            </a:r>
            <a:r>
              <a:rPr lang="ko-KR" altLang="en-US"/>
              <a:t>특정 조직에서 한 그룹의 세포의 활성을 동시에 조절하는데</a:t>
            </a:r>
          </a:p>
          <a:p>
            <a:pPr eaLnBrk="1" hangingPunct="1"/>
            <a:r>
              <a:rPr lang="ko-KR" altLang="en-US"/>
              <a:t>  사용된다 </a:t>
            </a:r>
            <a:r>
              <a:rPr lang="en-US" altLang="ko-KR"/>
              <a:t>(</a:t>
            </a:r>
            <a:r>
              <a:rPr lang="ko-KR" altLang="en-US"/>
              <a:t>심근세포</a:t>
            </a:r>
            <a:r>
              <a:rPr lang="en-US" altLang="ko-KR"/>
              <a:t>).</a:t>
            </a:r>
            <a:br>
              <a:rPr lang="en-US" altLang="ko-KR"/>
            </a:br>
            <a:endParaRPr lang="en-US" altLang="ko-KR"/>
          </a:p>
          <a:p>
            <a:pPr eaLnBrk="1" hangingPunct="1">
              <a:buFontTx/>
              <a:buChar char="•"/>
            </a:pPr>
            <a:r>
              <a:rPr lang="ko-KR" altLang="en-US"/>
              <a:t>화학시냅스는 활동전위를 세포외배출 </a:t>
            </a:r>
            <a:r>
              <a:rPr lang="en-US" altLang="ko-KR"/>
              <a:t>(exocytosis)</a:t>
            </a:r>
            <a:r>
              <a:rPr lang="ko-KR" altLang="en-US"/>
              <a:t>에 의해 시냅스 틈으로 방출되는 </a:t>
            </a:r>
          </a:p>
          <a:p>
            <a:pPr eaLnBrk="1" hangingPunct="1"/>
            <a:r>
              <a:rPr lang="ko-KR" altLang="en-US"/>
              <a:t> 화학 전달자로 바꾸어준다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화학시냅스에서는 신경과 표적세포가 직접 접촉하고 있지 않다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신경과 표적 사이의 틈</a:t>
            </a:r>
            <a:r>
              <a:rPr lang="en-US" altLang="ko-KR"/>
              <a:t>, </a:t>
            </a:r>
            <a:r>
              <a:rPr lang="ko-KR" altLang="en-US"/>
              <a:t>즉 시냅스틈 </a:t>
            </a:r>
            <a:r>
              <a:rPr lang="en-US" altLang="ko-KR"/>
              <a:t>(synapse cleft)</a:t>
            </a:r>
            <a:r>
              <a:rPr lang="ko-KR" altLang="en-US"/>
              <a:t>는 전기적 전달이 이루어지기에는</a:t>
            </a:r>
          </a:p>
          <a:p>
            <a:pPr eaLnBrk="1" hangingPunct="1"/>
            <a:r>
              <a:rPr lang="ko-KR" altLang="en-US"/>
              <a:t>  너무 멀다</a:t>
            </a:r>
            <a:r>
              <a:rPr lang="en-US" altLang="ko-KR"/>
              <a:t>. </a:t>
            </a:r>
            <a:r>
              <a:rPr lang="ko-KR" altLang="en-US"/>
              <a:t>따라서 신경전달물질 </a:t>
            </a:r>
            <a:r>
              <a:rPr lang="en-US" altLang="ko-KR"/>
              <a:t>(neurotransmitter)</a:t>
            </a:r>
            <a:r>
              <a:rPr lang="ko-KR" altLang="en-US"/>
              <a:t>이라 불리는 유기화학 전달물질이</a:t>
            </a:r>
          </a:p>
          <a:p>
            <a:pPr eaLnBrk="1" hangingPunct="1"/>
            <a:r>
              <a:rPr lang="ko-KR" altLang="en-US"/>
              <a:t>  신경말단에서 배출되어 표적세포로 확산되고</a:t>
            </a:r>
            <a:r>
              <a:rPr lang="en-US" altLang="ko-KR"/>
              <a:t>, </a:t>
            </a:r>
            <a:r>
              <a:rPr lang="ko-KR" altLang="en-US"/>
              <a:t>여기에서 수용체 단백질과 결합한다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신경전달물질이 결합된 수용체는 표적세포의 활성을 변화시킨다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화학시냅스는 신경전달물질의 확산에 의존하기 때문에 전기시냅스보다 훨씬 느리다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1971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5" descr="표4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4" t="4651" r="24664" b="7558"/>
          <a:stretch>
            <a:fillRect/>
          </a:stretch>
        </p:blipFill>
        <p:spPr bwMode="auto">
          <a:xfrm>
            <a:off x="2484438" y="1412875"/>
            <a:ext cx="4437062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Text Box 5"/>
          <p:cNvSpPr txBox="1">
            <a:spLocks noChangeArrowheads="1"/>
          </p:cNvSpPr>
          <p:nvPr/>
        </p:nvSpPr>
        <p:spPr bwMode="auto">
          <a:xfrm>
            <a:off x="0" y="0"/>
            <a:ext cx="894715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/>
              <a:t>-</a:t>
            </a:r>
            <a:r>
              <a:rPr lang="ko-KR" altLang="en-US"/>
              <a:t>신경세포는 다른 신경세포나</a:t>
            </a:r>
            <a:r>
              <a:rPr lang="en-US" altLang="ko-KR"/>
              <a:t>, </a:t>
            </a:r>
            <a:r>
              <a:rPr lang="ko-KR" altLang="en-US"/>
              <a:t>근육</a:t>
            </a:r>
            <a:r>
              <a:rPr lang="en-US" altLang="ko-KR"/>
              <a:t>, </a:t>
            </a:r>
            <a:r>
              <a:rPr lang="ko-KR" altLang="en-US"/>
              <a:t>분비샘 등과 시냅스를 형성한다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따라서 어디에 신경세포가 연결되어 있느냐에 따라</a:t>
            </a:r>
            <a:r>
              <a:rPr lang="en-US" altLang="ko-KR"/>
              <a:t>, </a:t>
            </a:r>
            <a:r>
              <a:rPr lang="ko-KR" altLang="en-US"/>
              <a:t>전기신호를 다른 신경에 전달해 </a:t>
            </a:r>
          </a:p>
          <a:p>
            <a:pPr eaLnBrk="1" hangingPunct="1"/>
            <a:r>
              <a:rPr lang="ko-KR" altLang="en-US"/>
              <a:t>  주거나</a:t>
            </a:r>
            <a:r>
              <a:rPr lang="en-US" altLang="ko-KR"/>
              <a:t>, </a:t>
            </a:r>
            <a:r>
              <a:rPr lang="ko-KR" altLang="en-US"/>
              <a:t>근육세포가 수축하도록 하거나</a:t>
            </a:r>
            <a:r>
              <a:rPr lang="en-US" altLang="ko-KR"/>
              <a:t>, </a:t>
            </a:r>
            <a:r>
              <a:rPr lang="ko-KR" altLang="en-US"/>
              <a:t>분비샘의 세포가 분비를 하도록 만들어 주는</a:t>
            </a:r>
          </a:p>
          <a:p>
            <a:pPr eaLnBrk="1" hangingPunct="1"/>
            <a:r>
              <a:rPr lang="ko-KR" altLang="en-US"/>
              <a:t>  등의 기능을 한다</a:t>
            </a:r>
            <a:r>
              <a:rPr lang="en-US" altLang="ko-KR"/>
              <a:t>. </a:t>
            </a:r>
            <a:r>
              <a:rPr lang="ko-KR" altLang="en-US"/>
              <a:t>신경세포가 특정 기관에 연결되어 있는 경우</a:t>
            </a:r>
            <a:r>
              <a:rPr lang="en-US" altLang="ko-KR"/>
              <a:t>, innervate </a:t>
            </a:r>
          </a:p>
          <a:p>
            <a:pPr eaLnBrk="1" hangingPunct="1"/>
            <a:r>
              <a:rPr lang="en-US" altLang="ko-KR"/>
              <a:t> (</a:t>
            </a:r>
            <a:r>
              <a:rPr lang="ko-KR" altLang="en-US"/>
              <a:t>신경이 분포</a:t>
            </a:r>
            <a:r>
              <a:rPr lang="en-US" altLang="ko-KR"/>
              <a:t>) </a:t>
            </a:r>
            <a:r>
              <a:rPr lang="ko-KR" altLang="en-US"/>
              <a:t>되어 있다고 표현한다</a:t>
            </a:r>
            <a:r>
              <a:rPr lang="en-US" altLang="ko-KR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3065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en-US" altLang="ko-KR"/>
          </a:p>
        </p:txBody>
      </p:sp>
      <p:pic>
        <p:nvPicPr>
          <p:cNvPr id="106499" name="Picture 5" descr="4-17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9" t="4070" r="11510" b="5814"/>
          <a:stretch>
            <a:fillRect/>
          </a:stretch>
        </p:blipFill>
        <p:spPr>
          <a:xfrm>
            <a:off x="0" y="0"/>
            <a:ext cx="8316913" cy="6848475"/>
          </a:xfrm>
          <a:noFill/>
        </p:spPr>
      </p:pic>
      <p:sp>
        <p:nvSpPr>
          <p:cNvPr id="106500" name="Text Box 6"/>
          <p:cNvSpPr txBox="1">
            <a:spLocks noChangeArrowheads="1"/>
          </p:cNvSpPr>
          <p:nvPr/>
        </p:nvSpPr>
        <p:spPr bwMode="auto">
          <a:xfrm>
            <a:off x="3419475" y="3141663"/>
            <a:ext cx="5535613" cy="33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b="1"/>
              <a:t>4.5 </a:t>
            </a:r>
            <a:r>
              <a:rPr lang="ko-KR" altLang="en-US" b="1"/>
              <a:t>신경</a:t>
            </a:r>
            <a:r>
              <a:rPr lang="en-US" altLang="ko-KR" b="1"/>
              <a:t>-</a:t>
            </a:r>
            <a:r>
              <a:rPr lang="ko-KR" altLang="en-US" b="1"/>
              <a:t>신경 시냅스</a:t>
            </a:r>
          </a:p>
          <a:p>
            <a:pPr eaLnBrk="1" hangingPunct="1"/>
            <a:r>
              <a:rPr lang="ko-KR" altLang="en-US"/>
              <a:t>신경</a:t>
            </a:r>
            <a:r>
              <a:rPr lang="en-US" altLang="ko-KR"/>
              <a:t>-</a:t>
            </a:r>
            <a:r>
              <a:rPr lang="ko-KR" altLang="en-US"/>
              <a:t>신경 시냅스는 시냅스전 신경세포</a:t>
            </a:r>
            <a:r>
              <a:rPr lang="en-US" altLang="ko-KR"/>
              <a:t>(presynaptic</a:t>
            </a:r>
          </a:p>
          <a:p>
            <a:pPr eaLnBrk="1" hangingPunct="1"/>
            <a:r>
              <a:rPr lang="en-US" altLang="ko-KR"/>
              <a:t>neuron)</a:t>
            </a:r>
            <a:r>
              <a:rPr lang="ko-KR" altLang="en-US"/>
              <a:t>이라 불리는 한 신경세포의 축삭돌기 말단과</a:t>
            </a:r>
          </a:p>
          <a:p>
            <a:pPr eaLnBrk="1" hangingPunct="1"/>
            <a:r>
              <a:rPr lang="ko-KR" altLang="en-US"/>
              <a:t>두 번째 신경세포의 수상돌기 또는 세포체 사이의</a:t>
            </a:r>
          </a:p>
          <a:p>
            <a:pPr eaLnBrk="1" hangingPunct="1"/>
            <a:r>
              <a:rPr lang="ko-KR" altLang="en-US"/>
              <a:t>연결부위이다</a:t>
            </a:r>
            <a:r>
              <a:rPr lang="en-US" altLang="ko-KR"/>
              <a:t>. </a:t>
            </a:r>
            <a:r>
              <a:rPr lang="ko-KR" altLang="en-US"/>
              <a:t>대부분의 신경세포의 수상돌기와</a:t>
            </a:r>
          </a:p>
          <a:p>
            <a:pPr eaLnBrk="1" hangingPunct="1"/>
            <a:r>
              <a:rPr lang="ko-KR" altLang="en-US"/>
              <a:t>세포체는 여러 신경세포로부터 유입되는 수천개의</a:t>
            </a:r>
          </a:p>
          <a:p>
            <a:pPr eaLnBrk="1" hangingPunct="1"/>
            <a:r>
              <a:rPr lang="ko-KR" altLang="en-US"/>
              <a:t>시냅스를 가진다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시냅스전 신경세포의 축삭말단에는 시냅스 소낭이 </a:t>
            </a:r>
          </a:p>
          <a:p>
            <a:pPr eaLnBrk="1" hangingPunct="1"/>
            <a:r>
              <a:rPr lang="ko-KR" altLang="en-US"/>
              <a:t>있으며</a:t>
            </a:r>
            <a:r>
              <a:rPr lang="en-US" altLang="ko-KR"/>
              <a:t>, </a:t>
            </a:r>
            <a:r>
              <a:rPr lang="ko-KR" altLang="en-US"/>
              <a:t>이 안에 신경세포에서 합성되어 저장된</a:t>
            </a:r>
          </a:p>
          <a:p>
            <a:pPr eaLnBrk="1" hangingPunct="1"/>
            <a:r>
              <a:rPr lang="ko-KR" altLang="en-US"/>
              <a:t>신경전달물질이 있다</a:t>
            </a:r>
            <a:r>
              <a:rPr lang="en-US" altLang="ko-KR"/>
              <a:t>. </a:t>
            </a:r>
            <a:r>
              <a:rPr lang="ko-KR" altLang="en-US"/>
              <a:t>시냅스전 신경세포의 </a:t>
            </a:r>
          </a:p>
          <a:p>
            <a:pPr eaLnBrk="1" hangingPunct="1"/>
            <a:r>
              <a:rPr lang="ko-KR" altLang="en-US"/>
              <a:t>축삭말단은 시냅스후 신경세포 </a:t>
            </a:r>
            <a:r>
              <a:rPr lang="en-US" altLang="ko-KR"/>
              <a:t>(postsynaptic)</a:t>
            </a:r>
            <a:r>
              <a:rPr lang="ko-KR" altLang="en-US"/>
              <a:t>에 </a:t>
            </a:r>
          </a:p>
          <a:p>
            <a:pPr eaLnBrk="1" hangingPunct="1"/>
            <a:r>
              <a:rPr lang="ko-KR" altLang="en-US"/>
              <a:t>매우 가깝게 있지만 직접 접하고 있지는 않다</a:t>
            </a:r>
            <a:r>
              <a:rPr lang="en-US" altLang="ko-KR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2901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en-US" altLang="ko-KR"/>
          </a:p>
        </p:txBody>
      </p:sp>
      <p:pic>
        <p:nvPicPr>
          <p:cNvPr id="107523" name="Picture 5" descr="4-18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" t="14532" r="2878" b="17439"/>
          <a:stretch>
            <a:fillRect/>
          </a:stretch>
        </p:blipFill>
        <p:spPr>
          <a:xfrm>
            <a:off x="395288" y="1663700"/>
            <a:ext cx="8181975" cy="4213225"/>
          </a:xfrm>
          <a:noFill/>
        </p:spPr>
      </p:pic>
      <p:sp>
        <p:nvSpPr>
          <p:cNvPr id="107524" name="Text Box 6"/>
          <p:cNvSpPr txBox="1">
            <a:spLocks noChangeArrowheads="1"/>
          </p:cNvSpPr>
          <p:nvPr/>
        </p:nvSpPr>
        <p:spPr bwMode="auto">
          <a:xfrm>
            <a:off x="273050" y="1401763"/>
            <a:ext cx="23479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b="1"/>
              <a:t>시냅스의 구조와 기능</a:t>
            </a:r>
          </a:p>
        </p:txBody>
      </p:sp>
      <p:sp>
        <p:nvSpPr>
          <p:cNvPr id="107525" name="Text Box 7"/>
          <p:cNvSpPr txBox="1">
            <a:spLocks noChangeArrowheads="1"/>
          </p:cNvSpPr>
          <p:nvPr/>
        </p:nvSpPr>
        <p:spPr bwMode="auto">
          <a:xfrm>
            <a:off x="158750" y="122238"/>
            <a:ext cx="84804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buFontTx/>
              <a:buChar char="•"/>
            </a:pPr>
            <a:r>
              <a:rPr lang="ko-KR" altLang="en-US"/>
              <a:t>신경전달물질은 빠른 시냅스 너머로 신호를 운반하여 화학 개폐성 채널을 연다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대부분의 신경전달물질은 화학 개폐성 채널의 입체구조를 변화시켜 막 투과성을</a:t>
            </a:r>
          </a:p>
          <a:p>
            <a:pPr eaLnBrk="1" hangingPunct="1"/>
            <a:r>
              <a:rPr lang="ko-KR" altLang="en-US"/>
              <a:t>  변화시킴으로써 막을 통한 이온의 흐름을 변화시킨다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채널을 매개로 반응이 빠르게 일어나는 시냅스를 빠른 시냅스라 한다</a:t>
            </a:r>
            <a:r>
              <a:rPr lang="en-US" altLang="ko-KR"/>
              <a:t>.</a:t>
            </a:r>
          </a:p>
        </p:txBody>
      </p:sp>
      <p:sp>
        <p:nvSpPr>
          <p:cNvPr id="107526" name="Text Box 8"/>
          <p:cNvSpPr txBox="1">
            <a:spLocks noChangeArrowheads="1"/>
          </p:cNvSpPr>
          <p:nvPr/>
        </p:nvSpPr>
        <p:spPr bwMode="auto">
          <a:xfrm>
            <a:off x="34925" y="5810250"/>
            <a:ext cx="89471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/>
              <a:t>-</a:t>
            </a:r>
            <a:r>
              <a:rPr lang="ko-KR" altLang="en-US"/>
              <a:t>시냅스전 축삭말단에서만 신경전달물질이 분비되고 시냅스후 세포막에서만 이들에</a:t>
            </a:r>
          </a:p>
          <a:p>
            <a:pPr eaLnBrk="1" hangingPunct="1"/>
            <a:r>
              <a:rPr lang="ko-KR" altLang="en-US"/>
              <a:t>  대한 수용체가 존재하기 때문에</a:t>
            </a:r>
            <a:r>
              <a:rPr lang="en-US" altLang="ko-KR"/>
              <a:t>, </a:t>
            </a:r>
            <a:r>
              <a:rPr lang="ko-KR" altLang="en-US"/>
              <a:t>신호는 항상 시냅스전 세포에서 시냅스후 세포</a:t>
            </a:r>
          </a:p>
          <a:p>
            <a:pPr eaLnBrk="1" hangingPunct="1"/>
            <a:r>
              <a:rPr lang="ko-KR" altLang="en-US"/>
              <a:t>  방향으로만 전달된다</a:t>
            </a:r>
            <a:r>
              <a:rPr lang="en-US" altLang="ko-KR"/>
              <a:t>. </a:t>
            </a:r>
            <a:r>
              <a:rPr lang="ko-KR" altLang="en-US"/>
              <a:t>전기 시냅스보다 느리지만 신호가 거꾸로 전달되지 않는 장점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700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en-US" altLang="ko-KR"/>
          </a:p>
        </p:txBody>
      </p:sp>
      <p:pic>
        <p:nvPicPr>
          <p:cNvPr id="108547" name="Picture 5" descr="4-19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2" t="4651" r="31242" b="6395"/>
          <a:stretch>
            <a:fillRect/>
          </a:stretch>
        </p:blipFill>
        <p:spPr>
          <a:xfrm>
            <a:off x="34925" y="1052513"/>
            <a:ext cx="3463925" cy="5805487"/>
          </a:xfrm>
          <a:noFill/>
        </p:spPr>
      </p:pic>
      <p:sp>
        <p:nvSpPr>
          <p:cNvPr id="108548" name="Text Box 6"/>
          <p:cNvSpPr txBox="1">
            <a:spLocks noChangeArrowheads="1"/>
          </p:cNvSpPr>
          <p:nvPr/>
        </p:nvSpPr>
        <p:spPr bwMode="auto">
          <a:xfrm>
            <a:off x="231775" y="122238"/>
            <a:ext cx="7575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/>
              <a:t>-</a:t>
            </a:r>
            <a:r>
              <a:rPr lang="ko-KR" altLang="en-US"/>
              <a:t>일부 신경전달물질은 시냅스후 신경세포를 활성화시키는 반면</a:t>
            </a:r>
            <a:r>
              <a:rPr lang="en-US" altLang="ko-KR"/>
              <a:t>,</a:t>
            </a:r>
          </a:p>
          <a:p>
            <a:pPr eaLnBrk="1" hangingPunct="1"/>
            <a:r>
              <a:rPr lang="ko-KR" altLang="en-US"/>
              <a:t>  일부 신경전달물질은 시냅스후 신경세포의 활성을 저해하는 것도 있다</a:t>
            </a:r>
            <a:r>
              <a:rPr lang="en-US" altLang="ko-KR"/>
              <a:t>.</a:t>
            </a:r>
          </a:p>
        </p:txBody>
      </p:sp>
      <p:sp>
        <p:nvSpPr>
          <p:cNvPr id="108549" name="Text Box 7"/>
          <p:cNvSpPr txBox="1">
            <a:spLocks noChangeArrowheads="1"/>
          </p:cNvSpPr>
          <p:nvPr/>
        </p:nvSpPr>
        <p:spPr bwMode="auto">
          <a:xfrm>
            <a:off x="3419475" y="1130300"/>
            <a:ext cx="5594350" cy="503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시냅스후 전위</a:t>
            </a:r>
            <a:r>
              <a:rPr lang="en-US" altLang="ko-KR"/>
              <a:t>.</a:t>
            </a:r>
          </a:p>
          <a:p>
            <a:pPr eaLnBrk="1" hangingPunct="1">
              <a:buFontTx/>
              <a:buAutoNum type="alphaLcParenBoth"/>
            </a:pPr>
            <a:r>
              <a:rPr lang="ko-KR" altLang="en-US"/>
              <a:t>흥분성 시냅스</a:t>
            </a:r>
            <a:r>
              <a:rPr lang="en-US" altLang="ko-KR"/>
              <a:t>: </a:t>
            </a:r>
            <a:r>
              <a:rPr lang="ko-KR" altLang="en-US"/>
              <a:t>흥분성 시냅스전 입력의 </a:t>
            </a:r>
          </a:p>
          <a:p>
            <a:pPr eaLnBrk="1" hangingPunct="1"/>
            <a:r>
              <a:rPr lang="ko-KR" altLang="en-US"/>
              <a:t>    활성화에 의해 생겨난 흥분성 시냅스후 전위</a:t>
            </a:r>
          </a:p>
          <a:p>
            <a:pPr eaLnBrk="1" hangingPunct="1"/>
            <a:r>
              <a:rPr lang="en-US" altLang="ko-KR"/>
              <a:t>    (EPSP: excitatory postsynaptic potential)</a:t>
            </a:r>
          </a:p>
          <a:p>
            <a:pPr eaLnBrk="1" hangingPunct="1"/>
            <a:r>
              <a:rPr lang="ko-KR" altLang="en-US"/>
              <a:t>    는 시냅스후 신경세포를 역치전위에 가깝게</a:t>
            </a:r>
          </a:p>
          <a:p>
            <a:pPr eaLnBrk="1" hangingPunct="1"/>
            <a:r>
              <a:rPr lang="ko-KR" altLang="en-US"/>
              <a:t>    만든다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-</a:t>
            </a:r>
            <a:r>
              <a:rPr lang="ko-KR" altLang="en-US"/>
              <a:t>한 흥분성 시냅스의 활성화만으로는 시냅스후</a:t>
            </a:r>
          </a:p>
          <a:p>
            <a:pPr eaLnBrk="1" hangingPunct="1"/>
            <a:r>
              <a:rPr lang="ko-KR" altLang="en-US"/>
              <a:t>    신경세포를 역치에 이르게 하지 않지만</a:t>
            </a:r>
            <a:r>
              <a:rPr lang="en-US" altLang="ko-KR"/>
              <a:t>,  </a:t>
            </a:r>
          </a:p>
          <a:p>
            <a:pPr eaLnBrk="1" hangingPunct="1"/>
            <a:r>
              <a:rPr lang="ko-KR" altLang="en-US"/>
              <a:t>    다음번의 흥분성 자극에 의해 역치에 도달하기</a:t>
            </a:r>
          </a:p>
          <a:p>
            <a:pPr eaLnBrk="1" hangingPunct="1"/>
            <a:r>
              <a:rPr lang="en-US" altLang="ko-KR"/>
              <a:t>    </a:t>
            </a:r>
            <a:r>
              <a:rPr lang="ko-KR" altLang="en-US"/>
              <a:t>쉽게 만들어준다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(b) </a:t>
            </a:r>
            <a:r>
              <a:rPr lang="ko-KR" altLang="en-US"/>
              <a:t>억제성 시냅스</a:t>
            </a:r>
            <a:r>
              <a:rPr lang="en-US" altLang="ko-KR"/>
              <a:t>:</a:t>
            </a:r>
            <a:r>
              <a:rPr lang="ko-KR" altLang="en-US"/>
              <a:t>억제성 시냅스전 입력의</a:t>
            </a:r>
          </a:p>
          <a:p>
            <a:pPr eaLnBrk="1" hangingPunct="1"/>
            <a:r>
              <a:rPr lang="ko-KR" altLang="en-US"/>
              <a:t>     활성화에 의해 유도되는 억제성 시냅스후</a:t>
            </a:r>
          </a:p>
          <a:p>
            <a:pPr eaLnBrk="1" hangingPunct="1"/>
            <a:r>
              <a:rPr lang="ko-KR" altLang="en-US"/>
              <a:t>     전위 </a:t>
            </a:r>
            <a:r>
              <a:rPr lang="en-US" altLang="ko-KR"/>
              <a:t>(IPSP: inhibitory)</a:t>
            </a:r>
            <a:r>
              <a:rPr lang="ko-KR" altLang="en-US"/>
              <a:t>는 시냅스후</a:t>
            </a:r>
          </a:p>
          <a:p>
            <a:pPr eaLnBrk="1" hangingPunct="1"/>
            <a:r>
              <a:rPr lang="ko-KR" altLang="en-US"/>
              <a:t>     신경세포를 역치전위에서 멀어지게 만든다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  </a:t>
            </a:r>
            <a:r>
              <a:rPr lang="ko-KR" altLang="en-US"/>
              <a:t>이경우 시냅스후 신경세포는 과분극되어</a:t>
            </a:r>
          </a:p>
          <a:p>
            <a:pPr eaLnBrk="1" hangingPunct="1"/>
            <a:r>
              <a:rPr lang="ko-KR" altLang="en-US"/>
              <a:t>     다음번의 흥분성 자극에 의해 역치에 도달하기가 </a:t>
            </a:r>
          </a:p>
          <a:p>
            <a:pPr eaLnBrk="1" hangingPunct="1"/>
            <a:r>
              <a:rPr lang="ko-KR" altLang="en-US"/>
              <a:t>     더 어려워진다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302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6"/>
          <p:cNvSpPr txBox="1">
            <a:spLocks noChangeArrowheads="1"/>
          </p:cNvSpPr>
          <p:nvPr/>
        </p:nvSpPr>
        <p:spPr bwMode="auto">
          <a:xfrm>
            <a:off x="231775" y="122238"/>
            <a:ext cx="8794750" cy="613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buFontTx/>
              <a:buChar char="•"/>
            </a:pPr>
            <a:r>
              <a:rPr lang="ko-KR" altLang="en-US"/>
              <a:t>신경전달물질은 빠르게 시냅스틈에서 제거된다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시냅스후 신경세포가 적절한 반응을 나타낸 다음에는</a:t>
            </a:r>
            <a:r>
              <a:rPr lang="en-US" altLang="ko-KR"/>
              <a:t>, </a:t>
            </a:r>
            <a:r>
              <a:rPr lang="ko-KR" altLang="en-US"/>
              <a:t>신경전달물질이 불활성화 </a:t>
            </a:r>
          </a:p>
          <a:p>
            <a:pPr eaLnBrk="1" hangingPunct="1"/>
            <a:r>
              <a:rPr lang="ko-KR" altLang="en-US"/>
              <a:t>  되거나 제거됨으로써 시냅스후 막이 다음 신호를 받을 준비를 하는 것이 매우 중요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따라서 신경전달물질이 시냅스후 수용체에 결합한 다음에는 빠르게 제거된다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(1) </a:t>
            </a:r>
            <a:r>
              <a:rPr lang="ko-KR" altLang="en-US"/>
              <a:t>신경전달물질이 시냅스틈에서 확산되어 없어진다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(2) </a:t>
            </a:r>
            <a:r>
              <a:rPr lang="ko-KR" altLang="en-US"/>
              <a:t>시냅스후 막에 있는 특수한 효소에 의해 불활성화 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(3) </a:t>
            </a:r>
            <a:r>
              <a:rPr lang="ko-KR" altLang="en-US"/>
              <a:t>시냅스전 세포막의 수송기작에 의해 축삭말단으로 되돌아간다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>
              <a:buFontTx/>
              <a:buChar char="•"/>
            </a:pPr>
            <a:r>
              <a:rPr lang="ko-KR" altLang="en-US"/>
              <a:t>느린 시냅스의 신경전달물질은 세포내 </a:t>
            </a:r>
            <a:r>
              <a:rPr lang="en-US" altLang="ko-KR"/>
              <a:t>2</a:t>
            </a:r>
            <a:r>
              <a:rPr lang="ko-KR" altLang="en-US"/>
              <a:t>차 전달자 시스템을 이용한다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신경전달물질은 대개의 경우 화학개폐채널의 입체구조 변화에 의해 작동하는</a:t>
            </a:r>
          </a:p>
          <a:p>
            <a:pPr eaLnBrk="1" hangingPunct="1"/>
            <a:r>
              <a:rPr lang="ko-KR" altLang="en-US"/>
              <a:t>  빠른 시냅스이다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다른 시냅스신호전달 방법으로는 시냅스후 신경세포에서 </a:t>
            </a:r>
            <a:r>
              <a:rPr lang="en-US" altLang="ko-KR"/>
              <a:t>cAMP</a:t>
            </a:r>
            <a:r>
              <a:rPr lang="ko-KR" altLang="en-US"/>
              <a:t>와 같은 세포내</a:t>
            </a:r>
          </a:p>
          <a:p>
            <a:pPr eaLnBrk="1" hangingPunct="1"/>
            <a:r>
              <a:rPr lang="ko-KR" altLang="en-US"/>
              <a:t>  </a:t>
            </a:r>
            <a:r>
              <a:rPr lang="en-US" altLang="ko-KR"/>
              <a:t>2</a:t>
            </a:r>
            <a:r>
              <a:rPr lang="ko-KR" altLang="en-US"/>
              <a:t>차 전달자를 이용하는 방법이 있다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-2</a:t>
            </a:r>
            <a:r>
              <a:rPr lang="ko-KR" altLang="en-US"/>
              <a:t>차전달자에 의해 반응이 매개되는 시냅스는 느린 시냅스라 불리는데</a:t>
            </a:r>
            <a:r>
              <a:rPr lang="en-US" altLang="ko-KR"/>
              <a:t>, </a:t>
            </a:r>
            <a:r>
              <a:rPr lang="ko-KR" altLang="en-US"/>
              <a:t>이들은</a:t>
            </a:r>
          </a:p>
          <a:p>
            <a:pPr eaLnBrk="1" hangingPunct="1"/>
            <a:r>
              <a:rPr lang="ko-KR" altLang="en-US"/>
              <a:t>  빠른 시냅스에 비해 반응이 느리게 나타나며</a:t>
            </a:r>
            <a:r>
              <a:rPr lang="en-US" altLang="ko-KR"/>
              <a:t>, </a:t>
            </a:r>
            <a:r>
              <a:rPr lang="ko-KR" altLang="en-US"/>
              <a:t>효과가 오랫동안 지속된다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세포내 </a:t>
            </a:r>
            <a:r>
              <a:rPr lang="en-US" altLang="ko-KR"/>
              <a:t>2</a:t>
            </a:r>
            <a:r>
              <a:rPr lang="ko-KR" altLang="en-US"/>
              <a:t>차전달자인 </a:t>
            </a:r>
            <a:r>
              <a:rPr lang="en-US" altLang="ko-KR"/>
              <a:t>cAMP</a:t>
            </a:r>
            <a:r>
              <a:rPr lang="ko-KR" altLang="en-US"/>
              <a:t>의 활성화는 단기효과와 장기효과를 유도하는데</a:t>
            </a:r>
            <a:r>
              <a:rPr lang="en-US" altLang="ko-KR"/>
              <a:t>,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단기효과는</a:t>
            </a:r>
            <a:r>
              <a:rPr lang="en-US" altLang="ko-KR"/>
              <a:t>, cAMP</a:t>
            </a:r>
            <a:r>
              <a:rPr lang="ko-KR" altLang="en-US"/>
              <a:t>가 특정 이온채널을 지속적으로 열리게 할 수 있고</a:t>
            </a:r>
            <a:r>
              <a:rPr lang="en-US" altLang="ko-KR"/>
              <a:t>,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장기효과는</a:t>
            </a:r>
            <a:r>
              <a:rPr lang="en-US" altLang="ko-KR"/>
              <a:t>, cAMP</a:t>
            </a:r>
            <a:r>
              <a:rPr lang="ko-KR" altLang="en-US"/>
              <a:t>가 시냅스후 세포의 전사인자를 간접적으로 활성화 함으로써</a:t>
            </a:r>
          </a:p>
          <a:p>
            <a:pPr eaLnBrk="1" hangingPunct="1"/>
            <a:r>
              <a:rPr lang="ko-KR" altLang="en-US"/>
              <a:t>  유전자의 발현양상을 변화시겨 더 장기적인 변화를 일으킬 수 있다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이러한 장기효과는 신경의 성장 및 발달과 연결되어 있어 학습 및 기억에 중요하다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07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5" descr="4-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1" t="4070" r="28775" b="5814"/>
          <a:stretch>
            <a:fillRect/>
          </a:stretch>
        </p:blipFill>
        <p:spPr bwMode="auto">
          <a:xfrm>
            <a:off x="2195513" y="1844675"/>
            <a:ext cx="3616325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5" name="Text Box 5"/>
          <p:cNvSpPr txBox="1">
            <a:spLocks noChangeArrowheads="1"/>
          </p:cNvSpPr>
          <p:nvPr/>
        </p:nvSpPr>
        <p:spPr bwMode="auto">
          <a:xfrm>
            <a:off x="158750" y="193675"/>
            <a:ext cx="89471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b="1"/>
              <a:t>4.6 </a:t>
            </a:r>
            <a:r>
              <a:rPr lang="ko-KR" altLang="en-US" b="1"/>
              <a:t>신경근육 시냅스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화학시냅스의 또 다른 예는</a:t>
            </a:r>
            <a:r>
              <a:rPr lang="en-US" altLang="ko-KR"/>
              <a:t>, </a:t>
            </a:r>
            <a:r>
              <a:rPr lang="ko-KR" altLang="en-US"/>
              <a:t>활동전위가 운동뉴런</a:t>
            </a:r>
            <a:r>
              <a:rPr lang="en-US" altLang="ko-KR"/>
              <a:t>(motor neuron)</a:t>
            </a:r>
            <a:r>
              <a:rPr lang="ko-KR" altLang="en-US"/>
              <a:t>에 의해 골격근에</a:t>
            </a:r>
          </a:p>
          <a:p>
            <a:pPr eaLnBrk="1" hangingPunct="1"/>
            <a:r>
              <a:rPr lang="ko-KR" altLang="en-US"/>
              <a:t>  전도되는 경우이다</a:t>
            </a:r>
            <a:r>
              <a:rPr lang="en-US" altLang="ko-KR"/>
              <a:t>. </a:t>
            </a:r>
            <a:r>
              <a:rPr lang="ko-KR" altLang="en-US"/>
              <a:t>크고 수초를 지닌 운동뉴런은 근육에 가까워짐에 따라 여러 개의</a:t>
            </a:r>
          </a:p>
          <a:p>
            <a:pPr eaLnBrk="1" hangingPunct="1"/>
            <a:r>
              <a:rPr lang="ko-KR" altLang="en-US"/>
              <a:t>  말단 가지로 갈라지며</a:t>
            </a:r>
            <a:r>
              <a:rPr lang="en-US" altLang="ko-KR"/>
              <a:t>, </a:t>
            </a:r>
            <a:r>
              <a:rPr lang="ko-KR" altLang="en-US"/>
              <a:t>수초를 잃어버린다</a:t>
            </a:r>
            <a:r>
              <a:rPr lang="en-US" altLang="ko-KR"/>
              <a:t>. </a:t>
            </a:r>
            <a:r>
              <a:rPr lang="ko-KR" altLang="en-US"/>
              <a:t>이들 축삭말단은 각각이 근육을 구성하는</a:t>
            </a:r>
          </a:p>
          <a:p>
            <a:pPr eaLnBrk="1" hangingPunct="1"/>
            <a:r>
              <a:rPr lang="ko-KR" altLang="en-US"/>
              <a:t>  근육세포와 특수한 시냅스 접합부를 형성하는데</a:t>
            </a:r>
            <a:r>
              <a:rPr lang="en-US" altLang="ko-KR"/>
              <a:t>, </a:t>
            </a:r>
            <a:r>
              <a:rPr lang="ko-KR" altLang="en-US"/>
              <a:t>이를 신경근육접합부 </a:t>
            </a:r>
          </a:p>
          <a:p>
            <a:pPr eaLnBrk="1" hangingPunct="1"/>
            <a:r>
              <a:rPr lang="en-US" altLang="ko-KR"/>
              <a:t>  (neuromuscular junction)</a:t>
            </a:r>
            <a:r>
              <a:rPr lang="ko-KR" altLang="en-US"/>
              <a:t>라 한다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541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5" descr="4-21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8" t="2325" r="17265" b="30809"/>
          <a:stretch>
            <a:fillRect/>
          </a:stretch>
        </p:blipFill>
        <p:spPr>
          <a:xfrm>
            <a:off x="0" y="0"/>
            <a:ext cx="9144000" cy="6732588"/>
          </a:xfrm>
          <a:noFill/>
        </p:spPr>
      </p:pic>
    </p:spTree>
    <p:extLst>
      <p:ext uri="{BB962C8B-B14F-4D97-AF65-F5344CB8AC3E}">
        <p14:creationId xmlns:p14="http://schemas.microsoft.com/office/powerpoint/2010/main" val="353456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42" name="Group 7"/>
          <p:cNvGrpSpPr>
            <a:grpSpLocks noChangeAspect="1"/>
          </p:cNvGrpSpPr>
          <p:nvPr/>
        </p:nvGrpSpPr>
        <p:grpSpPr bwMode="auto">
          <a:xfrm>
            <a:off x="1042988" y="0"/>
            <a:ext cx="6702425" cy="6858000"/>
            <a:chOff x="0" y="0"/>
            <a:chExt cx="2965" cy="3034"/>
          </a:xfrm>
        </p:grpSpPr>
        <p:pic>
          <p:nvPicPr>
            <p:cNvPr id="112643" name="Picture 5" descr="4-2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98" t="69757" r="49823" b="5232"/>
            <a:stretch>
              <a:fillRect/>
            </a:stretch>
          </p:blipFill>
          <p:spPr bwMode="auto">
            <a:xfrm>
              <a:off x="0" y="0"/>
              <a:ext cx="2841" cy="1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44" name="Picture 5" descr="4-2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1" t="92427" r="20554" b="5232"/>
            <a:stretch>
              <a:fillRect/>
            </a:stretch>
          </p:blipFill>
          <p:spPr bwMode="auto">
            <a:xfrm>
              <a:off x="323" y="1549"/>
              <a:ext cx="2626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45" name="Picture 5" descr="4-2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1" t="69757" r="17265" b="9300"/>
            <a:stretch>
              <a:fillRect/>
            </a:stretch>
          </p:blipFill>
          <p:spPr bwMode="auto">
            <a:xfrm>
              <a:off x="43" y="1706"/>
              <a:ext cx="2922" cy="1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8719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1-11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8" r="20871" b="6189"/>
          <a:stretch>
            <a:fillRect/>
          </a:stretch>
        </p:blipFill>
        <p:spPr bwMode="auto">
          <a:xfrm>
            <a:off x="250825" y="333375"/>
            <a:ext cx="5789613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5" descr="1-11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7" r="32654" b="4285"/>
          <a:stretch>
            <a:fillRect/>
          </a:stretch>
        </p:blipFill>
        <p:spPr bwMode="auto">
          <a:xfrm>
            <a:off x="6030913" y="801688"/>
            <a:ext cx="2717800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7"/>
          <p:cNvSpPr>
            <a:spLocks noChangeArrowheads="1"/>
          </p:cNvSpPr>
          <p:nvPr/>
        </p:nvSpPr>
        <p:spPr bwMode="auto">
          <a:xfrm>
            <a:off x="3995738" y="188913"/>
            <a:ext cx="8556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ko-KR" altLang="en-US" b="1"/>
              <a:t>기관계</a:t>
            </a:r>
          </a:p>
        </p:txBody>
      </p:sp>
    </p:spTree>
    <p:extLst>
      <p:ext uri="{BB962C8B-B14F-4D97-AF65-F5344CB8AC3E}">
        <p14:creationId xmlns:p14="http://schemas.microsoft.com/office/powerpoint/2010/main" val="118896198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5" descr="4-22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" t="9882" r="2878" b="11626"/>
          <a:stretch>
            <a:fillRect/>
          </a:stretch>
        </p:blipFill>
        <p:spPr>
          <a:xfrm>
            <a:off x="0" y="908050"/>
            <a:ext cx="9144000" cy="5408613"/>
          </a:xfrm>
          <a:noFill/>
        </p:spPr>
      </p:pic>
      <p:sp>
        <p:nvSpPr>
          <p:cNvPr id="113667" name="Text Box 6"/>
          <p:cNvSpPr txBox="1">
            <a:spLocks noChangeArrowheads="1"/>
          </p:cNvSpPr>
          <p:nvPr/>
        </p:nvSpPr>
        <p:spPr bwMode="auto">
          <a:xfrm>
            <a:off x="0" y="0"/>
            <a:ext cx="8729663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b="1"/>
              <a:t>4.7 </a:t>
            </a:r>
            <a:r>
              <a:rPr lang="ko-KR" altLang="en-US" b="1"/>
              <a:t>시냅스와 통합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총 시냅스후 전위의 크기는 모든 시냅스전 신경으로부터 입력된 활성의 합에 의해 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결정된다</a:t>
            </a:r>
            <a:r>
              <a:rPr lang="en-US" altLang="ko-KR"/>
              <a:t>. </a:t>
            </a:r>
            <a:r>
              <a:rPr lang="ko-KR" altLang="en-US"/>
              <a:t>즉 총시냅스후 전위는 동시에 나타나는 모든 </a:t>
            </a:r>
            <a:r>
              <a:rPr lang="en-US" altLang="ko-KR"/>
              <a:t>EPSP</a:t>
            </a:r>
            <a:r>
              <a:rPr lang="ko-KR" altLang="en-US"/>
              <a:t>와 </a:t>
            </a:r>
            <a:r>
              <a:rPr lang="en-US" altLang="ko-KR"/>
              <a:t>IPSP</a:t>
            </a:r>
            <a:r>
              <a:rPr lang="ko-KR" altLang="en-US"/>
              <a:t>의 총 합이다</a:t>
            </a:r>
            <a:r>
              <a:rPr lang="en-US" altLang="ko-KR"/>
              <a:t>.</a:t>
            </a:r>
          </a:p>
        </p:txBody>
      </p:sp>
      <p:sp>
        <p:nvSpPr>
          <p:cNvPr id="113668" name="Text Box 7"/>
          <p:cNvSpPr txBox="1">
            <a:spLocks noChangeArrowheads="1"/>
          </p:cNvSpPr>
          <p:nvPr/>
        </p:nvSpPr>
        <p:spPr bwMode="auto">
          <a:xfrm>
            <a:off x="231775" y="6242050"/>
            <a:ext cx="727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총시냅스후 전위는 시냅스전 입력에 의한 활성의 합에 의해 결정된다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927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2"/>
          <p:cNvSpPr txBox="1">
            <a:spLocks noChangeArrowheads="1"/>
          </p:cNvSpPr>
          <p:nvPr/>
        </p:nvSpPr>
        <p:spPr bwMode="auto">
          <a:xfrm>
            <a:off x="1476375" y="6308725"/>
            <a:ext cx="6048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/>
              <a:t> </a:t>
            </a:r>
          </a:p>
        </p:txBody>
      </p:sp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en-US" altLang="ko-KR"/>
          </a:p>
        </p:txBody>
      </p:sp>
      <p:pic>
        <p:nvPicPr>
          <p:cNvPr id="114692" name="Picture 5" descr="4-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6" t="4272" r="32886" b="6409"/>
          <a:stretch>
            <a:fillRect/>
          </a:stretch>
        </p:blipFill>
        <p:spPr bwMode="auto">
          <a:xfrm>
            <a:off x="684213" y="0"/>
            <a:ext cx="3413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3" name="Text Box 7"/>
          <p:cNvSpPr txBox="1">
            <a:spLocks noChangeArrowheads="1"/>
          </p:cNvSpPr>
          <p:nvPr/>
        </p:nvSpPr>
        <p:spPr bwMode="auto">
          <a:xfrm>
            <a:off x="3924300" y="2781300"/>
            <a:ext cx="4908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신경세포는 수렴과 발산에 의해 서로 연결되어</a:t>
            </a:r>
          </a:p>
          <a:p>
            <a:pPr eaLnBrk="1" hangingPunct="1"/>
            <a:r>
              <a:rPr lang="ko-KR" altLang="en-US"/>
              <a:t>복잡한 신경회로를 구성한다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089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4"/>
          <p:cNvSpPr txBox="1">
            <a:spLocks noChangeArrowheads="1"/>
          </p:cNvSpPr>
          <p:nvPr/>
        </p:nvSpPr>
        <p:spPr bwMode="auto">
          <a:xfrm>
            <a:off x="250825" y="188913"/>
            <a:ext cx="1749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2400" b="1"/>
              <a:t>5</a:t>
            </a:r>
            <a:r>
              <a:rPr lang="ko-KR" altLang="en-US" sz="2400" b="1"/>
              <a:t>장</a:t>
            </a:r>
            <a:r>
              <a:rPr lang="en-US" altLang="ko-KR" sz="2400" b="1"/>
              <a:t>: </a:t>
            </a:r>
            <a:r>
              <a:rPr lang="ko-KR" altLang="en-US" sz="2400" b="1"/>
              <a:t>신경계</a:t>
            </a:r>
          </a:p>
        </p:txBody>
      </p:sp>
      <p:sp>
        <p:nvSpPr>
          <p:cNvPr id="115715" name="Text Box 5"/>
          <p:cNvSpPr txBox="1">
            <a:spLocks noChangeArrowheads="1"/>
          </p:cNvSpPr>
          <p:nvPr/>
        </p:nvSpPr>
        <p:spPr bwMode="auto">
          <a:xfrm>
            <a:off x="107950" y="620713"/>
            <a:ext cx="9036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ko-KR" b="1"/>
              <a:t>5.2 </a:t>
            </a:r>
            <a:r>
              <a:rPr lang="ko-KR" altLang="en-US" b="1"/>
              <a:t>척추동물의 신경계</a:t>
            </a:r>
            <a:endParaRPr lang="ko-KR" altLang="en-US"/>
          </a:p>
        </p:txBody>
      </p:sp>
      <p:pic>
        <p:nvPicPr>
          <p:cNvPr id="115716" name="Picture 4" descr="5-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" t="8093" r="13466" b="10474"/>
          <a:stretch>
            <a:fillRect/>
          </a:stretch>
        </p:blipFill>
        <p:spPr bwMode="auto">
          <a:xfrm>
            <a:off x="755650" y="1268413"/>
            <a:ext cx="7340600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428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4" descr="5-6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2" t="4285" r="14476" b="8093"/>
          <a:stretch>
            <a:fillRect/>
          </a:stretch>
        </p:blipFill>
        <p:spPr>
          <a:xfrm>
            <a:off x="1763713" y="836613"/>
            <a:ext cx="6192837" cy="54260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6739" name="Text Box 6"/>
          <p:cNvSpPr txBox="1">
            <a:spLocks noChangeArrowheads="1"/>
          </p:cNvSpPr>
          <p:nvPr/>
        </p:nvSpPr>
        <p:spPr bwMode="auto">
          <a:xfrm>
            <a:off x="2987675" y="188913"/>
            <a:ext cx="29987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b="1"/>
              <a:t>3</a:t>
            </a:r>
            <a:r>
              <a:rPr lang="ko-KR" altLang="en-US" b="1"/>
              <a:t>종류의 뉴런의 구조와 위치</a:t>
            </a:r>
          </a:p>
        </p:txBody>
      </p:sp>
      <p:sp>
        <p:nvSpPr>
          <p:cNvPr id="116740" name="Text Box 7"/>
          <p:cNvSpPr txBox="1">
            <a:spLocks noChangeArrowheads="1"/>
          </p:cNvSpPr>
          <p:nvPr/>
        </p:nvSpPr>
        <p:spPr bwMode="auto">
          <a:xfrm>
            <a:off x="6588125" y="2924175"/>
            <a:ext cx="1860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sz="1200"/>
              <a:t>특별한 자극에 반응하여 </a:t>
            </a:r>
          </a:p>
          <a:p>
            <a:pPr eaLnBrk="1" hangingPunct="1"/>
            <a:r>
              <a:rPr lang="ko-KR" altLang="en-US" sz="1200"/>
              <a:t>활동전위가 발생</a:t>
            </a:r>
          </a:p>
        </p:txBody>
      </p:sp>
      <p:sp>
        <p:nvSpPr>
          <p:cNvPr id="116741" name="Text Box 8"/>
          <p:cNvSpPr txBox="1">
            <a:spLocks noChangeArrowheads="1"/>
          </p:cNvSpPr>
          <p:nvPr/>
        </p:nvSpPr>
        <p:spPr bwMode="auto">
          <a:xfrm>
            <a:off x="5127625" y="14906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116742" name="Text Box 9"/>
          <p:cNvSpPr txBox="1">
            <a:spLocks noChangeArrowheads="1"/>
          </p:cNvSpPr>
          <p:nvPr/>
        </p:nvSpPr>
        <p:spPr bwMode="auto">
          <a:xfrm>
            <a:off x="3779838" y="1268413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sz="1200"/>
              <a:t>수상돌기가 없다</a:t>
            </a:r>
            <a:r>
              <a:rPr lang="en-US" altLang="ko-KR" sz="1200"/>
              <a:t>. </a:t>
            </a:r>
            <a:endParaRPr lang="ko-KR" altLang="en-US" sz="1200"/>
          </a:p>
        </p:txBody>
      </p:sp>
      <p:sp>
        <p:nvSpPr>
          <p:cNvPr id="116743" name="Text Box 11"/>
          <p:cNvSpPr txBox="1">
            <a:spLocks noChangeArrowheads="1"/>
          </p:cNvSpPr>
          <p:nvPr/>
        </p:nvSpPr>
        <p:spPr bwMode="auto">
          <a:xfrm>
            <a:off x="34925" y="2924175"/>
            <a:ext cx="248285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sz="1200"/>
              <a:t>연합뉴런은 말초정보에 대한</a:t>
            </a:r>
          </a:p>
          <a:p>
            <a:pPr eaLnBrk="1" hangingPunct="1"/>
            <a:r>
              <a:rPr lang="ko-KR" altLang="en-US" sz="1200"/>
              <a:t>말초반응을 통합하는데 중요</a:t>
            </a:r>
          </a:p>
          <a:p>
            <a:pPr eaLnBrk="1" hangingPunct="1"/>
            <a:endParaRPr lang="ko-KR" altLang="en-US" sz="1200"/>
          </a:p>
          <a:p>
            <a:pPr eaLnBrk="1" hangingPunct="1"/>
            <a:r>
              <a:rPr lang="ko-KR" altLang="en-US" sz="1200"/>
              <a:t>복잡한 행동을 위해서는</a:t>
            </a:r>
          </a:p>
          <a:p>
            <a:pPr eaLnBrk="1" hangingPunct="1"/>
            <a:r>
              <a:rPr lang="ko-KR" altLang="en-US" sz="1200"/>
              <a:t>더 많은 연합뉴런이 필요하고</a:t>
            </a:r>
            <a:r>
              <a:rPr lang="en-US" altLang="ko-KR" sz="1200"/>
              <a:t>,</a:t>
            </a:r>
          </a:p>
          <a:p>
            <a:pPr eaLnBrk="1" hangingPunct="1"/>
            <a:r>
              <a:rPr lang="ko-KR" altLang="en-US" sz="1200"/>
              <a:t>연합뉴런 사이의 상호연결에</a:t>
            </a:r>
          </a:p>
          <a:p>
            <a:pPr eaLnBrk="1" hangingPunct="1"/>
            <a:r>
              <a:rPr lang="ko-KR" altLang="en-US" sz="1200"/>
              <a:t>의해 정신과 관련된 여러 현상</a:t>
            </a:r>
          </a:p>
          <a:p>
            <a:pPr eaLnBrk="1" hangingPunct="1"/>
            <a:r>
              <a:rPr lang="en-US" altLang="ko-KR" sz="1200"/>
              <a:t>(</a:t>
            </a:r>
            <a:r>
              <a:rPr lang="ko-KR" altLang="en-US" sz="1200"/>
              <a:t>계획</a:t>
            </a:r>
            <a:r>
              <a:rPr lang="en-US" altLang="ko-KR" sz="1200"/>
              <a:t>, </a:t>
            </a:r>
            <a:r>
              <a:rPr lang="ko-KR" altLang="en-US" sz="1200"/>
              <a:t>기억</a:t>
            </a:r>
            <a:r>
              <a:rPr lang="en-US" altLang="ko-KR" sz="1200"/>
              <a:t>, </a:t>
            </a:r>
            <a:r>
              <a:rPr lang="ko-KR" altLang="en-US" sz="1200"/>
              <a:t>창의력</a:t>
            </a:r>
            <a:r>
              <a:rPr lang="en-US" altLang="ko-KR" sz="1200"/>
              <a:t>, </a:t>
            </a:r>
            <a:r>
              <a:rPr lang="ko-KR" altLang="en-US" sz="1200"/>
              <a:t>지능</a:t>
            </a:r>
            <a:r>
              <a:rPr lang="en-US" altLang="ko-KR" sz="1200"/>
              <a:t>, </a:t>
            </a:r>
            <a:r>
              <a:rPr lang="ko-KR" altLang="en-US" sz="1200"/>
              <a:t>동기</a:t>
            </a:r>
            <a:r>
              <a:rPr lang="en-US" altLang="ko-KR" sz="1200"/>
              <a:t>..)</a:t>
            </a:r>
          </a:p>
        </p:txBody>
      </p:sp>
      <p:sp>
        <p:nvSpPr>
          <p:cNvPr id="116744" name="Text Box 12"/>
          <p:cNvSpPr txBox="1">
            <a:spLocks noChangeArrowheads="1"/>
          </p:cNvSpPr>
          <p:nvPr/>
        </p:nvSpPr>
        <p:spPr bwMode="auto">
          <a:xfrm>
            <a:off x="5259388" y="1628775"/>
            <a:ext cx="825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1400"/>
              <a:t>afferent</a:t>
            </a:r>
          </a:p>
        </p:txBody>
      </p:sp>
      <p:sp>
        <p:nvSpPr>
          <p:cNvPr id="116745" name="Text Box 13"/>
          <p:cNvSpPr txBox="1">
            <a:spLocks noChangeArrowheads="1"/>
          </p:cNvSpPr>
          <p:nvPr/>
        </p:nvSpPr>
        <p:spPr bwMode="auto">
          <a:xfrm>
            <a:off x="4418013" y="4314825"/>
            <a:ext cx="825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1400"/>
              <a:t>efferent</a:t>
            </a:r>
          </a:p>
        </p:txBody>
      </p:sp>
      <p:sp>
        <p:nvSpPr>
          <p:cNvPr id="116746" name="Text Box 14"/>
          <p:cNvSpPr txBox="1">
            <a:spLocks noChangeArrowheads="1"/>
          </p:cNvSpPr>
          <p:nvPr/>
        </p:nvSpPr>
        <p:spPr bwMode="auto">
          <a:xfrm>
            <a:off x="3111500" y="3700463"/>
            <a:ext cx="11223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1400"/>
              <a:t>interneuron</a:t>
            </a:r>
          </a:p>
        </p:txBody>
      </p:sp>
    </p:spTree>
    <p:extLst>
      <p:ext uri="{BB962C8B-B14F-4D97-AF65-F5344CB8AC3E}">
        <p14:creationId xmlns:p14="http://schemas.microsoft.com/office/powerpoint/2010/main" val="210976491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2"/>
          <p:cNvSpPr txBox="1">
            <a:spLocks noChangeArrowheads="1"/>
          </p:cNvSpPr>
          <p:nvPr/>
        </p:nvSpPr>
        <p:spPr bwMode="auto">
          <a:xfrm>
            <a:off x="1476375" y="6308725"/>
            <a:ext cx="6048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o-KR" altLang="en-US"/>
              <a:t> </a:t>
            </a:r>
          </a:p>
        </p:txBody>
      </p:sp>
      <p:sp>
        <p:nvSpPr>
          <p:cNvPr id="117763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pic>
        <p:nvPicPr>
          <p:cNvPr id="117764" name="Picture 4" descr="표5-2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t="32372" r="3366" b="33324"/>
          <a:stretch>
            <a:fillRect/>
          </a:stretch>
        </p:blipFill>
        <p:spPr>
          <a:xfrm>
            <a:off x="179388" y="3213100"/>
            <a:ext cx="8569325" cy="22288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7765" name="Text Box 5"/>
          <p:cNvSpPr txBox="1">
            <a:spLocks noChangeArrowheads="1"/>
          </p:cNvSpPr>
          <p:nvPr/>
        </p:nvSpPr>
        <p:spPr bwMode="auto">
          <a:xfrm>
            <a:off x="107950" y="620713"/>
            <a:ext cx="903605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ko-KR" b="1"/>
              <a:t>5.3 </a:t>
            </a:r>
            <a:r>
              <a:rPr lang="ko-KR" altLang="en-US" b="1"/>
              <a:t>척추동물 말초신경계의 원심성 부분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전형적으로 원심성 출력은 움직임이나 분비에 영향을 미친다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대부분 항상성을 유지하기 위한 것이지만</a:t>
            </a:r>
            <a:r>
              <a:rPr lang="en-US" altLang="ko-KR"/>
              <a:t>, </a:t>
            </a:r>
            <a:r>
              <a:rPr lang="ko-KR" altLang="en-US"/>
              <a:t>그렇지 않은 경우도 있다</a:t>
            </a:r>
            <a:r>
              <a:rPr lang="en-US" altLang="ko-KR"/>
              <a:t>(</a:t>
            </a:r>
            <a:r>
              <a:rPr lang="ko-KR" altLang="en-US"/>
              <a:t>놀이</a:t>
            </a:r>
            <a:r>
              <a:rPr lang="en-US" altLang="ko-KR">
                <a:latin typeface="Arial" charset="0"/>
              </a:rPr>
              <a:t>…</a:t>
            </a:r>
            <a:r>
              <a:rPr lang="en-US" altLang="ko-KR"/>
              <a:t>).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원심성 뉴런의 신경말단으로부터 분비되는 단 두 종류의 신경전달물질이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여러 효과기 기관들을 조절한다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:</a:t>
            </a:r>
            <a:r>
              <a:rPr lang="ko-KR" altLang="en-US"/>
              <a:t>아세틸콜린</a:t>
            </a:r>
            <a:r>
              <a:rPr lang="en-US" altLang="ko-KR"/>
              <a:t>(acetylcholine, ACh)</a:t>
            </a:r>
            <a:r>
              <a:rPr lang="ko-KR" altLang="en-US"/>
              <a:t>와 노르에피네프린</a:t>
            </a:r>
            <a:r>
              <a:rPr lang="en-US" altLang="ko-KR"/>
              <a:t>(norepinephrine, NE)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같은 화학전달자가 다양한 조직에서 그 조직의 특성에 따라 다양한 반응을 일으킴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95317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250825" y="188913"/>
            <a:ext cx="2943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2400" b="1"/>
              <a:t>2</a:t>
            </a:r>
            <a:r>
              <a:rPr lang="ko-KR" altLang="en-US" sz="2400" b="1"/>
              <a:t>장</a:t>
            </a:r>
            <a:r>
              <a:rPr lang="en-US" altLang="ko-KR" sz="2400" b="1"/>
              <a:t>: </a:t>
            </a:r>
            <a:r>
              <a:rPr lang="ko-KR" altLang="en-US" sz="2400" b="1"/>
              <a:t>세포분자생리학</a:t>
            </a:r>
          </a:p>
        </p:txBody>
      </p:sp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827088" y="620713"/>
            <a:ext cx="8404225" cy="603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en-US" altLang="ko-KR"/>
              <a:t> </a:t>
            </a:r>
            <a:r>
              <a:rPr lang="ko-KR" altLang="en-US"/>
              <a:t>유기물</a:t>
            </a:r>
            <a:r>
              <a:rPr lang="en-US" altLang="ko-KR"/>
              <a:t>: </a:t>
            </a:r>
            <a:r>
              <a:rPr lang="ko-KR" altLang="en-US"/>
              <a:t>살아있거나 생명체에서 유래한 물질 </a:t>
            </a:r>
            <a:r>
              <a:rPr lang="en-US" altLang="ko-KR"/>
              <a:t>(</a:t>
            </a:r>
            <a:r>
              <a:rPr lang="ko-KR" altLang="en-US"/>
              <a:t>과거</a:t>
            </a:r>
            <a:r>
              <a:rPr lang="en-US" altLang="ko-KR"/>
              <a:t>)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            </a:t>
            </a:r>
            <a:r>
              <a:rPr lang="ko-KR" altLang="en-US"/>
              <a:t>탄소를 포함하는 분자들 </a:t>
            </a:r>
            <a:r>
              <a:rPr lang="en-US" altLang="ko-KR"/>
              <a:t>(CO</a:t>
            </a:r>
            <a:r>
              <a:rPr lang="en-US" altLang="ko-KR" baseline="-25000"/>
              <a:t>2</a:t>
            </a:r>
            <a:r>
              <a:rPr lang="ko-KR" altLang="en-US"/>
              <a:t>제외</a:t>
            </a:r>
            <a:r>
              <a:rPr lang="en-US" altLang="ko-KR"/>
              <a:t>) (</a:t>
            </a:r>
            <a:r>
              <a:rPr lang="ko-KR" altLang="en-US"/>
              <a:t>현재</a:t>
            </a:r>
            <a:r>
              <a:rPr lang="en-US" altLang="ko-KR"/>
              <a:t>)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en-US" altLang="ko-KR"/>
              <a:t> </a:t>
            </a:r>
            <a:r>
              <a:rPr lang="ko-KR" altLang="en-US" b="1"/>
              <a:t>세포의 주요 구성성분</a:t>
            </a:r>
            <a:endParaRPr lang="ko-KR" altLang="en-US"/>
          </a:p>
          <a:p>
            <a:pPr eaLnBrk="1" hangingPunct="1">
              <a:lnSpc>
                <a:spcPct val="120000"/>
              </a:lnSpc>
              <a:buFontTx/>
              <a:buChar char="-"/>
            </a:pPr>
            <a:r>
              <a:rPr lang="ko-KR" altLang="en-US"/>
              <a:t> 물</a:t>
            </a:r>
            <a:r>
              <a:rPr lang="en-US" altLang="ko-KR"/>
              <a:t>: </a:t>
            </a:r>
            <a:r>
              <a:rPr lang="ko-KR" altLang="en-US"/>
              <a:t>세포내 반응에 필요한 환경을 제공</a:t>
            </a:r>
            <a:r>
              <a:rPr lang="en-US" altLang="ko-KR"/>
              <a:t>, </a:t>
            </a:r>
            <a:r>
              <a:rPr lang="ko-KR" altLang="en-US"/>
              <a:t>용매로써의 역할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</a:t>
            </a:r>
            <a:r>
              <a:rPr lang="ko-KR" altLang="en-US" b="1"/>
              <a:t>거대분자 </a:t>
            </a:r>
            <a:r>
              <a:rPr lang="en-US" altLang="ko-KR" b="1"/>
              <a:t>(macromolecule)</a:t>
            </a:r>
          </a:p>
          <a:p>
            <a:pPr eaLnBrk="1" hangingPunct="1">
              <a:lnSpc>
                <a:spcPct val="120000"/>
              </a:lnSpc>
              <a:buFontTx/>
              <a:buChar char="-"/>
            </a:pPr>
            <a:r>
              <a:rPr lang="en-US" altLang="ko-KR"/>
              <a:t> </a:t>
            </a:r>
            <a:r>
              <a:rPr lang="ko-KR" altLang="en-US"/>
              <a:t>탄수화물 </a:t>
            </a:r>
            <a:r>
              <a:rPr lang="en-US" altLang="ko-KR"/>
              <a:t>(carbohydrate): </a:t>
            </a:r>
            <a:r>
              <a:rPr lang="ko-KR" altLang="en-US"/>
              <a:t>에너지원</a:t>
            </a:r>
            <a:r>
              <a:rPr lang="en-US" altLang="ko-KR"/>
              <a:t>, </a:t>
            </a:r>
            <a:r>
              <a:rPr lang="ko-KR" altLang="en-US"/>
              <a:t>구조형성의 요소</a:t>
            </a:r>
            <a:r>
              <a:rPr lang="en-US" altLang="ko-KR"/>
              <a:t>, </a:t>
            </a:r>
            <a:r>
              <a:rPr lang="ko-KR" altLang="en-US"/>
              <a:t>세포막 등</a:t>
            </a:r>
          </a:p>
          <a:p>
            <a:pPr eaLnBrk="1" hangingPunct="1">
              <a:lnSpc>
                <a:spcPct val="120000"/>
              </a:lnSpc>
              <a:buFontTx/>
              <a:buChar char="-"/>
            </a:pPr>
            <a:r>
              <a:rPr lang="ko-KR" altLang="en-US"/>
              <a:t> 지질 </a:t>
            </a:r>
            <a:r>
              <a:rPr lang="en-US" altLang="ko-KR"/>
              <a:t>(lipid): </a:t>
            </a:r>
            <a:r>
              <a:rPr lang="ko-KR" altLang="en-US"/>
              <a:t>에너지 저장</a:t>
            </a:r>
            <a:r>
              <a:rPr lang="en-US" altLang="ko-KR"/>
              <a:t>, </a:t>
            </a:r>
            <a:r>
              <a:rPr lang="ko-KR" altLang="en-US"/>
              <a:t>세포막</a:t>
            </a:r>
            <a:r>
              <a:rPr lang="en-US" altLang="ko-KR"/>
              <a:t>, </a:t>
            </a:r>
            <a:r>
              <a:rPr lang="ko-KR" altLang="en-US"/>
              <a:t>호르몬 등</a:t>
            </a:r>
          </a:p>
          <a:p>
            <a:pPr eaLnBrk="1" hangingPunct="1">
              <a:lnSpc>
                <a:spcPct val="120000"/>
              </a:lnSpc>
              <a:buFontTx/>
              <a:buChar char="-"/>
            </a:pPr>
            <a:r>
              <a:rPr lang="ko-KR" altLang="en-US"/>
              <a:t> 단백질 </a:t>
            </a:r>
            <a:r>
              <a:rPr lang="en-US" altLang="ko-KR"/>
              <a:t>(protein): </a:t>
            </a:r>
            <a:r>
              <a:rPr lang="ko-KR" altLang="en-US"/>
              <a:t>에너지원</a:t>
            </a:r>
            <a:r>
              <a:rPr lang="en-US" altLang="ko-KR"/>
              <a:t>, </a:t>
            </a:r>
            <a:r>
              <a:rPr lang="ko-KR" altLang="en-US"/>
              <a:t>신호물질</a:t>
            </a:r>
            <a:r>
              <a:rPr lang="en-US" altLang="ko-KR"/>
              <a:t>, </a:t>
            </a:r>
            <a:r>
              <a:rPr lang="ko-KR" altLang="en-US"/>
              <a:t>효소</a:t>
            </a:r>
            <a:r>
              <a:rPr lang="en-US" altLang="ko-KR"/>
              <a:t>, </a:t>
            </a:r>
            <a:r>
              <a:rPr lang="ko-KR" altLang="en-US"/>
              <a:t>근육 등</a:t>
            </a:r>
          </a:p>
          <a:p>
            <a:pPr eaLnBrk="1" hangingPunct="1">
              <a:lnSpc>
                <a:spcPct val="120000"/>
              </a:lnSpc>
              <a:buFontTx/>
              <a:buChar char="-"/>
            </a:pPr>
            <a:r>
              <a:rPr lang="ko-KR" altLang="en-US"/>
              <a:t> 핵산 </a:t>
            </a:r>
            <a:r>
              <a:rPr lang="en-US" altLang="ko-KR"/>
              <a:t>(nucleic acid)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        DNA: </a:t>
            </a:r>
            <a:r>
              <a:rPr lang="ko-KR" altLang="en-US"/>
              <a:t>유전정보 저장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       </a:t>
            </a:r>
            <a:r>
              <a:rPr lang="en-US" altLang="ko-KR"/>
              <a:t>RNA: </a:t>
            </a:r>
            <a:r>
              <a:rPr lang="ko-KR" altLang="en-US"/>
              <a:t>유전정보를 바탕으로 단백질을 생산하는 데 기여</a:t>
            </a:r>
          </a:p>
          <a:p>
            <a:pPr eaLnBrk="1" hangingPunct="1">
              <a:lnSpc>
                <a:spcPct val="120000"/>
              </a:lnSpc>
            </a:pPr>
            <a:endParaRPr lang="ko-KR" altLang="en-US"/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ko-KR" altLang="en-US"/>
              <a:t> </a:t>
            </a:r>
            <a:r>
              <a:rPr lang="ko-KR" altLang="en-US" b="1"/>
              <a:t>원핵세포와 진핵세포</a:t>
            </a:r>
          </a:p>
          <a:p>
            <a:pPr eaLnBrk="1" hangingPunct="1">
              <a:lnSpc>
                <a:spcPct val="120000"/>
              </a:lnSpc>
              <a:buFontTx/>
              <a:buChar char="-"/>
            </a:pPr>
            <a:r>
              <a:rPr lang="ko-KR" altLang="en-US"/>
              <a:t> 원핵세포</a:t>
            </a:r>
            <a:r>
              <a:rPr lang="en-US" altLang="ko-KR"/>
              <a:t>: </a:t>
            </a:r>
            <a:r>
              <a:rPr lang="ko-KR" altLang="en-US"/>
              <a:t>세포막을 가지고 있지만</a:t>
            </a:r>
            <a:r>
              <a:rPr lang="en-US" altLang="ko-KR"/>
              <a:t>, </a:t>
            </a:r>
            <a:r>
              <a:rPr lang="ko-KR" altLang="en-US"/>
              <a:t>핵과 세포소기관이 없다</a:t>
            </a:r>
            <a:r>
              <a:rPr lang="en-US" altLang="ko-KR"/>
              <a:t>. </a:t>
            </a:r>
            <a:r>
              <a:rPr lang="ko-KR" altLang="en-US"/>
              <a:t>세균류</a:t>
            </a:r>
          </a:p>
          <a:p>
            <a:pPr eaLnBrk="1" hangingPunct="1">
              <a:lnSpc>
                <a:spcPct val="120000"/>
              </a:lnSpc>
              <a:buFontTx/>
              <a:buChar char="-"/>
            </a:pPr>
            <a:r>
              <a:rPr lang="ko-KR" altLang="en-US"/>
              <a:t> 진핵세포</a:t>
            </a:r>
            <a:r>
              <a:rPr lang="en-US" altLang="ko-KR"/>
              <a:t>: </a:t>
            </a:r>
            <a:r>
              <a:rPr lang="ko-KR" altLang="en-US"/>
              <a:t>세포막에 둘러싸여 있으며</a:t>
            </a:r>
            <a:r>
              <a:rPr lang="en-US" altLang="ko-KR"/>
              <a:t>, </a:t>
            </a:r>
            <a:r>
              <a:rPr lang="ko-KR" altLang="en-US"/>
              <a:t>세포질 내에 핵과 세포소기관을 가진다</a:t>
            </a:r>
            <a:r>
              <a:rPr lang="en-US" altLang="ko-KR"/>
              <a:t>.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               </a:t>
            </a:r>
            <a:r>
              <a:rPr lang="ko-KR" altLang="en-US"/>
              <a:t>세포소기관</a:t>
            </a:r>
            <a:r>
              <a:rPr lang="en-US" altLang="ko-KR"/>
              <a:t>: </a:t>
            </a:r>
            <a:r>
              <a:rPr lang="ko-KR" altLang="en-US"/>
              <a:t>세포 내에서 특수한 기능을 하는 장소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                                </a:t>
            </a:r>
            <a:r>
              <a:rPr lang="ko-KR" altLang="en-US"/>
              <a:t>물질대사의 효율을 증가시킴</a:t>
            </a:r>
          </a:p>
        </p:txBody>
      </p:sp>
    </p:spTree>
    <p:extLst>
      <p:ext uri="{BB962C8B-B14F-4D97-AF65-F5344CB8AC3E}">
        <p14:creationId xmlns:p14="http://schemas.microsoft.com/office/powerpoint/2010/main" val="2252454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2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76250"/>
            <a:ext cx="8756650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5"/>
          <p:cNvSpPr>
            <a:spLocks noChangeArrowheads="1"/>
          </p:cNvSpPr>
          <p:nvPr/>
        </p:nvSpPr>
        <p:spPr bwMode="auto">
          <a:xfrm>
            <a:off x="3635375" y="254000"/>
            <a:ext cx="20494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ko-KR" altLang="en-US" b="1"/>
              <a:t>진핵세포의 모식도</a:t>
            </a:r>
          </a:p>
        </p:txBody>
      </p:sp>
    </p:spTree>
    <p:extLst>
      <p:ext uri="{BB962C8B-B14F-4D97-AF65-F5344CB8AC3E}">
        <p14:creationId xmlns:p14="http://schemas.microsoft.com/office/powerpoint/2010/main" val="1670410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표2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t="7141" r="2356" b="9521"/>
          <a:stretch>
            <a:fillRect/>
          </a:stretch>
        </p:blipFill>
        <p:spPr bwMode="auto">
          <a:xfrm>
            <a:off x="323850" y="692150"/>
            <a:ext cx="8550275" cy="532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6899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표2-1(계속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6" t="2856" r="13466" b="6665"/>
          <a:stretch>
            <a:fillRect/>
          </a:stretch>
        </p:blipFill>
        <p:spPr bwMode="auto">
          <a:xfrm>
            <a:off x="685800" y="260350"/>
            <a:ext cx="7773988" cy="643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0516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ChangeArrowheads="1"/>
          </p:cNvSpPr>
          <p:nvPr/>
        </p:nvSpPr>
        <p:spPr bwMode="auto">
          <a:xfrm>
            <a:off x="323850" y="476250"/>
            <a:ext cx="76581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ko-KR" b="1"/>
              <a:t> </a:t>
            </a:r>
            <a:r>
              <a:rPr lang="ko-KR" altLang="en-US" b="1"/>
              <a:t>핵</a:t>
            </a:r>
            <a:r>
              <a:rPr lang="en-US" altLang="ko-KR" b="1"/>
              <a:t>, </a:t>
            </a:r>
            <a:r>
              <a:rPr lang="ko-KR" altLang="en-US" b="1"/>
              <a:t>염색체</a:t>
            </a:r>
            <a:r>
              <a:rPr lang="en-US" altLang="ko-KR" b="1"/>
              <a:t>, </a:t>
            </a:r>
            <a:r>
              <a:rPr lang="ko-KR" altLang="en-US" b="1"/>
              <a:t>유전자</a:t>
            </a:r>
          </a:p>
          <a:p>
            <a:pPr>
              <a:buFontTx/>
              <a:buChar char="-"/>
            </a:pPr>
            <a:r>
              <a:rPr lang="ko-KR" altLang="en-US"/>
              <a:t> 진핵세포의 핵에는 유전정보와 유전현상에 필요한 물질인 </a:t>
            </a:r>
            <a:r>
              <a:rPr lang="en-US" altLang="ko-KR"/>
              <a:t>DNA</a:t>
            </a:r>
            <a:r>
              <a:rPr lang="ko-KR" altLang="en-US"/>
              <a:t>가 있다</a:t>
            </a:r>
            <a:r>
              <a:rPr lang="en-US" altLang="ko-KR"/>
              <a:t>.</a:t>
            </a:r>
          </a:p>
          <a:p>
            <a:pPr>
              <a:buFontTx/>
              <a:buChar char="-"/>
            </a:pPr>
            <a:r>
              <a:rPr lang="en-US" altLang="ko-KR"/>
              <a:t> DNA</a:t>
            </a:r>
            <a:r>
              <a:rPr lang="ko-KR" altLang="en-US"/>
              <a:t>의 두 가지 중요한 기능은</a:t>
            </a:r>
            <a:r>
              <a:rPr lang="en-US" altLang="ko-KR"/>
              <a:t>, </a:t>
            </a:r>
          </a:p>
          <a:p>
            <a:r>
              <a:rPr lang="en-US" altLang="ko-KR"/>
              <a:t>   1. RNA</a:t>
            </a:r>
            <a:r>
              <a:rPr lang="ko-KR" altLang="en-US"/>
              <a:t>와 단백질의 합성에 필요한 정보 제공</a:t>
            </a:r>
          </a:p>
          <a:p>
            <a:r>
              <a:rPr lang="ko-KR" altLang="en-US"/>
              <a:t>   </a:t>
            </a:r>
            <a:r>
              <a:rPr lang="en-US" altLang="ko-KR"/>
              <a:t>2. </a:t>
            </a:r>
            <a:r>
              <a:rPr lang="ko-KR" altLang="en-US"/>
              <a:t>유전을 위해 세포의 복제 동안 유전정보를 전달</a:t>
            </a:r>
          </a:p>
          <a:p>
            <a:endParaRPr lang="ko-KR" altLang="en-US"/>
          </a:p>
        </p:txBody>
      </p:sp>
      <p:grpSp>
        <p:nvGrpSpPr>
          <p:cNvPr id="17411" name="Group 9"/>
          <p:cNvGrpSpPr>
            <a:grpSpLocks/>
          </p:cNvGrpSpPr>
          <p:nvPr/>
        </p:nvGrpSpPr>
        <p:grpSpPr bwMode="auto">
          <a:xfrm>
            <a:off x="1447800" y="1989138"/>
            <a:ext cx="5284788" cy="4868862"/>
            <a:chOff x="1474" y="1344"/>
            <a:chExt cx="2729" cy="2976"/>
          </a:xfrm>
        </p:grpSpPr>
        <p:pic>
          <p:nvPicPr>
            <p:cNvPr id="17412" name="Picture 7" descr="2-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98" t="3333" r="20198" b="4761"/>
            <a:stretch>
              <a:fillRect/>
            </a:stretch>
          </p:blipFill>
          <p:spPr bwMode="auto">
            <a:xfrm>
              <a:off x="1474" y="1344"/>
              <a:ext cx="2729" cy="2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3" name="Rectangle 8"/>
            <p:cNvSpPr>
              <a:spLocks noChangeArrowheads="1"/>
            </p:cNvSpPr>
            <p:nvPr/>
          </p:nvSpPr>
          <p:spPr bwMode="auto">
            <a:xfrm>
              <a:off x="2011" y="1389"/>
              <a:ext cx="1479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ko-KR" sz="1000" b="1"/>
                <a:t>DNA</a:t>
              </a:r>
              <a:r>
                <a:rPr lang="ko-KR" altLang="en-US" sz="1000" b="1"/>
                <a:t>는 단백질 생산을 위한 유전정보를 지닌다</a:t>
              </a:r>
              <a:r>
                <a:rPr lang="en-US" altLang="ko-KR" sz="1000" b="1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7249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2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3"/>
          <a:stretch>
            <a:fillRect/>
          </a:stretch>
        </p:blipFill>
        <p:spPr bwMode="auto">
          <a:xfrm>
            <a:off x="684213" y="1700213"/>
            <a:ext cx="7777162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323850" y="188913"/>
            <a:ext cx="863282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ko-KR" b="1"/>
              <a:t> </a:t>
            </a:r>
            <a:r>
              <a:rPr lang="ko-KR" altLang="en-US" b="1"/>
              <a:t>차등 유전자 발현 </a:t>
            </a:r>
            <a:r>
              <a:rPr lang="en-US" altLang="ko-KR" b="1"/>
              <a:t>(differential gene expression)</a:t>
            </a:r>
          </a:p>
          <a:p>
            <a:pPr>
              <a:buFontTx/>
              <a:buChar char="-"/>
            </a:pPr>
            <a:r>
              <a:rPr lang="en-US" altLang="ko-KR"/>
              <a:t> </a:t>
            </a:r>
            <a:r>
              <a:rPr lang="ko-KR" altLang="en-US"/>
              <a:t>다른 조직과 기관에서는 서로 다른 유전자들이 발현된다</a:t>
            </a:r>
            <a:r>
              <a:rPr lang="en-US" altLang="ko-KR"/>
              <a:t>.</a:t>
            </a:r>
          </a:p>
          <a:p>
            <a:r>
              <a:rPr lang="en-US" altLang="ko-KR"/>
              <a:t>- </a:t>
            </a:r>
            <a:r>
              <a:rPr lang="ko-KR" altLang="en-US"/>
              <a:t>프로모터와 전사인자의 조합에 의한 유전자의 조절</a:t>
            </a:r>
          </a:p>
          <a:p>
            <a:pPr>
              <a:buFontTx/>
              <a:buChar char="-"/>
            </a:pPr>
            <a:r>
              <a:rPr lang="ko-KR" altLang="en-US"/>
              <a:t> 발생 및 세포분화 과정에서</a:t>
            </a:r>
            <a:r>
              <a:rPr lang="en-US" altLang="ko-KR"/>
              <a:t>, </a:t>
            </a:r>
            <a:r>
              <a:rPr lang="ko-KR" altLang="en-US"/>
              <a:t>특정 세포들은 특정한 전사인자들을 발현한다</a:t>
            </a:r>
            <a:r>
              <a:rPr lang="en-US" altLang="ko-KR"/>
              <a:t>.</a:t>
            </a:r>
          </a:p>
          <a:p>
            <a:pPr>
              <a:buFontTx/>
              <a:buChar char="-"/>
            </a:pPr>
            <a:r>
              <a:rPr lang="en-US" altLang="ko-KR"/>
              <a:t> </a:t>
            </a:r>
            <a:r>
              <a:rPr lang="ko-KR" altLang="en-US"/>
              <a:t>전사 인자들은 기관 특이적인 단백질들의 발현을 활성화 시킴으로써</a:t>
            </a:r>
            <a:r>
              <a:rPr lang="en-US" altLang="ko-KR"/>
              <a:t>,</a:t>
            </a:r>
          </a:p>
          <a:p>
            <a:r>
              <a:rPr lang="en-US" altLang="ko-KR"/>
              <a:t>   </a:t>
            </a:r>
            <a:r>
              <a:rPr lang="ko-KR" altLang="en-US"/>
              <a:t>특수한 세포기능을 갖도록 한다</a:t>
            </a:r>
            <a:r>
              <a:rPr lang="en-US" altLang="ko-KR"/>
              <a:t>.</a:t>
            </a:r>
          </a:p>
          <a:p>
            <a:r>
              <a:rPr lang="en-US" altLang="ko-KR"/>
              <a:t>- </a:t>
            </a:r>
            <a:r>
              <a:rPr lang="ko-KR" altLang="en-US"/>
              <a:t>많은 성장인자나 호르몬들은 특정 전사인자를 조절함으로써 유전자 발현을 조절</a:t>
            </a:r>
            <a:r>
              <a:rPr lang="en-US" altLang="ko-KR"/>
              <a:t>.</a:t>
            </a:r>
          </a:p>
          <a:p>
            <a:endParaRPr lang="en-US" altLang="ko-KR"/>
          </a:p>
        </p:txBody>
      </p:sp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1116013" y="2327275"/>
            <a:ext cx="8350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1200" b="1"/>
              <a:t>enhancer</a:t>
            </a:r>
          </a:p>
        </p:txBody>
      </p:sp>
      <p:sp>
        <p:nvSpPr>
          <p:cNvPr id="18437" name="Text Box 7"/>
          <p:cNvSpPr txBox="1">
            <a:spLocks noChangeArrowheads="1"/>
          </p:cNvSpPr>
          <p:nvPr/>
        </p:nvSpPr>
        <p:spPr bwMode="auto">
          <a:xfrm>
            <a:off x="2584450" y="4005263"/>
            <a:ext cx="15128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1200" b="1"/>
              <a:t>transcription factor</a:t>
            </a:r>
          </a:p>
        </p:txBody>
      </p:sp>
      <p:sp>
        <p:nvSpPr>
          <p:cNvPr id="18438" name="Text Box 8"/>
          <p:cNvSpPr txBox="1">
            <a:spLocks noChangeArrowheads="1"/>
          </p:cNvSpPr>
          <p:nvPr/>
        </p:nvSpPr>
        <p:spPr bwMode="auto">
          <a:xfrm>
            <a:off x="6948488" y="2781300"/>
            <a:ext cx="8159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1200" b="1"/>
              <a:t>promoter</a:t>
            </a:r>
          </a:p>
        </p:txBody>
      </p:sp>
    </p:spTree>
    <p:extLst>
      <p:ext uri="{BB962C8B-B14F-4D97-AF65-F5344CB8AC3E}">
        <p14:creationId xmlns:p14="http://schemas.microsoft.com/office/powerpoint/2010/main" val="2886824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323850" y="476250"/>
            <a:ext cx="704215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ko-KR" b="1"/>
              <a:t> </a:t>
            </a:r>
            <a:r>
              <a:rPr lang="ko-KR" altLang="en-US" b="1"/>
              <a:t>연구방법들</a:t>
            </a:r>
          </a:p>
          <a:p>
            <a:pPr>
              <a:buFontTx/>
              <a:buChar char="-"/>
            </a:pPr>
            <a:r>
              <a:rPr lang="ko-KR" altLang="en-US"/>
              <a:t> 면역형광법 </a:t>
            </a:r>
            <a:r>
              <a:rPr lang="en-US" altLang="ko-KR"/>
              <a:t>(immunofluorescence)</a:t>
            </a:r>
          </a:p>
          <a:p>
            <a:r>
              <a:rPr lang="en-US" altLang="ko-KR"/>
              <a:t>   </a:t>
            </a:r>
            <a:r>
              <a:rPr lang="ko-KR" altLang="en-US"/>
              <a:t>체내에 침입한 외부 단백질에 특이적으로 결합하는 항체를 이용</a:t>
            </a:r>
            <a:r>
              <a:rPr lang="en-US" altLang="ko-KR"/>
              <a:t>.</a:t>
            </a:r>
          </a:p>
          <a:p>
            <a:r>
              <a:rPr lang="en-US" altLang="ko-KR"/>
              <a:t>   </a:t>
            </a:r>
            <a:r>
              <a:rPr lang="ko-KR" altLang="en-US"/>
              <a:t>특정 단백질에 대한 항체에 형광물질을 공유결합시켜 사용</a:t>
            </a:r>
            <a:r>
              <a:rPr lang="en-US" altLang="ko-KR"/>
              <a:t>. </a:t>
            </a:r>
          </a:p>
          <a:p>
            <a:r>
              <a:rPr lang="en-US" altLang="ko-KR"/>
              <a:t>   </a:t>
            </a:r>
            <a:r>
              <a:rPr lang="ko-KR" altLang="en-US"/>
              <a:t>특정 단백질이 특정 조직이나 특정 시기에 발현되는 위치를 확인</a:t>
            </a:r>
            <a:r>
              <a:rPr lang="en-US" altLang="ko-KR"/>
              <a:t>.</a:t>
            </a:r>
          </a:p>
        </p:txBody>
      </p:sp>
      <p:pic>
        <p:nvPicPr>
          <p:cNvPr id="19459" name="Picture 5" descr="2-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t="4285" r="6732" b="7617"/>
          <a:stretch>
            <a:fillRect/>
          </a:stretch>
        </p:blipFill>
        <p:spPr bwMode="auto">
          <a:xfrm>
            <a:off x="1258888" y="2205038"/>
            <a:ext cx="5976937" cy="430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51087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323850" y="333375"/>
            <a:ext cx="85534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ko-KR" b="1"/>
              <a:t> </a:t>
            </a:r>
            <a:r>
              <a:rPr lang="ko-KR" altLang="en-US" b="1"/>
              <a:t>연구방법들</a:t>
            </a:r>
          </a:p>
          <a:p>
            <a:pPr>
              <a:buFontTx/>
              <a:buChar char="-"/>
            </a:pPr>
            <a:r>
              <a:rPr lang="ko-KR" altLang="en-US"/>
              <a:t> 유전자 제거 </a:t>
            </a:r>
            <a:r>
              <a:rPr lang="en-US" altLang="ko-KR"/>
              <a:t>(gene knockout): </a:t>
            </a:r>
            <a:r>
              <a:rPr lang="ko-KR" altLang="en-US"/>
              <a:t>유전자의 기능을 연구하고자 특정 유전자를 제거</a:t>
            </a:r>
          </a:p>
          <a:p>
            <a:pPr>
              <a:buFontTx/>
              <a:buChar char="-"/>
            </a:pPr>
            <a:r>
              <a:rPr lang="ko-KR" altLang="en-US"/>
              <a:t> 유전자 치료 </a:t>
            </a:r>
            <a:r>
              <a:rPr lang="en-US" altLang="ko-KR"/>
              <a:t>(gene therapy): </a:t>
            </a:r>
            <a:r>
              <a:rPr lang="ko-KR" altLang="en-US"/>
              <a:t>돌연변이를 정상 유전자를 도입함으로써 교정</a:t>
            </a:r>
          </a:p>
          <a:p>
            <a:pPr>
              <a:buFontTx/>
              <a:buChar char="-"/>
            </a:pPr>
            <a:r>
              <a:rPr lang="ko-KR" altLang="en-US"/>
              <a:t> 유전자 이식 </a:t>
            </a:r>
            <a:r>
              <a:rPr lang="en-US" altLang="ko-KR"/>
              <a:t>(transgenic): </a:t>
            </a:r>
            <a:r>
              <a:rPr lang="ko-KR" altLang="en-US"/>
              <a:t>특정 유전자를 도입하거나 과발현 시킴</a:t>
            </a:r>
          </a:p>
        </p:txBody>
      </p:sp>
      <p:grpSp>
        <p:nvGrpSpPr>
          <p:cNvPr id="20483" name="Group 8"/>
          <p:cNvGrpSpPr>
            <a:grpSpLocks noChangeAspect="1"/>
          </p:cNvGrpSpPr>
          <p:nvPr/>
        </p:nvGrpSpPr>
        <p:grpSpPr bwMode="auto">
          <a:xfrm>
            <a:off x="1187450" y="1557338"/>
            <a:ext cx="6408738" cy="5205412"/>
            <a:chOff x="249" y="1207"/>
            <a:chExt cx="3538" cy="2874"/>
          </a:xfrm>
        </p:grpSpPr>
        <p:pic>
          <p:nvPicPr>
            <p:cNvPr id="20484" name="Picture 5" descr="2-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63" t="5713" r="11783" b="6665"/>
            <a:stretch>
              <a:fillRect/>
            </a:stretch>
          </p:blipFill>
          <p:spPr bwMode="auto">
            <a:xfrm>
              <a:off x="249" y="1207"/>
              <a:ext cx="3538" cy="2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5" name="Text Box 6"/>
            <p:cNvSpPr txBox="1">
              <a:spLocks noChangeAspect="1" noChangeArrowheads="1"/>
            </p:cNvSpPr>
            <p:nvPr/>
          </p:nvSpPr>
          <p:spPr bwMode="auto">
            <a:xfrm>
              <a:off x="2608" y="2205"/>
              <a:ext cx="98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eaLnBrk="1" hangingPunct="1"/>
              <a:r>
                <a:rPr lang="ko-KR" altLang="en-US" sz="1200" b="1"/>
                <a:t>골수세포의 유전자 치료</a:t>
              </a:r>
            </a:p>
          </p:txBody>
        </p:sp>
        <p:sp>
          <p:nvSpPr>
            <p:cNvPr id="20486" name="Text Box 7"/>
            <p:cNvSpPr txBox="1">
              <a:spLocks noChangeAspect="1" noChangeArrowheads="1"/>
            </p:cNvSpPr>
            <p:nvPr/>
          </p:nvSpPr>
          <p:spPr bwMode="auto">
            <a:xfrm>
              <a:off x="2336" y="3929"/>
              <a:ext cx="1199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eaLnBrk="1" hangingPunct="1"/>
              <a:r>
                <a:rPr lang="ko-KR" altLang="en-US" sz="1200" b="1"/>
                <a:t>유전자이식 동물 제조 및 확인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9681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5"/>
          <p:cNvSpPr txBox="1">
            <a:spLocks noChangeArrowheads="1"/>
          </p:cNvSpPr>
          <p:nvPr/>
        </p:nvSpPr>
        <p:spPr bwMode="auto">
          <a:xfrm>
            <a:off x="1116013" y="1052513"/>
            <a:ext cx="6704012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ko-KR" sz="2000"/>
              <a:t> </a:t>
            </a:r>
            <a:r>
              <a:rPr lang="ko-KR" altLang="en-US" sz="2000"/>
              <a:t>생리학이란 무엇인가</a:t>
            </a:r>
            <a:r>
              <a:rPr lang="en-US" altLang="ko-KR" sz="2000"/>
              <a:t>?</a:t>
            </a:r>
          </a:p>
          <a:p>
            <a:pPr eaLnBrk="1" hangingPunct="1">
              <a:buFontTx/>
              <a:buChar char="•"/>
            </a:pPr>
            <a:endParaRPr lang="en-US" altLang="ko-KR" sz="2000"/>
          </a:p>
          <a:p>
            <a:pPr eaLnBrk="1" hangingPunct="1">
              <a:buFontTx/>
              <a:buChar char="•"/>
            </a:pPr>
            <a:r>
              <a:rPr lang="en-US" altLang="ko-KR" sz="2000"/>
              <a:t> </a:t>
            </a:r>
            <a:r>
              <a:rPr lang="ko-KR" altLang="en-US" sz="2000"/>
              <a:t>생리학은 생물이 어떻게 기능을 하는가를 공부하는 학문</a:t>
            </a:r>
          </a:p>
          <a:p>
            <a:pPr eaLnBrk="1" hangingPunct="1">
              <a:buFontTx/>
              <a:buChar char="•"/>
            </a:pPr>
            <a:endParaRPr lang="ko-KR" altLang="en-US" sz="2000"/>
          </a:p>
          <a:p>
            <a:pPr eaLnBrk="1" hangingPunct="1">
              <a:buFontTx/>
              <a:buChar char="•"/>
            </a:pPr>
            <a:r>
              <a:rPr lang="ko-KR" altLang="en-US" sz="2000"/>
              <a:t> 생리학은 종합과학</a:t>
            </a:r>
          </a:p>
        </p:txBody>
      </p:sp>
      <p:sp>
        <p:nvSpPr>
          <p:cNvPr id="3075" name="Text Box 8"/>
          <p:cNvSpPr txBox="1">
            <a:spLocks noChangeArrowheads="1"/>
          </p:cNvSpPr>
          <p:nvPr/>
        </p:nvSpPr>
        <p:spPr bwMode="auto">
          <a:xfrm>
            <a:off x="250825" y="188913"/>
            <a:ext cx="4835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2400" b="1"/>
              <a:t>1</a:t>
            </a:r>
            <a:r>
              <a:rPr lang="ko-KR" altLang="en-US" sz="2400" b="1"/>
              <a:t>장</a:t>
            </a:r>
            <a:r>
              <a:rPr lang="en-US" altLang="ko-KR" sz="2400" b="1"/>
              <a:t>: </a:t>
            </a:r>
            <a:r>
              <a:rPr lang="ko-KR" altLang="en-US" sz="2400" b="1"/>
              <a:t>항상성과 통합</a:t>
            </a:r>
            <a:r>
              <a:rPr lang="en-US" altLang="ko-KR" sz="2400" b="1"/>
              <a:t>: </a:t>
            </a:r>
            <a:r>
              <a:rPr lang="ko-KR" altLang="en-US" sz="2400" b="1"/>
              <a:t>생리학의 기초</a:t>
            </a:r>
          </a:p>
        </p:txBody>
      </p:sp>
      <p:sp>
        <p:nvSpPr>
          <p:cNvPr id="3076" name="Text Box 9"/>
          <p:cNvSpPr txBox="1">
            <a:spLocks noChangeArrowheads="1"/>
          </p:cNvSpPr>
          <p:nvPr/>
        </p:nvSpPr>
        <p:spPr bwMode="auto">
          <a:xfrm>
            <a:off x="1116013" y="3500438"/>
            <a:ext cx="64643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ko-KR" sz="2000"/>
              <a:t> </a:t>
            </a:r>
            <a:r>
              <a:rPr lang="ko-KR" altLang="en-US" sz="2000"/>
              <a:t>생물의 기능에 대해 알려진 모든 정보를 종합해서</a:t>
            </a:r>
          </a:p>
          <a:p>
            <a:pPr eaLnBrk="1" hangingPunct="1"/>
            <a:r>
              <a:rPr lang="ko-KR" altLang="en-US" sz="2000"/>
              <a:t>  생물이 어떻게 주어진 환경에서 기능하는가의</a:t>
            </a:r>
          </a:p>
          <a:p>
            <a:pPr eaLnBrk="1" hangingPunct="1"/>
            <a:r>
              <a:rPr lang="ko-KR" altLang="en-US" sz="2000"/>
              <a:t>  이해하는 학문 </a:t>
            </a:r>
          </a:p>
          <a:p>
            <a:pPr eaLnBrk="1" hangingPunct="1"/>
            <a:endParaRPr lang="ko-KR" altLang="en-US" sz="2000"/>
          </a:p>
          <a:p>
            <a:pPr eaLnBrk="1" hangingPunct="1">
              <a:buFontTx/>
              <a:buChar char="•"/>
            </a:pPr>
            <a:r>
              <a:rPr lang="ko-KR" altLang="en-US" sz="2000"/>
              <a:t> 생리학은 여러 생물학의 기초가 되는 학문</a:t>
            </a:r>
          </a:p>
          <a:p>
            <a:pPr eaLnBrk="1" hangingPunct="1"/>
            <a:r>
              <a:rPr lang="ko-KR" altLang="en-US" sz="2000"/>
              <a:t>  </a:t>
            </a:r>
            <a:r>
              <a:rPr lang="en-US" altLang="ko-KR" sz="2000"/>
              <a:t>(</a:t>
            </a:r>
            <a:r>
              <a:rPr lang="ko-KR" altLang="en-US" sz="2000"/>
              <a:t>적응</a:t>
            </a:r>
            <a:r>
              <a:rPr lang="en-US" altLang="ko-KR" sz="2000"/>
              <a:t>, </a:t>
            </a:r>
            <a:r>
              <a:rPr lang="ko-KR" altLang="en-US" sz="2000"/>
              <a:t>진화</a:t>
            </a:r>
            <a:r>
              <a:rPr lang="en-US" altLang="ko-KR" sz="2000"/>
              <a:t>, </a:t>
            </a:r>
            <a:r>
              <a:rPr lang="ko-KR" altLang="en-US" sz="2000"/>
              <a:t>행동</a:t>
            </a:r>
            <a:r>
              <a:rPr lang="en-US" altLang="ko-KR" sz="2000"/>
              <a:t>, </a:t>
            </a:r>
            <a:r>
              <a:rPr lang="ko-KR" altLang="en-US" sz="2000"/>
              <a:t>환경생물학</a:t>
            </a:r>
            <a:r>
              <a:rPr lang="en-US" altLang="ko-KR" sz="2000"/>
              <a:t>, </a:t>
            </a:r>
            <a:r>
              <a:rPr lang="ko-KR" altLang="en-US" sz="2000"/>
              <a:t>분자생물학</a:t>
            </a:r>
            <a:r>
              <a:rPr lang="en-US" altLang="ko-KR" sz="2000"/>
              <a:t>, </a:t>
            </a:r>
            <a:r>
              <a:rPr lang="ko-KR" altLang="en-US" sz="2000"/>
              <a:t>면역학</a:t>
            </a:r>
            <a:r>
              <a:rPr lang="en-US" altLang="ko-KR" sz="2000">
                <a:latin typeface="Arial" charset="0"/>
              </a:rPr>
              <a:t>…</a:t>
            </a:r>
            <a:r>
              <a:rPr lang="en-US" altLang="ko-KR" sz="200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99805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2-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9" t="4761" r="12456" b="6189"/>
          <a:stretch>
            <a:fillRect/>
          </a:stretch>
        </p:blipFill>
        <p:spPr bwMode="auto">
          <a:xfrm>
            <a:off x="1908175" y="2836863"/>
            <a:ext cx="4752975" cy="402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323850" y="476250"/>
            <a:ext cx="84899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ko-KR" b="1"/>
              <a:t> </a:t>
            </a:r>
            <a:r>
              <a:rPr lang="ko-KR" altLang="en-US" b="1"/>
              <a:t>연구방법들</a:t>
            </a:r>
          </a:p>
          <a:p>
            <a:pPr>
              <a:buFontTx/>
              <a:buChar char="-"/>
            </a:pPr>
            <a:r>
              <a:rPr lang="ko-KR" altLang="en-US"/>
              <a:t> </a:t>
            </a:r>
            <a:r>
              <a:rPr lang="en-US" altLang="ko-KR"/>
              <a:t>DNA </a:t>
            </a:r>
            <a:r>
              <a:rPr lang="ko-KR" altLang="en-US"/>
              <a:t>미세배열 </a:t>
            </a:r>
            <a:r>
              <a:rPr lang="en-US" altLang="ko-KR"/>
              <a:t>(microarray)</a:t>
            </a:r>
          </a:p>
          <a:p>
            <a:r>
              <a:rPr lang="en-US" altLang="ko-KR"/>
              <a:t>   </a:t>
            </a:r>
            <a:r>
              <a:rPr lang="ko-KR" altLang="en-US"/>
              <a:t>작은 기판위에 특정 종의 수천 개 이상의 서로 다른 유전자를 인쇄한 유전자 칩</a:t>
            </a:r>
            <a:r>
              <a:rPr lang="en-US" altLang="ko-KR"/>
              <a:t>.</a:t>
            </a:r>
          </a:p>
          <a:p>
            <a:r>
              <a:rPr lang="en-US" altLang="ko-KR"/>
              <a:t>   </a:t>
            </a:r>
            <a:r>
              <a:rPr lang="ko-KR" altLang="en-US"/>
              <a:t>비교하고 싶은 두 가지 이상의 조직으로부터 </a:t>
            </a:r>
            <a:r>
              <a:rPr lang="en-US" altLang="ko-KR"/>
              <a:t>RNA</a:t>
            </a:r>
            <a:r>
              <a:rPr lang="ko-KR" altLang="en-US"/>
              <a:t>를 분리하여 상보적 </a:t>
            </a:r>
            <a:r>
              <a:rPr lang="en-US" altLang="ko-KR"/>
              <a:t>DNA</a:t>
            </a:r>
            <a:r>
              <a:rPr lang="ko-KR" altLang="en-US"/>
              <a:t>를 </a:t>
            </a:r>
          </a:p>
          <a:p>
            <a:r>
              <a:rPr lang="ko-KR" altLang="en-US"/>
              <a:t>   합성하고</a:t>
            </a:r>
            <a:r>
              <a:rPr lang="en-US" altLang="ko-KR"/>
              <a:t>, </a:t>
            </a:r>
            <a:r>
              <a:rPr lang="ko-KR" altLang="en-US"/>
              <a:t>형광물질 등으로 표지하여</a:t>
            </a:r>
            <a:r>
              <a:rPr lang="en-US" altLang="ko-KR"/>
              <a:t>, </a:t>
            </a:r>
            <a:r>
              <a:rPr lang="ko-KR" altLang="en-US"/>
              <a:t>탐침</a:t>
            </a:r>
            <a:r>
              <a:rPr lang="en-US" altLang="ko-KR"/>
              <a:t>(probe)</a:t>
            </a:r>
            <a:r>
              <a:rPr lang="ko-KR" altLang="en-US"/>
              <a:t>로 사용</a:t>
            </a:r>
            <a:r>
              <a:rPr lang="en-US" altLang="ko-KR"/>
              <a:t>.</a:t>
            </a:r>
          </a:p>
          <a:p>
            <a:r>
              <a:rPr lang="en-US" altLang="ko-KR"/>
              <a:t>   probe</a:t>
            </a:r>
            <a:r>
              <a:rPr lang="ko-KR" altLang="en-US"/>
              <a:t>를 </a:t>
            </a:r>
            <a:r>
              <a:rPr lang="en-US" altLang="ko-KR"/>
              <a:t>microarray</a:t>
            </a:r>
            <a:r>
              <a:rPr lang="ko-KR" altLang="en-US"/>
              <a:t>에 부착시킨 후 형광의 세기로 유전자의 발현 수준을 비교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970822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ChangeArrowheads="1"/>
          </p:cNvSpPr>
          <p:nvPr/>
        </p:nvSpPr>
        <p:spPr bwMode="auto">
          <a:xfrm>
            <a:off x="250825" y="19050"/>
            <a:ext cx="879475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ko-KR" b="1"/>
              <a:t> </a:t>
            </a:r>
            <a:r>
              <a:rPr lang="ko-KR" altLang="en-US" b="1"/>
              <a:t>연구방법들</a:t>
            </a:r>
          </a:p>
          <a:p>
            <a:pPr>
              <a:buFontTx/>
              <a:buChar char="-"/>
            </a:pPr>
            <a:r>
              <a:rPr lang="ko-KR" altLang="en-US"/>
              <a:t> </a:t>
            </a:r>
            <a:r>
              <a:rPr lang="en-US" altLang="ko-KR"/>
              <a:t>database</a:t>
            </a:r>
          </a:p>
          <a:p>
            <a:r>
              <a:rPr lang="en-US" altLang="ko-KR"/>
              <a:t>   </a:t>
            </a:r>
            <a:r>
              <a:rPr lang="ko-KR" altLang="en-US"/>
              <a:t>관련된 유전자 사이의 염기서열은 다른 종 간에도 유사하다</a:t>
            </a:r>
            <a:r>
              <a:rPr lang="en-US" altLang="ko-KR"/>
              <a:t>.</a:t>
            </a:r>
          </a:p>
          <a:p>
            <a:r>
              <a:rPr lang="en-US" altLang="ko-KR"/>
              <a:t>   </a:t>
            </a:r>
            <a:r>
              <a:rPr lang="ko-KR" altLang="en-US"/>
              <a:t>새로운 유전자를 찾았을 때</a:t>
            </a:r>
            <a:r>
              <a:rPr lang="en-US" altLang="ko-KR"/>
              <a:t>, </a:t>
            </a:r>
            <a:r>
              <a:rPr lang="ko-KR" altLang="en-US"/>
              <a:t>그 염기 서열을 기존에 알려진 서열과 비교할 수 있다</a:t>
            </a:r>
            <a:r>
              <a:rPr lang="en-US" altLang="ko-KR"/>
              <a:t>.</a:t>
            </a:r>
          </a:p>
          <a:p>
            <a:r>
              <a:rPr lang="en-US" altLang="ko-KR"/>
              <a:t>   </a:t>
            </a:r>
            <a:r>
              <a:rPr lang="ko-KR" altLang="en-US"/>
              <a:t>유전자 서열이 비슷하면</a:t>
            </a:r>
            <a:r>
              <a:rPr lang="en-US" altLang="ko-KR"/>
              <a:t>, </a:t>
            </a:r>
            <a:r>
              <a:rPr lang="ko-KR" altLang="en-US"/>
              <a:t>비슷한 기능을 가질 가능성이 높다</a:t>
            </a:r>
            <a:r>
              <a:rPr lang="en-US" altLang="ko-KR"/>
              <a:t>.</a:t>
            </a:r>
          </a:p>
          <a:p>
            <a:r>
              <a:rPr lang="en-US" altLang="ko-KR"/>
              <a:t>   </a:t>
            </a:r>
            <a:r>
              <a:rPr lang="ko-KR" altLang="en-US"/>
              <a:t>반대로 이미 알려진 유전자를 다른 종에서 찾을 때도 이용할 수 있다</a:t>
            </a:r>
            <a:r>
              <a:rPr lang="en-US" altLang="ko-KR"/>
              <a:t>.</a:t>
            </a:r>
          </a:p>
          <a:p>
            <a:endParaRPr lang="en-US" altLang="ko-KR"/>
          </a:p>
        </p:txBody>
      </p:sp>
      <p:sp>
        <p:nvSpPr>
          <p:cNvPr id="22531" name="Rectangle 6"/>
          <p:cNvSpPr>
            <a:spLocks noChangeArrowheads="1"/>
          </p:cNvSpPr>
          <p:nvPr/>
        </p:nvSpPr>
        <p:spPr bwMode="auto">
          <a:xfrm>
            <a:off x="539750" y="1982788"/>
            <a:ext cx="4124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ko-KR"/>
              <a:t>http://www.ncbi.nlm.nih.gov/BLAST/</a:t>
            </a:r>
          </a:p>
        </p:txBody>
      </p:sp>
      <p:pic>
        <p:nvPicPr>
          <p:cNvPr id="22532" name="Picture 1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708275"/>
            <a:ext cx="424815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174"/>
          <p:cNvSpPr>
            <a:spLocks noChangeArrowheads="1"/>
          </p:cNvSpPr>
          <p:nvPr/>
        </p:nvSpPr>
        <p:spPr bwMode="auto">
          <a:xfrm>
            <a:off x="1116013" y="5373688"/>
            <a:ext cx="6889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ko-KR" altLang="en-US"/>
              <a:t>생쥐의 유전자를 바탕으로 개구리에서 유사한 유전자를 찾은 결과</a:t>
            </a:r>
          </a:p>
        </p:txBody>
      </p:sp>
    </p:spTree>
    <p:extLst>
      <p:ext uri="{BB962C8B-B14F-4D97-AF65-F5344CB8AC3E}">
        <p14:creationId xmlns:p14="http://schemas.microsoft.com/office/powerpoint/2010/main" val="200802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2-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4" t="3809" r="33664" b="6665"/>
          <a:stretch>
            <a:fillRect/>
          </a:stretch>
        </p:blipFill>
        <p:spPr bwMode="auto">
          <a:xfrm>
            <a:off x="2987675" y="1484313"/>
            <a:ext cx="269875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5"/>
          <p:cNvSpPr>
            <a:spLocks noChangeArrowheads="1"/>
          </p:cNvSpPr>
          <p:nvPr/>
        </p:nvSpPr>
        <p:spPr bwMode="auto">
          <a:xfrm>
            <a:off x="323850" y="333375"/>
            <a:ext cx="78327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ko-KR" b="1"/>
              <a:t> </a:t>
            </a:r>
            <a:r>
              <a:rPr lang="ko-KR" altLang="en-US" b="1"/>
              <a:t>연구방법들</a:t>
            </a:r>
          </a:p>
          <a:p>
            <a:pPr>
              <a:buFontTx/>
              <a:buChar char="-"/>
            </a:pPr>
            <a:r>
              <a:rPr lang="ko-KR" altLang="en-US"/>
              <a:t> 클로닝 </a:t>
            </a:r>
            <a:r>
              <a:rPr lang="en-US" altLang="ko-KR"/>
              <a:t>(</a:t>
            </a:r>
            <a:r>
              <a:rPr lang="ko-KR" altLang="en-US"/>
              <a:t>복제</a:t>
            </a:r>
            <a:r>
              <a:rPr lang="en-US" altLang="ko-KR"/>
              <a:t>): </a:t>
            </a:r>
            <a:r>
              <a:rPr lang="ko-KR" altLang="en-US"/>
              <a:t>수정난 </a:t>
            </a:r>
            <a:r>
              <a:rPr lang="en-US" altLang="ko-KR"/>
              <a:t>(</a:t>
            </a:r>
            <a:r>
              <a:rPr lang="ko-KR" altLang="en-US"/>
              <a:t>난자</a:t>
            </a:r>
            <a:r>
              <a:rPr lang="en-US" altLang="ko-KR"/>
              <a:t>)</a:t>
            </a:r>
            <a:r>
              <a:rPr lang="ko-KR" altLang="en-US"/>
              <a:t>의 핵을 제거한 후</a:t>
            </a:r>
            <a:r>
              <a:rPr lang="en-US" altLang="ko-KR"/>
              <a:t>, </a:t>
            </a:r>
            <a:r>
              <a:rPr lang="ko-KR" altLang="en-US"/>
              <a:t>성체 세포의 핵으로 치환</a:t>
            </a:r>
          </a:p>
          <a:p>
            <a:pPr>
              <a:buFontTx/>
              <a:buChar char="-"/>
            </a:pPr>
            <a:r>
              <a:rPr lang="ko-KR" altLang="en-US"/>
              <a:t> 개구리 </a:t>
            </a:r>
            <a:r>
              <a:rPr lang="en-US" altLang="ko-KR"/>
              <a:t>(1960</a:t>
            </a:r>
            <a:r>
              <a:rPr lang="ko-KR" altLang="en-US"/>
              <a:t>년대</a:t>
            </a:r>
            <a:r>
              <a:rPr lang="en-US" altLang="ko-KR"/>
              <a:t>), </a:t>
            </a:r>
            <a:r>
              <a:rPr lang="ko-KR" altLang="en-US"/>
              <a:t>돌리</a:t>
            </a:r>
            <a:r>
              <a:rPr lang="en-US" altLang="ko-KR">
                <a:latin typeface="Arial" charset="0"/>
              </a:rPr>
              <a:t>…</a:t>
            </a:r>
            <a:r>
              <a:rPr lang="en-US" altLang="ko-KR"/>
              <a:t>                       </a:t>
            </a:r>
          </a:p>
          <a:p>
            <a:pPr>
              <a:buFontTx/>
              <a:buChar char="-"/>
            </a:pPr>
            <a:r>
              <a:rPr lang="en-US" altLang="ko-K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73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9" descr="2-9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2" t="3809" r="7742" b="11426"/>
          <a:stretch>
            <a:fillRect/>
          </a:stretch>
        </p:blipFill>
        <p:spPr bwMode="auto">
          <a:xfrm>
            <a:off x="2195513" y="3213100"/>
            <a:ext cx="4824412" cy="346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10"/>
          <p:cNvSpPr>
            <a:spLocks noChangeArrowheads="1"/>
          </p:cNvSpPr>
          <p:nvPr/>
        </p:nvSpPr>
        <p:spPr bwMode="auto">
          <a:xfrm>
            <a:off x="323850" y="333375"/>
            <a:ext cx="882015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altLang="ko-KR" b="1"/>
              <a:t> </a:t>
            </a:r>
            <a:r>
              <a:rPr lang="ko-KR" altLang="en-US" b="1"/>
              <a:t>리보솜과 소포체</a:t>
            </a:r>
          </a:p>
          <a:p>
            <a:pPr>
              <a:buFontTx/>
              <a:buChar char="-"/>
            </a:pPr>
            <a:r>
              <a:rPr lang="ko-KR" altLang="en-US"/>
              <a:t> 리보솜 </a:t>
            </a:r>
            <a:r>
              <a:rPr lang="en-US" altLang="ko-KR"/>
              <a:t>(ribosome): rRNA</a:t>
            </a:r>
            <a:r>
              <a:rPr lang="ko-KR" altLang="en-US"/>
              <a:t>와 단백질의 복합체로 단백질 합성이 일어나는 작업대</a:t>
            </a:r>
            <a:r>
              <a:rPr lang="en-US" altLang="ko-KR"/>
              <a:t>.</a:t>
            </a:r>
          </a:p>
          <a:p>
            <a:r>
              <a:rPr lang="en-US" altLang="ko-KR"/>
              <a:t>   </a:t>
            </a:r>
            <a:r>
              <a:rPr lang="ko-KR" altLang="en-US"/>
              <a:t>독립적인 리보솜은 세포질 내에 위치할 단백질들을 생산</a:t>
            </a:r>
            <a:r>
              <a:rPr lang="en-US" altLang="ko-KR"/>
              <a:t>.</a:t>
            </a:r>
          </a:p>
          <a:p>
            <a:endParaRPr lang="en-US" altLang="ko-KR"/>
          </a:p>
          <a:p>
            <a:pPr>
              <a:buFontTx/>
              <a:buChar char="-"/>
            </a:pPr>
            <a:r>
              <a:rPr lang="en-US" altLang="ko-KR"/>
              <a:t> </a:t>
            </a:r>
            <a:r>
              <a:rPr lang="ko-KR" altLang="en-US"/>
              <a:t>소포체 </a:t>
            </a:r>
            <a:r>
              <a:rPr lang="en-US" altLang="ko-KR"/>
              <a:t>(endoplasmic reticulum): </a:t>
            </a:r>
            <a:r>
              <a:rPr lang="ko-KR" altLang="en-US"/>
              <a:t>넓게 퍼져있는 복잡한 막구조</a:t>
            </a:r>
            <a:r>
              <a:rPr lang="en-US" altLang="ko-KR"/>
              <a:t>, </a:t>
            </a:r>
            <a:r>
              <a:rPr lang="ko-KR" altLang="en-US"/>
              <a:t>단백질 생산 공장</a:t>
            </a:r>
            <a:r>
              <a:rPr lang="en-US" altLang="ko-KR"/>
              <a:t>.                      </a:t>
            </a:r>
          </a:p>
          <a:p>
            <a:r>
              <a:rPr lang="en-US" altLang="ko-KR"/>
              <a:t>   - </a:t>
            </a:r>
            <a:r>
              <a:rPr lang="ko-KR" altLang="en-US"/>
              <a:t>조면소포체 </a:t>
            </a:r>
            <a:r>
              <a:rPr lang="en-US" altLang="ko-KR"/>
              <a:t>(rough): </a:t>
            </a:r>
            <a:r>
              <a:rPr lang="ko-KR" altLang="en-US"/>
              <a:t>소포체</a:t>
            </a:r>
            <a:r>
              <a:rPr lang="en-US" altLang="ko-KR"/>
              <a:t>+</a:t>
            </a:r>
            <a:r>
              <a:rPr lang="ko-KR" altLang="en-US"/>
              <a:t>리보솜</a:t>
            </a:r>
            <a:r>
              <a:rPr lang="en-US" altLang="ko-KR"/>
              <a:t>. </a:t>
            </a:r>
            <a:r>
              <a:rPr lang="ko-KR" altLang="en-US"/>
              <a:t>단백질을 합성하여 소포체 내강으로 방출</a:t>
            </a:r>
            <a:r>
              <a:rPr lang="en-US" altLang="ko-KR"/>
              <a:t>.</a:t>
            </a:r>
          </a:p>
          <a:p>
            <a:r>
              <a:rPr lang="en-US" altLang="ko-KR"/>
              <a:t>         </a:t>
            </a:r>
            <a:r>
              <a:rPr lang="ko-KR" altLang="en-US"/>
              <a:t>분비단백질</a:t>
            </a:r>
            <a:r>
              <a:rPr lang="en-US" altLang="ko-KR"/>
              <a:t>(</a:t>
            </a:r>
            <a:r>
              <a:rPr lang="ko-KR" altLang="en-US"/>
              <a:t>호르몬</a:t>
            </a:r>
            <a:r>
              <a:rPr lang="en-US" altLang="ko-KR"/>
              <a:t>, </a:t>
            </a:r>
            <a:r>
              <a:rPr lang="ko-KR" altLang="en-US"/>
              <a:t>효소 등</a:t>
            </a:r>
            <a:r>
              <a:rPr lang="en-US" altLang="ko-KR"/>
              <a:t>)</a:t>
            </a:r>
            <a:r>
              <a:rPr lang="ko-KR" altLang="en-US"/>
              <a:t>과 막 단백질들을 합성</a:t>
            </a:r>
            <a:r>
              <a:rPr lang="en-US" altLang="ko-KR"/>
              <a:t>, ER</a:t>
            </a:r>
            <a:r>
              <a:rPr lang="ko-KR" altLang="en-US"/>
              <a:t>내부로 방출</a:t>
            </a:r>
            <a:r>
              <a:rPr lang="en-US" altLang="ko-KR"/>
              <a:t>.</a:t>
            </a:r>
          </a:p>
          <a:p>
            <a:r>
              <a:rPr lang="en-US" altLang="ko-KR"/>
              <a:t>         </a:t>
            </a:r>
            <a:r>
              <a:rPr lang="ko-KR" altLang="en-US"/>
              <a:t>소포체 내강에서 단백질의 다양한 가공 및 변형이 일어남</a:t>
            </a:r>
            <a:r>
              <a:rPr lang="en-US" altLang="ko-KR"/>
              <a:t>.</a:t>
            </a:r>
          </a:p>
          <a:p>
            <a:r>
              <a:rPr lang="en-US" altLang="ko-KR"/>
              <a:t>   - </a:t>
            </a:r>
            <a:r>
              <a:rPr lang="ko-KR" altLang="en-US"/>
              <a:t>활면소포체 </a:t>
            </a:r>
            <a:r>
              <a:rPr lang="en-US" altLang="ko-KR"/>
              <a:t>(smooth): </a:t>
            </a:r>
            <a:r>
              <a:rPr lang="ko-KR" altLang="en-US"/>
              <a:t>리보솜이 없어 표면이 매끄럽고 단백질 합성이 없다</a:t>
            </a:r>
            <a:r>
              <a:rPr lang="en-US" altLang="ko-KR"/>
              <a:t>.</a:t>
            </a:r>
          </a:p>
          <a:p>
            <a:r>
              <a:rPr lang="en-US" altLang="ko-KR"/>
              <a:t>         </a:t>
            </a:r>
            <a:r>
              <a:rPr lang="ko-KR" altLang="en-US"/>
              <a:t>조면소포체에서 생산된 단백질을 수송소낭에 담는다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900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2-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" t="14282" r="1683" b="18091"/>
          <a:stretch>
            <a:fillRect/>
          </a:stretch>
        </p:blipFill>
        <p:spPr bwMode="auto">
          <a:xfrm>
            <a:off x="395288" y="765175"/>
            <a:ext cx="8402637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5"/>
          <p:cNvSpPr>
            <a:spLocks noChangeArrowheads="1"/>
          </p:cNvSpPr>
          <p:nvPr/>
        </p:nvSpPr>
        <p:spPr bwMode="auto">
          <a:xfrm>
            <a:off x="323850" y="333375"/>
            <a:ext cx="4591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ko-KR" b="1"/>
              <a:t> </a:t>
            </a:r>
            <a:r>
              <a:rPr lang="ko-KR" altLang="en-US" b="1"/>
              <a:t>조면소포체에서 합성된 단백질의 분비과정</a:t>
            </a:r>
          </a:p>
          <a:p>
            <a:endParaRPr lang="ko-KR" altLang="en-US"/>
          </a:p>
        </p:txBody>
      </p:sp>
      <p:sp>
        <p:nvSpPr>
          <p:cNvPr id="25604" name="Rectangle 6"/>
          <p:cNvSpPr>
            <a:spLocks noChangeArrowheads="1"/>
          </p:cNvSpPr>
          <p:nvPr/>
        </p:nvSpPr>
        <p:spPr bwMode="auto">
          <a:xfrm>
            <a:off x="395288" y="5132388"/>
            <a:ext cx="6627812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ko-KR" b="1"/>
              <a:t> </a:t>
            </a:r>
            <a:r>
              <a:rPr lang="ko-KR" altLang="en-US" b="1"/>
              <a:t>골지체 </a:t>
            </a:r>
            <a:r>
              <a:rPr lang="en-US" altLang="ko-KR" b="1"/>
              <a:t>(Golgi complex)</a:t>
            </a:r>
          </a:p>
          <a:p>
            <a:pPr>
              <a:buFontTx/>
              <a:buChar char="-"/>
            </a:pPr>
            <a:r>
              <a:rPr lang="en-US" altLang="ko-KR"/>
              <a:t> </a:t>
            </a:r>
            <a:r>
              <a:rPr lang="ko-KR" altLang="en-US"/>
              <a:t>소포체로부터 전달된 단백질을 최종 산물로 가공한다</a:t>
            </a:r>
            <a:r>
              <a:rPr lang="en-US" altLang="ko-KR"/>
              <a:t>.</a:t>
            </a:r>
          </a:p>
          <a:p>
            <a:pPr>
              <a:buFontTx/>
              <a:buChar char="-"/>
            </a:pPr>
            <a:r>
              <a:rPr lang="en-US" altLang="ko-KR"/>
              <a:t> </a:t>
            </a:r>
            <a:r>
              <a:rPr lang="ko-KR" altLang="en-US"/>
              <a:t>최종 산물을 분류하여 세포 내외의 최종 목적지로 보낸다</a:t>
            </a:r>
            <a:r>
              <a:rPr lang="en-US" altLang="ko-KR"/>
              <a:t>. </a:t>
            </a:r>
          </a:p>
          <a:p>
            <a:r>
              <a:rPr lang="en-US" altLang="ko-KR"/>
              <a:t>   (</a:t>
            </a:r>
            <a:r>
              <a:rPr lang="ko-KR" altLang="en-US"/>
              <a:t>분비소낭의 표면단백질을 다르게 구성함으로써</a:t>
            </a:r>
            <a:r>
              <a:rPr lang="en-US" altLang="ko-KR"/>
              <a:t>)</a:t>
            </a:r>
          </a:p>
          <a:p>
            <a:r>
              <a:rPr lang="en-US" altLang="ko-KR"/>
              <a:t>   1)</a:t>
            </a:r>
            <a:r>
              <a:rPr lang="ko-KR" altLang="en-US"/>
              <a:t>세포외부로 분비</a:t>
            </a:r>
            <a:r>
              <a:rPr lang="en-US" altLang="ko-KR"/>
              <a:t>, 2)</a:t>
            </a:r>
            <a:r>
              <a:rPr lang="ko-KR" altLang="en-US"/>
              <a:t>원형질막의 일부분</a:t>
            </a:r>
            <a:r>
              <a:rPr lang="en-US" altLang="ko-KR"/>
              <a:t>, 3)</a:t>
            </a:r>
            <a:r>
              <a:rPr lang="ko-KR" altLang="en-US"/>
              <a:t>다른 세포소기관</a:t>
            </a:r>
          </a:p>
        </p:txBody>
      </p:sp>
    </p:spTree>
    <p:extLst>
      <p:ext uri="{BB962C8B-B14F-4D97-AF65-F5344CB8AC3E}">
        <p14:creationId xmlns:p14="http://schemas.microsoft.com/office/powerpoint/2010/main" val="15691371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2-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8" t="3333" r="20198" b="2380"/>
          <a:stretch>
            <a:fillRect/>
          </a:stretch>
        </p:blipFill>
        <p:spPr bwMode="auto">
          <a:xfrm>
            <a:off x="468313" y="547688"/>
            <a:ext cx="5640387" cy="631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5"/>
          <p:cNvSpPr>
            <a:spLocks noChangeArrowheads="1"/>
          </p:cNvSpPr>
          <p:nvPr/>
        </p:nvSpPr>
        <p:spPr bwMode="auto">
          <a:xfrm>
            <a:off x="179388" y="0"/>
            <a:ext cx="6699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ko-KR" b="1"/>
              <a:t> </a:t>
            </a:r>
            <a:r>
              <a:rPr lang="ko-KR" altLang="en-US" b="1"/>
              <a:t>분비 소낭의 형성 및 세포막과의 융합 </a:t>
            </a:r>
            <a:r>
              <a:rPr lang="en-US" altLang="ko-KR" b="1"/>
              <a:t>(</a:t>
            </a:r>
            <a:r>
              <a:rPr lang="ko-KR" altLang="en-US" b="1"/>
              <a:t>세포외배출</a:t>
            </a:r>
            <a:r>
              <a:rPr lang="en-US" altLang="ko-KR" b="1"/>
              <a:t>: exocytosis)</a:t>
            </a:r>
          </a:p>
          <a:p>
            <a:endParaRPr lang="en-US" altLang="ko-KR"/>
          </a:p>
        </p:txBody>
      </p:sp>
      <p:sp>
        <p:nvSpPr>
          <p:cNvPr id="26628" name="Rectangle 7"/>
          <p:cNvSpPr>
            <a:spLocks noChangeArrowheads="1"/>
          </p:cNvSpPr>
          <p:nvPr/>
        </p:nvSpPr>
        <p:spPr bwMode="auto">
          <a:xfrm>
            <a:off x="3203575" y="836613"/>
            <a:ext cx="582295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/>
            <a:r>
              <a:rPr lang="en-US" altLang="ko-KR"/>
              <a:t>1. </a:t>
            </a:r>
            <a:r>
              <a:rPr lang="ko-KR" altLang="en-US"/>
              <a:t>골지체 내강쪽의 막표면에 있는 특정 인식표지자 </a:t>
            </a:r>
          </a:p>
          <a:p>
            <a:pPr marL="342900" indent="-342900"/>
            <a:r>
              <a:rPr lang="ko-KR" altLang="en-US"/>
              <a:t>     단백질이 특정 단백질 화물을 인식</a:t>
            </a:r>
          </a:p>
          <a:p>
            <a:pPr marL="342900" indent="-342900"/>
            <a:r>
              <a:rPr lang="en-US" altLang="ko-KR"/>
              <a:t>2. </a:t>
            </a:r>
            <a:r>
              <a:rPr lang="ko-KR" altLang="en-US"/>
              <a:t>세포질 쪽의 피막단백질은 골지체 막의 바깥쪽을</a:t>
            </a:r>
          </a:p>
          <a:p>
            <a:pPr marL="342900" indent="-342900"/>
            <a:r>
              <a:rPr lang="ko-KR" altLang="en-US"/>
              <a:t>    향한 다른 특정 단백질과 결합</a:t>
            </a:r>
            <a:r>
              <a:rPr lang="en-US" altLang="ko-KR"/>
              <a:t>. </a:t>
            </a:r>
          </a:p>
          <a:p>
            <a:pPr marL="342900" indent="-342900"/>
            <a:r>
              <a:rPr lang="en-US" altLang="ko-KR"/>
              <a:t>    </a:t>
            </a:r>
            <a:r>
              <a:rPr lang="ko-KR" altLang="en-US"/>
              <a:t>그 결과 막이 돌출되고 소낭이 떨어져 나온다</a:t>
            </a:r>
            <a:r>
              <a:rPr lang="en-US" altLang="ko-KR"/>
              <a:t>.</a:t>
            </a:r>
          </a:p>
          <a:p>
            <a:pPr marL="342900" indent="-342900"/>
            <a:r>
              <a:rPr lang="en-US" altLang="ko-KR"/>
              <a:t>3. </a:t>
            </a:r>
            <a:r>
              <a:rPr lang="ko-KR" altLang="en-US"/>
              <a:t>피막 단백질이 벗겨지며</a:t>
            </a:r>
            <a:r>
              <a:rPr lang="en-US" altLang="ko-KR"/>
              <a:t>, </a:t>
            </a:r>
            <a:r>
              <a:rPr lang="ko-KR" altLang="en-US"/>
              <a:t>그 결과 노출된 도킹 표지</a:t>
            </a:r>
          </a:p>
          <a:p>
            <a:pPr marL="342900" indent="-342900"/>
            <a:r>
              <a:rPr lang="ko-KR" altLang="en-US"/>
              <a:t>    단백질이 표적 세포막의 도킹 표지 단백질과 결합</a:t>
            </a:r>
            <a:r>
              <a:rPr lang="en-US" altLang="ko-KR"/>
              <a:t>.</a:t>
            </a:r>
          </a:p>
          <a:p>
            <a:pPr marL="342900" indent="-342900"/>
            <a:r>
              <a:rPr lang="en-US" altLang="ko-KR"/>
              <a:t>    </a:t>
            </a:r>
            <a:r>
              <a:rPr lang="ko-KR" altLang="en-US"/>
              <a:t>이후 두가지 막이 융합되어</a:t>
            </a:r>
            <a:r>
              <a:rPr lang="en-US" altLang="ko-KR"/>
              <a:t>, </a:t>
            </a:r>
            <a:r>
              <a:rPr lang="ko-KR" altLang="en-US"/>
              <a:t>소낭내의 내용물이 방출</a:t>
            </a:r>
          </a:p>
        </p:txBody>
      </p:sp>
    </p:spTree>
    <p:extLst>
      <p:ext uri="{BB962C8B-B14F-4D97-AF65-F5344CB8AC3E}">
        <p14:creationId xmlns:p14="http://schemas.microsoft.com/office/powerpoint/2010/main" val="24350080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ChangeArrowheads="1"/>
          </p:cNvSpPr>
          <p:nvPr/>
        </p:nvSpPr>
        <p:spPr bwMode="auto">
          <a:xfrm>
            <a:off x="34925" y="53975"/>
            <a:ext cx="9109075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altLang="ko-KR" b="1"/>
              <a:t> </a:t>
            </a:r>
            <a:r>
              <a:rPr lang="ko-KR" altLang="en-US" b="1"/>
              <a:t>리소좀과 프로테아좀</a:t>
            </a:r>
          </a:p>
          <a:p>
            <a:pPr>
              <a:buFontTx/>
              <a:buChar char="-"/>
            </a:pPr>
            <a:r>
              <a:rPr lang="ko-KR" altLang="en-US"/>
              <a:t> 리소좀 </a:t>
            </a:r>
            <a:r>
              <a:rPr lang="en-US" altLang="ko-KR"/>
              <a:t>(lysosome): </a:t>
            </a:r>
            <a:r>
              <a:rPr lang="ko-KR" altLang="en-US"/>
              <a:t>불필요한 세포 내 찌꺼기들과 세포 내로 들어온 박테리아 </a:t>
            </a:r>
          </a:p>
          <a:p>
            <a:r>
              <a:rPr lang="ko-KR" altLang="en-US"/>
              <a:t>                              등과 같은 외부 물질을 분해해서 제거하는 세포 내 소화기관</a:t>
            </a:r>
            <a:r>
              <a:rPr lang="en-US" altLang="ko-KR"/>
              <a:t>.</a:t>
            </a:r>
          </a:p>
          <a:p>
            <a:r>
              <a:rPr lang="en-US" altLang="ko-KR"/>
              <a:t>          - </a:t>
            </a:r>
            <a:r>
              <a:rPr lang="ko-KR" altLang="en-US"/>
              <a:t>강력한 가수분해 효소를 막 구조가 둘러쌈으로써</a:t>
            </a:r>
            <a:r>
              <a:rPr lang="en-US" altLang="ko-KR"/>
              <a:t>, </a:t>
            </a:r>
            <a:r>
              <a:rPr lang="ko-KR" altLang="en-US"/>
              <a:t>세포의 파괴를 방지</a:t>
            </a:r>
            <a:r>
              <a:rPr lang="en-US" altLang="ko-KR"/>
              <a:t>.</a:t>
            </a:r>
          </a:p>
          <a:p>
            <a:r>
              <a:rPr lang="en-US" altLang="ko-KR"/>
              <a:t>          - </a:t>
            </a:r>
            <a:r>
              <a:rPr lang="ko-KR" altLang="en-US"/>
              <a:t>효소와 막 모두 골지체에서 유래한다</a:t>
            </a:r>
            <a:r>
              <a:rPr lang="en-US" altLang="ko-KR"/>
              <a:t>. </a:t>
            </a:r>
          </a:p>
          <a:p>
            <a:r>
              <a:rPr lang="en-US" altLang="ko-KR"/>
              <a:t>          - </a:t>
            </a:r>
            <a:r>
              <a:rPr lang="ko-KR" altLang="en-US"/>
              <a:t>세포외 물질은 세포내섭취 </a:t>
            </a:r>
            <a:r>
              <a:rPr lang="en-US" altLang="ko-KR"/>
              <a:t>(endocytosys)</a:t>
            </a:r>
            <a:r>
              <a:rPr lang="ko-KR" altLang="en-US"/>
              <a:t>에 의해 유입된 후 리소좀에서 분해</a:t>
            </a:r>
            <a:r>
              <a:rPr lang="en-US" altLang="ko-KR"/>
              <a:t>..</a:t>
            </a:r>
          </a:p>
          <a:p>
            <a:r>
              <a:rPr lang="en-US" altLang="ko-KR"/>
              <a:t>             - </a:t>
            </a:r>
            <a:r>
              <a:rPr lang="ko-KR" altLang="en-US"/>
              <a:t>음세포작용 </a:t>
            </a:r>
            <a:r>
              <a:rPr lang="en-US" altLang="ko-KR"/>
              <a:t>(pinocytosis): </a:t>
            </a:r>
            <a:r>
              <a:rPr lang="ko-KR" altLang="en-US"/>
              <a:t>세포외액 및 세포막을 세포내로 흡수</a:t>
            </a:r>
          </a:p>
          <a:p>
            <a:r>
              <a:rPr lang="ko-KR" altLang="en-US"/>
              <a:t>             </a:t>
            </a:r>
            <a:r>
              <a:rPr lang="en-US" altLang="ko-KR"/>
              <a:t>- </a:t>
            </a:r>
            <a:r>
              <a:rPr lang="ko-KR" altLang="en-US"/>
              <a:t>수용체</a:t>
            </a:r>
            <a:r>
              <a:rPr lang="en-US" altLang="ko-KR"/>
              <a:t>-</a:t>
            </a:r>
            <a:r>
              <a:rPr lang="ko-KR" altLang="en-US"/>
              <a:t>매게 세포내섭취 </a:t>
            </a:r>
            <a:r>
              <a:rPr lang="en-US" altLang="ko-KR"/>
              <a:t>(receptor-mediated endocytosis)</a:t>
            </a:r>
          </a:p>
          <a:p>
            <a:r>
              <a:rPr lang="en-US" altLang="ko-KR"/>
              <a:t>                : </a:t>
            </a:r>
            <a:r>
              <a:rPr lang="ko-KR" altLang="en-US"/>
              <a:t>세포에 필요한 고분자 물질을 수용체를 매게로 선택적으로 받아들인다</a:t>
            </a:r>
            <a:r>
              <a:rPr lang="en-US" altLang="ko-KR"/>
              <a:t>.</a:t>
            </a:r>
          </a:p>
          <a:p>
            <a:r>
              <a:rPr lang="en-US" altLang="ko-KR"/>
              <a:t>             - </a:t>
            </a:r>
            <a:r>
              <a:rPr lang="ko-KR" altLang="en-US"/>
              <a:t>식세포작용 </a:t>
            </a:r>
            <a:r>
              <a:rPr lang="en-US" altLang="ko-KR"/>
              <a:t>(phagocytosis): </a:t>
            </a:r>
            <a:r>
              <a:rPr lang="ko-KR" altLang="en-US"/>
              <a:t>면역세포가 세균등의 고분자를 만나면 </a:t>
            </a:r>
          </a:p>
          <a:p>
            <a:r>
              <a:rPr lang="ko-KR" altLang="en-US"/>
              <a:t>                  위족</a:t>
            </a:r>
            <a:r>
              <a:rPr lang="en-US" altLang="ko-KR"/>
              <a:t>(pseudopod)</a:t>
            </a:r>
            <a:r>
              <a:rPr lang="ko-KR" altLang="en-US"/>
              <a:t>이 둘러싸서 소낭 안에 가둔다</a:t>
            </a:r>
            <a:r>
              <a:rPr lang="en-US" altLang="ko-KR"/>
              <a:t>. </a:t>
            </a:r>
            <a:r>
              <a:rPr lang="ko-KR" altLang="en-US"/>
              <a:t>리소좀이 이 소낭 막과</a:t>
            </a:r>
          </a:p>
          <a:p>
            <a:r>
              <a:rPr lang="ko-KR" altLang="en-US"/>
              <a:t>                  융합하여 가수분해효소를 방출하며</a:t>
            </a:r>
            <a:r>
              <a:rPr lang="en-US" altLang="ko-KR"/>
              <a:t>, </a:t>
            </a:r>
            <a:r>
              <a:rPr lang="ko-KR" altLang="en-US"/>
              <a:t>세포의 손상없이 외부물질을 분해</a:t>
            </a:r>
            <a:r>
              <a:rPr lang="en-US" altLang="ko-KR"/>
              <a:t>.</a:t>
            </a:r>
          </a:p>
        </p:txBody>
      </p:sp>
      <p:pic>
        <p:nvPicPr>
          <p:cNvPr id="27651" name="Picture 5" descr="2-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2" t="37132" r="43764" b="37608"/>
          <a:stretch>
            <a:fillRect/>
          </a:stretch>
        </p:blipFill>
        <p:spPr bwMode="auto">
          <a:xfrm>
            <a:off x="250825" y="4005263"/>
            <a:ext cx="5148263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6" descr="2-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4" t="63792" r="47130" b="4285"/>
          <a:stretch>
            <a:fillRect/>
          </a:stretch>
        </p:blipFill>
        <p:spPr bwMode="auto">
          <a:xfrm>
            <a:off x="5580063" y="3860800"/>
            <a:ext cx="3455987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18101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ChangeArrowheads="1"/>
          </p:cNvSpPr>
          <p:nvPr/>
        </p:nvSpPr>
        <p:spPr bwMode="auto">
          <a:xfrm>
            <a:off x="34925" y="53975"/>
            <a:ext cx="9109075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 altLang="ko-KR"/>
              <a:t> </a:t>
            </a:r>
            <a:r>
              <a:rPr lang="ko-KR" altLang="en-US"/>
              <a:t>프로테아좀 </a:t>
            </a:r>
            <a:r>
              <a:rPr lang="en-US" altLang="ko-KR"/>
              <a:t>(proteasome): </a:t>
            </a:r>
            <a:r>
              <a:rPr lang="ko-KR" altLang="en-US"/>
              <a:t>세포내 단백질을 분해하여 아미노산을 재활용</a:t>
            </a:r>
            <a:r>
              <a:rPr lang="en-US" altLang="ko-KR"/>
              <a:t>.</a:t>
            </a:r>
          </a:p>
          <a:p>
            <a:r>
              <a:rPr lang="en-US" altLang="ko-KR"/>
              <a:t>        - </a:t>
            </a:r>
            <a:r>
              <a:rPr lang="ko-KR" altLang="en-US"/>
              <a:t>세포 내에 불필요한 단백질의 축적을 예방</a:t>
            </a:r>
          </a:p>
          <a:p>
            <a:r>
              <a:rPr lang="ko-KR" altLang="en-US"/>
              <a:t>           </a:t>
            </a:r>
            <a:r>
              <a:rPr lang="en-US" altLang="ko-KR"/>
              <a:t>(</a:t>
            </a:r>
            <a:r>
              <a:rPr lang="ko-KR" altLang="en-US"/>
              <a:t>일시적으로 필요한 단백질</a:t>
            </a:r>
            <a:r>
              <a:rPr lang="en-US" altLang="ko-KR"/>
              <a:t>, </a:t>
            </a:r>
            <a:r>
              <a:rPr lang="ko-KR" altLang="en-US"/>
              <a:t>결함이 있는 단백질을 제거</a:t>
            </a:r>
            <a:r>
              <a:rPr lang="en-US" altLang="ko-KR"/>
              <a:t>, </a:t>
            </a:r>
            <a:r>
              <a:rPr lang="ko-KR" altLang="en-US"/>
              <a:t>또는 에너지원으로</a:t>
            </a:r>
            <a:r>
              <a:rPr lang="en-US" altLang="ko-KR"/>
              <a:t>)</a:t>
            </a:r>
          </a:p>
          <a:p>
            <a:r>
              <a:rPr lang="en-US" altLang="ko-KR"/>
              <a:t>        - </a:t>
            </a:r>
            <a:r>
              <a:rPr lang="ko-KR" altLang="en-US"/>
              <a:t>불필요한 단백질을 인식하여 유비퀴틴 </a:t>
            </a:r>
            <a:r>
              <a:rPr lang="en-US" altLang="ko-KR"/>
              <a:t>(ubiquitin)</a:t>
            </a:r>
            <a:r>
              <a:rPr lang="ko-KR" altLang="en-US"/>
              <a:t>이라는 작은 단백질로 표지</a:t>
            </a:r>
          </a:p>
          <a:p>
            <a:r>
              <a:rPr lang="ko-KR" altLang="en-US"/>
              <a:t>        </a:t>
            </a:r>
            <a:r>
              <a:rPr lang="en-US" altLang="ko-KR"/>
              <a:t>- </a:t>
            </a:r>
            <a:r>
              <a:rPr lang="ko-KR" altLang="en-US"/>
              <a:t>유비퀴틴으로 표지된 단백질은 프로테아좀에 의해 인식되어 분해된다</a:t>
            </a:r>
            <a:r>
              <a:rPr lang="en-US" altLang="ko-KR"/>
              <a:t>.</a:t>
            </a:r>
          </a:p>
          <a:p>
            <a:r>
              <a:rPr lang="en-US" altLang="ko-KR"/>
              <a:t>                     </a:t>
            </a:r>
          </a:p>
        </p:txBody>
      </p:sp>
      <p:pic>
        <p:nvPicPr>
          <p:cNvPr id="28675" name="Picture 5" descr="2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6" t="3809" r="19862" b="6189"/>
          <a:stretch>
            <a:fillRect/>
          </a:stretch>
        </p:blipFill>
        <p:spPr bwMode="auto">
          <a:xfrm>
            <a:off x="2195513" y="1916113"/>
            <a:ext cx="4751387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23752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ChangeArrowheads="1"/>
          </p:cNvSpPr>
          <p:nvPr/>
        </p:nvSpPr>
        <p:spPr bwMode="auto">
          <a:xfrm>
            <a:off x="34925" y="53975"/>
            <a:ext cx="9109075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altLang="ko-KR" b="1"/>
              <a:t> </a:t>
            </a:r>
            <a:r>
              <a:rPr lang="ko-KR" altLang="en-US" b="1"/>
              <a:t>미토콘드리아와 에너지대사</a:t>
            </a:r>
          </a:p>
          <a:p>
            <a:pPr>
              <a:buFontTx/>
              <a:buChar char="-"/>
            </a:pPr>
            <a:r>
              <a:rPr lang="ko-KR" altLang="en-US"/>
              <a:t> 미토콘드리아</a:t>
            </a:r>
            <a:r>
              <a:rPr lang="en-US" altLang="ko-KR"/>
              <a:t>: </a:t>
            </a:r>
            <a:r>
              <a:rPr lang="ko-KR" altLang="en-US"/>
              <a:t>세포에서 에너지를 생산하는 발전소</a:t>
            </a:r>
            <a:r>
              <a:rPr lang="en-US" altLang="ko-KR"/>
              <a:t>.</a:t>
            </a:r>
          </a:p>
          <a:p>
            <a:r>
              <a:rPr lang="en-US" altLang="ko-KR"/>
              <a:t>    - </a:t>
            </a:r>
            <a:r>
              <a:rPr lang="ko-KR" altLang="en-US"/>
              <a:t>음식물의 영양분으로 부터 에너지를 추출하여</a:t>
            </a:r>
            <a:r>
              <a:rPr lang="en-US" altLang="ko-KR"/>
              <a:t>, </a:t>
            </a:r>
            <a:r>
              <a:rPr lang="ko-KR" altLang="en-US"/>
              <a:t>세포의 활동에 사용될 수 있는</a:t>
            </a:r>
          </a:p>
          <a:p>
            <a:r>
              <a:rPr lang="ko-KR" altLang="en-US"/>
              <a:t>       유용한 형태로 변환</a:t>
            </a:r>
            <a:r>
              <a:rPr lang="en-US" altLang="ko-KR"/>
              <a:t>. </a:t>
            </a:r>
          </a:p>
          <a:p>
            <a:r>
              <a:rPr lang="en-US" altLang="ko-KR"/>
              <a:t>                              </a:t>
            </a:r>
          </a:p>
        </p:txBody>
      </p:sp>
      <p:pic>
        <p:nvPicPr>
          <p:cNvPr id="29699" name="Picture 5" descr="2-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t="2856" r="5724" b="6665"/>
          <a:stretch>
            <a:fillRect/>
          </a:stretch>
        </p:blipFill>
        <p:spPr bwMode="auto">
          <a:xfrm>
            <a:off x="1476375" y="1484313"/>
            <a:ext cx="5889625" cy="433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6"/>
          <p:cNvSpPr>
            <a:spLocks noChangeArrowheads="1"/>
          </p:cNvSpPr>
          <p:nvPr/>
        </p:nvSpPr>
        <p:spPr bwMode="auto">
          <a:xfrm>
            <a:off x="796925" y="5876925"/>
            <a:ext cx="7951788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ko-KR" altLang="en-US" sz="1600" b="1"/>
              <a:t>미토콘드리아</a:t>
            </a:r>
            <a:r>
              <a:rPr lang="en-US" altLang="ko-KR" sz="1600" b="1"/>
              <a:t>: </a:t>
            </a:r>
            <a:r>
              <a:rPr lang="en-US" altLang="ko-KR" sz="1600"/>
              <a:t>(a) </a:t>
            </a:r>
            <a:r>
              <a:rPr lang="ko-KR" altLang="en-US" sz="1600"/>
              <a:t>미토콘드리아의 모식도</a:t>
            </a:r>
            <a:r>
              <a:rPr lang="en-US" altLang="ko-KR" sz="1600"/>
              <a:t>. </a:t>
            </a:r>
            <a:r>
              <a:rPr lang="ko-KR" altLang="en-US" sz="1600"/>
              <a:t>미토콘드리아 내막의 크리스타에 박혀있는</a:t>
            </a:r>
          </a:p>
          <a:p>
            <a:r>
              <a:rPr lang="ko-KR" altLang="en-US" sz="1600"/>
              <a:t>전자전달 단백질이 음식물의 에너지를 유용한 형태로 전환하는 역할을 한다</a:t>
            </a:r>
            <a:r>
              <a:rPr lang="en-US" altLang="ko-KR" sz="1600"/>
              <a:t>.</a:t>
            </a:r>
          </a:p>
          <a:p>
            <a:r>
              <a:rPr lang="en-US" altLang="ko-KR" sz="1600"/>
              <a:t>(b) </a:t>
            </a:r>
            <a:r>
              <a:rPr lang="ko-KR" altLang="en-US" sz="1600"/>
              <a:t>전자현미경 사진</a:t>
            </a:r>
          </a:p>
        </p:txBody>
      </p:sp>
    </p:spTree>
    <p:extLst>
      <p:ext uri="{BB962C8B-B14F-4D97-AF65-F5344CB8AC3E}">
        <p14:creationId xmlns:p14="http://schemas.microsoft.com/office/powerpoint/2010/main" val="15989446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2-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" t="2380" r="2356" b="5713"/>
          <a:stretch>
            <a:fillRect/>
          </a:stretch>
        </p:blipFill>
        <p:spPr bwMode="auto">
          <a:xfrm>
            <a:off x="755650" y="404813"/>
            <a:ext cx="7643813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5"/>
          <p:cNvSpPr>
            <a:spLocks noChangeArrowheads="1"/>
          </p:cNvSpPr>
          <p:nvPr/>
        </p:nvSpPr>
        <p:spPr bwMode="auto">
          <a:xfrm>
            <a:off x="827088" y="5661025"/>
            <a:ext cx="81311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ko-KR" altLang="en-US" sz="1600" b="1"/>
              <a:t>음식물의 급격한 산화와 조절된 산화</a:t>
            </a:r>
            <a:r>
              <a:rPr lang="en-US" altLang="ko-KR" sz="1600" b="1"/>
              <a:t>: </a:t>
            </a:r>
            <a:r>
              <a:rPr lang="ko-KR" altLang="en-US" sz="1600"/>
              <a:t>음식물이 체외에서 조절되지 않고 급혁하게 산화</a:t>
            </a:r>
          </a:p>
          <a:p>
            <a:r>
              <a:rPr lang="en-US" altLang="ko-KR" sz="1600"/>
              <a:t>(</a:t>
            </a:r>
            <a:r>
              <a:rPr lang="ko-KR" altLang="en-US" sz="1600"/>
              <a:t>연소</a:t>
            </a:r>
            <a:r>
              <a:rPr lang="en-US" altLang="ko-KR" sz="1600"/>
              <a:t>)</a:t>
            </a:r>
            <a:r>
              <a:rPr lang="ko-KR" altLang="en-US" sz="1600"/>
              <a:t>될 경우에 열로 방출될 에너지가 체내에서 조절된 산화반응을 거치는 경우 유용한</a:t>
            </a:r>
          </a:p>
          <a:p>
            <a:r>
              <a:rPr lang="ko-KR" altLang="en-US" sz="1600"/>
              <a:t>형태로 저장된다</a:t>
            </a:r>
            <a:r>
              <a:rPr lang="en-US" altLang="ko-KR" sz="16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2232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1116013" y="998538"/>
            <a:ext cx="2881312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ko-KR" sz="2400" b="1"/>
              <a:t> </a:t>
            </a:r>
            <a:r>
              <a:rPr lang="ko-KR" altLang="en-US" sz="2400" b="1"/>
              <a:t>주요 기본 개념</a:t>
            </a:r>
          </a:p>
          <a:p>
            <a:pPr eaLnBrk="1" hangingPunct="1">
              <a:buFontTx/>
              <a:buChar char="•"/>
            </a:pPr>
            <a:endParaRPr lang="ko-KR" altLang="en-US" sz="2000"/>
          </a:p>
          <a:p>
            <a:pPr eaLnBrk="1" hangingPunct="1"/>
            <a:endParaRPr lang="ko-KR" altLang="en-US" sz="2000"/>
          </a:p>
          <a:p>
            <a:pPr eaLnBrk="1" hangingPunct="1"/>
            <a:endParaRPr lang="ko-KR" altLang="en-US" sz="2000"/>
          </a:p>
          <a:p>
            <a:pPr eaLnBrk="1" hangingPunct="1"/>
            <a:r>
              <a:rPr lang="en-US" altLang="ko-KR" sz="2000"/>
              <a:t>- </a:t>
            </a:r>
            <a:r>
              <a:rPr lang="ko-KR" altLang="en-US" sz="2000"/>
              <a:t>구조와 기능의 연관성</a:t>
            </a:r>
          </a:p>
          <a:p>
            <a:pPr eaLnBrk="1" hangingPunct="1"/>
            <a:endParaRPr lang="ko-KR" altLang="en-US" sz="2000"/>
          </a:p>
          <a:p>
            <a:pPr eaLnBrk="1" hangingPunct="1"/>
            <a:r>
              <a:rPr lang="en-US" altLang="ko-KR" sz="2000"/>
              <a:t>- </a:t>
            </a:r>
            <a:r>
              <a:rPr lang="ko-KR" altLang="en-US" sz="2000"/>
              <a:t>적응과 순화</a:t>
            </a:r>
          </a:p>
          <a:p>
            <a:pPr eaLnBrk="1" hangingPunct="1"/>
            <a:endParaRPr lang="ko-KR" altLang="en-US" sz="2000"/>
          </a:p>
          <a:p>
            <a:pPr eaLnBrk="1" hangingPunct="1"/>
            <a:r>
              <a:rPr lang="en-US" altLang="ko-KR" sz="2000"/>
              <a:t>- </a:t>
            </a:r>
            <a:r>
              <a:rPr lang="ko-KR" altLang="en-US" sz="2000"/>
              <a:t>항상성</a:t>
            </a:r>
          </a:p>
          <a:p>
            <a:pPr eaLnBrk="1" hangingPunct="1"/>
            <a:endParaRPr lang="ko-KR" altLang="en-US" sz="2000"/>
          </a:p>
          <a:p>
            <a:pPr eaLnBrk="1" hangingPunct="1">
              <a:buFontTx/>
              <a:buChar char="-"/>
            </a:pPr>
            <a:r>
              <a:rPr lang="ko-KR" altLang="en-US" sz="2000"/>
              <a:t> 반응 </a:t>
            </a:r>
            <a:r>
              <a:rPr lang="en-US" altLang="ko-KR" sz="2000"/>
              <a:t>(feed-back)</a:t>
            </a:r>
          </a:p>
          <a:p>
            <a:pPr eaLnBrk="1" hangingPunct="1">
              <a:buFontTx/>
              <a:buChar char="-"/>
            </a:pPr>
            <a:endParaRPr lang="en-US" altLang="ko-KR" sz="2000"/>
          </a:p>
          <a:p>
            <a:pPr eaLnBrk="1" hangingPunct="1">
              <a:buFontTx/>
              <a:buChar char="-"/>
            </a:pPr>
            <a:r>
              <a:rPr lang="en-US" altLang="ko-KR" sz="2000"/>
              <a:t> </a:t>
            </a:r>
            <a:r>
              <a:rPr lang="ko-KR" altLang="en-US" sz="2000"/>
              <a:t>순응과 조절</a:t>
            </a:r>
          </a:p>
        </p:txBody>
      </p:sp>
    </p:spTree>
    <p:extLst>
      <p:ext uri="{BB962C8B-B14F-4D97-AF65-F5344CB8AC3E}">
        <p14:creationId xmlns:p14="http://schemas.microsoft.com/office/powerpoint/2010/main" val="33590403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4"/>
          <p:cNvSpPr txBox="1">
            <a:spLocks noChangeArrowheads="1"/>
          </p:cNvSpPr>
          <p:nvPr/>
        </p:nvSpPr>
        <p:spPr bwMode="auto">
          <a:xfrm>
            <a:off x="250825" y="188913"/>
            <a:ext cx="2147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2400" b="1"/>
              <a:t>3</a:t>
            </a:r>
            <a:r>
              <a:rPr lang="ko-KR" altLang="en-US" sz="2400" b="1"/>
              <a:t>장</a:t>
            </a:r>
            <a:r>
              <a:rPr lang="en-US" altLang="ko-KR" sz="2400" b="1"/>
              <a:t>: </a:t>
            </a:r>
            <a:r>
              <a:rPr lang="ko-KR" altLang="en-US" sz="2400" b="1"/>
              <a:t>막 생리학</a:t>
            </a:r>
          </a:p>
        </p:txBody>
      </p:sp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107950" y="620713"/>
            <a:ext cx="9036050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ko-KR" b="1"/>
              <a:t>3.1 </a:t>
            </a:r>
            <a:r>
              <a:rPr lang="ko-KR" altLang="en-US" b="1"/>
              <a:t>막의 구조 및 조성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ko-KR" altLang="en-US"/>
              <a:t> 세포내액과 세포외액의 조성은 매우 다름에도 불구하고</a:t>
            </a:r>
            <a:r>
              <a:rPr lang="en-US" altLang="ko-KR"/>
              <a:t>, </a:t>
            </a:r>
            <a:r>
              <a:rPr lang="ko-KR" altLang="en-US"/>
              <a:t>세포의 종류에 따라 독특한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세포내 환경을 유지하는 능력은 모든 동물의 생존에 필수적이다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en-US" altLang="ko-KR"/>
              <a:t> </a:t>
            </a:r>
            <a:r>
              <a:rPr lang="ko-KR" altLang="en-US"/>
              <a:t>세포의 내부와 외부 용액의 조성 차이는 원형질막</a:t>
            </a:r>
            <a:r>
              <a:rPr lang="en-US" altLang="ko-KR"/>
              <a:t>(plasma membrane, </a:t>
            </a:r>
            <a:r>
              <a:rPr lang="ko-KR" altLang="en-US"/>
              <a:t>세포막</a:t>
            </a:r>
            <a:r>
              <a:rPr lang="en-US" altLang="ko-KR"/>
              <a:t>)</a:t>
            </a:r>
            <a:r>
              <a:rPr lang="ko-KR" altLang="en-US"/>
              <a:t>에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의해 유지되는데</a:t>
            </a:r>
            <a:r>
              <a:rPr lang="en-US" altLang="ko-KR"/>
              <a:t>, </a:t>
            </a:r>
            <a:r>
              <a:rPr lang="ko-KR" altLang="en-US"/>
              <a:t>원형질막은 지방과 단백질로 이루어진 세포의 바깥쪽 경계이다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en-US" altLang="ko-KR"/>
              <a:t> </a:t>
            </a:r>
            <a:r>
              <a:rPr lang="ko-KR" altLang="en-US"/>
              <a:t>원형질막은 세포 내에 필요한 물질을 담는 경계를 형성할 뿐 아니라</a:t>
            </a:r>
            <a:r>
              <a:rPr lang="en-US" altLang="ko-KR"/>
              <a:t>, </a:t>
            </a:r>
            <a:r>
              <a:rPr lang="ko-KR" altLang="en-US"/>
              <a:t>세포와 외부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환경   사이에서 선택적으로 물질을 이동시킴으로써 세포 안의 조성을 결정한다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en-US" altLang="ko-KR"/>
              <a:t> </a:t>
            </a:r>
            <a:r>
              <a:rPr lang="ko-KR" altLang="en-US"/>
              <a:t>영양물질과 노폐물을 교환하는 것 이외에도</a:t>
            </a:r>
            <a:r>
              <a:rPr lang="en-US" altLang="ko-KR"/>
              <a:t>, </a:t>
            </a:r>
            <a:r>
              <a:rPr lang="ko-KR" altLang="en-US"/>
              <a:t>원형질막은 세포의 내부와 내부 사이의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이온농도 차이를 유지하는 역할도 한다</a:t>
            </a:r>
            <a:r>
              <a:rPr lang="en-US" altLang="ko-KR"/>
              <a:t>.</a:t>
            </a:r>
            <a:r>
              <a:rPr lang="en-US" altLang="ko-KR">
                <a:sym typeface="Wingdings" pitchFamily="2" charset="2"/>
              </a:rPr>
              <a:t> </a:t>
            </a:r>
            <a:r>
              <a:rPr lang="ko-KR" altLang="en-US">
                <a:sym typeface="Wingdings" pitchFamily="2" charset="2"/>
              </a:rPr>
              <a:t>세포의 전기적 활동에 있어서 매우 중요</a:t>
            </a:r>
            <a:r>
              <a:rPr lang="en-US" altLang="ko-KR">
                <a:sym typeface="Wingdings" pitchFamily="2" charset="2"/>
              </a:rPr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>
              <a:sym typeface="Wingdings" pitchFamily="2" charset="2"/>
            </a:endParaRP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en-US" altLang="ko-KR"/>
              <a:t> </a:t>
            </a:r>
            <a:r>
              <a:rPr lang="ko-KR" altLang="en-US"/>
              <a:t>원형질막은 또한 세포 외부의 변화 또는 신호에 대한 세포의 반응에 대해 매우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중요한   역할을 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en-US" altLang="ko-KR"/>
              <a:t> </a:t>
            </a:r>
            <a:r>
              <a:rPr lang="ko-KR" altLang="en-US"/>
              <a:t>원형질막의 기능은 모든 세포의 생존과 항상성 유지에 필수적이다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71483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 descr="3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8" t="1904" r="20198" b="6189"/>
          <a:stretch>
            <a:fillRect/>
          </a:stretch>
        </p:blipFill>
        <p:spPr bwMode="auto">
          <a:xfrm>
            <a:off x="323850" y="3068638"/>
            <a:ext cx="244475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250825" y="19050"/>
            <a:ext cx="878522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ko-KR" b="1"/>
              <a:t> </a:t>
            </a:r>
            <a:r>
              <a:rPr lang="ko-KR" altLang="en-US" b="1"/>
              <a:t>원형질막은 단백질이 박혀 있는 유동적인 지질이중층이다</a:t>
            </a:r>
            <a:r>
              <a:rPr lang="en-US" altLang="ko-KR" b="1"/>
              <a:t>.</a:t>
            </a:r>
          </a:p>
          <a:p>
            <a:pPr>
              <a:buFontTx/>
              <a:buChar char="-"/>
            </a:pPr>
            <a:r>
              <a:rPr lang="ko-KR" altLang="en-US"/>
              <a:t>소수성 꼬리는 물에서 떨어져 있는 중앙부위에 묻히게 되며</a:t>
            </a:r>
            <a:r>
              <a:rPr lang="en-US" altLang="ko-KR"/>
              <a:t>, </a:t>
            </a:r>
            <a:r>
              <a:rPr lang="ko-KR" altLang="en-US"/>
              <a:t>친수성의 머리는 양쪽 </a:t>
            </a:r>
          </a:p>
          <a:p>
            <a:r>
              <a:rPr lang="ko-KR" altLang="en-US"/>
              <a:t>  바깥쪽에서 물과 접하게 된다</a:t>
            </a:r>
            <a:r>
              <a:rPr lang="en-US" altLang="ko-KR"/>
              <a:t>. </a:t>
            </a:r>
            <a:r>
              <a:rPr lang="ko-KR" altLang="en-US"/>
              <a:t>이중막의 바깥쪽은 세포외액에 노출되며 안쪽은</a:t>
            </a:r>
          </a:p>
          <a:p>
            <a:r>
              <a:rPr lang="ko-KR" altLang="en-US"/>
              <a:t>  세포내액과 접하게 된다</a:t>
            </a:r>
            <a:r>
              <a:rPr lang="en-US" altLang="ko-KR"/>
              <a:t>.</a:t>
            </a:r>
          </a:p>
          <a:p>
            <a:r>
              <a:rPr lang="en-US" altLang="ko-KR"/>
              <a:t>-</a:t>
            </a:r>
            <a:r>
              <a:rPr lang="ko-KR" altLang="en-US"/>
              <a:t>지질이중층은 체온에서 유동성을 가진다</a:t>
            </a:r>
            <a:r>
              <a:rPr lang="en-US" altLang="ko-KR"/>
              <a:t>. </a:t>
            </a:r>
            <a:r>
              <a:rPr lang="ko-KR" altLang="en-US"/>
              <a:t>화학결합에 의해 서로 연결되지 않은 </a:t>
            </a:r>
          </a:p>
          <a:p>
            <a:r>
              <a:rPr lang="ko-KR" altLang="en-US"/>
              <a:t>  인지질 분자들은 그 층 내에서 이동이 가능하며</a:t>
            </a:r>
            <a:r>
              <a:rPr lang="en-US" altLang="ko-KR"/>
              <a:t>, </a:t>
            </a:r>
            <a:r>
              <a:rPr lang="ko-KR" altLang="en-US"/>
              <a:t>수송 단백질이나 채널 단백질의</a:t>
            </a:r>
          </a:p>
          <a:p>
            <a:r>
              <a:rPr lang="ko-KR" altLang="en-US"/>
              <a:t>  기능과 세포 형태의 변화를 위해서는 어느 정도의 유동성은 필수적이다</a:t>
            </a:r>
            <a:r>
              <a:rPr lang="en-US" altLang="ko-KR"/>
              <a:t>.</a:t>
            </a:r>
          </a:p>
          <a:p>
            <a:r>
              <a:rPr lang="en-US" altLang="ko-KR"/>
              <a:t>  </a:t>
            </a:r>
            <a:r>
              <a:rPr lang="ko-KR" altLang="en-US"/>
              <a:t>반대로 막이 너무 유동적이면 물질의 누출이 일어나 세포가 다치거나 죽는다</a:t>
            </a:r>
            <a:r>
              <a:rPr lang="en-US" altLang="ko-KR"/>
              <a:t>.</a:t>
            </a:r>
          </a:p>
          <a:p>
            <a:r>
              <a:rPr lang="en-US" altLang="ko-KR"/>
              <a:t>-</a:t>
            </a:r>
            <a:r>
              <a:rPr lang="ko-KR" altLang="en-US"/>
              <a:t>콜레스테롤은 인지질 분자 사이에 끼어들어가 인지질의 지방산 사슬이 규칙적으로</a:t>
            </a:r>
          </a:p>
          <a:p>
            <a:r>
              <a:rPr lang="ko-KR" altLang="en-US"/>
              <a:t>  배열하여 결정화되는 것을 막음으로써 막의 유동성이 감소하는 것을 막아준다</a:t>
            </a:r>
            <a:r>
              <a:rPr lang="en-US" altLang="ko-KR"/>
              <a:t>.</a:t>
            </a:r>
          </a:p>
        </p:txBody>
      </p:sp>
      <p:pic>
        <p:nvPicPr>
          <p:cNvPr id="32772" name="Picture 6" descr="3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9" t="5237" r="57903" b="48558"/>
          <a:stretch>
            <a:fillRect/>
          </a:stretch>
        </p:blipFill>
        <p:spPr bwMode="auto">
          <a:xfrm>
            <a:off x="2771775" y="3141663"/>
            <a:ext cx="29718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 Box 7"/>
          <p:cNvSpPr txBox="1">
            <a:spLocks noChangeArrowheads="1"/>
          </p:cNvSpPr>
          <p:nvPr/>
        </p:nvSpPr>
        <p:spPr bwMode="auto">
          <a:xfrm>
            <a:off x="250825" y="5734050"/>
            <a:ext cx="25844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sz="1600" b="1"/>
              <a:t>이웃한 두 세포의 원형질막</a:t>
            </a:r>
          </a:p>
        </p:txBody>
      </p:sp>
      <p:sp>
        <p:nvSpPr>
          <p:cNvPr id="32774" name="Text Box 8"/>
          <p:cNvSpPr txBox="1">
            <a:spLocks noChangeArrowheads="1"/>
          </p:cNvSpPr>
          <p:nvPr/>
        </p:nvSpPr>
        <p:spPr bwMode="auto">
          <a:xfrm>
            <a:off x="3708400" y="5805488"/>
            <a:ext cx="11160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sz="1400" b="1"/>
              <a:t>인지질 분자</a:t>
            </a:r>
          </a:p>
        </p:txBody>
      </p:sp>
      <p:pic>
        <p:nvPicPr>
          <p:cNvPr id="32775" name="Picture 9" descr="3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9" t="61888" r="63962" b="7141"/>
          <a:stretch>
            <a:fillRect/>
          </a:stretch>
        </p:blipFill>
        <p:spPr bwMode="auto">
          <a:xfrm>
            <a:off x="5795963" y="3284538"/>
            <a:ext cx="3024187" cy="206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Text Box 10"/>
          <p:cNvSpPr txBox="1">
            <a:spLocks noChangeArrowheads="1"/>
          </p:cNvSpPr>
          <p:nvPr/>
        </p:nvSpPr>
        <p:spPr bwMode="auto">
          <a:xfrm>
            <a:off x="7380288" y="5734050"/>
            <a:ext cx="1057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sz="1400" b="1"/>
              <a:t>지질이중층</a:t>
            </a:r>
          </a:p>
        </p:txBody>
      </p:sp>
    </p:spTree>
    <p:extLst>
      <p:ext uri="{BB962C8B-B14F-4D97-AF65-F5344CB8AC3E}">
        <p14:creationId xmlns:p14="http://schemas.microsoft.com/office/powerpoint/2010/main" val="274142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3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6" t="9998" r="3366" b="11902"/>
          <a:stretch>
            <a:fillRect/>
          </a:stretch>
        </p:blipFill>
        <p:spPr bwMode="auto">
          <a:xfrm>
            <a:off x="539750" y="1989138"/>
            <a:ext cx="806450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5"/>
          <p:cNvSpPr txBox="1">
            <a:spLocks noChangeArrowheads="1"/>
          </p:cNvSpPr>
          <p:nvPr/>
        </p:nvSpPr>
        <p:spPr bwMode="auto">
          <a:xfrm>
            <a:off x="376238" y="122238"/>
            <a:ext cx="83756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유동 모자이크 모델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원형질막은 단백질이 박혀있는 지질이중층으로 구성되어 있다</a:t>
            </a:r>
            <a:r>
              <a:rPr lang="en-US" altLang="ko-KR"/>
              <a:t>. </a:t>
            </a:r>
            <a:r>
              <a:rPr lang="ko-KR" altLang="en-US"/>
              <a:t>일부 단백질은</a:t>
            </a:r>
          </a:p>
          <a:p>
            <a:pPr eaLnBrk="1" hangingPunct="1"/>
            <a:r>
              <a:rPr lang="ko-KR" altLang="en-US"/>
              <a:t>  막을 관통하며</a:t>
            </a:r>
            <a:r>
              <a:rPr lang="en-US" altLang="ko-KR"/>
              <a:t>, </a:t>
            </a:r>
            <a:r>
              <a:rPr lang="ko-KR" altLang="en-US"/>
              <a:t>다른 일부는 부분적으로 막에 박혀있거나</a:t>
            </a:r>
            <a:r>
              <a:rPr lang="en-US" altLang="ko-KR"/>
              <a:t>, </a:t>
            </a:r>
            <a:r>
              <a:rPr lang="ko-KR" altLang="en-US"/>
              <a:t>막의 표면에 약하게</a:t>
            </a:r>
          </a:p>
          <a:p>
            <a:pPr eaLnBrk="1" hangingPunct="1"/>
            <a:r>
              <a:rPr lang="ko-KR" altLang="en-US"/>
              <a:t>  결합하여 있다</a:t>
            </a:r>
            <a:r>
              <a:rPr lang="en-US" altLang="ko-KR"/>
              <a:t>. </a:t>
            </a:r>
            <a:r>
              <a:rPr lang="ko-KR" altLang="en-US"/>
              <a:t>짧은 당 사슬이 단백질 </a:t>
            </a:r>
            <a:r>
              <a:rPr lang="en-US" altLang="ko-KR"/>
              <a:t>(</a:t>
            </a:r>
            <a:r>
              <a:rPr lang="ko-KR" altLang="en-US"/>
              <a:t>당단백질</a:t>
            </a:r>
            <a:r>
              <a:rPr lang="en-US" altLang="ko-KR"/>
              <a:t>)</a:t>
            </a:r>
            <a:r>
              <a:rPr lang="ko-KR" altLang="en-US"/>
              <a:t>이나 지질 </a:t>
            </a:r>
            <a:r>
              <a:rPr lang="en-US" altLang="ko-KR"/>
              <a:t>(</a:t>
            </a:r>
            <a:r>
              <a:rPr lang="ko-KR" altLang="en-US"/>
              <a:t>당지질</a:t>
            </a:r>
            <a:r>
              <a:rPr lang="en-US" altLang="ko-KR"/>
              <a:t>)</a:t>
            </a:r>
            <a:r>
              <a:rPr lang="ko-KR" altLang="en-US"/>
              <a:t>의 바깥쪽 </a:t>
            </a:r>
          </a:p>
          <a:p>
            <a:pPr eaLnBrk="1" hangingPunct="1"/>
            <a:r>
              <a:rPr lang="ko-KR" altLang="en-US"/>
              <a:t>  표면에 붙어 있다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지질이중층의 유동성은 여러 막 단백질이 자유롭게 움직일 수 있게 해준다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78805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ChangeArrowheads="1"/>
          </p:cNvSpPr>
          <p:nvPr/>
        </p:nvSpPr>
        <p:spPr bwMode="auto">
          <a:xfrm>
            <a:off x="179388" y="115888"/>
            <a:ext cx="8994775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ko-KR" b="1"/>
              <a:t> </a:t>
            </a:r>
            <a:r>
              <a:rPr lang="ko-KR" altLang="en-US" b="1"/>
              <a:t>막</a:t>
            </a:r>
            <a:r>
              <a:rPr lang="en-US" altLang="ko-KR" b="1"/>
              <a:t>-</a:t>
            </a:r>
            <a:r>
              <a:rPr lang="ko-KR" altLang="en-US" b="1"/>
              <a:t>골격 울타리 모델 </a:t>
            </a:r>
            <a:r>
              <a:rPr lang="en-US" altLang="ko-KR" b="1"/>
              <a:t>(membrane-skeleton fence model)</a:t>
            </a:r>
          </a:p>
          <a:p>
            <a:pPr>
              <a:buFontTx/>
              <a:buChar char="-"/>
            </a:pPr>
            <a:r>
              <a:rPr lang="ko-KR" altLang="en-US"/>
              <a:t>원형질막의 안쪽과 바깥쪽 층은 비대칭적이다</a:t>
            </a:r>
            <a:r>
              <a:rPr lang="en-US" altLang="ko-KR"/>
              <a:t>. </a:t>
            </a:r>
            <a:r>
              <a:rPr lang="ko-KR" altLang="en-US"/>
              <a:t>두 층의 지질 조성도 서로 다르며</a:t>
            </a:r>
            <a:r>
              <a:rPr lang="en-US" altLang="ko-KR"/>
              <a:t>,</a:t>
            </a:r>
          </a:p>
          <a:p>
            <a:r>
              <a:rPr lang="en-US" altLang="ko-KR"/>
              <a:t>  </a:t>
            </a:r>
            <a:r>
              <a:rPr lang="ko-KR" altLang="en-US"/>
              <a:t>당은 바깥쪽 표면에만 있고</a:t>
            </a:r>
            <a:r>
              <a:rPr lang="en-US" altLang="ko-KR"/>
              <a:t>, </a:t>
            </a:r>
            <a:r>
              <a:rPr lang="ko-KR" altLang="en-US"/>
              <a:t>두 층에 위치하는 단백질의 종류와 양도 서로 다르다</a:t>
            </a:r>
            <a:r>
              <a:rPr lang="en-US" altLang="ko-KR"/>
              <a:t>.</a:t>
            </a:r>
          </a:p>
          <a:p>
            <a:r>
              <a:rPr lang="en-US" altLang="ko-KR"/>
              <a:t>-</a:t>
            </a:r>
            <a:r>
              <a:rPr lang="ko-KR" altLang="en-US"/>
              <a:t>또한 막의 한쪽 층 안에서도 상당한 차이가 존재한다</a:t>
            </a:r>
            <a:r>
              <a:rPr lang="en-US" altLang="ko-KR"/>
              <a:t>.</a:t>
            </a:r>
          </a:p>
          <a:p>
            <a:endParaRPr lang="en-US" altLang="ko-KR"/>
          </a:p>
          <a:p>
            <a:r>
              <a:rPr lang="en-US" altLang="ko-KR"/>
              <a:t>-</a:t>
            </a:r>
            <a:r>
              <a:rPr lang="ko-KR" altLang="en-US"/>
              <a:t>일부 단백질은 막 안에서 자유롭게 이동할 수 있는 반면</a:t>
            </a:r>
            <a:r>
              <a:rPr lang="en-US" altLang="ko-KR"/>
              <a:t>, </a:t>
            </a:r>
            <a:r>
              <a:rPr lang="ko-KR" altLang="en-US"/>
              <a:t>다른 일부 단백질은</a:t>
            </a:r>
          </a:p>
          <a:p>
            <a:r>
              <a:rPr lang="ko-KR" altLang="en-US"/>
              <a:t>  세포 골격에 연결되어 고정되어 있다</a:t>
            </a:r>
            <a:r>
              <a:rPr lang="en-US" altLang="ko-KR"/>
              <a:t>.</a:t>
            </a:r>
          </a:p>
          <a:p>
            <a:endParaRPr lang="en-US" altLang="ko-KR"/>
          </a:p>
          <a:p>
            <a:r>
              <a:rPr lang="en-US" altLang="ko-KR"/>
              <a:t>-</a:t>
            </a:r>
            <a:r>
              <a:rPr lang="ko-KR" altLang="en-US"/>
              <a:t>그밖에 막 안의 정교한 세포골격망 울타리 </a:t>
            </a:r>
            <a:r>
              <a:rPr lang="en-US" altLang="ko-KR"/>
              <a:t>(cytoskeletal meshwork fence) </a:t>
            </a:r>
            <a:r>
              <a:rPr lang="ko-KR" altLang="en-US"/>
              <a:t>에 의해서</a:t>
            </a:r>
          </a:p>
          <a:p>
            <a:r>
              <a:rPr lang="ko-KR" altLang="en-US"/>
              <a:t>  제한구역 안에 갇혀있거나</a:t>
            </a:r>
            <a:r>
              <a:rPr lang="en-US" altLang="ko-KR"/>
              <a:t>, </a:t>
            </a:r>
            <a:r>
              <a:rPr lang="ko-KR" altLang="en-US"/>
              <a:t>운동단백질에 의해 막의 특정 지역으로 방향성을 가지고</a:t>
            </a:r>
          </a:p>
          <a:p>
            <a:r>
              <a:rPr lang="ko-KR" altLang="en-US"/>
              <a:t>  수송되기도 한다</a:t>
            </a:r>
            <a:r>
              <a:rPr lang="en-US" altLang="ko-KR"/>
              <a:t>.</a:t>
            </a:r>
          </a:p>
          <a:p>
            <a:endParaRPr lang="en-US" altLang="ko-KR"/>
          </a:p>
          <a:p>
            <a:r>
              <a:rPr lang="en-US" altLang="ko-KR"/>
              <a:t>-</a:t>
            </a:r>
            <a:r>
              <a:rPr lang="ko-KR" altLang="en-US"/>
              <a:t>따라서 원형질 막은 매우 복잡하고 동적이면서도</a:t>
            </a:r>
            <a:r>
              <a:rPr lang="en-US" altLang="ko-KR"/>
              <a:t>, </a:t>
            </a:r>
            <a:r>
              <a:rPr lang="ko-KR" altLang="en-US"/>
              <a:t>부분적으로 차이를 나타낸다</a:t>
            </a:r>
            <a:r>
              <a:rPr lang="en-US" altLang="ko-KR"/>
              <a:t>. </a:t>
            </a:r>
          </a:p>
          <a:p>
            <a:endParaRPr lang="en-US" altLang="ko-KR"/>
          </a:p>
          <a:p>
            <a:pPr>
              <a:buFontTx/>
              <a:buChar char="•"/>
            </a:pPr>
            <a:r>
              <a:rPr lang="en-US" altLang="ko-KR"/>
              <a:t> </a:t>
            </a:r>
            <a:r>
              <a:rPr lang="ko-KR" altLang="en-US" b="1"/>
              <a:t>지질이중층은 세포를 둘러싸는 기본적인 구조적 장벽을 형성한다</a:t>
            </a:r>
            <a:r>
              <a:rPr lang="en-US" altLang="ko-KR" b="1"/>
              <a:t>.</a:t>
            </a:r>
          </a:p>
          <a:p>
            <a:r>
              <a:rPr lang="en-US" altLang="ko-KR"/>
              <a:t>-</a:t>
            </a:r>
            <a:r>
              <a:rPr lang="ko-KR" altLang="en-US"/>
              <a:t>지질이중층의 기능</a:t>
            </a:r>
          </a:p>
          <a:p>
            <a:endParaRPr lang="ko-KR" altLang="en-US"/>
          </a:p>
          <a:p>
            <a:r>
              <a:rPr lang="ko-KR" altLang="en-US"/>
              <a:t>  </a:t>
            </a:r>
            <a:r>
              <a:rPr lang="en-US" altLang="ko-KR"/>
              <a:t>1.</a:t>
            </a:r>
            <a:r>
              <a:rPr lang="ko-KR" altLang="en-US"/>
              <a:t>막의 기본 구조를 형성한다 </a:t>
            </a:r>
            <a:r>
              <a:rPr lang="en-US" altLang="ko-KR"/>
              <a:t>(</a:t>
            </a:r>
            <a:r>
              <a:rPr lang="ko-KR" altLang="en-US"/>
              <a:t>인지질은 세포를 둘러싸는 울타리의 역할</a:t>
            </a:r>
            <a:r>
              <a:rPr lang="en-US" altLang="ko-KR"/>
              <a:t>)</a:t>
            </a:r>
          </a:p>
          <a:p>
            <a:endParaRPr lang="en-US" altLang="ko-KR"/>
          </a:p>
          <a:p>
            <a:r>
              <a:rPr lang="en-US" altLang="ko-KR"/>
              <a:t>  2.</a:t>
            </a:r>
            <a:r>
              <a:rPr lang="ko-KR" altLang="en-US"/>
              <a:t>막의 소수성 내부는 세포내액과 세포외액 사이에 수용성 물질이 통과하지 못하는</a:t>
            </a:r>
          </a:p>
          <a:p>
            <a:r>
              <a:rPr lang="ko-KR" altLang="en-US"/>
              <a:t>     장벽을 형성한다</a:t>
            </a:r>
            <a:r>
              <a:rPr lang="en-US" altLang="ko-KR"/>
              <a:t>. (</a:t>
            </a:r>
            <a:r>
              <a:rPr lang="ko-KR" altLang="en-US"/>
              <a:t>물</a:t>
            </a:r>
            <a:r>
              <a:rPr lang="en-US" altLang="ko-KR"/>
              <a:t>, </a:t>
            </a:r>
            <a:r>
              <a:rPr lang="ko-KR" altLang="en-US"/>
              <a:t>이산화탄소 등의 작은 물질은 어느 정도 통과한다</a:t>
            </a:r>
            <a:r>
              <a:rPr lang="en-US" altLang="ko-KR"/>
              <a:t>.)</a:t>
            </a:r>
          </a:p>
          <a:p>
            <a:endParaRPr lang="en-US" altLang="ko-KR"/>
          </a:p>
          <a:p>
            <a:r>
              <a:rPr lang="en-US" altLang="ko-KR"/>
              <a:t>  3. </a:t>
            </a:r>
            <a:r>
              <a:rPr lang="ko-KR" altLang="en-US"/>
              <a:t>막에 유동성을 제공한다</a:t>
            </a:r>
            <a:r>
              <a:rPr lang="en-US" altLang="ko-KR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775829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ChangeArrowheads="1"/>
          </p:cNvSpPr>
          <p:nvPr/>
        </p:nvSpPr>
        <p:spPr bwMode="auto">
          <a:xfrm>
            <a:off x="179388" y="115888"/>
            <a:ext cx="8926512" cy="668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ko-KR" b="1"/>
              <a:t> </a:t>
            </a:r>
            <a:r>
              <a:rPr lang="ko-KR" altLang="en-US" b="1"/>
              <a:t>막 단백질은 다양하고 특수한 막의 기능을 수행한다</a:t>
            </a:r>
            <a:r>
              <a:rPr lang="en-US" altLang="ko-KR" b="1"/>
              <a:t>.</a:t>
            </a:r>
          </a:p>
          <a:p>
            <a:r>
              <a:rPr lang="en-US" altLang="ko-KR"/>
              <a:t>1.</a:t>
            </a:r>
            <a:r>
              <a:rPr lang="ko-KR" altLang="en-US"/>
              <a:t>채널</a:t>
            </a:r>
            <a:r>
              <a:rPr lang="en-US" altLang="ko-KR"/>
              <a:t>: </a:t>
            </a:r>
            <a:r>
              <a:rPr lang="ko-KR" altLang="en-US"/>
              <a:t>지질이중층을 가로질러 수용성의 통로를 형성한다</a:t>
            </a:r>
            <a:r>
              <a:rPr lang="en-US" altLang="ko-KR"/>
              <a:t>. </a:t>
            </a:r>
            <a:r>
              <a:rPr lang="ko-KR" altLang="en-US"/>
              <a:t>채널에 의해 크기가 작은</a:t>
            </a:r>
          </a:p>
          <a:p>
            <a:r>
              <a:rPr lang="ko-KR" altLang="en-US"/>
              <a:t>           수용성의 이온들이 소수성의 지질 내부에 접하지 않고 막을 통과할 수 있다</a:t>
            </a:r>
            <a:r>
              <a:rPr lang="en-US" altLang="ko-KR"/>
              <a:t>.</a:t>
            </a:r>
          </a:p>
          <a:p>
            <a:r>
              <a:rPr lang="en-US" altLang="ko-KR"/>
              <a:t>           </a:t>
            </a:r>
            <a:r>
              <a:rPr lang="ko-KR" altLang="en-US"/>
              <a:t>채널은 특정 이온을 선택적으로 통과시킬 수 있으며</a:t>
            </a:r>
            <a:r>
              <a:rPr lang="en-US" altLang="ko-KR"/>
              <a:t>, </a:t>
            </a:r>
            <a:r>
              <a:rPr lang="ko-KR" altLang="en-US"/>
              <a:t>일부 채널은 구조적</a:t>
            </a:r>
          </a:p>
          <a:p>
            <a:r>
              <a:rPr lang="ko-KR" altLang="en-US"/>
              <a:t>           변화에 의해 개폐가 조절되기도 한다 </a:t>
            </a:r>
            <a:r>
              <a:rPr lang="en-US" altLang="ko-KR"/>
              <a:t>(gated channel).</a:t>
            </a:r>
          </a:p>
          <a:p>
            <a:r>
              <a:rPr lang="en-US" altLang="ko-KR"/>
              <a:t>2.</a:t>
            </a:r>
            <a:r>
              <a:rPr lang="ko-KR" altLang="en-US"/>
              <a:t>운반체</a:t>
            </a:r>
            <a:r>
              <a:rPr lang="en-US" altLang="ko-KR"/>
              <a:t>: </a:t>
            </a:r>
            <a:r>
              <a:rPr lang="ko-KR" altLang="en-US"/>
              <a:t>막을 관통하는 또 다른 단백질로 세포내액과 세포외액 사이에서 특정물질을</a:t>
            </a:r>
          </a:p>
          <a:p>
            <a:r>
              <a:rPr lang="ko-KR" altLang="en-US"/>
              <a:t>              막을 통해 수송하는 운반체 단백질 </a:t>
            </a:r>
            <a:r>
              <a:rPr lang="en-US" altLang="ko-KR"/>
              <a:t>(carrier protein)</a:t>
            </a:r>
            <a:r>
              <a:rPr lang="ko-KR" altLang="en-US"/>
              <a:t>이 있다</a:t>
            </a:r>
            <a:r>
              <a:rPr lang="en-US" altLang="ko-KR"/>
              <a:t>.</a:t>
            </a:r>
          </a:p>
          <a:p>
            <a:r>
              <a:rPr lang="en-US" altLang="ko-KR"/>
              <a:t>              </a:t>
            </a:r>
            <a:r>
              <a:rPr lang="ko-KR" altLang="en-US"/>
              <a:t>각각의 운반체는 특정한 물질</a:t>
            </a:r>
            <a:r>
              <a:rPr lang="en-US" altLang="ko-KR"/>
              <a:t>(</a:t>
            </a:r>
            <a:r>
              <a:rPr lang="ko-KR" altLang="en-US"/>
              <a:t>유사물질 포함</a:t>
            </a:r>
            <a:r>
              <a:rPr lang="en-US" altLang="ko-KR"/>
              <a:t>)</a:t>
            </a:r>
            <a:r>
              <a:rPr lang="ko-KR" altLang="en-US"/>
              <a:t>만을 선택적으로 수송한다</a:t>
            </a:r>
            <a:r>
              <a:rPr lang="en-US" altLang="ko-KR"/>
              <a:t>. </a:t>
            </a:r>
          </a:p>
          <a:p>
            <a:r>
              <a:rPr lang="en-US" altLang="ko-KR"/>
              <a:t>              </a:t>
            </a:r>
            <a:r>
              <a:rPr lang="ko-KR" altLang="en-US"/>
              <a:t>다른 세포에는 다른 종류의 운반체가 있어서</a:t>
            </a:r>
            <a:r>
              <a:rPr lang="en-US" altLang="ko-KR"/>
              <a:t>, </a:t>
            </a:r>
            <a:r>
              <a:rPr lang="ko-KR" altLang="en-US"/>
              <a:t>특정 물질이 선택적으로</a:t>
            </a:r>
          </a:p>
          <a:p>
            <a:r>
              <a:rPr lang="ko-KR" altLang="en-US"/>
              <a:t>              막을 가로질러 수송되도록 한다</a:t>
            </a:r>
            <a:r>
              <a:rPr lang="en-US" altLang="ko-KR"/>
              <a:t>. </a:t>
            </a:r>
          </a:p>
          <a:p>
            <a:r>
              <a:rPr lang="en-US" altLang="ko-KR"/>
              <a:t>3.</a:t>
            </a:r>
            <a:r>
              <a:rPr lang="ko-KR" altLang="en-US"/>
              <a:t>수용체</a:t>
            </a:r>
            <a:r>
              <a:rPr lang="en-US" altLang="ko-KR"/>
              <a:t>: </a:t>
            </a:r>
            <a:r>
              <a:rPr lang="ko-KR" altLang="en-US"/>
              <a:t>막의 바깥 표면에 위치하는 단백질들로</a:t>
            </a:r>
            <a:r>
              <a:rPr lang="en-US" altLang="ko-KR"/>
              <a:t>, </a:t>
            </a:r>
            <a:r>
              <a:rPr lang="ko-KR" altLang="en-US"/>
              <a:t>세포 밖에 존재하는 특정 물질을 </a:t>
            </a:r>
          </a:p>
          <a:p>
            <a:r>
              <a:rPr lang="ko-KR" altLang="en-US"/>
              <a:t>              인식하여 결합하는 수용체 </a:t>
            </a:r>
            <a:r>
              <a:rPr lang="en-US" altLang="ko-KR"/>
              <a:t>(receptor)</a:t>
            </a:r>
            <a:r>
              <a:rPr lang="ko-KR" altLang="en-US"/>
              <a:t>로서 작용한다</a:t>
            </a:r>
            <a:r>
              <a:rPr lang="en-US" altLang="ko-KR"/>
              <a:t>.</a:t>
            </a:r>
          </a:p>
          <a:p>
            <a:r>
              <a:rPr lang="en-US" altLang="ko-KR"/>
              <a:t>              </a:t>
            </a:r>
            <a:r>
              <a:rPr lang="ko-KR" altLang="en-US"/>
              <a:t>수용체는 특정 물질과만 결합하며</a:t>
            </a:r>
            <a:r>
              <a:rPr lang="en-US" altLang="ko-KR"/>
              <a:t>, </a:t>
            </a:r>
            <a:r>
              <a:rPr lang="ko-KR" altLang="en-US"/>
              <a:t>막과 세포 내부에 일련의 반응을 유도</a:t>
            </a:r>
          </a:p>
          <a:p>
            <a:r>
              <a:rPr lang="ko-KR" altLang="en-US"/>
              <a:t>              하여 세포의 활성에 변화를 일으킨다 </a:t>
            </a:r>
            <a:r>
              <a:rPr lang="en-US" altLang="ko-KR"/>
              <a:t>(</a:t>
            </a:r>
            <a:r>
              <a:rPr lang="ko-KR" altLang="en-US"/>
              <a:t>호르몬과 호르몬 수용체</a:t>
            </a:r>
            <a:r>
              <a:rPr lang="en-US" altLang="ko-KR"/>
              <a:t>). </a:t>
            </a:r>
          </a:p>
          <a:p>
            <a:r>
              <a:rPr lang="en-US" altLang="ko-KR"/>
              <a:t>4.</a:t>
            </a:r>
            <a:r>
              <a:rPr lang="ko-KR" altLang="en-US"/>
              <a:t>도킹</a:t>
            </a:r>
            <a:r>
              <a:rPr lang="en-US" altLang="ko-KR"/>
              <a:t>-</a:t>
            </a:r>
            <a:r>
              <a:rPr lang="ko-KR" altLang="en-US"/>
              <a:t>표지 수용자</a:t>
            </a:r>
            <a:r>
              <a:rPr lang="en-US" altLang="ko-KR"/>
              <a:t>: </a:t>
            </a:r>
            <a:r>
              <a:rPr lang="ko-KR" altLang="en-US"/>
              <a:t>막의 안쪽 표면에 위치하는 단백질로 분비 소낭의 </a:t>
            </a:r>
            <a:r>
              <a:rPr lang="en-US" altLang="ko-KR"/>
              <a:t>v-SNARE</a:t>
            </a:r>
            <a:r>
              <a:rPr lang="ko-KR" altLang="en-US"/>
              <a:t>에</a:t>
            </a:r>
          </a:p>
          <a:p>
            <a:r>
              <a:rPr lang="ko-KR" altLang="en-US"/>
              <a:t>                             결합하는 </a:t>
            </a:r>
            <a:r>
              <a:rPr lang="en-US" altLang="ko-KR"/>
              <a:t>t-SNARE</a:t>
            </a:r>
            <a:r>
              <a:rPr lang="ko-KR" altLang="en-US"/>
              <a:t>가 있다</a:t>
            </a:r>
            <a:r>
              <a:rPr lang="en-US" altLang="ko-KR"/>
              <a:t>. </a:t>
            </a:r>
            <a:r>
              <a:rPr lang="ko-KR" altLang="en-US"/>
              <a:t>분비 소낭의 막이 </a:t>
            </a:r>
            <a:r>
              <a:rPr lang="en-US" altLang="ko-KR"/>
              <a:t>SNARE </a:t>
            </a:r>
            <a:r>
              <a:rPr lang="ko-KR" altLang="en-US"/>
              <a:t>단백질들</a:t>
            </a:r>
          </a:p>
          <a:p>
            <a:r>
              <a:rPr lang="ko-KR" altLang="en-US"/>
              <a:t>                             상호작용에 의해서 원형질막과 융합되기 시작하며</a:t>
            </a:r>
            <a:r>
              <a:rPr lang="en-US" altLang="ko-KR"/>
              <a:t>, </a:t>
            </a:r>
            <a:r>
              <a:rPr lang="ko-KR" altLang="en-US"/>
              <a:t>내용물이 </a:t>
            </a:r>
          </a:p>
          <a:p>
            <a:r>
              <a:rPr lang="ko-KR" altLang="en-US"/>
              <a:t>                             세포외배출에 의해 밖으로 방출된다</a:t>
            </a:r>
            <a:r>
              <a:rPr lang="en-US" altLang="ko-KR"/>
              <a:t>.</a:t>
            </a:r>
          </a:p>
          <a:p>
            <a:r>
              <a:rPr lang="en-US" altLang="ko-KR"/>
              <a:t>5.</a:t>
            </a:r>
            <a:r>
              <a:rPr lang="ko-KR" altLang="en-US"/>
              <a:t>효소</a:t>
            </a:r>
            <a:r>
              <a:rPr lang="en-US" altLang="ko-KR"/>
              <a:t>: </a:t>
            </a:r>
            <a:r>
              <a:rPr lang="ko-KR" altLang="en-US"/>
              <a:t>막의 안쪽 또는 바깥쪽 표면에서 특정한 화학반응을 조절하는 막결합 효소</a:t>
            </a:r>
            <a:r>
              <a:rPr lang="en-US" altLang="ko-KR"/>
              <a:t>.</a:t>
            </a:r>
          </a:p>
          <a:p>
            <a:r>
              <a:rPr lang="en-US" altLang="ko-KR"/>
              <a:t>6.CAM: </a:t>
            </a:r>
            <a:r>
              <a:rPr lang="ko-KR" altLang="en-US"/>
              <a:t>세포부착분자</a:t>
            </a:r>
            <a:r>
              <a:rPr lang="en-US" altLang="ko-KR"/>
              <a:t>(cell adhesion molecule)</a:t>
            </a:r>
            <a:r>
              <a:rPr lang="ko-KR" altLang="en-US"/>
              <a:t>로서 작용하는 단백질들로 막의 바깥</a:t>
            </a:r>
          </a:p>
          <a:p>
            <a:r>
              <a:rPr lang="ko-KR" altLang="en-US"/>
              <a:t>           표면에 돌출되어 있으며</a:t>
            </a:r>
            <a:r>
              <a:rPr lang="en-US" altLang="ko-KR"/>
              <a:t>, </a:t>
            </a:r>
            <a:r>
              <a:rPr lang="ko-KR" altLang="en-US"/>
              <a:t>세포들을 서로 연결시키거나 세포를 둘러싸고 있는</a:t>
            </a:r>
          </a:p>
          <a:p>
            <a:r>
              <a:rPr lang="ko-KR" altLang="en-US"/>
              <a:t>           결합조직에 연결될 수 있도록 해준다</a:t>
            </a:r>
            <a:r>
              <a:rPr lang="en-US" altLang="ko-KR"/>
              <a:t>.</a:t>
            </a:r>
          </a:p>
          <a:p>
            <a:r>
              <a:rPr lang="en-US" altLang="ko-KR"/>
              <a:t>7.</a:t>
            </a:r>
            <a:r>
              <a:rPr lang="ko-KR" altLang="en-US"/>
              <a:t>자기인식 표지 </a:t>
            </a:r>
            <a:r>
              <a:rPr lang="en-US" altLang="ko-KR"/>
              <a:t>(self-identity marker): </a:t>
            </a:r>
            <a:r>
              <a:rPr lang="ko-KR" altLang="en-US"/>
              <a:t>막의 바깥쪽 표면에 위치해서 당과 함께</a:t>
            </a:r>
          </a:p>
          <a:p>
            <a:r>
              <a:rPr lang="ko-KR" altLang="en-US"/>
              <a:t>                </a:t>
            </a:r>
            <a:r>
              <a:rPr lang="ko-KR" altLang="en-US">
                <a:latin typeface="Arial" charset="0"/>
              </a:rPr>
              <a:t>‘</a:t>
            </a:r>
            <a:r>
              <a:rPr lang="ko-KR" altLang="en-US"/>
              <a:t>자기</a:t>
            </a:r>
            <a:r>
              <a:rPr lang="ko-KR" altLang="en-US">
                <a:latin typeface="Arial" charset="0"/>
              </a:rPr>
              <a:t>’</a:t>
            </a:r>
            <a:r>
              <a:rPr lang="ko-KR" altLang="en-US"/>
              <a:t> 세포 </a:t>
            </a:r>
            <a:r>
              <a:rPr lang="en-US" altLang="ko-KR"/>
              <a:t>(</a:t>
            </a:r>
            <a:r>
              <a:rPr lang="ko-KR" altLang="en-US"/>
              <a:t>동일한 종류의 세포</a:t>
            </a:r>
            <a:r>
              <a:rPr lang="en-US" altLang="ko-KR"/>
              <a:t>)</a:t>
            </a:r>
            <a:r>
              <a:rPr lang="ko-KR" altLang="en-US"/>
              <a:t>를 인식하고</a:t>
            </a:r>
            <a:r>
              <a:rPr lang="en-US" altLang="ko-KR"/>
              <a:t>, </a:t>
            </a:r>
            <a:r>
              <a:rPr lang="ko-KR" altLang="en-US"/>
              <a:t>세포간 상호작용에 중요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04089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ChangeArrowheads="1"/>
          </p:cNvSpPr>
          <p:nvPr/>
        </p:nvSpPr>
        <p:spPr bwMode="auto">
          <a:xfrm>
            <a:off x="179388" y="188913"/>
            <a:ext cx="8964612" cy="558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altLang="ko-KR"/>
              <a:t> </a:t>
            </a:r>
            <a:r>
              <a:rPr lang="ko-KR" altLang="en-US" b="1"/>
              <a:t>막의 당은 자기인식 표지로 작용한다</a:t>
            </a:r>
            <a:r>
              <a:rPr lang="en-US" altLang="ko-KR" b="1"/>
              <a:t>.</a:t>
            </a:r>
          </a:p>
          <a:p>
            <a:r>
              <a:rPr lang="en-US" altLang="ko-KR"/>
              <a:t>-</a:t>
            </a:r>
            <a:r>
              <a:rPr lang="ko-KR" altLang="en-US"/>
              <a:t>막의 바깥쪽 표면에 있는 짦은 당 사슬은 세포가 서로를 인식하고 상호작용하는 데 </a:t>
            </a:r>
          </a:p>
          <a:p>
            <a:r>
              <a:rPr lang="ko-KR" altLang="en-US"/>
              <a:t>  필요한 자기인식 표지로 작용한다</a:t>
            </a:r>
            <a:r>
              <a:rPr lang="en-US" altLang="ko-KR"/>
              <a:t>.</a:t>
            </a:r>
          </a:p>
          <a:p>
            <a:endParaRPr lang="en-US" altLang="ko-KR"/>
          </a:p>
          <a:p>
            <a:r>
              <a:rPr lang="en-US" altLang="ko-KR"/>
              <a:t>  1. </a:t>
            </a:r>
            <a:r>
              <a:rPr lang="ko-KR" altLang="en-US"/>
              <a:t>다른 종류의 세포는 다른 종류의 표지를 갖는다</a:t>
            </a:r>
            <a:r>
              <a:rPr lang="en-US" altLang="ko-KR"/>
              <a:t>.</a:t>
            </a:r>
          </a:p>
          <a:p>
            <a:r>
              <a:rPr lang="en-US" altLang="ko-KR"/>
              <a:t>      </a:t>
            </a:r>
            <a:r>
              <a:rPr lang="ko-KR" altLang="en-US"/>
              <a:t>당 사슬의 독특한 조합은 특정 종류의 세포를 인식하게 해주는 </a:t>
            </a:r>
            <a:r>
              <a:rPr lang="ko-KR" altLang="en-US">
                <a:latin typeface="Arial" charset="0"/>
              </a:rPr>
              <a:t>‘</a:t>
            </a:r>
            <a:r>
              <a:rPr lang="ko-KR" altLang="en-US"/>
              <a:t>표지</a:t>
            </a:r>
            <a:r>
              <a:rPr lang="ko-KR" altLang="en-US">
                <a:latin typeface="Arial" charset="0"/>
              </a:rPr>
              <a:t>’</a:t>
            </a:r>
            <a:r>
              <a:rPr lang="ko-KR" altLang="en-US"/>
              <a:t>로 작용</a:t>
            </a:r>
            <a:r>
              <a:rPr lang="en-US" altLang="ko-KR"/>
              <a:t>.</a:t>
            </a:r>
          </a:p>
          <a:p>
            <a:r>
              <a:rPr lang="en-US" altLang="ko-KR"/>
              <a:t>      </a:t>
            </a:r>
            <a:r>
              <a:rPr lang="ko-KR" altLang="en-US"/>
              <a:t>당 사슬은 </a:t>
            </a:r>
            <a:r>
              <a:rPr lang="ko-KR" altLang="en-US">
                <a:latin typeface="Arial" charset="0"/>
              </a:rPr>
              <a:t>‘</a:t>
            </a:r>
            <a:r>
              <a:rPr lang="ko-KR" altLang="en-US"/>
              <a:t>자기</a:t>
            </a:r>
            <a:r>
              <a:rPr lang="ko-KR" altLang="en-US">
                <a:latin typeface="Arial" charset="0"/>
              </a:rPr>
              <a:t>’</a:t>
            </a:r>
            <a:r>
              <a:rPr lang="ko-KR" altLang="en-US"/>
              <a:t> 자신의 인식이나 세포와 세포의 상호작용에 중요한 역할을 한다</a:t>
            </a:r>
            <a:r>
              <a:rPr lang="en-US" altLang="ko-KR"/>
              <a:t>.</a:t>
            </a:r>
          </a:p>
          <a:p>
            <a:r>
              <a:rPr lang="en-US" altLang="ko-KR"/>
              <a:t>      </a:t>
            </a:r>
          </a:p>
          <a:p>
            <a:r>
              <a:rPr lang="en-US" altLang="ko-KR"/>
              <a:t>      </a:t>
            </a:r>
            <a:r>
              <a:rPr lang="ko-KR" altLang="en-US"/>
              <a:t>세포는 같은 종류의 다른 세포를 인식하여 함께 조직을 형성한다</a:t>
            </a:r>
            <a:r>
              <a:rPr lang="en-US" altLang="ko-KR"/>
              <a:t>. </a:t>
            </a:r>
            <a:r>
              <a:rPr lang="ko-KR" altLang="en-US"/>
              <a:t>이러한 기능은</a:t>
            </a:r>
          </a:p>
          <a:p>
            <a:r>
              <a:rPr lang="ko-KR" altLang="en-US"/>
              <a:t>      배아의 발생 단계에서 매우 중요하다 </a:t>
            </a:r>
            <a:r>
              <a:rPr lang="en-US" altLang="ko-KR"/>
              <a:t>(</a:t>
            </a:r>
            <a:r>
              <a:rPr lang="ko-KR" altLang="en-US"/>
              <a:t>발생과정에서 근육세포는 함께 연결되어</a:t>
            </a:r>
          </a:p>
          <a:p>
            <a:r>
              <a:rPr lang="ko-KR" altLang="en-US"/>
              <a:t>      근육조직을 형성한다</a:t>
            </a:r>
            <a:r>
              <a:rPr lang="en-US" altLang="ko-KR"/>
              <a:t>.).</a:t>
            </a:r>
          </a:p>
          <a:p>
            <a:endParaRPr lang="en-US" altLang="ko-KR"/>
          </a:p>
          <a:p>
            <a:r>
              <a:rPr lang="en-US" altLang="ko-KR"/>
              <a:t>      </a:t>
            </a:r>
            <a:r>
              <a:rPr lang="en-US" altLang="ko-KR">
                <a:latin typeface="Arial" charset="0"/>
              </a:rPr>
              <a:t>‘</a:t>
            </a:r>
            <a:r>
              <a:rPr lang="ko-KR" altLang="en-US"/>
              <a:t>자기</a:t>
            </a:r>
            <a:r>
              <a:rPr lang="ko-KR" altLang="en-US">
                <a:latin typeface="Arial" charset="0"/>
              </a:rPr>
              <a:t>’</a:t>
            </a:r>
            <a:r>
              <a:rPr lang="ko-KR" altLang="en-US"/>
              <a:t> 인식은 모든 동물의 면역반응에 매우 중요하다</a:t>
            </a:r>
            <a:r>
              <a:rPr lang="en-US" altLang="ko-KR"/>
              <a:t>.</a:t>
            </a:r>
          </a:p>
          <a:p>
            <a:endParaRPr lang="en-US" altLang="ko-KR"/>
          </a:p>
          <a:p>
            <a:r>
              <a:rPr lang="en-US" altLang="ko-KR"/>
              <a:t>  2. </a:t>
            </a:r>
            <a:r>
              <a:rPr lang="ko-KR" altLang="en-US"/>
              <a:t>당을 포함한 세포 표면의 표지는</a:t>
            </a:r>
            <a:r>
              <a:rPr lang="en-US" altLang="ko-KR"/>
              <a:t>, </a:t>
            </a:r>
            <a:r>
              <a:rPr lang="ko-KR" altLang="en-US"/>
              <a:t>일반적으로 조직의 성장이 일정한 한계를 유지</a:t>
            </a:r>
          </a:p>
          <a:p>
            <a:r>
              <a:rPr lang="ko-KR" altLang="en-US"/>
              <a:t>      하도록 제한한다</a:t>
            </a:r>
            <a:r>
              <a:rPr lang="en-US" altLang="ko-KR"/>
              <a:t>. </a:t>
            </a:r>
            <a:r>
              <a:rPr lang="ko-KR" altLang="en-US"/>
              <a:t>즉 세포가 자기의 영역을 넘어</a:t>
            </a:r>
            <a:r>
              <a:rPr lang="en-US" altLang="ko-KR"/>
              <a:t>, </a:t>
            </a:r>
            <a:r>
              <a:rPr lang="ko-KR" altLang="en-US"/>
              <a:t>이웃한 조직의 경계를 넘지</a:t>
            </a:r>
          </a:p>
          <a:p>
            <a:r>
              <a:rPr lang="ko-KR" altLang="en-US"/>
              <a:t>      않도록 한다</a:t>
            </a:r>
            <a:r>
              <a:rPr lang="en-US" altLang="ko-KR"/>
              <a:t>.</a:t>
            </a:r>
          </a:p>
          <a:p>
            <a:endParaRPr lang="en-US" altLang="ko-KR"/>
          </a:p>
          <a:p>
            <a:r>
              <a:rPr lang="en-US" altLang="ko-KR"/>
              <a:t>      </a:t>
            </a:r>
            <a:r>
              <a:rPr lang="ko-KR" altLang="en-US"/>
              <a:t>종양세포 </a:t>
            </a:r>
            <a:r>
              <a:rPr lang="en-US" altLang="ko-KR"/>
              <a:t>(tumor cell)</a:t>
            </a:r>
            <a:r>
              <a:rPr lang="ko-KR" altLang="en-US"/>
              <a:t>의 표면에서는 비정상적인 당 표지가 발견된다</a:t>
            </a:r>
            <a:r>
              <a:rPr lang="en-US" altLang="ko-KR"/>
              <a:t>.</a:t>
            </a:r>
          </a:p>
          <a:p>
            <a:r>
              <a:rPr lang="en-US" altLang="ko-KR"/>
              <a:t>      </a:t>
            </a:r>
            <a:r>
              <a:rPr lang="ko-KR" altLang="en-US"/>
              <a:t>이러한 이상은 암세포의 비정상적인 성장과 관련이 있다</a:t>
            </a:r>
            <a:r>
              <a:rPr lang="en-US" altLang="ko-KR"/>
              <a:t>.     </a:t>
            </a:r>
          </a:p>
        </p:txBody>
      </p:sp>
    </p:spTree>
    <p:extLst>
      <p:ext uri="{BB962C8B-B14F-4D97-AF65-F5344CB8AC3E}">
        <p14:creationId xmlns:p14="http://schemas.microsoft.com/office/powerpoint/2010/main" val="12105817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4"/>
          <p:cNvSpPr txBox="1">
            <a:spLocks noChangeArrowheads="1"/>
          </p:cNvSpPr>
          <p:nvPr/>
        </p:nvSpPr>
        <p:spPr bwMode="auto">
          <a:xfrm>
            <a:off x="34925" y="-26988"/>
            <a:ext cx="9036050" cy="405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ko-KR" b="1"/>
              <a:t>3.2 </a:t>
            </a:r>
            <a:r>
              <a:rPr lang="ko-KR" altLang="en-US" b="1"/>
              <a:t>막 수송</a:t>
            </a:r>
          </a:p>
          <a:p>
            <a:pPr eaLnBrk="1" hangingPunct="1">
              <a:lnSpc>
                <a:spcPct val="120000"/>
              </a:lnSpc>
              <a:buFontTx/>
              <a:buChar char="-"/>
            </a:pPr>
            <a:r>
              <a:rPr lang="ko-KR" altLang="en-US"/>
              <a:t>세포와 주변의 세포외액 사이를 통과하는 물질은 원형질막을 통과할 수 있어야 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  <a:buFontTx/>
              <a:buChar char="-"/>
            </a:pPr>
            <a:r>
              <a:rPr lang="ko-KR" altLang="en-US"/>
              <a:t>어떤 물질이 막을 가로질러 이동할 수 있다면 이 물질은 막에 대해 투과성이 있다고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하며 </a:t>
            </a:r>
            <a:r>
              <a:rPr lang="en-US" altLang="ko-KR"/>
              <a:t>(permeable), </a:t>
            </a:r>
            <a:r>
              <a:rPr lang="ko-KR" altLang="en-US"/>
              <a:t>통과하지 못하면 비투과성이라고 한다 </a:t>
            </a:r>
            <a:r>
              <a:rPr lang="en-US" altLang="ko-KR"/>
              <a:t>(impermeable).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원형질막은 일부 물질은 통과시키고</a:t>
            </a:r>
            <a:r>
              <a:rPr lang="en-US" altLang="ko-KR"/>
              <a:t>, </a:t>
            </a:r>
            <a:r>
              <a:rPr lang="ko-KR" altLang="en-US"/>
              <a:t>일부 물질은 통과시키지 않는 선택적 투과성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</a:t>
            </a:r>
            <a:r>
              <a:rPr lang="en-US" altLang="ko-KR"/>
              <a:t>(selectively permeable)</a:t>
            </a:r>
            <a:r>
              <a:rPr lang="ko-KR" altLang="en-US"/>
              <a:t>을 가지고</a:t>
            </a:r>
            <a:r>
              <a:rPr lang="en-US" altLang="ko-KR"/>
              <a:t>, </a:t>
            </a:r>
            <a:r>
              <a:rPr lang="ko-KR" altLang="en-US"/>
              <a:t>막의 투과성은 조절 가능하다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en-US" altLang="ko-KR"/>
              <a:t> </a:t>
            </a:r>
            <a:r>
              <a:rPr lang="ko-KR" altLang="en-US"/>
              <a:t>지용성 물질과 작은 극성 분자는 확산에 의해 막을 통과할 수 있다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전기화학적 농도 기울기에 따라 확산에 의해 원형질막을 통과하기 위해서는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</a:t>
            </a:r>
            <a:r>
              <a:rPr lang="en-US" altLang="ko-KR"/>
              <a:t>(1)</a:t>
            </a:r>
            <a:r>
              <a:rPr lang="ko-KR" altLang="en-US"/>
              <a:t>지질에 대한 용해도와 </a:t>
            </a:r>
            <a:r>
              <a:rPr lang="en-US" altLang="ko-KR"/>
              <a:t>(2)</a:t>
            </a:r>
            <a:r>
              <a:rPr lang="ko-KR" altLang="en-US"/>
              <a:t>입자의 크기가 중요하다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en-US" altLang="ko-KR"/>
              <a:t> </a:t>
            </a:r>
            <a:r>
              <a:rPr lang="ko-KR" altLang="en-US"/>
              <a:t>확산은 농도 기울기를 따라 일어난다</a:t>
            </a:r>
          </a:p>
        </p:txBody>
      </p:sp>
      <p:pic>
        <p:nvPicPr>
          <p:cNvPr id="37891" name="Picture 6" descr="3-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19" b="29515"/>
          <a:stretch>
            <a:fillRect/>
          </a:stretch>
        </p:blipFill>
        <p:spPr bwMode="auto">
          <a:xfrm>
            <a:off x="1187450" y="4365625"/>
            <a:ext cx="617855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74078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3-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t="19995" r="3366" b="22375"/>
          <a:stretch>
            <a:fillRect/>
          </a:stretch>
        </p:blipFill>
        <p:spPr bwMode="auto">
          <a:xfrm>
            <a:off x="1116013" y="2743200"/>
            <a:ext cx="6675437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5"/>
          <p:cNvSpPr>
            <a:spLocks noChangeArrowheads="1"/>
          </p:cNvSpPr>
          <p:nvPr/>
        </p:nvSpPr>
        <p:spPr bwMode="auto">
          <a:xfrm>
            <a:off x="179388" y="188913"/>
            <a:ext cx="8964612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altLang="ko-KR"/>
              <a:t> </a:t>
            </a:r>
            <a:r>
              <a:rPr lang="ko-KR" altLang="en-US" b="1"/>
              <a:t>전기 기울기에 따른 전도</a:t>
            </a:r>
          </a:p>
          <a:p>
            <a:r>
              <a:rPr lang="en-US" altLang="ko-KR"/>
              <a:t>-</a:t>
            </a:r>
            <a:r>
              <a:rPr lang="ko-KR" altLang="en-US"/>
              <a:t>이온</a:t>
            </a:r>
            <a:r>
              <a:rPr lang="en-US" altLang="ko-KR"/>
              <a:t>(ion, </a:t>
            </a:r>
            <a:r>
              <a:rPr lang="ko-KR" altLang="en-US"/>
              <a:t>전자를 잃거나 얻어 전하를 띠고 있는 입자</a:t>
            </a:r>
            <a:r>
              <a:rPr lang="en-US" altLang="ko-KR"/>
              <a:t>)</a:t>
            </a:r>
            <a:r>
              <a:rPr lang="ko-KR" altLang="en-US"/>
              <a:t>의 이동은 전하에 의해서도 </a:t>
            </a:r>
          </a:p>
          <a:p>
            <a:r>
              <a:rPr lang="ko-KR" altLang="en-US"/>
              <a:t>  영향을 받는다</a:t>
            </a:r>
            <a:r>
              <a:rPr lang="en-US" altLang="ko-KR"/>
              <a:t>. </a:t>
            </a:r>
            <a:r>
              <a:rPr lang="ko-KR" altLang="en-US"/>
              <a:t>같은 전하끼리는 반발하고</a:t>
            </a:r>
            <a:r>
              <a:rPr lang="en-US" altLang="ko-KR"/>
              <a:t>, </a:t>
            </a:r>
            <a:r>
              <a:rPr lang="ko-KR" altLang="en-US"/>
              <a:t>다른 전하끼리는 서로 끌어당긴다</a:t>
            </a:r>
            <a:r>
              <a:rPr lang="en-US" altLang="ko-KR"/>
              <a:t>.</a:t>
            </a:r>
          </a:p>
          <a:p>
            <a:r>
              <a:rPr lang="en-US" altLang="ko-KR"/>
              <a:t>-</a:t>
            </a:r>
            <a:r>
              <a:rPr lang="ko-KR" altLang="en-US"/>
              <a:t>가까이에 위치한 두 지역 사이의 전하의 차이는 전기 기울기 </a:t>
            </a:r>
            <a:r>
              <a:rPr lang="en-US" altLang="ko-KR"/>
              <a:t>(electrical gradient)</a:t>
            </a:r>
            <a:r>
              <a:rPr lang="ko-KR" altLang="en-US"/>
              <a:t>를</a:t>
            </a:r>
          </a:p>
          <a:p>
            <a:r>
              <a:rPr lang="ko-KR" altLang="en-US"/>
              <a:t>  만들며</a:t>
            </a:r>
            <a:r>
              <a:rPr lang="en-US" altLang="ko-KR"/>
              <a:t>, </a:t>
            </a:r>
            <a:r>
              <a:rPr lang="ko-KR" altLang="en-US"/>
              <a:t>이것이 전도</a:t>
            </a:r>
            <a:r>
              <a:rPr lang="en-US" altLang="ko-KR"/>
              <a:t>(conduction)</a:t>
            </a:r>
            <a:r>
              <a:rPr lang="ko-KR" altLang="en-US"/>
              <a:t>라는 수동적인 이온의 이동을 일으킨다</a:t>
            </a:r>
            <a:r>
              <a:rPr lang="en-US" altLang="ko-KR"/>
              <a:t>.</a:t>
            </a:r>
          </a:p>
          <a:p>
            <a:r>
              <a:rPr lang="en-US" altLang="ko-KR"/>
              <a:t>-</a:t>
            </a:r>
            <a:r>
              <a:rPr lang="ko-KR" altLang="en-US"/>
              <a:t>확산은 무작위적인 분자의 운동에 의한 느린 이동인 반면</a:t>
            </a:r>
            <a:r>
              <a:rPr lang="en-US" altLang="ko-KR"/>
              <a:t>,</a:t>
            </a:r>
          </a:p>
          <a:p>
            <a:r>
              <a:rPr lang="en-US" altLang="ko-KR"/>
              <a:t>  </a:t>
            </a:r>
            <a:r>
              <a:rPr lang="ko-KR" altLang="en-US"/>
              <a:t>이온의 전도는 방향성을 가지며</a:t>
            </a:r>
            <a:r>
              <a:rPr lang="en-US" altLang="ko-KR"/>
              <a:t>, </a:t>
            </a:r>
            <a:r>
              <a:rPr lang="ko-KR" altLang="en-US"/>
              <a:t>매우 강하고 빠르게 일어난다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205201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ChangeArrowheads="1"/>
          </p:cNvSpPr>
          <p:nvPr/>
        </p:nvSpPr>
        <p:spPr bwMode="auto">
          <a:xfrm>
            <a:off x="34925" y="44450"/>
            <a:ext cx="89646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altLang="ko-KR"/>
              <a:t> </a:t>
            </a:r>
            <a:r>
              <a:rPr lang="ko-KR" altLang="en-US" b="1"/>
              <a:t>삼투</a:t>
            </a:r>
            <a:r>
              <a:rPr lang="en-US" altLang="ko-KR" b="1"/>
              <a:t>(osmosis)</a:t>
            </a:r>
            <a:r>
              <a:rPr lang="ko-KR" altLang="en-US" b="1"/>
              <a:t>는 막을 통한 물의 순이동 </a:t>
            </a:r>
            <a:r>
              <a:rPr lang="en-US" altLang="ko-KR" b="1"/>
              <a:t>(</a:t>
            </a:r>
            <a:r>
              <a:rPr lang="ko-KR" altLang="en-US" b="1"/>
              <a:t>이동의 합</a:t>
            </a:r>
            <a:r>
              <a:rPr lang="en-US" altLang="ko-KR" b="1"/>
              <a:t>:net movement)</a:t>
            </a:r>
            <a:r>
              <a:rPr lang="ko-KR" altLang="en-US" b="1"/>
              <a:t>이다</a:t>
            </a:r>
            <a:r>
              <a:rPr lang="en-US" altLang="ko-KR" b="1"/>
              <a:t>.</a:t>
            </a:r>
          </a:p>
        </p:txBody>
      </p:sp>
      <p:pic>
        <p:nvPicPr>
          <p:cNvPr id="39939" name="Picture 5" descr="3-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7141"/>
          <a:stretch>
            <a:fillRect/>
          </a:stretch>
        </p:blipFill>
        <p:spPr bwMode="auto">
          <a:xfrm>
            <a:off x="539750" y="765175"/>
            <a:ext cx="3960813" cy="2482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755650" y="3357563"/>
            <a:ext cx="3505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sz="1600"/>
              <a:t>용액에서 용질과 물농도 사이의 관계</a:t>
            </a:r>
          </a:p>
          <a:p>
            <a:pPr eaLnBrk="1" hangingPunct="1"/>
            <a:r>
              <a:rPr lang="en-US" altLang="ko-KR" sz="1600"/>
              <a:t>(a) </a:t>
            </a:r>
            <a:r>
              <a:rPr lang="ko-KR" altLang="en-US" sz="1600"/>
              <a:t>순수한 물</a:t>
            </a:r>
            <a:r>
              <a:rPr lang="en-US" altLang="ko-KR" sz="1600"/>
              <a:t>. (b) </a:t>
            </a:r>
            <a:r>
              <a:rPr lang="ko-KR" altLang="en-US" sz="1600"/>
              <a:t>용액</a:t>
            </a:r>
            <a:r>
              <a:rPr lang="en-US" altLang="ko-KR" sz="1600"/>
              <a:t>.</a:t>
            </a:r>
          </a:p>
        </p:txBody>
      </p:sp>
      <p:sp>
        <p:nvSpPr>
          <p:cNvPr id="39941" name="Text Box 8"/>
          <p:cNvSpPr txBox="1">
            <a:spLocks noChangeArrowheads="1"/>
          </p:cNvSpPr>
          <p:nvPr/>
        </p:nvSpPr>
        <p:spPr bwMode="auto">
          <a:xfrm>
            <a:off x="611188" y="4508500"/>
            <a:ext cx="42005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sz="1600"/>
              <a:t>삼투는 물이 자신의 농도 기울기를 따라 </a:t>
            </a:r>
          </a:p>
          <a:p>
            <a:pPr eaLnBrk="1" hangingPunct="1"/>
            <a:r>
              <a:rPr lang="en-US" altLang="ko-KR" sz="1600"/>
              <a:t>(</a:t>
            </a:r>
            <a:r>
              <a:rPr lang="ko-KR" altLang="en-US" sz="1600"/>
              <a:t>용질의 농도가 높은 쪽으로</a:t>
            </a:r>
            <a:r>
              <a:rPr lang="en-US" altLang="ko-KR" sz="1600"/>
              <a:t>) </a:t>
            </a:r>
            <a:r>
              <a:rPr lang="ko-KR" altLang="en-US" sz="1600"/>
              <a:t>확산하는 현상</a:t>
            </a:r>
            <a:r>
              <a:rPr lang="en-US" altLang="ko-KR" sz="1600"/>
              <a:t>.</a:t>
            </a:r>
          </a:p>
        </p:txBody>
      </p:sp>
      <p:pic>
        <p:nvPicPr>
          <p:cNvPr id="39942" name="Picture 9" descr="3-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4" t="4285" r="31981" b="7141"/>
          <a:stretch>
            <a:fillRect/>
          </a:stretch>
        </p:blipFill>
        <p:spPr bwMode="auto">
          <a:xfrm>
            <a:off x="5486400" y="620713"/>
            <a:ext cx="3117850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ext Box 10"/>
          <p:cNvSpPr txBox="1">
            <a:spLocks noChangeArrowheads="1"/>
          </p:cNvSpPr>
          <p:nvPr/>
        </p:nvSpPr>
        <p:spPr bwMode="auto">
          <a:xfrm>
            <a:off x="4554538" y="6308725"/>
            <a:ext cx="45894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sz="1600"/>
              <a:t>비투과성 용질이 불균등하게 분포한 경우의 삼투</a:t>
            </a:r>
          </a:p>
        </p:txBody>
      </p:sp>
      <p:sp>
        <p:nvSpPr>
          <p:cNvPr id="39944" name="Text Box 11"/>
          <p:cNvSpPr txBox="1">
            <a:spLocks noChangeArrowheads="1"/>
          </p:cNvSpPr>
          <p:nvPr/>
        </p:nvSpPr>
        <p:spPr bwMode="auto">
          <a:xfrm>
            <a:off x="7545388" y="2300288"/>
            <a:ext cx="1146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/>
            <a:r>
              <a:rPr lang="ko-KR" altLang="en-US" sz="1000" b="1"/>
              <a:t>고삼투성</a:t>
            </a:r>
          </a:p>
          <a:p>
            <a:pPr algn="ctr" eaLnBrk="1" hangingPunct="1"/>
            <a:r>
              <a:rPr lang="en-US" altLang="ko-KR" sz="1000" b="1"/>
              <a:t>(hyper-osmotic)</a:t>
            </a:r>
          </a:p>
        </p:txBody>
      </p:sp>
      <p:sp>
        <p:nvSpPr>
          <p:cNvPr id="39945" name="Text Box 12"/>
          <p:cNvSpPr txBox="1">
            <a:spLocks noChangeArrowheads="1"/>
          </p:cNvSpPr>
          <p:nvPr/>
        </p:nvSpPr>
        <p:spPr bwMode="auto">
          <a:xfrm>
            <a:off x="4787900" y="2309813"/>
            <a:ext cx="11096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/>
            <a:r>
              <a:rPr lang="ko-KR" altLang="en-US" sz="1000" b="1"/>
              <a:t>저삼투성</a:t>
            </a:r>
          </a:p>
          <a:p>
            <a:pPr algn="ctr" eaLnBrk="1" hangingPunct="1"/>
            <a:r>
              <a:rPr lang="en-US" altLang="ko-KR" sz="1000" b="1"/>
              <a:t>(hypo-osmotic)</a:t>
            </a:r>
          </a:p>
        </p:txBody>
      </p:sp>
      <p:sp>
        <p:nvSpPr>
          <p:cNvPr id="39946" name="Text Box 13"/>
          <p:cNvSpPr txBox="1">
            <a:spLocks noChangeArrowheads="1"/>
          </p:cNvSpPr>
          <p:nvPr/>
        </p:nvSpPr>
        <p:spPr bwMode="auto">
          <a:xfrm>
            <a:off x="7504113" y="5459413"/>
            <a:ext cx="7810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sz="1200" b="1"/>
              <a:t>등삼투압</a:t>
            </a:r>
          </a:p>
        </p:txBody>
      </p:sp>
    </p:spTree>
    <p:extLst>
      <p:ext uri="{BB962C8B-B14F-4D97-AF65-F5344CB8AC3E}">
        <p14:creationId xmlns:p14="http://schemas.microsoft.com/office/powerpoint/2010/main" val="27040278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3-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47" t="4285" r="31308" b="6665"/>
          <a:stretch>
            <a:fillRect/>
          </a:stretch>
        </p:blipFill>
        <p:spPr bwMode="auto">
          <a:xfrm>
            <a:off x="1042988" y="404813"/>
            <a:ext cx="3416300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5"/>
          <p:cNvSpPr txBox="1">
            <a:spLocks noChangeArrowheads="1"/>
          </p:cNvSpPr>
          <p:nvPr/>
        </p:nvSpPr>
        <p:spPr bwMode="auto">
          <a:xfrm>
            <a:off x="34925" y="44450"/>
            <a:ext cx="62849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sz="1600"/>
              <a:t>순수한 물이 비투과성 용질을 가진 용액과 분리되어 있을 때의 삼투</a:t>
            </a:r>
          </a:p>
        </p:txBody>
      </p:sp>
      <p:sp>
        <p:nvSpPr>
          <p:cNvPr id="40964" name="Rectangle 8"/>
          <p:cNvSpPr>
            <a:spLocks noChangeArrowheads="1"/>
          </p:cNvSpPr>
          <p:nvPr/>
        </p:nvSpPr>
        <p:spPr bwMode="auto">
          <a:xfrm>
            <a:off x="1309688" y="6070600"/>
            <a:ext cx="503237" cy="144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ko-KR"/>
          </a:p>
        </p:txBody>
      </p:sp>
      <p:sp>
        <p:nvSpPr>
          <p:cNvPr id="40965" name="Text Box 7"/>
          <p:cNvSpPr txBox="1">
            <a:spLocks noChangeArrowheads="1"/>
          </p:cNvSpPr>
          <p:nvPr/>
        </p:nvSpPr>
        <p:spPr bwMode="auto">
          <a:xfrm>
            <a:off x="1192213" y="6032500"/>
            <a:ext cx="7000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900" b="1"/>
              <a:t>1</a:t>
            </a:r>
            <a:r>
              <a:rPr lang="ko-KR" altLang="en-US" sz="900" b="1"/>
              <a:t>지역으로</a:t>
            </a:r>
          </a:p>
        </p:txBody>
      </p:sp>
      <p:sp>
        <p:nvSpPr>
          <p:cNvPr id="40966" name="Text Box 9"/>
          <p:cNvSpPr txBox="1">
            <a:spLocks noChangeArrowheads="1"/>
          </p:cNvSpPr>
          <p:nvPr/>
        </p:nvSpPr>
        <p:spPr bwMode="auto">
          <a:xfrm>
            <a:off x="3995738" y="1052513"/>
            <a:ext cx="49974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1600"/>
              <a:t>2 </a:t>
            </a:r>
            <a:r>
              <a:rPr lang="ko-KR" altLang="en-US" sz="1600"/>
              <a:t>지역의 부피가 증가함에 따라 두 영역에 정수압의</a:t>
            </a:r>
          </a:p>
          <a:p>
            <a:pPr eaLnBrk="1" hangingPunct="1"/>
            <a:r>
              <a:rPr lang="ko-KR" altLang="en-US" sz="1600"/>
              <a:t>차이가 생기며</a:t>
            </a:r>
            <a:r>
              <a:rPr lang="en-US" altLang="ko-KR" sz="1600"/>
              <a:t>, </a:t>
            </a:r>
            <a:r>
              <a:rPr lang="ko-KR" altLang="en-US" sz="1600"/>
              <a:t>이 압력은 삼투의 반대 방향으로 작용</a:t>
            </a:r>
          </a:p>
        </p:txBody>
      </p:sp>
    </p:spTree>
    <p:extLst>
      <p:ext uri="{BB962C8B-B14F-4D97-AF65-F5344CB8AC3E}">
        <p14:creationId xmlns:p14="http://schemas.microsoft.com/office/powerpoint/2010/main" val="23143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1116013" y="998538"/>
            <a:ext cx="65182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ko-KR" sz="2400" b="1"/>
              <a:t> </a:t>
            </a:r>
            <a:r>
              <a:rPr lang="ko-KR" altLang="en-US" sz="2400" b="1"/>
              <a:t>구조와 기능의 연관성</a:t>
            </a:r>
          </a:p>
          <a:p>
            <a:pPr eaLnBrk="1" hangingPunct="1">
              <a:buFontTx/>
              <a:buChar char="•"/>
            </a:pPr>
            <a:endParaRPr lang="ko-KR" altLang="en-US" sz="2000"/>
          </a:p>
          <a:p>
            <a:pPr eaLnBrk="1" hangingPunct="1"/>
            <a:endParaRPr lang="ko-KR" altLang="en-US" sz="2000"/>
          </a:p>
          <a:p>
            <a:pPr eaLnBrk="1" hangingPunct="1"/>
            <a:endParaRPr lang="ko-KR" altLang="en-US" sz="2000"/>
          </a:p>
          <a:p>
            <a:pPr eaLnBrk="1" hangingPunct="1">
              <a:buFontTx/>
              <a:buChar char="-"/>
            </a:pPr>
            <a:r>
              <a:rPr lang="ko-KR" altLang="en-US" sz="2000"/>
              <a:t> 구조와 기능은 세포</a:t>
            </a:r>
            <a:r>
              <a:rPr lang="en-US" altLang="ko-KR" sz="2000"/>
              <a:t>, </a:t>
            </a:r>
            <a:r>
              <a:rPr lang="ko-KR" altLang="en-US" sz="2000"/>
              <a:t>조직</a:t>
            </a:r>
            <a:r>
              <a:rPr lang="en-US" altLang="ko-KR" sz="2000"/>
              <a:t>, </a:t>
            </a:r>
            <a:r>
              <a:rPr lang="ko-KR" altLang="en-US" sz="2000"/>
              <a:t>기관 단계에서 모두 밀접한</a:t>
            </a:r>
          </a:p>
          <a:p>
            <a:pPr eaLnBrk="1" hangingPunct="1"/>
            <a:r>
              <a:rPr lang="ko-KR" altLang="en-US" sz="2000"/>
              <a:t>   관계를 갖는다</a:t>
            </a:r>
            <a:r>
              <a:rPr lang="en-US" altLang="ko-KR" sz="2000"/>
              <a:t>.</a:t>
            </a:r>
          </a:p>
          <a:p>
            <a:pPr eaLnBrk="1" hangingPunct="1"/>
            <a:endParaRPr lang="en-US" altLang="ko-KR" sz="2000"/>
          </a:p>
          <a:p>
            <a:pPr eaLnBrk="1" hangingPunct="1"/>
            <a:r>
              <a:rPr lang="en-US" altLang="ko-KR" sz="2000"/>
              <a:t>- </a:t>
            </a:r>
            <a:r>
              <a:rPr lang="ko-KR" altLang="en-US" sz="2000"/>
              <a:t>여러 생리 현상에서 기능은 구조에 영향을 받는다</a:t>
            </a:r>
            <a:r>
              <a:rPr lang="en-US" altLang="ko-KR" sz="2000"/>
              <a:t>.</a:t>
            </a:r>
          </a:p>
          <a:p>
            <a:pPr eaLnBrk="1" hangingPunct="1"/>
            <a:endParaRPr lang="en-US" altLang="ko-KR" sz="2000"/>
          </a:p>
          <a:p>
            <a:pPr eaLnBrk="1" hangingPunct="1"/>
            <a:endParaRPr lang="en-US" altLang="ko-KR" sz="2000"/>
          </a:p>
        </p:txBody>
      </p:sp>
    </p:spTree>
    <p:extLst>
      <p:ext uri="{BB962C8B-B14F-4D97-AF65-F5344CB8AC3E}">
        <p14:creationId xmlns:p14="http://schemas.microsoft.com/office/powerpoint/2010/main" val="6619380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4"/>
          <p:cNvSpPr txBox="1">
            <a:spLocks noChangeArrowheads="1"/>
          </p:cNvSpPr>
          <p:nvPr/>
        </p:nvSpPr>
        <p:spPr bwMode="auto">
          <a:xfrm>
            <a:off x="250825" y="188913"/>
            <a:ext cx="8713788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buFontTx/>
              <a:buChar char="•"/>
            </a:pPr>
            <a:r>
              <a:rPr lang="ko-KR" altLang="en-US"/>
              <a:t>장성</a:t>
            </a:r>
            <a:r>
              <a:rPr lang="en-US" altLang="ko-KR"/>
              <a:t>(tonicity):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세포를 둘러싸고 있는 용액에서 비투과성 용질의 농도가 세포의</a:t>
            </a:r>
          </a:p>
          <a:p>
            <a:pPr eaLnBrk="1" hangingPunct="1"/>
            <a:r>
              <a:rPr lang="ko-KR" altLang="en-US"/>
              <a:t>  부피에 미치는 영향</a:t>
            </a:r>
            <a:r>
              <a:rPr lang="en-US" altLang="ko-KR"/>
              <a:t>. </a:t>
            </a:r>
          </a:p>
          <a:p>
            <a:pPr eaLnBrk="1" hangingPunct="1"/>
            <a:r>
              <a:rPr lang="en-US" altLang="ko-KR"/>
              <a:t>  (</a:t>
            </a:r>
            <a:r>
              <a:rPr lang="ko-KR" altLang="en-US"/>
              <a:t>원형질막을 투과하는 용질은 장기적으로 삼투나 장성에 영향을 끼치지 못함</a:t>
            </a:r>
            <a:r>
              <a:rPr lang="en-US" altLang="ko-KR"/>
              <a:t>.)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등장액</a:t>
            </a:r>
            <a:r>
              <a:rPr lang="en-US" altLang="ko-KR"/>
              <a:t>(isotonic solution): </a:t>
            </a:r>
            <a:r>
              <a:rPr lang="ko-KR" altLang="en-US"/>
              <a:t>체세포와 비투과성 용질의 농도가 동일한 용액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동물의 세포외액은 대부분 등장액이라 세포의 부피가 변하지 않음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저장액</a:t>
            </a:r>
            <a:r>
              <a:rPr lang="en-US" altLang="ko-KR"/>
              <a:t>(hypotonic solution): </a:t>
            </a:r>
            <a:r>
              <a:rPr lang="ko-KR" altLang="en-US"/>
              <a:t>삼투압이 낮은 세포를 부풀리는 용액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고장액</a:t>
            </a:r>
            <a:r>
              <a:rPr lang="en-US" altLang="ko-KR"/>
              <a:t>(hypertonic solution): </a:t>
            </a:r>
            <a:r>
              <a:rPr lang="ko-KR" altLang="en-US"/>
              <a:t>삼투압이 높은 세포를 수축시키는 용액</a:t>
            </a:r>
            <a:r>
              <a:rPr lang="en-US" altLang="ko-KR"/>
              <a:t>. 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세포외액이 저장액 또는 고장액이 되었을 때</a:t>
            </a:r>
            <a:r>
              <a:rPr lang="en-US" altLang="ko-KR"/>
              <a:t>, </a:t>
            </a:r>
            <a:r>
              <a:rPr lang="ko-KR" altLang="en-US"/>
              <a:t>빨리 비투과성 용질의 농도가</a:t>
            </a:r>
          </a:p>
          <a:p>
            <a:pPr eaLnBrk="1" hangingPunct="1"/>
            <a:r>
              <a:rPr lang="ko-KR" altLang="en-US"/>
              <a:t>  정상으로 회복되는 것이 매우 중요하다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>
              <a:buFontTx/>
              <a:buChar char="•"/>
            </a:pPr>
            <a:r>
              <a:rPr lang="ko-KR" altLang="en-US"/>
              <a:t>삼투항상성 </a:t>
            </a:r>
            <a:r>
              <a:rPr lang="en-US" altLang="ko-KR"/>
              <a:t>(osmotic homeostasis), </a:t>
            </a:r>
            <a:r>
              <a:rPr lang="ko-KR" altLang="en-US"/>
              <a:t>세포 부피 조절 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세포가 내부와 외부 용액 사이의 총 용질의 불균형에 적응하는 능력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>
              <a:buFontTx/>
              <a:buChar char="•"/>
            </a:pPr>
            <a:r>
              <a:rPr lang="ko-KR" altLang="en-US"/>
              <a:t>원형질막에 비투과성인 분자들을 수송하기 위해 특수한 방법이 사용된다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농도 기울기에 의한 확산</a:t>
            </a:r>
            <a:r>
              <a:rPr lang="en-US" altLang="ko-KR"/>
              <a:t>, </a:t>
            </a:r>
            <a:r>
              <a:rPr lang="ko-KR" altLang="en-US"/>
              <a:t>전기 기울기에 의한 전도</a:t>
            </a:r>
            <a:r>
              <a:rPr lang="en-US" altLang="ko-KR"/>
              <a:t>, </a:t>
            </a:r>
            <a:r>
              <a:rPr lang="ko-KR" altLang="en-US"/>
              <a:t>삼투 등은 크기가</a:t>
            </a:r>
          </a:p>
          <a:p>
            <a:pPr eaLnBrk="1" hangingPunct="1"/>
            <a:r>
              <a:rPr lang="ko-KR" altLang="en-US"/>
              <a:t>  작거나</a:t>
            </a:r>
            <a:r>
              <a:rPr lang="en-US" altLang="ko-KR"/>
              <a:t>, </a:t>
            </a:r>
            <a:r>
              <a:rPr lang="ko-KR" altLang="en-US"/>
              <a:t>지질에 대한 용해도가 높아 원형질 막을 통과할 수 있는 물질을 이동시킴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크고 지질에 대한 용해도가 낮은 분자를 세포의 필요에 의해 수송할 수 있는</a:t>
            </a:r>
          </a:p>
          <a:p>
            <a:pPr eaLnBrk="1" hangingPunct="1"/>
            <a:r>
              <a:rPr lang="ko-KR" altLang="en-US"/>
              <a:t>  방법이 필요하다 </a:t>
            </a:r>
            <a:r>
              <a:rPr lang="en-US" altLang="ko-KR"/>
              <a:t>(</a:t>
            </a:r>
            <a:r>
              <a:rPr lang="ko-KR" altLang="en-US"/>
              <a:t>포도당</a:t>
            </a:r>
            <a:r>
              <a:rPr lang="en-US" altLang="ko-KR"/>
              <a:t>, </a:t>
            </a:r>
            <a:r>
              <a:rPr lang="ko-KR" altLang="en-US"/>
              <a:t>아미노산</a:t>
            </a:r>
            <a:r>
              <a:rPr lang="en-US" altLang="ko-KR"/>
              <a:t>, </a:t>
            </a:r>
            <a:r>
              <a:rPr lang="ko-KR" altLang="en-US"/>
              <a:t>노폐물</a:t>
            </a:r>
            <a:r>
              <a:rPr lang="en-US" altLang="ko-KR"/>
              <a:t>, </a:t>
            </a:r>
            <a:r>
              <a:rPr lang="ko-KR" altLang="en-US"/>
              <a:t>호르몬</a:t>
            </a:r>
            <a:r>
              <a:rPr lang="en-US" altLang="ko-KR"/>
              <a:t>, </a:t>
            </a:r>
            <a:r>
              <a:rPr lang="ko-KR" altLang="en-US"/>
              <a:t>소화효소</a:t>
            </a:r>
            <a:r>
              <a:rPr lang="en-US" altLang="ko-KR">
                <a:latin typeface="Arial" charset="0"/>
              </a:rPr>
              <a:t>…</a:t>
            </a:r>
            <a:r>
              <a:rPr lang="en-US" altLang="ko-KR"/>
              <a:t>)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막 투과를 위한 두 가지 방법은</a:t>
            </a:r>
            <a:r>
              <a:rPr lang="en-US" altLang="ko-KR"/>
              <a:t>, (1)</a:t>
            </a:r>
            <a:r>
              <a:rPr lang="ko-KR" altLang="en-US"/>
              <a:t>작고 수용성인 물질을 운반체</a:t>
            </a:r>
            <a:r>
              <a:rPr lang="en-US" altLang="ko-KR"/>
              <a:t>(carrier)</a:t>
            </a:r>
            <a:r>
              <a:rPr lang="ko-KR" altLang="en-US"/>
              <a:t>를 이용해</a:t>
            </a:r>
          </a:p>
          <a:p>
            <a:pPr eaLnBrk="1" hangingPunct="1"/>
            <a:r>
              <a:rPr lang="ko-KR" altLang="en-US"/>
              <a:t> 수송</a:t>
            </a:r>
            <a:r>
              <a:rPr lang="en-US" altLang="ko-KR"/>
              <a:t>, (2)</a:t>
            </a:r>
            <a:r>
              <a:rPr lang="ko-KR" altLang="en-US"/>
              <a:t>소낭 수송에 의해 큰 물질 또는 여러 분자의 복합체를 수송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6622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5"/>
          <p:cNvSpPr txBox="1">
            <a:spLocks noChangeArrowheads="1"/>
          </p:cNvSpPr>
          <p:nvPr/>
        </p:nvSpPr>
        <p:spPr bwMode="auto">
          <a:xfrm>
            <a:off x="106363" y="65088"/>
            <a:ext cx="9078912" cy="311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buFontTx/>
              <a:buChar char="•"/>
            </a:pPr>
            <a:r>
              <a:rPr lang="ko-KR" altLang="en-US"/>
              <a:t>운반체를 매개로 하는 수송은 막 단백질의 구조변화에 의해 일어난다</a:t>
            </a:r>
            <a:r>
              <a:rPr lang="en-US" altLang="ko-KR"/>
              <a:t>.</a:t>
            </a:r>
          </a:p>
          <a:p>
            <a:pPr eaLnBrk="1" hangingPunct="1">
              <a:buFontTx/>
              <a:buChar char="•"/>
            </a:pPr>
            <a:r>
              <a:rPr lang="ko-KR" altLang="en-US" b="1"/>
              <a:t>운반체 매개 수송</a:t>
            </a:r>
            <a:r>
              <a:rPr lang="ko-KR" altLang="en-US"/>
              <a:t>은 막을 통하여 수송될 수 있는 물질의 양과 종류를 결정하는</a:t>
            </a:r>
          </a:p>
          <a:p>
            <a:pPr eaLnBrk="1" hangingPunct="1"/>
            <a:r>
              <a:rPr lang="ko-KR" altLang="en-US"/>
              <a:t> 세 가지 중요한 특징을 갖는데</a:t>
            </a:r>
            <a:r>
              <a:rPr lang="en-US" altLang="ko-KR"/>
              <a:t>, </a:t>
            </a:r>
          </a:p>
          <a:p>
            <a:pPr eaLnBrk="1" hangingPunct="1"/>
            <a:r>
              <a:rPr lang="en-US" altLang="ko-KR"/>
              <a:t>1.</a:t>
            </a:r>
            <a:r>
              <a:rPr lang="ko-KR" altLang="en-US"/>
              <a:t>특이성</a:t>
            </a:r>
            <a:r>
              <a:rPr lang="en-US" altLang="ko-KR"/>
              <a:t>: </a:t>
            </a:r>
            <a:r>
              <a:rPr lang="ko-KR" altLang="en-US"/>
              <a:t>각각의 운반체 단백질은 특정한 물질</a:t>
            </a:r>
            <a:r>
              <a:rPr lang="en-US" altLang="ko-KR"/>
              <a:t>, </a:t>
            </a:r>
            <a:r>
              <a:rPr lang="ko-KR" altLang="en-US"/>
              <a:t>또는 그와 매우 유사한 물질만을 수송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           </a:t>
            </a:r>
            <a:r>
              <a:rPr lang="ko-KR" altLang="en-US"/>
              <a:t>세포는 각각 가지고 있는 운반체의 종류가 달라</a:t>
            </a:r>
            <a:r>
              <a:rPr lang="en-US" altLang="ko-KR"/>
              <a:t>, </a:t>
            </a:r>
            <a:r>
              <a:rPr lang="ko-KR" altLang="en-US"/>
              <a:t>세포에 따른 특이적 수송이 </a:t>
            </a:r>
          </a:p>
          <a:p>
            <a:pPr eaLnBrk="1" hangingPunct="1"/>
            <a:r>
              <a:rPr lang="ko-KR" altLang="en-US"/>
              <a:t>              가능하다</a:t>
            </a:r>
            <a:r>
              <a:rPr lang="en-US" altLang="ko-KR"/>
              <a:t>. </a:t>
            </a:r>
            <a:r>
              <a:rPr lang="ko-KR" altLang="en-US"/>
              <a:t>시스테인뇨증은 포유동물의 신장 막에 있는 시스테인 운반체의</a:t>
            </a:r>
          </a:p>
          <a:p>
            <a:pPr eaLnBrk="1" hangingPunct="1"/>
            <a:r>
              <a:rPr lang="ko-KR" altLang="en-US"/>
              <a:t>              결함에 의해 생겨나는 질병</a:t>
            </a:r>
            <a:r>
              <a:rPr lang="en-US" altLang="ko-KR"/>
              <a:t>. </a:t>
            </a:r>
            <a:r>
              <a:rPr lang="ko-KR" altLang="en-US"/>
              <a:t>시스테인을 혈액으로 회수하는 운반체에 </a:t>
            </a:r>
          </a:p>
          <a:p>
            <a:pPr eaLnBrk="1" hangingPunct="1"/>
            <a:r>
              <a:rPr lang="ko-KR" altLang="en-US"/>
              <a:t>              이상이 생기면 많은 양의 시스테인이 오줌으로 방출된다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2.</a:t>
            </a:r>
            <a:r>
              <a:rPr lang="ko-KR" altLang="en-US"/>
              <a:t>포화</a:t>
            </a:r>
            <a:r>
              <a:rPr lang="en-US" altLang="ko-KR"/>
              <a:t>: </a:t>
            </a:r>
            <a:r>
              <a:rPr lang="ko-KR" altLang="en-US"/>
              <a:t>특정한 원형질 막에는 특정물질에 대한 운반체의 결합부위 수가 제한되어 있다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        </a:t>
            </a:r>
            <a:r>
              <a:rPr lang="ko-KR" altLang="en-US"/>
              <a:t>주어진 시간에 막을 통해서 하나의 운반체가 수송할 수 있는 물질의 양이</a:t>
            </a:r>
          </a:p>
          <a:p>
            <a:pPr eaLnBrk="1" hangingPunct="1"/>
            <a:r>
              <a:rPr lang="ko-KR" altLang="en-US"/>
              <a:t>           제한되어 있는데</a:t>
            </a:r>
            <a:r>
              <a:rPr lang="en-US" altLang="ko-KR"/>
              <a:t>, </a:t>
            </a:r>
            <a:r>
              <a:rPr lang="ko-KR" altLang="en-US"/>
              <a:t>이를 최대 수송값 </a:t>
            </a:r>
            <a:r>
              <a:rPr lang="en-US" altLang="ko-KR"/>
              <a:t>(transports maximum, T</a:t>
            </a:r>
            <a:r>
              <a:rPr lang="en-US" altLang="ko-KR" baseline="-25000"/>
              <a:t>m) </a:t>
            </a:r>
            <a:r>
              <a:rPr lang="ko-KR" altLang="en-US"/>
              <a:t>이라 한다</a:t>
            </a:r>
            <a:r>
              <a:rPr lang="en-US" altLang="ko-KR"/>
              <a:t>.</a:t>
            </a:r>
          </a:p>
        </p:txBody>
      </p:sp>
      <p:pic>
        <p:nvPicPr>
          <p:cNvPr id="43011" name="Picture 6" descr="3-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" t="2856" r="5049" b="7141"/>
          <a:stretch>
            <a:fillRect/>
          </a:stretch>
        </p:blipFill>
        <p:spPr bwMode="auto">
          <a:xfrm>
            <a:off x="2627313" y="3181350"/>
            <a:ext cx="367347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 Box 7"/>
          <p:cNvSpPr txBox="1">
            <a:spLocks noChangeArrowheads="1"/>
          </p:cNvSpPr>
          <p:nvPr/>
        </p:nvSpPr>
        <p:spPr bwMode="auto">
          <a:xfrm>
            <a:off x="109538" y="5826125"/>
            <a:ext cx="85661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/>
              <a:t>3.</a:t>
            </a:r>
            <a:r>
              <a:rPr lang="ko-KR" altLang="en-US"/>
              <a:t>경쟁</a:t>
            </a:r>
            <a:r>
              <a:rPr lang="en-US" altLang="ko-KR"/>
              <a:t>: </a:t>
            </a:r>
            <a:r>
              <a:rPr lang="ko-KR" altLang="en-US"/>
              <a:t>여러 가지 유사 화합물은 막을 통해 이동할 때 같은 운반체를 경쟁적으로</a:t>
            </a:r>
          </a:p>
          <a:p>
            <a:pPr eaLnBrk="1" hangingPunct="1"/>
            <a:r>
              <a:rPr lang="ko-KR" altLang="en-US"/>
              <a:t>           이용할 수 있다</a:t>
            </a:r>
            <a:r>
              <a:rPr lang="en-US" altLang="ko-KR"/>
              <a:t>. </a:t>
            </a:r>
            <a:r>
              <a:rPr lang="ko-KR" altLang="en-US"/>
              <a:t>하나의 운반체가 두 종류의 유사한 물질을 수송할 수 있는</a:t>
            </a:r>
          </a:p>
          <a:p>
            <a:pPr eaLnBrk="1" hangingPunct="1"/>
            <a:r>
              <a:rPr lang="ko-KR" altLang="en-US"/>
              <a:t>           경우 두 물질이 모두 존재하면 각각의 수송속도는 감소하게 된다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89006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7"/>
          <p:cNvSpPr txBox="1">
            <a:spLocks noChangeArrowheads="1"/>
          </p:cNvSpPr>
          <p:nvPr/>
        </p:nvSpPr>
        <p:spPr bwMode="auto">
          <a:xfrm>
            <a:off x="87313" y="50800"/>
            <a:ext cx="8728075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buFontTx/>
              <a:buChar char="•"/>
            </a:pPr>
            <a:r>
              <a:rPr lang="ko-KR" altLang="en-US"/>
              <a:t>운반체 매개 수송은 수동적일 수 도 있고 능동적일 수도 있다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운반체 매개 수송은 수송 과정에 에너지가 공급되는지 여부에 따라 </a:t>
            </a:r>
          </a:p>
          <a:p>
            <a:pPr eaLnBrk="1" hangingPunct="1"/>
            <a:r>
              <a:rPr lang="ko-KR" altLang="en-US"/>
              <a:t>  촉진확산 </a:t>
            </a:r>
            <a:r>
              <a:rPr lang="en-US" altLang="ko-KR"/>
              <a:t>(facilitated diffusion)</a:t>
            </a:r>
            <a:r>
              <a:rPr lang="ko-KR" altLang="en-US"/>
              <a:t>과 능동 수송 </a:t>
            </a:r>
            <a:r>
              <a:rPr lang="en-US" altLang="ko-KR"/>
              <a:t>(active transport)</a:t>
            </a:r>
            <a:r>
              <a:rPr lang="ko-KR" altLang="en-US"/>
              <a:t>로 나뉜다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촉진확산</a:t>
            </a:r>
            <a:r>
              <a:rPr lang="en-US" altLang="ko-KR"/>
              <a:t>: </a:t>
            </a:r>
            <a:r>
              <a:rPr lang="ko-KR" altLang="en-US"/>
              <a:t>운반체를 사용해 물질이 막 양측의 농도 기울기를 따라 이동하는 경우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             </a:t>
            </a:r>
            <a:r>
              <a:rPr lang="ko-KR" altLang="en-US"/>
              <a:t>수동적이며 에너지를 필요로 하지 않는다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             </a:t>
            </a:r>
            <a:r>
              <a:rPr lang="ko-KR" altLang="en-US"/>
              <a:t>예</a:t>
            </a:r>
            <a:r>
              <a:rPr lang="en-US" altLang="ko-KR"/>
              <a:t>) </a:t>
            </a:r>
            <a:r>
              <a:rPr lang="ko-KR" altLang="en-US"/>
              <a:t>세포 안으로의 포도당의 수송</a:t>
            </a:r>
            <a:r>
              <a:rPr lang="en-US" altLang="ko-KR"/>
              <a:t>: </a:t>
            </a:r>
            <a:r>
              <a:rPr lang="ko-KR" altLang="en-US"/>
              <a:t>포도당은 음식의 섭취에 의해서</a:t>
            </a:r>
            <a:r>
              <a:rPr lang="en-US" altLang="ko-KR"/>
              <a:t>, </a:t>
            </a:r>
            <a:r>
              <a:rPr lang="ko-KR" altLang="en-US"/>
              <a:t>또는</a:t>
            </a:r>
          </a:p>
          <a:p>
            <a:pPr eaLnBrk="1" hangingPunct="1"/>
            <a:r>
              <a:rPr lang="ko-KR" altLang="en-US"/>
              <a:t>                체내의 저장 물질로부터 주기적으로 혈액에 새로 공급되며</a:t>
            </a:r>
            <a:r>
              <a:rPr lang="en-US" altLang="ko-KR"/>
              <a:t>, </a:t>
            </a:r>
            <a:r>
              <a:rPr lang="ko-KR" altLang="en-US"/>
              <a:t>세포는 </a:t>
            </a:r>
          </a:p>
          <a:p>
            <a:pPr eaLnBrk="1" hangingPunct="1"/>
            <a:r>
              <a:rPr lang="ko-KR" altLang="en-US"/>
              <a:t>                포도당을 혈액으로부터 받아들이자마자 대사에 이용한다</a:t>
            </a:r>
            <a:r>
              <a:rPr lang="en-US" altLang="ko-KR"/>
              <a:t>. </a:t>
            </a:r>
            <a:r>
              <a:rPr lang="ko-KR" altLang="en-US"/>
              <a:t>그 결과 세포</a:t>
            </a:r>
          </a:p>
          <a:p>
            <a:pPr eaLnBrk="1" hangingPunct="1"/>
            <a:r>
              <a:rPr lang="ko-KR" altLang="en-US"/>
              <a:t>                안으로 포도당이 계속 이동할 수 있는 농도 기울기가 생겨날 수 있다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             </a:t>
            </a:r>
            <a:r>
              <a:rPr lang="ko-KR" altLang="en-US"/>
              <a:t>그러나 극성 물질인 포도당은 막을 통과할 수 없어</a:t>
            </a:r>
            <a:r>
              <a:rPr lang="en-US" altLang="ko-KR"/>
              <a:t>, </a:t>
            </a:r>
            <a:r>
              <a:rPr lang="ko-KR" altLang="en-US"/>
              <a:t>운반체를 매개로</a:t>
            </a:r>
          </a:p>
          <a:p>
            <a:pPr eaLnBrk="1" hangingPunct="1"/>
            <a:r>
              <a:rPr lang="ko-KR" altLang="en-US"/>
              <a:t>                촉진확산이 일어난다</a:t>
            </a:r>
            <a:r>
              <a:rPr lang="en-US" altLang="ko-KR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962626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6"/>
          <p:cNvSpPr txBox="1">
            <a:spLocks noChangeArrowheads="1"/>
          </p:cNvSpPr>
          <p:nvPr/>
        </p:nvSpPr>
        <p:spPr bwMode="auto">
          <a:xfrm>
            <a:off x="1547813" y="260350"/>
            <a:ext cx="5905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b="1"/>
              <a:t>운반체 매개 수송 </a:t>
            </a:r>
            <a:r>
              <a:rPr lang="en-US" altLang="ko-KR" b="1"/>
              <a:t>(carrier mediated transport): </a:t>
            </a:r>
            <a:r>
              <a:rPr lang="ko-KR" altLang="en-US" b="1"/>
              <a:t>촉진확산</a:t>
            </a:r>
          </a:p>
        </p:txBody>
      </p:sp>
      <p:pic>
        <p:nvPicPr>
          <p:cNvPr id="45059" name="Picture 5" descr="3-11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0" t="4761" r="10100" b="7141"/>
          <a:stretch>
            <a:fillRect/>
          </a:stretch>
        </p:blipFill>
        <p:spPr bwMode="auto">
          <a:xfrm>
            <a:off x="612775" y="620713"/>
            <a:ext cx="7920038" cy="618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Rectangle 7"/>
          <p:cNvSpPr>
            <a:spLocks noChangeAspect="1" noChangeArrowheads="1"/>
          </p:cNvSpPr>
          <p:nvPr/>
        </p:nvSpPr>
        <p:spPr bwMode="auto">
          <a:xfrm>
            <a:off x="1235075" y="2339975"/>
            <a:ext cx="246063" cy="1635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ko-KR"/>
          </a:p>
        </p:txBody>
      </p:sp>
      <p:sp>
        <p:nvSpPr>
          <p:cNvPr id="45061" name="Text Box 8"/>
          <p:cNvSpPr txBox="1">
            <a:spLocks noChangeAspect="1" noChangeArrowheads="1"/>
          </p:cNvSpPr>
          <p:nvPr/>
        </p:nvSpPr>
        <p:spPr bwMode="auto">
          <a:xfrm>
            <a:off x="1146175" y="2298700"/>
            <a:ext cx="4016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900" b="1"/>
              <a:t>ECF</a:t>
            </a:r>
          </a:p>
        </p:txBody>
      </p:sp>
      <p:sp>
        <p:nvSpPr>
          <p:cNvPr id="45062" name="Text Box 10"/>
          <p:cNvSpPr txBox="1">
            <a:spLocks noChangeArrowheads="1"/>
          </p:cNvSpPr>
          <p:nvPr/>
        </p:nvSpPr>
        <p:spPr bwMode="auto">
          <a:xfrm>
            <a:off x="6224588" y="1284288"/>
            <a:ext cx="685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sz="1000" b="1"/>
              <a:t>세포외액</a:t>
            </a:r>
          </a:p>
        </p:txBody>
      </p:sp>
      <p:sp>
        <p:nvSpPr>
          <p:cNvPr id="45063" name="Text Box 11"/>
          <p:cNvSpPr txBox="1">
            <a:spLocks noChangeArrowheads="1"/>
          </p:cNvSpPr>
          <p:nvPr/>
        </p:nvSpPr>
        <p:spPr bwMode="auto">
          <a:xfrm>
            <a:off x="6224588" y="3328988"/>
            <a:ext cx="685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sz="1000" b="1"/>
              <a:t>세포내액</a:t>
            </a:r>
          </a:p>
        </p:txBody>
      </p:sp>
      <p:grpSp>
        <p:nvGrpSpPr>
          <p:cNvPr id="45064" name="Group 16"/>
          <p:cNvGrpSpPr>
            <a:grpSpLocks/>
          </p:cNvGrpSpPr>
          <p:nvPr/>
        </p:nvGrpSpPr>
        <p:grpSpPr bwMode="auto">
          <a:xfrm>
            <a:off x="1447800" y="2027238"/>
            <a:ext cx="288925" cy="304800"/>
            <a:chOff x="119" y="2544"/>
            <a:chExt cx="182" cy="192"/>
          </a:xfrm>
        </p:grpSpPr>
        <p:sp>
          <p:nvSpPr>
            <p:cNvPr id="45065" name="Rectangle 17"/>
            <p:cNvSpPr>
              <a:spLocks noChangeArrowheads="1"/>
            </p:cNvSpPr>
            <p:nvPr/>
          </p:nvSpPr>
          <p:spPr bwMode="auto">
            <a:xfrm>
              <a:off x="158" y="2568"/>
              <a:ext cx="137" cy="13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altLang="ko-KR"/>
            </a:p>
          </p:txBody>
        </p:sp>
        <p:sp>
          <p:nvSpPr>
            <p:cNvPr id="45066" name="Text Box 18"/>
            <p:cNvSpPr txBox="1">
              <a:spLocks noChangeArrowheads="1"/>
            </p:cNvSpPr>
            <p:nvPr/>
          </p:nvSpPr>
          <p:spPr bwMode="auto">
            <a:xfrm>
              <a:off x="119" y="2544"/>
              <a:ext cx="18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eaLnBrk="1" hangingPunct="1"/>
              <a:r>
                <a:rPr lang="en-US" altLang="ko-KR" sz="1400" b="1"/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24281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Group 7"/>
          <p:cNvGrpSpPr>
            <a:grpSpLocks noChangeAspect="1"/>
          </p:cNvGrpSpPr>
          <p:nvPr/>
        </p:nvGrpSpPr>
        <p:grpSpPr bwMode="auto">
          <a:xfrm>
            <a:off x="1403350" y="76200"/>
            <a:ext cx="6913563" cy="6564313"/>
            <a:chOff x="1066" y="391"/>
            <a:chExt cx="3678" cy="3492"/>
          </a:xfrm>
        </p:grpSpPr>
        <p:pic>
          <p:nvPicPr>
            <p:cNvPr id="46090" name="Picture 4" descr="3-11-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69" t="4761" r="16159" b="5713"/>
            <a:stretch>
              <a:fillRect/>
            </a:stretch>
          </p:blipFill>
          <p:spPr bwMode="auto">
            <a:xfrm>
              <a:off x="1066" y="391"/>
              <a:ext cx="3678" cy="3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91" name="Rectangle 5"/>
            <p:cNvSpPr>
              <a:spLocks noChangeAspect="1" noChangeArrowheads="1"/>
            </p:cNvSpPr>
            <p:nvPr/>
          </p:nvSpPr>
          <p:spPr bwMode="auto">
            <a:xfrm>
              <a:off x="1489" y="1134"/>
              <a:ext cx="136" cy="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altLang="ko-KR"/>
            </a:p>
          </p:txBody>
        </p:sp>
        <p:sp>
          <p:nvSpPr>
            <p:cNvPr id="46092" name="Text Box 6"/>
            <p:cNvSpPr txBox="1">
              <a:spLocks noChangeAspect="1" noChangeArrowheads="1"/>
            </p:cNvSpPr>
            <p:nvPr/>
          </p:nvSpPr>
          <p:spPr bwMode="auto">
            <a:xfrm>
              <a:off x="1423" y="1110"/>
              <a:ext cx="193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eaLnBrk="1" hangingPunct="1"/>
              <a:r>
                <a:rPr lang="en-US" altLang="ko-KR" sz="900" b="1"/>
                <a:t>ICF</a:t>
              </a:r>
            </a:p>
          </p:txBody>
        </p:sp>
      </p:grpSp>
      <p:sp>
        <p:nvSpPr>
          <p:cNvPr id="46083" name="Text Box 8"/>
          <p:cNvSpPr txBox="1">
            <a:spLocks noChangeArrowheads="1"/>
          </p:cNvSpPr>
          <p:nvPr/>
        </p:nvSpPr>
        <p:spPr bwMode="auto">
          <a:xfrm>
            <a:off x="5929313" y="1073150"/>
            <a:ext cx="685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sz="1000" b="1"/>
              <a:t>세포외액</a:t>
            </a:r>
          </a:p>
        </p:txBody>
      </p:sp>
      <p:sp>
        <p:nvSpPr>
          <p:cNvPr id="46084" name="Text Box 9"/>
          <p:cNvSpPr txBox="1">
            <a:spLocks noChangeArrowheads="1"/>
          </p:cNvSpPr>
          <p:nvPr/>
        </p:nvSpPr>
        <p:spPr bwMode="auto">
          <a:xfrm>
            <a:off x="5929313" y="2608263"/>
            <a:ext cx="685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sz="1000" b="1"/>
              <a:t>세포내액</a:t>
            </a:r>
          </a:p>
        </p:txBody>
      </p:sp>
      <p:sp>
        <p:nvSpPr>
          <p:cNvPr id="46085" name="Text Box 10"/>
          <p:cNvSpPr txBox="1">
            <a:spLocks noChangeArrowheads="1"/>
          </p:cNvSpPr>
          <p:nvPr/>
        </p:nvSpPr>
        <p:spPr bwMode="auto">
          <a:xfrm>
            <a:off x="5940425" y="3889375"/>
            <a:ext cx="685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sz="1000" b="1"/>
              <a:t>세포외액</a:t>
            </a:r>
          </a:p>
        </p:txBody>
      </p:sp>
      <p:sp>
        <p:nvSpPr>
          <p:cNvPr id="46086" name="Text Box 11"/>
          <p:cNvSpPr txBox="1">
            <a:spLocks noChangeArrowheads="1"/>
          </p:cNvSpPr>
          <p:nvPr/>
        </p:nvSpPr>
        <p:spPr bwMode="auto">
          <a:xfrm>
            <a:off x="5940425" y="5435600"/>
            <a:ext cx="685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sz="1000" b="1"/>
              <a:t>세포내액</a:t>
            </a:r>
          </a:p>
        </p:txBody>
      </p:sp>
      <p:grpSp>
        <p:nvGrpSpPr>
          <p:cNvPr id="46087" name="Group 15"/>
          <p:cNvGrpSpPr>
            <a:grpSpLocks/>
          </p:cNvGrpSpPr>
          <p:nvPr/>
        </p:nvGrpSpPr>
        <p:grpSpPr bwMode="auto">
          <a:xfrm>
            <a:off x="2124075" y="1196975"/>
            <a:ext cx="215900" cy="304800"/>
            <a:chOff x="687" y="742"/>
            <a:chExt cx="136" cy="192"/>
          </a:xfrm>
        </p:grpSpPr>
        <p:sp>
          <p:nvSpPr>
            <p:cNvPr id="46088" name="Rectangle 13"/>
            <p:cNvSpPr>
              <a:spLocks noChangeArrowheads="1"/>
            </p:cNvSpPr>
            <p:nvPr/>
          </p:nvSpPr>
          <p:spPr bwMode="auto">
            <a:xfrm>
              <a:off x="730" y="777"/>
              <a:ext cx="93" cy="128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altLang="ko-KR"/>
            </a:p>
          </p:txBody>
        </p:sp>
        <p:sp>
          <p:nvSpPr>
            <p:cNvPr id="46089" name="Text Box 14"/>
            <p:cNvSpPr txBox="1">
              <a:spLocks noChangeArrowheads="1"/>
            </p:cNvSpPr>
            <p:nvPr/>
          </p:nvSpPr>
          <p:spPr bwMode="auto">
            <a:xfrm>
              <a:off x="687" y="742"/>
              <a:ext cx="12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eaLnBrk="1" hangingPunct="1"/>
              <a:r>
                <a:rPr lang="en-US" altLang="ko-KR" sz="1400" b="1"/>
                <a:t>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44459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5"/>
          <p:cNvSpPr txBox="1">
            <a:spLocks noChangeArrowheads="1"/>
          </p:cNvSpPr>
          <p:nvPr/>
        </p:nvSpPr>
        <p:spPr bwMode="auto">
          <a:xfrm>
            <a:off x="130175" y="0"/>
            <a:ext cx="8905875" cy="421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buFontTx/>
              <a:buChar char="•"/>
            </a:pPr>
            <a:r>
              <a:rPr lang="ko-KR" altLang="en-US" b="1"/>
              <a:t>능동수송</a:t>
            </a:r>
            <a:r>
              <a:rPr lang="en-US" altLang="ko-KR"/>
              <a:t>: </a:t>
            </a:r>
            <a:r>
              <a:rPr lang="ko-KR" altLang="en-US"/>
              <a:t>촉진확산처럼 막을 통해 특정 물질을 수송하기 위해 단백질 운반체를 이용</a:t>
            </a:r>
          </a:p>
          <a:p>
            <a:pPr eaLnBrk="1" hangingPunct="1"/>
            <a:endParaRPr lang="ko-KR" altLang="en-US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그러나 이 경우에는 농도 기울기를 거슬러 수송이 일어날 수 있다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능동수송의 경우 결합부위는 인산화에 의해 농도가 낮은 쪽에서 친화력이 높아진다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(</a:t>
            </a:r>
            <a:r>
              <a:rPr lang="ko-KR" altLang="en-US"/>
              <a:t>운반체는 </a:t>
            </a:r>
            <a:r>
              <a:rPr lang="en-US" altLang="ko-KR"/>
              <a:t>ATP </a:t>
            </a:r>
            <a:r>
              <a:rPr lang="ko-KR" altLang="en-US"/>
              <a:t>가수분해 효소의 활성을 가지고 있어 </a:t>
            </a:r>
            <a:r>
              <a:rPr lang="en-US" altLang="ko-KR"/>
              <a:t>ATP </a:t>
            </a:r>
            <a:r>
              <a:rPr lang="ko-KR" altLang="en-US"/>
              <a:t>말단의 인산기를 떼어내어</a:t>
            </a:r>
          </a:p>
          <a:p>
            <a:pPr eaLnBrk="1" hangingPunct="1"/>
            <a:r>
              <a:rPr lang="ko-KR" altLang="en-US"/>
              <a:t>  </a:t>
            </a:r>
            <a:r>
              <a:rPr lang="en-US" altLang="ko-KR"/>
              <a:t>ADP</a:t>
            </a:r>
            <a:r>
              <a:rPr lang="ko-KR" altLang="en-US"/>
              <a:t>와 무기인산을 만들고</a:t>
            </a:r>
            <a:r>
              <a:rPr lang="en-US" altLang="ko-KR"/>
              <a:t>, </a:t>
            </a:r>
            <a:r>
              <a:rPr lang="ko-KR" altLang="en-US"/>
              <a:t>이 인산기가 곧바로 운반체에 결합한다</a:t>
            </a:r>
            <a:r>
              <a:rPr lang="en-US" altLang="ko-KR"/>
              <a:t>.)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인산화가 일어나고 운반체에 수송 물질이 결합하면 운반체 단백질의 구조가 뒤집혀 </a:t>
            </a:r>
          </a:p>
          <a:p>
            <a:pPr eaLnBrk="1" hangingPunct="1"/>
            <a:r>
              <a:rPr lang="ko-KR" altLang="en-US"/>
              <a:t>  서   수송 물질이 막의 반대쪽</a:t>
            </a:r>
            <a:r>
              <a:rPr lang="en-US" altLang="ko-KR"/>
              <a:t>, </a:t>
            </a:r>
            <a:r>
              <a:rPr lang="ko-KR" altLang="en-US"/>
              <a:t>즉 수송 물질의 농도가 높은 쪽에 노출된다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운반체의 구조변화는 탈인산화를 유도하고</a:t>
            </a:r>
            <a:r>
              <a:rPr lang="en-US" altLang="ko-KR"/>
              <a:t>, </a:t>
            </a:r>
            <a:r>
              <a:rPr lang="ko-KR" altLang="en-US"/>
              <a:t>인산이 제거되면 수송 물질에 대한 </a:t>
            </a:r>
          </a:p>
          <a:p>
            <a:pPr eaLnBrk="1" hangingPunct="1"/>
            <a:r>
              <a:rPr lang="ko-KR" altLang="en-US"/>
              <a:t>  친화력이 감소하며</a:t>
            </a:r>
            <a:r>
              <a:rPr lang="en-US" altLang="ko-KR"/>
              <a:t>, </a:t>
            </a:r>
            <a:r>
              <a:rPr lang="ko-KR" altLang="en-US"/>
              <a:t>따라서 수송 물질이 농도가 높은 쪽으로 떨어져 나온다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-APT</a:t>
            </a:r>
            <a:r>
              <a:rPr lang="ko-KR" altLang="en-US"/>
              <a:t>의 에너지를 소모하여</a:t>
            </a:r>
            <a:r>
              <a:rPr lang="en-US" altLang="ko-KR"/>
              <a:t>, </a:t>
            </a:r>
            <a:r>
              <a:rPr lang="ko-KR" altLang="en-US"/>
              <a:t>수송 물질이 농도 기울기를 거슬러 이동한다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36524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7"/>
          <p:cNvSpPr txBox="1">
            <a:spLocks noChangeArrowheads="1"/>
          </p:cNvSpPr>
          <p:nvPr/>
        </p:nvSpPr>
        <p:spPr bwMode="auto">
          <a:xfrm>
            <a:off x="250825" y="0"/>
            <a:ext cx="10556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buFontTx/>
              <a:buChar char="•"/>
            </a:pPr>
            <a:r>
              <a:rPr lang="ko-KR" altLang="en-US" sz="1600" b="1"/>
              <a:t>능동수송</a:t>
            </a:r>
          </a:p>
        </p:txBody>
      </p:sp>
      <p:grpSp>
        <p:nvGrpSpPr>
          <p:cNvPr id="48131" name="Group 10"/>
          <p:cNvGrpSpPr>
            <a:grpSpLocks noChangeAspect="1"/>
          </p:cNvGrpSpPr>
          <p:nvPr/>
        </p:nvGrpSpPr>
        <p:grpSpPr bwMode="auto">
          <a:xfrm>
            <a:off x="827088" y="333375"/>
            <a:ext cx="7561262" cy="4946650"/>
            <a:chOff x="249" y="572"/>
            <a:chExt cx="5171" cy="3384"/>
          </a:xfrm>
        </p:grpSpPr>
        <p:pic>
          <p:nvPicPr>
            <p:cNvPr id="48133" name="Picture 5" descr="3-1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6" t="8093" r="3366" b="14282"/>
            <a:stretch>
              <a:fillRect/>
            </a:stretch>
          </p:blipFill>
          <p:spPr bwMode="auto">
            <a:xfrm>
              <a:off x="249" y="572"/>
              <a:ext cx="5171" cy="3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34" name="Text Box 6"/>
            <p:cNvSpPr txBox="1">
              <a:spLocks noChangeAspect="1" noChangeArrowheads="1"/>
            </p:cNvSpPr>
            <p:nvPr/>
          </p:nvSpPr>
          <p:spPr bwMode="auto">
            <a:xfrm>
              <a:off x="4883" y="1010"/>
              <a:ext cx="126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eaLnBrk="1" hangingPunct="1"/>
              <a:endParaRPr lang="en-US" altLang="ko-KR"/>
            </a:p>
          </p:txBody>
        </p:sp>
        <p:sp>
          <p:nvSpPr>
            <p:cNvPr id="48135" name="Text Box 8"/>
            <p:cNvSpPr txBox="1">
              <a:spLocks noChangeAspect="1" noChangeArrowheads="1"/>
            </p:cNvSpPr>
            <p:nvPr/>
          </p:nvSpPr>
          <p:spPr bwMode="auto">
            <a:xfrm>
              <a:off x="3991" y="1189"/>
              <a:ext cx="469" cy="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eaLnBrk="1" hangingPunct="1"/>
              <a:r>
                <a:rPr lang="ko-KR" altLang="en-US" sz="1000" b="1"/>
                <a:t>세포외액</a:t>
              </a:r>
            </a:p>
          </p:txBody>
        </p:sp>
        <p:sp>
          <p:nvSpPr>
            <p:cNvPr id="48136" name="Text Box 9"/>
            <p:cNvSpPr txBox="1">
              <a:spLocks noChangeAspect="1" noChangeArrowheads="1"/>
            </p:cNvSpPr>
            <p:nvPr/>
          </p:nvSpPr>
          <p:spPr bwMode="auto">
            <a:xfrm>
              <a:off x="3968" y="2383"/>
              <a:ext cx="469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eaLnBrk="1" hangingPunct="1"/>
              <a:r>
                <a:rPr lang="ko-KR" altLang="en-US" sz="1000" b="1"/>
                <a:t>세포내액</a:t>
              </a:r>
            </a:p>
          </p:txBody>
        </p:sp>
      </p:grpSp>
      <p:sp>
        <p:nvSpPr>
          <p:cNvPr id="48132" name="Text Box 12"/>
          <p:cNvSpPr txBox="1">
            <a:spLocks noChangeArrowheads="1"/>
          </p:cNvSpPr>
          <p:nvPr/>
        </p:nvSpPr>
        <p:spPr bwMode="auto">
          <a:xfrm>
            <a:off x="323850" y="5276850"/>
            <a:ext cx="85725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/>
              <a:t>-</a:t>
            </a:r>
            <a:r>
              <a:rPr lang="ko-KR" altLang="en-US"/>
              <a:t>이러한 능동수송 매카니즘은 주로 펌프</a:t>
            </a:r>
            <a:r>
              <a:rPr lang="en-US" altLang="ko-KR"/>
              <a:t>(pump)</a:t>
            </a:r>
            <a:r>
              <a:rPr lang="ko-KR" altLang="en-US"/>
              <a:t>라고 불려지며</a:t>
            </a:r>
            <a:r>
              <a:rPr lang="en-US" altLang="ko-KR"/>
              <a:t>,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에너지를 이용해 물을 높은 곳에서 낮은 곳으로 끌어올리는 펌프와 비슷하다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가장 단순한 능동수송 펌프는 한 종류의 물질만 운반한다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더 복잡한 능동수송은 </a:t>
            </a:r>
            <a:r>
              <a:rPr lang="en-US" altLang="ko-KR"/>
              <a:t>2</a:t>
            </a:r>
            <a:r>
              <a:rPr lang="ko-KR" altLang="en-US"/>
              <a:t>개 이상의 물질을 동시에 같은 방향 </a:t>
            </a:r>
            <a:r>
              <a:rPr lang="en-US" altLang="ko-KR"/>
              <a:t>(</a:t>
            </a:r>
            <a:r>
              <a:rPr lang="ko-KR" altLang="en-US"/>
              <a:t>공동수송</a:t>
            </a:r>
            <a:r>
              <a:rPr lang="en-US" altLang="ko-KR"/>
              <a:t>, symport),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또는 반대 방향</a:t>
            </a:r>
            <a:r>
              <a:rPr lang="en-US" altLang="ko-KR"/>
              <a:t>(</a:t>
            </a:r>
            <a:r>
              <a:rPr lang="ko-KR" altLang="en-US"/>
              <a:t>역수송</a:t>
            </a:r>
            <a:r>
              <a:rPr lang="en-US" altLang="ko-KR"/>
              <a:t>, antiport)</a:t>
            </a:r>
            <a:r>
              <a:rPr lang="ko-KR" altLang="en-US"/>
              <a:t>으로 이동시킨다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38815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3-14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" t="18091" r="2693" b="21423"/>
          <a:stretch>
            <a:fillRect/>
          </a:stretch>
        </p:blipFill>
        <p:spPr>
          <a:xfrm>
            <a:off x="179388" y="2343150"/>
            <a:ext cx="8713787" cy="3940175"/>
          </a:xfrm>
          <a:noFill/>
        </p:spPr>
      </p:pic>
      <p:sp>
        <p:nvSpPr>
          <p:cNvPr id="49155" name="Text Box 7"/>
          <p:cNvSpPr txBox="1">
            <a:spLocks noChangeArrowheads="1"/>
          </p:cNvSpPr>
          <p:nvPr/>
        </p:nvSpPr>
        <p:spPr bwMode="auto">
          <a:xfrm>
            <a:off x="158750" y="44450"/>
            <a:ext cx="9023350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b="1"/>
              <a:t>Na</a:t>
            </a:r>
            <a:r>
              <a:rPr lang="en-US" altLang="ko-KR" b="1" baseline="30000"/>
              <a:t>+</a:t>
            </a:r>
            <a:r>
              <a:rPr lang="en-US" altLang="ko-KR" b="1"/>
              <a:t>-K</a:t>
            </a:r>
            <a:r>
              <a:rPr lang="en-US" altLang="ko-KR" b="1" baseline="30000"/>
              <a:t>+</a:t>
            </a:r>
            <a:r>
              <a:rPr lang="en-US" altLang="ko-KR" b="1"/>
              <a:t> ATPase </a:t>
            </a:r>
            <a:r>
              <a:rPr lang="ko-KR" altLang="en-US" b="1"/>
              <a:t>펌프</a:t>
            </a:r>
          </a:p>
          <a:p>
            <a:pPr eaLnBrk="1" hangingPunct="1"/>
            <a:r>
              <a:rPr lang="en-US" altLang="ko-KR"/>
              <a:t>Na</a:t>
            </a:r>
            <a:r>
              <a:rPr lang="en-US" altLang="ko-KR" baseline="30000"/>
              <a:t>+</a:t>
            </a:r>
            <a:r>
              <a:rPr lang="en-US" altLang="ko-KR"/>
              <a:t>-K</a:t>
            </a:r>
            <a:r>
              <a:rPr lang="en-US" altLang="ko-KR" baseline="30000"/>
              <a:t>+</a:t>
            </a:r>
            <a:r>
              <a:rPr lang="en-US" altLang="ko-KR"/>
              <a:t> ATPase </a:t>
            </a:r>
            <a:r>
              <a:rPr lang="ko-KR" altLang="en-US"/>
              <a:t>펌프는 세가지 중요한 역할을 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1.</a:t>
            </a:r>
            <a:r>
              <a:rPr lang="ko-KR" altLang="en-US"/>
              <a:t>모든 세포에서 원형질막을 가로질러 </a:t>
            </a:r>
            <a:r>
              <a:rPr lang="en-US" altLang="ko-KR"/>
              <a:t>Na</a:t>
            </a:r>
            <a:r>
              <a:rPr lang="ko-KR" altLang="en-US"/>
              <a:t>와 </a:t>
            </a:r>
            <a:r>
              <a:rPr lang="en-US" altLang="ko-KR"/>
              <a:t>K</a:t>
            </a:r>
            <a:r>
              <a:rPr lang="ko-KR" altLang="en-US"/>
              <a:t>의 농도 기울기를 유지한다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이들 이온의 농도 기울기는 특히 신경 및 근육세포에서 전기적 신호를 만드는데 중요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2.</a:t>
            </a:r>
            <a:r>
              <a:rPr lang="ko-KR" altLang="en-US"/>
              <a:t>이 펌프에 의해 세포 안의 용질 농도를 조절함으로써 세포의 팽창이나 수축을 </a:t>
            </a:r>
          </a:p>
          <a:p>
            <a:pPr eaLnBrk="1" hangingPunct="1"/>
            <a:r>
              <a:rPr lang="ko-KR" altLang="en-US"/>
              <a:t>  일으키는 삼투효과를 최소화하여 세포의 부피를 조절한다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3.</a:t>
            </a:r>
            <a:r>
              <a:rPr lang="ko-KR" altLang="en-US"/>
              <a:t>이 펌프를 작동하는 에너지는 간접적으로는 포도당이나 아미노산을 장이나 신장의</a:t>
            </a:r>
          </a:p>
          <a:p>
            <a:pPr eaLnBrk="1" hangingPunct="1"/>
            <a:r>
              <a:rPr lang="ko-KR" altLang="en-US"/>
              <a:t>  막을 가로질러 이동시키는 데에도 작용한다</a:t>
            </a:r>
            <a:r>
              <a:rPr lang="en-US" altLang="ko-KR"/>
              <a:t>. </a:t>
            </a:r>
            <a:r>
              <a:rPr lang="ko-KR" altLang="en-US"/>
              <a:t>이런 과정을 </a:t>
            </a:r>
            <a:r>
              <a:rPr lang="en-US" altLang="ko-KR"/>
              <a:t>2</a:t>
            </a:r>
            <a:r>
              <a:rPr lang="ko-KR" altLang="en-US"/>
              <a:t>차 능동수송이라 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</p:txBody>
      </p:sp>
      <p:sp>
        <p:nvSpPr>
          <p:cNvPr id="49156" name="Text Box 8"/>
          <p:cNvSpPr txBox="1">
            <a:spLocks noChangeArrowheads="1"/>
          </p:cNvSpPr>
          <p:nvPr/>
        </p:nvSpPr>
        <p:spPr bwMode="auto">
          <a:xfrm>
            <a:off x="231775" y="6226175"/>
            <a:ext cx="81756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이 펌프는 에너지를 이용하여 운반체의 인산화</a:t>
            </a:r>
            <a:r>
              <a:rPr lang="en-US" altLang="ko-KR"/>
              <a:t>-</a:t>
            </a:r>
            <a:r>
              <a:rPr lang="ko-KR" altLang="en-US"/>
              <a:t>탈인산화 반응을 일으킴으로써</a:t>
            </a:r>
          </a:p>
          <a:p>
            <a:pPr eaLnBrk="1" hangingPunct="1"/>
            <a:r>
              <a:rPr lang="en-US" altLang="ko-KR"/>
              <a:t>Na</a:t>
            </a:r>
            <a:r>
              <a:rPr lang="ko-KR" altLang="en-US"/>
              <a:t>를 세포 밖으로</a:t>
            </a:r>
            <a:r>
              <a:rPr lang="en-US" altLang="ko-KR"/>
              <a:t>, K</a:t>
            </a:r>
            <a:r>
              <a:rPr lang="ko-KR" altLang="en-US"/>
              <a:t>를 세포 안으로 농도기울기를 거슬러 이동시킨다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54959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4"/>
          <p:cNvSpPr txBox="1">
            <a:spLocks noChangeArrowheads="1"/>
          </p:cNvSpPr>
          <p:nvPr/>
        </p:nvSpPr>
        <p:spPr bwMode="auto">
          <a:xfrm>
            <a:off x="34925" y="44450"/>
            <a:ext cx="9090025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b="1"/>
              <a:t>2</a:t>
            </a:r>
            <a:r>
              <a:rPr lang="ko-KR" altLang="en-US" b="1"/>
              <a:t>차 능동수송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많은 세포가 하나의 용질을 농도기울기를 거슬러 이동시키기 위해 </a:t>
            </a:r>
            <a:r>
              <a:rPr lang="en-US" altLang="ko-KR"/>
              <a:t>Na</a:t>
            </a:r>
            <a:r>
              <a:rPr lang="ko-KR" altLang="en-US"/>
              <a:t>에 대한 </a:t>
            </a:r>
          </a:p>
          <a:p>
            <a:pPr eaLnBrk="1" hangingPunct="1"/>
            <a:r>
              <a:rPr lang="ko-KR" altLang="en-US"/>
              <a:t>  결합부위와 영양물질에 대한 결합부위를 모두 가지는 공수송 운반체 </a:t>
            </a:r>
            <a:r>
              <a:rPr lang="en-US" altLang="ko-KR"/>
              <a:t>(cotransport</a:t>
            </a:r>
          </a:p>
          <a:p>
            <a:pPr eaLnBrk="1" hangingPunct="1"/>
            <a:r>
              <a:rPr lang="en-US" altLang="ko-KR"/>
              <a:t>  carrier)</a:t>
            </a:r>
            <a:r>
              <a:rPr lang="ko-KR" altLang="en-US"/>
              <a:t>를 이용한다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세포 안의 </a:t>
            </a:r>
            <a:r>
              <a:rPr lang="en-US" altLang="ko-KR"/>
              <a:t>APT </a:t>
            </a:r>
            <a:r>
              <a:rPr lang="ko-KR" altLang="en-US"/>
              <a:t>에너지가 운반체에 의해 직접 사용되지 않고 </a:t>
            </a:r>
            <a:r>
              <a:rPr lang="en-US" altLang="ko-KR"/>
              <a:t>APT</a:t>
            </a:r>
            <a:r>
              <a:rPr lang="ko-KR" altLang="en-US"/>
              <a:t>에 의해 유지되는 </a:t>
            </a:r>
          </a:p>
          <a:p>
            <a:pPr eaLnBrk="1" hangingPunct="1"/>
            <a:r>
              <a:rPr lang="ko-KR" altLang="en-US"/>
              <a:t>  </a:t>
            </a:r>
            <a:r>
              <a:rPr lang="en-US" altLang="ko-KR"/>
              <a:t>Na</a:t>
            </a:r>
            <a:r>
              <a:rPr lang="ko-KR" altLang="en-US"/>
              <a:t>의 농도 기울기에 저장된 에너지가 수송에 사용된다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장세포는 영양물질이 내강 안에 남아 배설되지 않도록 이들을 소장 내강에서 혈액으로</a:t>
            </a:r>
          </a:p>
          <a:p>
            <a:pPr eaLnBrk="1" hangingPunct="1"/>
            <a:r>
              <a:rPr lang="ko-KR" altLang="en-US"/>
              <a:t>  계속 수송하고 농축시킨다</a:t>
            </a:r>
            <a:r>
              <a:rPr lang="en-US" altLang="ko-KR"/>
              <a:t>. 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신장세포는 오줌이 될 용액에서 영양물질을 농도 기울기에 역행해서 혈액으로 재흡수</a:t>
            </a:r>
          </a:p>
          <a:p>
            <a:pPr eaLnBrk="1" hangingPunct="1"/>
            <a:r>
              <a:rPr lang="ko-KR" altLang="en-US"/>
              <a:t>  함으로써 이들의 배출을 막아준다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장이나 신장에서 포도당을 농도 기울기를 거슬러 수송하는 운반체는 촉진확산을</a:t>
            </a:r>
          </a:p>
          <a:p>
            <a:pPr eaLnBrk="1" hangingPunct="1"/>
            <a:r>
              <a:rPr lang="ko-KR" altLang="en-US"/>
              <a:t>  담당하는 운반체와는 다르다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21175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4"/>
          <p:cNvSpPr txBox="1">
            <a:spLocks noChangeArrowheads="1"/>
          </p:cNvSpPr>
          <p:nvPr/>
        </p:nvSpPr>
        <p:spPr bwMode="auto">
          <a:xfrm>
            <a:off x="34925" y="44450"/>
            <a:ext cx="9139238" cy="668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b="1"/>
              <a:t>2</a:t>
            </a:r>
            <a:r>
              <a:rPr lang="ko-KR" altLang="en-US" b="1"/>
              <a:t>차 능동수송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에너지를 소모하는 </a:t>
            </a:r>
            <a:r>
              <a:rPr lang="en-US" altLang="ko-KR"/>
              <a:t>Na-K </a:t>
            </a:r>
            <a:r>
              <a:rPr lang="ko-KR" altLang="en-US"/>
              <a:t>펌프에 의해 </a:t>
            </a:r>
            <a:r>
              <a:rPr lang="en-US" altLang="ko-KR"/>
              <a:t>Na </a:t>
            </a:r>
            <a:r>
              <a:rPr lang="ko-KR" altLang="en-US"/>
              <a:t>이온이 계속 배출되어 세포 안쪽에 비해 </a:t>
            </a:r>
          </a:p>
          <a:p>
            <a:pPr eaLnBrk="1" hangingPunct="1"/>
            <a:r>
              <a:rPr lang="ko-KR" altLang="en-US"/>
              <a:t>  내강에 </a:t>
            </a:r>
            <a:r>
              <a:rPr lang="en-US" altLang="ko-KR"/>
              <a:t>Na</a:t>
            </a:r>
            <a:r>
              <a:rPr lang="ko-KR" altLang="en-US"/>
              <a:t>가 많이 존재한다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-Na</a:t>
            </a:r>
            <a:r>
              <a:rPr lang="ko-KR" altLang="en-US"/>
              <a:t>의 농도 차이에 의해 공수송 운반체가 외부에 노출되어 있을 때 더 많은 </a:t>
            </a:r>
            <a:r>
              <a:rPr lang="en-US" altLang="ko-KR"/>
              <a:t>Na</a:t>
            </a:r>
            <a:r>
              <a:rPr lang="ko-KR" altLang="en-US"/>
              <a:t>가</a:t>
            </a:r>
          </a:p>
          <a:p>
            <a:pPr eaLnBrk="1" hangingPunct="1"/>
            <a:r>
              <a:rPr lang="ko-KR" altLang="en-US"/>
              <a:t>  결합한다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-Na</a:t>
            </a:r>
            <a:r>
              <a:rPr lang="ko-KR" altLang="en-US"/>
              <a:t>가 공수송 운반체에 결합하면</a:t>
            </a:r>
            <a:r>
              <a:rPr lang="en-US" altLang="ko-KR"/>
              <a:t>, </a:t>
            </a:r>
            <a:r>
              <a:rPr lang="ko-KR" altLang="en-US"/>
              <a:t>운반체의 다른 수송물질에 대한 친화도가 증가하며</a:t>
            </a:r>
            <a:r>
              <a:rPr lang="en-US" altLang="ko-KR"/>
              <a:t>,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따라서 바깥쪽으로 노출되어 있을 때 포도당에 대한 친화도가 커진다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-Na</a:t>
            </a:r>
            <a:r>
              <a:rPr lang="ko-KR" altLang="en-US"/>
              <a:t>와 포도당 모두가 운반체에 결합하면 운반체의 입체구조 변화가 일어나 세포의</a:t>
            </a:r>
          </a:p>
          <a:p>
            <a:pPr eaLnBrk="1" hangingPunct="1"/>
            <a:r>
              <a:rPr lang="ko-KR" altLang="en-US"/>
              <a:t>  안쪽으로 열리게 된다</a:t>
            </a:r>
            <a:r>
              <a:rPr lang="en-US" altLang="ko-KR"/>
              <a:t>. </a:t>
            </a:r>
            <a:r>
              <a:rPr lang="ko-KR" altLang="en-US"/>
              <a:t>안쪽의 </a:t>
            </a:r>
            <a:r>
              <a:rPr lang="en-US" altLang="ko-KR"/>
              <a:t>Na </a:t>
            </a:r>
            <a:r>
              <a:rPr lang="ko-KR" altLang="en-US"/>
              <a:t>농도가 낮으므로 </a:t>
            </a:r>
            <a:r>
              <a:rPr lang="en-US" altLang="ko-KR"/>
              <a:t>Na </a:t>
            </a:r>
            <a:r>
              <a:rPr lang="ko-KR" altLang="en-US"/>
              <a:t>이온이 떨어지며</a:t>
            </a:r>
            <a:r>
              <a:rPr lang="en-US" altLang="ko-KR"/>
              <a:t>, </a:t>
            </a:r>
            <a:r>
              <a:rPr lang="ko-KR" altLang="en-US"/>
              <a:t>따라서</a:t>
            </a:r>
          </a:p>
          <a:p>
            <a:pPr eaLnBrk="1" hangingPunct="1"/>
            <a:r>
              <a:rPr lang="ko-KR" altLang="en-US"/>
              <a:t>  포도당에 대한 친화도도 감소하여 떨어져 나온다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이 경우 </a:t>
            </a:r>
            <a:r>
              <a:rPr lang="en-US" altLang="ko-KR"/>
              <a:t>Na </a:t>
            </a:r>
            <a:r>
              <a:rPr lang="ko-KR" altLang="en-US"/>
              <a:t>이온의 세포 안으로의 이동은 농도 기울기를 따라 이동했지만</a:t>
            </a:r>
            <a:r>
              <a:rPr lang="en-US" altLang="ko-KR"/>
              <a:t>, </a:t>
            </a:r>
            <a:r>
              <a:rPr lang="ko-KR" altLang="en-US"/>
              <a:t>포도당은</a:t>
            </a:r>
          </a:p>
          <a:p>
            <a:pPr eaLnBrk="1" hangingPunct="1"/>
            <a:r>
              <a:rPr lang="ko-KR" altLang="en-US"/>
              <a:t>  세포 안의 농도가 높으므로 포도당은 농도기울기를 거슬러 이동한 것이다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운반체에서 떨어져 나온 </a:t>
            </a:r>
            <a:r>
              <a:rPr lang="en-US" altLang="ko-KR"/>
              <a:t>Na  </a:t>
            </a:r>
            <a:r>
              <a:rPr lang="ko-KR" altLang="en-US"/>
              <a:t>이온은 곧바로 </a:t>
            </a:r>
            <a:r>
              <a:rPr lang="en-US" altLang="ko-KR"/>
              <a:t>Na-K </a:t>
            </a:r>
            <a:r>
              <a:rPr lang="ko-KR" altLang="en-US"/>
              <a:t>펌프에 의해 배출되어 세포 내의 </a:t>
            </a:r>
          </a:p>
          <a:p>
            <a:pPr eaLnBrk="1" hangingPunct="1"/>
            <a:r>
              <a:rPr lang="ko-KR" altLang="en-US"/>
              <a:t>  </a:t>
            </a:r>
            <a:r>
              <a:rPr lang="en-US" altLang="ko-KR"/>
              <a:t>Na </a:t>
            </a:r>
            <a:r>
              <a:rPr lang="ko-KR" altLang="en-US"/>
              <a:t>이온 농도는 낮게 유지된다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이 과정에서 포도당에 대한 운반체 결합부위의 친화도를 바꾸기 위한 인산화 과정이 </a:t>
            </a:r>
          </a:p>
          <a:p>
            <a:pPr eaLnBrk="1" hangingPunct="1"/>
            <a:r>
              <a:rPr lang="ko-KR" altLang="en-US"/>
              <a:t>  필요 없고</a:t>
            </a:r>
            <a:r>
              <a:rPr lang="en-US" altLang="ko-KR"/>
              <a:t>, </a:t>
            </a:r>
            <a:r>
              <a:rPr lang="ko-KR" altLang="en-US"/>
              <a:t>공수송 운반체를 움직이는데 에너지가 직접 사용되지 않는다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그 대신 </a:t>
            </a:r>
            <a:r>
              <a:rPr lang="en-US" altLang="ko-KR"/>
              <a:t>Na </a:t>
            </a:r>
            <a:r>
              <a:rPr lang="ko-KR" altLang="en-US"/>
              <a:t>이온의 농도를 </a:t>
            </a:r>
            <a:r>
              <a:rPr lang="en-US" altLang="ko-KR"/>
              <a:t>1</a:t>
            </a:r>
            <a:r>
              <a:rPr lang="ko-KR" altLang="en-US"/>
              <a:t>차 능동수송에 의해 유지함으로써</a:t>
            </a:r>
            <a:r>
              <a:rPr lang="en-US" altLang="ko-KR"/>
              <a:t>, </a:t>
            </a:r>
            <a:r>
              <a:rPr lang="ko-KR" altLang="en-US"/>
              <a:t>포도당을 농도기울기를</a:t>
            </a:r>
          </a:p>
          <a:p>
            <a:pPr eaLnBrk="1" hangingPunct="1"/>
            <a:r>
              <a:rPr lang="ko-KR" altLang="en-US"/>
              <a:t>  거슬러 이동시키는 </a:t>
            </a:r>
            <a:r>
              <a:rPr lang="en-US" altLang="ko-KR"/>
              <a:t>2</a:t>
            </a:r>
            <a:r>
              <a:rPr lang="ko-KR" altLang="en-US"/>
              <a:t>차 능동수송의 원동력이 제공된다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4832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5"/>
          <p:cNvSpPr txBox="1">
            <a:spLocks noChangeArrowheads="1"/>
          </p:cNvSpPr>
          <p:nvPr/>
        </p:nvSpPr>
        <p:spPr bwMode="auto">
          <a:xfrm>
            <a:off x="1116013" y="998538"/>
            <a:ext cx="7624762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ko-KR" sz="2400" b="1"/>
              <a:t> </a:t>
            </a:r>
            <a:r>
              <a:rPr lang="ko-KR" altLang="en-US" sz="2400" b="1"/>
              <a:t>적응 </a:t>
            </a:r>
            <a:r>
              <a:rPr lang="en-US" altLang="ko-KR" sz="2400" b="1"/>
              <a:t>/ </a:t>
            </a:r>
            <a:r>
              <a:rPr lang="ko-KR" altLang="en-US" sz="2400" b="1"/>
              <a:t>순응</a:t>
            </a:r>
          </a:p>
          <a:p>
            <a:pPr eaLnBrk="1" hangingPunct="1">
              <a:buFontTx/>
              <a:buChar char="•"/>
            </a:pPr>
            <a:endParaRPr lang="ko-KR" altLang="en-US" sz="2000"/>
          </a:p>
          <a:p>
            <a:pPr eaLnBrk="1" hangingPunct="1">
              <a:buFontTx/>
              <a:buChar char="-"/>
            </a:pPr>
            <a:r>
              <a:rPr lang="ko-KR" altLang="en-US" sz="2000"/>
              <a:t> 적응 </a:t>
            </a:r>
            <a:r>
              <a:rPr lang="en-US" altLang="ko-KR" sz="2000"/>
              <a:t>(adaptation) </a:t>
            </a:r>
            <a:r>
              <a:rPr lang="ko-KR" altLang="en-US" sz="2000"/>
              <a:t>유전적 변화</a:t>
            </a:r>
          </a:p>
          <a:p>
            <a:pPr eaLnBrk="1" hangingPunct="1"/>
            <a:r>
              <a:rPr lang="ko-KR" altLang="en-US" sz="2000"/>
              <a:t>        </a:t>
            </a:r>
            <a:r>
              <a:rPr lang="en-US" altLang="ko-KR" sz="2000"/>
              <a:t>: </a:t>
            </a:r>
            <a:r>
              <a:rPr lang="ko-KR" altLang="en-US" sz="2000"/>
              <a:t>자연선택에 의한 진화</a:t>
            </a:r>
            <a:r>
              <a:rPr lang="en-US" altLang="ko-KR" sz="2000"/>
              <a:t>, </a:t>
            </a:r>
            <a:r>
              <a:rPr lang="ko-KR" altLang="en-US" sz="2000"/>
              <a:t>한 종에서 여러 세대를 거쳐</a:t>
            </a:r>
          </a:p>
          <a:p>
            <a:pPr eaLnBrk="1" hangingPunct="1"/>
            <a:r>
              <a:rPr lang="ko-KR" altLang="en-US" sz="2000"/>
              <a:t>          차차 일어난다</a:t>
            </a:r>
            <a:r>
              <a:rPr lang="en-US" altLang="ko-KR" sz="2000"/>
              <a:t>. </a:t>
            </a:r>
            <a:r>
              <a:rPr lang="ko-KR" altLang="en-US" sz="2000"/>
              <a:t>일반적으로 비가역적이다</a:t>
            </a:r>
            <a:r>
              <a:rPr lang="en-US" altLang="ko-KR" sz="2000"/>
              <a:t>.</a:t>
            </a:r>
          </a:p>
          <a:p>
            <a:pPr eaLnBrk="1" hangingPunct="1"/>
            <a:endParaRPr lang="en-US" altLang="ko-KR" sz="2000"/>
          </a:p>
          <a:p>
            <a:pPr eaLnBrk="1" hangingPunct="1">
              <a:buFontTx/>
              <a:buChar char="-"/>
            </a:pPr>
            <a:r>
              <a:rPr lang="en-US" altLang="ko-KR" sz="2000"/>
              <a:t> </a:t>
            </a:r>
            <a:r>
              <a:rPr lang="ko-KR" altLang="en-US" sz="2000"/>
              <a:t>순화 </a:t>
            </a:r>
            <a:r>
              <a:rPr lang="en-US" altLang="ko-KR" sz="2000"/>
              <a:t>(acclimatization) </a:t>
            </a:r>
            <a:r>
              <a:rPr lang="ko-KR" altLang="en-US" sz="2000"/>
              <a:t>생리적 변화</a:t>
            </a:r>
          </a:p>
          <a:p>
            <a:pPr eaLnBrk="1" hangingPunct="1"/>
            <a:r>
              <a:rPr lang="ko-KR" altLang="en-US" sz="2000"/>
              <a:t>        </a:t>
            </a:r>
            <a:r>
              <a:rPr lang="en-US" altLang="ko-KR" sz="2000"/>
              <a:t>: </a:t>
            </a:r>
            <a:r>
              <a:rPr lang="ko-KR" altLang="en-US" sz="2000"/>
              <a:t>새로운 환경에 장기적으로 노출됨으로써 </a:t>
            </a:r>
          </a:p>
          <a:p>
            <a:pPr eaLnBrk="1" hangingPunct="1"/>
            <a:r>
              <a:rPr lang="ko-KR" altLang="en-US" sz="2000"/>
              <a:t>          개체수준에서 생기는 생리학적</a:t>
            </a:r>
            <a:r>
              <a:rPr lang="en-US" altLang="ko-KR" sz="2000"/>
              <a:t>, </a:t>
            </a:r>
            <a:r>
              <a:rPr lang="ko-KR" altLang="en-US" sz="2000"/>
              <a:t>생화학적</a:t>
            </a:r>
            <a:r>
              <a:rPr lang="en-US" altLang="ko-KR" sz="2000"/>
              <a:t>, </a:t>
            </a:r>
            <a:r>
              <a:rPr lang="ko-KR" altLang="en-US" sz="2000"/>
              <a:t>해부학적 변화</a:t>
            </a:r>
            <a:r>
              <a:rPr lang="en-US" altLang="ko-KR" sz="2000"/>
              <a:t>. </a:t>
            </a:r>
          </a:p>
          <a:p>
            <a:pPr eaLnBrk="1" hangingPunct="1"/>
            <a:r>
              <a:rPr lang="en-US" altLang="ko-KR" sz="2000"/>
              <a:t>          </a:t>
            </a:r>
            <a:r>
              <a:rPr lang="ko-KR" altLang="en-US" sz="2000"/>
              <a:t>일반적으로 가역적이다</a:t>
            </a:r>
            <a:r>
              <a:rPr lang="en-US" altLang="ko-KR" sz="2000"/>
              <a:t>. </a:t>
            </a:r>
          </a:p>
          <a:p>
            <a:pPr eaLnBrk="1" hangingPunct="1"/>
            <a:endParaRPr lang="en-US" altLang="ko-KR" sz="2000"/>
          </a:p>
        </p:txBody>
      </p:sp>
    </p:spTree>
    <p:extLst>
      <p:ext uri="{BB962C8B-B14F-4D97-AF65-F5344CB8AC3E}">
        <p14:creationId xmlns:p14="http://schemas.microsoft.com/office/powerpoint/2010/main" val="37922924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3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4761" r="12119" b="7141"/>
          <a:stretch>
            <a:fillRect/>
          </a:stretch>
        </p:blipFill>
        <p:spPr bwMode="auto">
          <a:xfrm>
            <a:off x="323850" y="17463"/>
            <a:ext cx="82804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5"/>
          <p:cNvSpPr>
            <a:spLocks noChangeArrowheads="1"/>
          </p:cNvSpPr>
          <p:nvPr/>
        </p:nvSpPr>
        <p:spPr bwMode="auto">
          <a:xfrm>
            <a:off x="0" y="0"/>
            <a:ext cx="15065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ko-KR" b="1"/>
              <a:t>2</a:t>
            </a:r>
            <a:r>
              <a:rPr lang="ko-KR" altLang="en-US" b="1"/>
              <a:t>차 능동수송</a:t>
            </a:r>
          </a:p>
        </p:txBody>
      </p:sp>
    </p:spTree>
    <p:extLst>
      <p:ext uri="{BB962C8B-B14F-4D97-AF65-F5344CB8AC3E}">
        <p14:creationId xmlns:p14="http://schemas.microsoft.com/office/powerpoint/2010/main" val="985026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4"/>
          <p:cNvSpPr txBox="1">
            <a:spLocks noChangeArrowheads="1"/>
          </p:cNvSpPr>
          <p:nvPr/>
        </p:nvSpPr>
        <p:spPr bwMode="auto">
          <a:xfrm>
            <a:off x="34925" y="44450"/>
            <a:ext cx="9166225" cy="558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b="1"/>
              <a:t>2</a:t>
            </a:r>
            <a:r>
              <a:rPr lang="ko-KR" altLang="en-US" b="1"/>
              <a:t>차 능동수송</a:t>
            </a:r>
          </a:p>
          <a:p>
            <a:pPr eaLnBrk="1" hangingPunct="1"/>
            <a:r>
              <a:rPr lang="en-US" altLang="ko-KR"/>
              <a:t>-2</a:t>
            </a:r>
            <a:r>
              <a:rPr lang="ko-KR" altLang="en-US"/>
              <a:t>차 능동수송에는 에너지가 전체 과정을 위해서는 필요하지만 펌프를 작동시키는 데는</a:t>
            </a:r>
          </a:p>
          <a:p>
            <a:pPr eaLnBrk="1" hangingPunct="1"/>
            <a:r>
              <a:rPr lang="ko-KR" altLang="en-US"/>
              <a:t>  필요치 않다</a:t>
            </a:r>
            <a:r>
              <a:rPr lang="en-US" altLang="ko-KR"/>
              <a:t>. 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여기서는 공동 수송하는 물질을 이동시키기 위해서 이온의 전기화학적 기울기 </a:t>
            </a:r>
          </a:p>
          <a:p>
            <a:pPr eaLnBrk="1" hangingPunct="1"/>
            <a:r>
              <a:rPr lang="ko-KR" altLang="en-US"/>
              <a:t>  </a:t>
            </a:r>
            <a:r>
              <a:rPr lang="en-US" altLang="ko-KR"/>
              <a:t>(electrochemical gradient) (</a:t>
            </a:r>
            <a:r>
              <a:rPr lang="ko-KR" altLang="en-US"/>
              <a:t>예</a:t>
            </a:r>
            <a:r>
              <a:rPr lang="en-US" altLang="ko-KR"/>
              <a:t>: Na </a:t>
            </a:r>
            <a:r>
              <a:rPr lang="ko-KR" altLang="en-US"/>
              <a:t>기울기</a:t>
            </a:r>
            <a:r>
              <a:rPr lang="en-US" altLang="ko-KR"/>
              <a:t>) </a:t>
            </a:r>
            <a:r>
              <a:rPr lang="ko-KR" altLang="en-US"/>
              <a:t>형태로 저장된 에너지를 사용한다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공동수송물질은 공짜로 수송되는 것인데</a:t>
            </a:r>
            <a:r>
              <a:rPr lang="en-US" altLang="ko-KR"/>
              <a:t>, </a:t>
            </a:r>
            <a:r>
              <a:rPr lang="ko-KR" altLang="en-US"/>
              <a:t>그 이유는 </a:t>
            </a:r>
            <a:r>
              <a:rPr lang="en-US" altLang="ko-KR"/>
              <a:t>Na</a:t>
            </a:r>
            <a:r>
              <a:rPr lang="ko-KR" altLang="en-US"/>
              <a:t>는   전기적</a:t>
            </a:r>
            <a:r>
              <a:rPr lang="en-US" altLang="ko-KR"/>
              <a:t>, </a:t>
            </a:r>
            <a:r>
              <a:rPr lang="ko-KR" altLang="en-US"/>
              <a:t>삼투적으로 </a:t>
            </a:r>
          </a:p>
          <a:p>
            <a:pPr eaLnBrk="1" hangingPunct="1"/>
            <a:r>
              <a:rPr lang="ko-KR" altLang="en-US"/>
              <a:t>  세포의 본래 모습을 유지하기 위해서는 밖으로 배출되어야 하기 때문이다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-2</a:t>
            </a:r>
            <a:r>
              <a:rPr lang="ko-KR" altLang="en-US"/>
              <a:t>차 능동수송에 의해 내강에서 세포 안으로 이동한 포도당은 곧바로 농도 기울기를 </a:t>
            </a:r>
          </a:p>
          <a:p>
            <a:pPr eaLnBrk="1" hangingPunct="1"/>
            <a:r>
              <a:rPr lang="ko-KR" altLang="en-US"/>
              <a:t>  따라 혈액으로 이동한다</a:t>
            </a:r>
            <a:r>
              <a:rPr lang="en-US" altLang="ko-KR"/>
              <a:t>. </a:t>
            </a:r>
            <a:r>
              <a:rPr lang="ko-KR" altLang="en-US"/>
              <a:t>이때는 또 다른 운반체에 의해 매개되는 촉진확산에 의한다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모든 세포는 주요 에너지원이며</a:t>
            </a:r>
            <a:r>
              <a:rPr lang="en-US" altLang="ko-KR"/>
              <a:t>, </a:t>
            </a:r>
            <a:r>
              <a:rPr lang="ko-KR" altLang="en-US"/>
              <a:t>단백질 합성의 재료인 포도당과 아미노산을 흡수하기 </a:t>
            </a:r>
          </a:p>
          <a:p>
            <a:pPr eaLnBrk="1" hangingPunct="1"/>
            <a:r>
              <a:rPr lang="ko-KR" altLang="en-US"/>
              <a:t>  위해 운반체의 도움이 필요하다</a:t>
            </a:r>
            <a:r>
              <a:rPr lang="en-US" altLang="ko-KR"/>
              <a:t>. Na-K </a:t>
            </a:r>
            <a:r>
              <a:rPr lang="ko-KR" altLang="en-US"/>
              <a:t>펌프는 세포의 전기적 활성을 일으키고</a:t>
            </a:r>
            <a:r>
              <a:rPr lang="en-US" altLang="ko-KR"/>
              <a:t>,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삼투에 영향을 미치는 이온들의 세포 내 농도를 적절히 유지하는데 필수적이다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능동수송은 </a:t>
            </a:r>
            <a:r>
              <a:rPr lang="en-US" altLang="ko-KR"/>
              <a:t>1</a:t>
            </a:r>
            <a:r>
              <a:rPr lang="ko-KR" altLang="en-US"/>
              <a:t>차와 </a:t>
            </a:r>
            <a:r>
              <a:rPr lang="en-US" altLang="ko-KR"/>
              <a:t>2</a:t>
            </a:r>
            <a:r>
              <a:rPr lang="ko-KR" altLang="en-US"/>
              <a:t>차 모두</a:t>
            </a:r>
            <a:r>
              <a:rPr lang="en-US" altLang="ko-KR"/>
              <a:t>, </a:t>
            </a:r>
            <a:r>
              <a:rPr lang="ko-KR" altLang="en-US"/>
              <a:t>신경계와 소화계</a:t>
            </a:r>
            <a:r>
              <a:rPr lang="en-US" altLang="ko-KR"/>
              <a:t>, </a:t>
            </a:r>
            <a:r>
              <a:rPr lang="ko-KR" altLang="en-US"/>
              <a:t>배설기관 및 근육 등이 고유의 기능을</a:t>
            </a:r>
          </a:p>
          <a:p>
            <a:pPr eaLnBrk="1" hangingPunct="1"/>
            <a:r>
              <a:rPr lang="ko-KR" altLang="en-US"/>
              <a:t>  수행하는 데 필요하다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715026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4"/>
          <p:cNvSpPr txBox="1">
            <a:spLocks noChangeArrowheads="1"/>
          </p:cNvSpPr>
          <p:nvPr/>
        </p:nvSpPr>
        <p:spPr bwMode="auto">
          <a:xfrm>
            <a:off x="50800" y="58738"/>
            <a:ext cx="8985250" cy="668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b="1"/>
              <a:t>소낭 수송에 의해 세포막에 둘러싸인 물질이 세포의 안팎으로 이동한다</a:t>
            </a:r>
            <a:r>
              <a:rPr lang="en-US" altLang="ko-KR" b="1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내분비 세포에 의한 호르몬의 분비나</a:t>
            </a:r>
            <a:r>
              <a:rPr lang="en-US" altLang="ko-KR"/>
              <a:t>, </a:t>
            </a:r>
            <a:r>
              <a:rPr lang="ko-KR" altLang="en-US"/>
              <a:t>백혈구에 의한 박테리아의 소화 등과 같이</a:t>
            </a:r>
          </a:p>
          <a:p>
            <a:pPr eaLnBrk="1" hangingPunct="1"/>
            <a:r>
              <a:rPr lang="ko-KR" altLang="en-US"/>
              <a:t>  크기가 큰 극성 분자나 거대분자들은 막으로 둘러싸인 채 소낭</a:t>
            </a:r>
            <a:r>
              <a:rPr lang="en-US" altLang="ko-KR"/>
              <a:t>(vesicular) </a:t>
            </a:r>
            <a:r>
              <a:rPr lang="ko-KR" altLang="en-US"/>
              <a:t>수송을</a:t>
            </a:r>
          </a:p>
          <a:p>
            <a:pPr eaLnBrk="1" hangingPunct="1"/>
            <a:r>
              <a:rPr lang="ko-KR" altLang="en-US"/>
              <a:t>  통해 막을 통과한다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이런 방법에 의한 흡수는 세포내섭취</a:t>
            </a:r>
            <a:r>
              <a:rPr lang="en-US" altLang="ko-KR"/>
              <a:t>, </a:t>
            </a:r>
            <a:r>
              <a:rPr lang="ko-KR" altLang="en-US"/>
              <a:t>배출은 세포외배출 이라 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소낭 안에 담겨진 물질이 세포질과 섞이지 않는다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소낭은 표적막만을 인식하여 결합하며</a:t>
            </a:r>
            <a:r>
              <a:rPr lang="en-US" altLang="ko-KR"/>
              <a:t>, </a:t>
            </a:r>
            <a:r>
              <a:rPr lang="ko-KR" altLang="en-US"/>
              <a:t>따라서 정해진 거대 극성분자들이나</a:t>
            </a:r>
          </a:p>
          <a:p>
            <a:pPr eaLnBrk="1" hangingPunct="1"/>
            <a:r>
              <a:rPr lang="ko-KR" altLang="en-US"/>
              <a:t>  복합체들을 정해진 곳으로만 운반되도록 해준다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ko-KR" altLang="en-US" b="1"/>
              <a:t>세포내섭취 </a:t>
            </a:r>
            <a:r>
              <a:rPr lang="en-US" altLang="ko-KR" b="1"/>
              <a:t>(endocyosis)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세포내섭취에서는 원형질막이 소화할 물질을 둘러싼 다음</a:t>
            </a:r>
            <a:r>
              <a:rPr lang="en-US" altLang="ko-KR"/>
              <a:t>, </a:t>
            </a:r>
            <a:r>
              <a:rPr lang="ko-KR" altLang="en-US"/>
              <a:t>막들이 융합하여 막으로</a:t>
            </a:r>
          </a:p>
          <a:p>
            <a:pPr eaLnBrk="1" hangingPunct="1"/>
            <a:r>
              <a:rPr lang="ko-KR" altLang="en-US"/>
              <a:t>  둘러싸인 소낭이 떨어져 나오며</a:t>
            </a:r>
            <a:r>
              <a:rPr lang="en-US" altLang="ko-KR"/>
              <a:t>, </a:t>
            </a:r>
            <a:r>
              <a:rPr lang="ko-KR" altLang="en-US"/>
              <a:t>세포 안으로 함입된 물질은 세포 안에 갇힌다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수송되는 물질은 막으로 둘러싸여 세포 안으로 들어온다</a:t>
            </a:r>
            <a:r>
              <a:rPr lang="en-US" altLang="ko-KR"/>
              <a:t>. </a:t>
            </a:r>
            <a:r>
              <a:rPr lang="ko-KR" altLang="en-US"/>
              <a:t>음세포작용</a:t>
            </a:r>
            <a:r>
              <a:rPr lang="en-US" altLang="ko-KR"/>
              <a:t>, </a:t>
            </a:r>
            <a:r>
              <a:rPr lang="ko-KR" altLang="en-US"/>
              <a:t>식세포작용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세포 내로 들어온 소낭은 크게 두 가지 경로를 거친다</a:t>
            </a:r>
          </a:p>
          <a:p>
            <a:pPr eaLnBrk="1" hangingPunct="1">
              <a:buFontTx/>
              <a:buAutoNum type="arabicParenR"/>
            </a:pPr>
            <a:r>
              <a:rPr lang="ko-KR" altLang="en-US"/>
              <a:t>리소좀과 융합하여 내용물이 분해된다</a:t>
            </a:r>
            <a:r>
              <a:rPr lang="en-US" altLang="ko-KR"/>
              <a:t>.</a:t>
            </a:r>
          </a:p>
          <a:p>
            <a:pPr eaLnBrk="1" hangingPunct="1">
              <a:buFontTx/>
              <a:buAutoNum type="arabicParenR"/>
            </a:pPr>
            <a:r>
              <a:rPr lang="ko-KR" altLang="en-US"/>
              <a:t>일부 세포에서는 소낭이 세포의 반대쪽으로 이동해서 세포외배출에 의해 방출된다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 b="1"/>
          </a:p>
          <a:p>
            <a:pPr eaLnBrk="1" hangingPunct="1"/>
            <a:r>
              <a:rPr lang="ko-KR" altLang="en-US" b="1"/>
              <a:t>세포외배출 </a:t>
            </a:r>
            <a:r>
              <a:rPr lang="en-US" altLang="ko-KR" b="1"/>
              <a:t>(exocytosis)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세포안에서 형성된 소낭이 원형질막과 융합하면 막이 열리며 내용물을 외부로 방출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세포외배출의 역할</a:t>
            </a:r>
          </a:p>
          <a:p>
            <a:pPr eaLnBrk="1" hangingPunct="1"/>
            <a:r>
              <a:rPr lang="en-US" altLang="ko-KR"/>
              <a:t>1.</a:t>
            </a:r>
            <a:r>
              <a:rPr lang="ko-KR" altLang="en-US"/>
              <a:t>단백질 호르몬이나 효소처럼 크고 극성인 물질을 분비할 수 있다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</a:t>
            </a:r>
            <a:r>
              <a:rPr lang="ko-KR" altLang="en-US"/>
              <a:t>이 경우 소낭의 내용물은 특이적으로 선택되며 적절한 신호가 있을 때만 방출된다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2.</a:t>
            </a:r>
            <a:r>
              <a:rPr lang="ko-KR" altLang="en-US"/>
              <a:t>운반체</a:t>
            </a:r>
            <a:r>
              <a:rPr lang="en-US" altLang="ko-KR"/>
              <a:t>, </a:t>
            </a:r>
            <a:r>
              <a:rPr lang="ko-KR" altLang="en-US"/>
              <a:t>채널</a:t>
            </a:r>
            <a:r>
              <a:rPr lang="en-US" altLang="ko-KR"/>
              <a:t>, </a:t>
            </a:r>
            <a:r>
              <a:rPr lang="ko-KR" altLang="en-US"/>
              <a:t>수용체 단백질 등을 원형질막에 선택적으로 첨가할 수 있다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</a:t>
            </a:r>
            <a:r>
              <a:rPr lang="ko-KR" altLang="en-US"/>
              <a:t>이 경우 소낭을 둘러싼 막의 조성이 중요하며</a:t>
            </a:r>
            <a:r>
              <a:rPr lang="en-US" altLang="ko-KR"/>
              <a:t>, </a:t>
            </a:r>
            <a:r>
              <a:rPr lang="ko-KR" altLang="en-US"/>
              <a:t>내용물은 단순이 세포질일 수 있다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14623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5" descr="표3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6" t="4285" r="16495" b="7141"/>
          <a:stretch>
            <a:fillRect/>
          </a:stretch>
        </p:blipFill>
        <p:spPr bwMode="auto">
          <a:xfrm>
            <a:off x="755650" y="260350"/>
            <a:ext cx="7272338" cy="650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10521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5"/>
          <p:cNvSpPr txBox="1">
            <a:spLocks noChangeArrowheads="1"/>
          </p:cNvSpPr>
          <p:nvPr/>
        </p:nvSpPr>
        <p:spPr bwMode="auto">
          <a:xfrm>
            <a:off x="34925" y="-26988"/>
            <a:ext cx="9109075" cy="5375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ko-KR" b="1"/>
              <a:t>3.3 </a:t>
            </a:r>
            <a:r>
              <a:rPr lang="ko-KR" altLang="en-US" b="1"/>
              <a:t>세포내 통신과 신호전달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통신은 세포가 동물체라는 집단으로 살아가는 데 필수적이다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세포가 서로 통신을 할 수 있는 능력은 세포들의 다양한 활성을 조절하여</a:t>
            </a:r>
            <a:r>
              <a:rPr lang="en-US" altLang="ko-KR"/>
              <a:t>, </a:t>
            </a:r>
            <a:r>
              <a:rPr lang="ko-KR" altLang="en-US"/>
              <a:t>항상성을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유지하고 개체 전체의 성장 및 발생을 조절하는 데 필수적이다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세포 사이의 통신은 세포외 화학전달자에 의해 대부분 조절된다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1.</a:t>
            </a:r>
            <a:r>
              <a:rPr lang="ko-KR" altLang="en-US"/>
              <a:t>가장 직접적이고 빠른 세포간 통신수단은 이웃한 세포의 세포질을 연결하는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간극연접 </a:t>
            </a:r>
            <a:r>
              <a:rPr lang="en-US" altLang="ko-KR"/>
              <a:t>(gap junctin)</a:t>
            </a:r>
            <a:r>
              <a:rPr lang="ko-KR" altLang="en-US"/>
              <a:t>을 통하는 것이다</a:t>
            </a:r>
            <a:r>
              <a:rPr lang="en-US" altLang="ko-KR"/>
              <a:t>. </a:t>
            </a:r>
            <a:r>
              <a:rPr lang="ko-KR" altLang="en-US"/>
              <a:t>간극연접을 통해 작은 분자와 이온들은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세포외액을 거치지 않고  이웃한 세포 사이에서 직접 교환된다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- </a:t>
            </a:r>
            <a:r>
              <a:rPr lang="ko-KR" altLang="en-US"/>
              <a:t>특히 심장에서 전기신호가 하나의 세포에서 다른 세포로 전달될 수 있게 해준다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2. </a:t>
            </a:r>
            <a:r>
              <a:rPr lang="ko-KR" altLang="en-US"/>
              <a:t>일부 세포의 표면 막에 위치한 신호 분자는 특수한 방법으로 다른 세포와 일시적으로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결합하여 상호작용을 가능하도록 해준다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 -</a:t>
            </a:r>
            <a:r>
              <a:rPr lang="ko-KR" altLang="en-US"/>
              <a:t>면역계에서 식세포가 자기 자신의 세포는 해치지 않고</a:t>
            </a:r>
            <a:r>
              <a:rPr lang="en-US" altLang="ko-KR"/>
              <a:t>, </a:t>
            </a:r>
            <a:r>
              <a:rPr lang="ko-KR" altLang="en-US"/>
              <a:t>박테리아 같은 외부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  침입자를 인식하여 선택적으로 파괴하는 방법이다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409285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4"/>
          <p:cNvSpPr txBox="1">
            <a:spLocks noChangeArrowheads="1"/>
          </p:cNvSpPr>
          <p:nvPr/>
        </p:nvSpPr>
        <p:spPr bwMode="auto">
          <a:xfrm>
            <a:off x="34925" y="-26988"/>
            <a:ext cx="9109075" cy="2733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ko-KR"/>
              <a:t>3. </a:t>
            </a:r>
            <a:r>
              <a:rPr lang="ko-KR" altLang="en-US"/>
              <a:t>가장 흔한 세포의 통신 방법은 세포 간에 화학전달자를 이용하는 것으로</a:t>
            </a:r>
            <a:r>
              <a:rPr lang="en-US" altLang="ko-KR"/>
              <a:t>, </a:t>
            </a:r>
            <a:r>
              <a:rPr lang="ko-KR" altLang="en-US"/>
              <a:t>측분비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 </a:t>
            </a:r>
            <a:r>
              <a:rPr lang="en-US" altLang="ko-KR"/>
              <a:t>(paracrine), </a:t>
            </a:r>
            <a:r>
              <a:rPr lang="ko-KR" altLang="en-US"/>
              <a:t>신경전달물질</a:t>
            </a:r>
            <a:r>
              <a:rPr lang="en-US" altLang="ko-KR"/>
              <a:t>(neurotransmitter), </a:t>
            </a:r>
            <a:r>
              <a:rPr lang="ko-KR" altLang="en-US"/>
              <a:t>호르몬</a:t>
            </a:r>
            <a:r>
              <a:rPr lang="en-US" altLang="ko-KR"/>
              <a:t>, </a:t>
            </a:r>
            <a:r>
              <a:rPr lang="ko-KR" altLang="en-US"/>
              <a:t>신경호르몬</a:t>
            </a:r>
            <a:r>
              <a:rPr lang="en-US" altLang="ko-KR"/>
              <a:t>, </a:t>
            </a:r>
            <a:r>
              <a:rPr lang="ko-KR" altLang="en-US"/>
              <a:t>페로몬 등이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 있다</a:t>
            </a:r>
            <a:r>
              <a:rPr lang="en-US" altLang="ko-KR"/>
              <a:t>.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 -</a:t>
            </a:r>
            <a:r>
              <a:rPr lang="ko-KR" altLang="en-US"/>
              <a:t>각각의 경우 특정 화학전달자는 정해진 역할을 수행하는 특정한 세포에서 합성된다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 -</a:t>
            </a:r>
            <a:r>
              <a:rPr lang="ko-KR" altLang="en-US"/>
              <a:t>적절한 자극에 의해 방출되면 이들 신호전달물질은 정해진 세포</a:t>
            </a:r>
            <a:r>
              <a:rPr lang="en-US" altLang="ko-KR"/>
              <a:t>, </a:t>
            </a:r>
            <a:r>
              <a:rPr lang="ko-KR" altLang="en-US"/>
              <a:t>즉 표적세포에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  정해진 방법으로 작용한다</a:t>
            </a:r>
            <a:r>
              <a:rPr lang="en-US" altLang="ko-KR"/>
              <a:t>.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 -</a:t>
            </a:r>
            <a:r>
              <a:rPr lang="ko-KR" altLang="en-US"/>
              <a:t>효과를 나타내기 위해서는 세포간 전달자</a:t>
            </a:r>
            <a:r>
              <a:rPr lang="en-US" altLang="ko-KR"/>
              <a:t>, </a:t>
            </a:r>
            <a:r>
              <a:rPr lang="ko-KR" altLang="en-US"/>
              <a:t>또는 리간드</a:t>
            </a:r>
            <a:r>
              <a:rPr lang="en-US" altLang="ko-KR"/>
              <a:t>(ligand)</a:t>
            </a:r>
            <a:r>
              <a:rPr lang="ko-KR" altLang="en-US"/>
              <a:t>가 표적세포의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   수용체</a:t>
            </a:r>
            <a:r>
              <a:rPr lang="en-US" altLang="ko-KR"/>
              <a:t>(receptor)</a:t>
            </a:r>
            <a:r>
              <a:rPr lang="ko-KR" altLang="en-US"/>
              <a:t>에 특이적으로 결합하여야 한다</a:t>
            </a:r>
            <a:r>
              <a:rPr lang="en-US" altLang="ko-KR"/>
              <a:t>.</a:t>
            </a:r>
          </a:p>
        </p:txBody>
      </p:sp>
      <p:sp>
        <p:nvSpPr>
          <p:cNvPr id="57347" name="Text Box 5"/>
          <p:cNvSpPr txBox="1">
            <a:spLocks noChangeArrowheads="1"/>
          </p:cNvSpPr>
          <p:nvPr/>
        </p:nvSpPr>
        <p:spPr bwMode="auto">
          <a:xfrm>
            <a:off x="303213" y="2714625"/>
            <a:ext cx="864235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ko-KR"/>
              <a:t> </a:t>
            </a:r>
            <a:r>
              <a:rPr lang="ko-KR" altLang="en-US"/>
              <a:t>측분비 </a:t>
            </a:r>
            <a:r>
              <a:rPr lang="en-US" altLang="ko-KR"/>
              <a:t>(paracrine): </a:t>
            </a:r>
            <a:r>
              <a:rPr lang="ko-KR" altLang="en-US"/>
              <a:t>분비된 곳으로부터 인접한 이웃 세포에만 영향을 미치는</a:t>
            </a:r>
          </a:p>
          <a:p>
            <a:pPr eaLnBrk="1" hangingPunct="1"/>
            <a:r>
              <a:rPr lang="ko-KR" altLang="en-US"/>
              <a:t>            국지적인 화학전달자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         (</a:t>
            </a:r>
            <a:r>
              <a:rPr lang="ko-KR" altLang="en-US"/>
              <a:t>자가분비 </a:t>
            </a:r>
            <a:r>
              <a:rPr lang="en-US" altLang="ko-KR"/>
              <a:t>(autocrine)</a:t>
            </a:r>
            <a:r>
              <a:rPr lang="ko-KR" altLang="en-US"/>
              <a:t>은 분비된 세포 자체에 스스로 영향을 미치는 경우</a:t>
            </a:r>
            <a:r>
              <a:rPr lang="en-US" altLang="ko-KR"/>
              <a:t>.)</a:t>
            </a:r>
          </a:p>
          <a:p>
            <a:pPr eaLnBrk="1" hangingPunct="1"/>
            <a:r>
              <a:rPr lang="en-US" altLang="ko-KR"/>
              <a:t>            </a:t>
            </a:r>
            <a:r>
              <a:rPr lang="ko-KR" altLang="en-US"/>
              <a:t>측분비 인자는 단순 확산에 의해 퍼져가므로 짧은 거리에만 작용한다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>
              <a:buFontTx/>
              <a:buChar char="•"/>
            </a:pPr>
            <a:r>
              <a:rPr lang="en-US" altLang="ko-KR"/>
              <a:t> </a:t>
            </a:r>
            <a:r>
              <a:rPr lang="ko-KR" altLang="en-US"/>
              <a:t>신경전달물질 </a:t>
            </a:r>
            <a:r>
              <a:rPr lang="en-US" altLang="ko-KR"/>
              <a:t>(neurotransmitter): </a:t>
            </a:r>
            <a:r>
              <a:rPr lang="ko-KR" altLang="en-US"/>
              <a:t>신경세포에 의해 사용되며 전기적 신호에 </a:t>
            </a:r>
          </a:p>
          <a:p>
            <a:pPr eaLnBrk="1" hangingPunct="1"/>
            <a:r>
              <a:rPr lang="ko-KR" altLang="en-US"/>
              <a:t>            반응하여 신호 물질을 분비함으로써 연결된 표적세포와 직접적으로 </a:t>
            </a:r>
          </a:p>
          <a:p>
            <a:pPr eaLnBrk="1" hangingPunct="1"/>
            <a:r>
              <a:rPr lang="ko-KR" altLang="en-US"/>
              <a:t>            교신한다</a:t>
            </a:r>
            <a:r>
              <a:rPr lang="en-US" altLang="ko-KR"/>
              <a:t>. </a:t>
            </a:r>
            <a:r>
              <a:rPr lang="ko-KR" altLang="en-US"/>
              <a:t>아주 짧은 거리에만 작용하는데</a:t>
            </a:r>
            <a:r>
              <a:rPr lang="en-US" altLang="ko-KR"/>
              <a:t>, </a:t>
            </a:r>
            <a:r>
              <a:rPr lang="ko-KR" altLang="en-US"/>
              <a:t>신경</a:t>
            </a:r>
            <a:r>
              <a:rPr lang="en-US" altLang="ko-KR"/>
              <a:t>, </a:t>
            </a:r>
            <a:r>
              <a:rPr lang="ko-KR" altLang="en-US"/>
              <a:t>근육이나 분비샘 등의</a:t>
            </a:r>
          </a:p>
          <a:p>
            <a:pPr eaLnBrk="1" hangingPunct="1"/>
            <a:r>
              <a:rPr lang="ko-KR" altLang="en-US"/>
              <a:t>            이웃한 표적세포에만 국지적으로 작용한다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>
              <a:buFontTx/>
              <a:buChar char="•"/>
            </a:pPr>
            <a:r>
              <a:rPr lang="en-US" altLang="ko-KR"/>
              <a:t> </a:t>
            </a:r>
            <a:r>
              <a:rPr lang="ko-KR" altLang="en-US"/>
              <a:t>호르몬 </a:t>
            </a:r>
            <a:r>
              <a:rPr lang="en-US" altLang="ko-KR"/>
              <a:t>(hormone): </a:t>
            </a:r>
            <a:r>
              <a:rPr lang="ko-KR" altLang="en-US"/>
              <a:t>내분비샘에서 적절한 신호에 의해 분비되어 순환하는 원거리</a:t>
            </a:r>
          </a:p>
          <a:p>
            <a:pPr eaLnBrk="1" hangingPunct="1"/>
            <a:r>
              <a:rPr lang="ko-KR" altLang="en-US"/>
              <a:t>            작용 화학전달물질이다</a:t>
            </a:r>
            <a:r>
              <a:rPr lang="en-US" altLang="ko-KR"/>
              <a:t>. </a:t>
            </a:r>
            <a:r>
              <a:rPr lang="ko-KR" altLang="en-US"/>
              <a:t>이들은 혈액에 의해 신체의 다른 부위로 운반되어</a:t>
            </a:r>
          </a:p>
          <a:p>
            <a:pPr eaLnBrk="1" hangingPunct="1"/>
            <a:r>
              <a:rPr lang="ko-KR" altLang="en-US"/>
              <a:t>            멀리 떨어진 표적세포에 영향을 미친다</a:t>
            </a:r>
            <a:r>
              <a:rPr lang="en-US" altLang="ko-KR"/>
              <a:t>. </a:t>
            </a:r>
            <a:r>
              <a:rPr lang="ko-KR" altLang="en-US"/>
              <a:t>특정 호르몬에 대해서 표적세포만</a:t>
            </a:r>
          </a:p>
          <a:p>
            <a:pPr eaLnBrk="1" hangingPunct="1"/>
            <a:r>
              <a:rPr lang="ko-KR" altLang="en-US"/>
              <a:t>            수용체를 가지며</a:t>
            </a:r>
            <a:r>
              <a:rPr lang="en-US" altLang="ko-KR"/>
              <a:t>, </a:t>
            </a:r>
            <a:r>
              <a:rPr lang="ko-KR" altLang="en-US"/>
              <a:t>표적세포 이외의 세포는 호르몬에 영향을 받지 않는다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74459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4"/>
          <p:cNvSpPr txBox="1">
            <a:spLocks noChangeArrowheads="1"/>
          </p:cNvSpPr>
          <p:nvPr/>
        </p:nvSpPr>
        <p:spPr bwMode="auto">
          <a:xfrm>
            <a:off x="303213" y="188913"/>
            <a:ext cx="8351837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ko-KR"/>
              <a:t> </a:t>
            </a:r>
            <a:r>
              <a:rPr lang="ko-KR" altLang="en-US"/>
              <a:t>신경호르몬 </a:t>
            </a:r>
            <a:r>
              <a:rPr lang="en-US" altLang="ko-KR"/>
              <a:t>(neurohormone): </a:t>
            </a:r>
            <a:r>
              <a:rPr lang="ko-KR" altLang="en-US"/>
              <a:t>신경분비세포에서 혈액으로 분비되는 호르몬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       </a:t>
            </a:r>
            <a:r>
              <a:rPr lang="ko-KR" altLang="en-US"/>
              <a:t>일반 신경세포가 제한된 공간으로 신경전달물질을 분비하는 데 반해</a:t>
            </a:r>
            <a:r>
              <a:rPr lang="en-US" altLang="ko-KR"/>
              <a:t>,</a:t>
            </a:r>
          </a:p>
          <a:p>
            <a:pPr eaLnBrk="1" hangingPunct="1"/>
            <a:r>
              <a:rPr lang="en-US" altLang="ko-KR"/>
              <a:t>          </a:t>
            </a:r>
            <a:r>
              <a:rPr lang="ko-KR" altLang="en-US"/>
              <a:t>신경분비 세포는 내분비 세포와 같이 혈액으로 화학전달자를 방출한다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>
              <a:buFontTx/>
              <a:buChar char="•"/>
            </a:pPr>
            <a:r>
              <a:rPr lang="en-US" altLang="ko-KR"/>
              <a:t> </a:t>
            </a:r>
            <a:r>
              <a:rPr lang="ko-KR" altLang="en-US"/>
              <a:t>페로몬 </a:t>
            </a:r>
            <a:r>
              <a:rPr lang="en-US" altLang="ko-KR"/>
              <a:t>(pheromone): </a:t>
            </a:r>
            <a:r>
              <a:rPr lang="ko-KR" altLang="en-US"/>
              <a:t>분비샘에서 외부로 방출되는 화학 신호로서 공기나 물을</a:t>
            </a:r>
          </a:p>
          <a:p>
            <a:pPr eaLnBrk="1" hangingPunct="1"/>
            <a:r>
              <a:rPr lang="ko-KR" altLang="en-US"/>
              <a:t>          통하여 다른 동물의 감각세포로 전달된다</a:t>
            </a:r>
            <a:r>
              <a:rPr lang="en-US" altLang="ko-KR"/>
              <a:t>. </a:t>
            </a:r>
            <a:r>
              <a:rPr lang="ko-KR" altLang="en-US"/>
              <a:t>이러한 신호는 생식활동</a:t>
            </a:r>
            <a:r>
              <a:rPr lang="en-US" altLang="ko-KR"/>
              <a:t>,</a:t>
            </a:r>
          </a:p>
          <a:p>
            <a:pPr eaLnBrk="1" hangingPunct="1"/>
            <a:r>
              <a:rPr lang="en-US" altLang="ko-KR"/>
              <a:t>          </a:t>
            </a:r>
            <a:r>
              <a:rPr lang="ko-KR" altLang="en-US"/>
              <a:t>영역의 표시</a:t>
            </a:r>
            <a:r>
              <a:rPr lang="en-US" altLang="ko-KR"/>
              <a:t>, </a:t>
            </a:r>
            <a:r>
              <a:rPr lang="ko-KR" altLang="en-US"/>
              <a:t>또는 같은 종의 다른 개체와의 상호작용에 사용된다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59595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3-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9" t="3809" r="5724" b="6665"/>
          <a:stretch>
            <a:fillRect/>
          </a:stretch>
        </p:blipFill>
        <p:spPr bwMode="auto">
          <a:xfrm>
            <a:off x="723900" y="28575"/>
            <a:ext cx="7726363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Box 4"/>
          <p:cNvSpPr txBox="1">
            <a:spLocks noChangeArrowheads="1"/>
          </p:cNvSpPr>
          <p:nvPr/>
        </p:nvSpPr>
        <p:spPr bwMode="auto">
          <a:xfrm>
            <a:off x="214313" y="5643563"/>
            <a:ext cx="87249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sz="1600"/>
              <a:t>세포내 신호전달의 종류</a:t>
            </a:r>
            <a:r>
              <a:rPr lang="en-US" altLang="ko-KR" sz="1600"/>
              <a:t>. </a:t>
            </a:r>
            <a:r>
              <a:rPr lang="ko-KR" altLang="en-US" sz="1600"/>
              <a:t>간극연접과 세포의 일시적이고 직접적인 연결은 모두 세포 사이의 </a:t>
            </a:r>
            <a:endParaRPr lang="en-US" altLang="ko-KR" sz="1600"/>
          </a:p>
          <a:p>
            <a:pPr eaLnBrk="1" hangingPunct="1"/>
            <a:r>
              <a:rPr lang="ko-KR" altLang="en-US" sz="1600"/>
              <a:t>직접적인 신호전달의 수단이다</a:t>
            </a:r>
            <a:r>
              <a:rPr lang="en-US" altLang="ko-KR" sz="1600"/>
              <a:t>. </a:t>
            </a:r>
            <a:r>
              <a:rPr lang="ko-KR" altLang="en-US" sz="1600"/>
              <a:t>측분비</a:t>
            </a:r>
            <a:r>
              <a:rPr lang="en-US" altLang="ko-KR" sz="1600"/>
              <a:t>, </a:t>
            </a:r>
            <a:r>
              <a:rPr lang="ko-KR" altLang="en-US" sz="1600"/>
              <a:t>신경전달물질</a:t>
            </a:r>
            <a:r>
              <a:rPr lang="en-US" altLang="ko-KR" sz="1600"/>
              <a:t>, </a:t>
            </a:r>
            <a:r>
              <a:rPr lang="ko-KR" altLang="en-US" sz="1600"/>
              <a:t>호르몬</a:t>
            </a:r>
            <a:r>
              <a:rPr lang="en-US" altLang="ko-KR" sz="1600"/>
              <a:t>, </a:t>
            </a:r>
            <a:r>
              <a:rPr lang="ko-KR" altLang="en-US" sz="1600"/>
              <a:t>신경호르몬</a:t>
            </a:r>
            <a:r>
              <a:rPr lang="en-US" altLang="ko-KR" sz="1600"/>
              <a:t>, </a:t>
            </a:r>
            <a:r>
              <a:rPr lang="ko-KR" altLang="en-US" sz="1600"/>
              <a:t>페로몬 등은 </a:t>
            </a:r>
            <a:endParaRPr lang="en-US" altLang="ko-KR" sz="1600"/>
          </a:p>
          <a:p>
            <a:pPr eaLnBrk="1" hangingPunct="1"/>
            <a:r>
              <a:rPr lang="ko-KR" altLang="en-US" sz="1600"/>
              <a:t>모두 세포 사이의 간접적인 신호전달을 담당하는 세포의 화학전달자이다</a:t>
            </a:r>
            <a:r>
              <a:rPr lang="en-US" altLang="ko-KR" sz="1600"/>
              <a:t>. </a:t>
            </a:r>
            <a:r>
              <a:rPr lang="ko-KR" altLang="en-US" sz="1600"/>
              <a:t>이들 화학 전달자는 </a:t>
            </a:r>
            <a:endParaRPr lang="en-US" altLang="ko-KR" sz="1600"/>
          </a:p>
          <a:p>
            <a:pPr eaLnBrk="1" hangingPunct="1"/>
            <a:r>
              <a:rPr lang="ko-KR" altLang="en-US" sz="1600"/>
              <a:t>분비 장소와 표적세포에 도달하기 위해 이동하는 거리가 서로  다르다</a:t>
            </a:r>
            <a:r>
              <a:rPr lang="en-US" altLang="ko-KR" sz="16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9104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Box 1"/>
          <p:cNvSpPr txBox="1">
            <a:spLocks noChangeArrowheads="1"/>
          </p:cNvSpPr>
          <p:nvPr/>
        </p:nvSpPr>
        <p:spPr bwMode="auto">
          <a:xfrm>
            <a:off x="136525" y="0"/>
            <a:ext cx="8921750" cy="668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b="1"/>
              <a:t>화학전달자의 구조적</a:t>
            </a:r>
            <a:r>
              <a:rPr lang="en-US" altLang="ko-KR" b="1"/>
              <a:t>, </a:t>
            </a:r>
            <a:r>
              <a:rPr lang="ko-KR" altLang="en-US" b="1"/>
              <a:t>기능적 분류</a:t>
            </a:r>
            <a:endParaRPr lang="en-US" altLang="ko-KR" b="1"/>
          </a:p>
          <a:p>
            <a:pPr eaLnBrk="1" hangingPunct="1"/>
            <a:r>
              <a:rPr lang="ko-KR" altLang="en-US"/>
              <a:t>전달자로 사용되는 물질은 현재까지도 계속 발견되고 있다</a:t>
            </a:r>
            <a:r>
              <a:rPr lang="en-US" altLang="ko-KR"/>
              <a:t>.</a:t>
            </a:r>
          </a:p>
          <a:p>
            <a:pPr eaLnBrk="1" hangingPunct="1">
              <a:buFont typeface="Arial" charset="0"/>
              <a:buChar char="•"/>
            </a:pPr>
            <a:r>
              <a:rPr lang="ko-KR" altLang="en-US"/>
              <a:t>아이코사노이드</a:t>
            </a:r>
            <a:r>
              <a:rPr lang="en-US" altLang="ko-KR"/>
              <a:t>: </a:t>
            </a:r>
            <a:r>
              <a:rPr lang="ko-KR" altLang="en-US"/>
              <a:t>지방산의 유도체로써 주로 측분비 인자이다</a:t>
            </a:r>
            <a:r>
              <a:rPr lang="en-US" altLang="ko-KR"/>
              <a:t>. </a:t>
            </a:r>
            <a:r>
              <a:rPr lang="ko-KR" altLang="en-US"/>
              <a:t>척추동물의 평활근을</a:t>
            </a:r>
            <a:endParaRPr lang="en-US" altLang="ko-KR"/>
          </a:p>
          <a:p>
            <a:pPr eaLnBrk="1" hangingPunct="1"/>
            <a:r>
              <a:rPr lang="en-US" altLang="ko-KR"/>
              <a:t> </a:t>
            </a:r>
            <a:r>
              <a:rPr lang="ko-KR" altLang="en-US"/>
              <a:t>조절하는 프로스타클란딘과</a:t>
            </a:r>
            <a:r>
              <a:rPr lang="en-US" altLang="ko-KR"/>
              <a:t>, </a:t>
            </a:r>
            <a:r>
              <a:rPr lang="ko-KR" altLang="en-US"/>
              <a:t>식욕과 기억에 관여하는 포유류 뇌의 측분비 신경조절</a:t>
            </a:r>
            <a:endParaRPr lang="en-US" altLang="ko-KR"/>
          </a:p>
          <a:p>
            <a:pPr eaLnBrk="1" hangingPunct="1"/>
            <a:r>
              <a:rPr lang="en-US" altLang="ko-KR"/>
              <a:t> </a:t>
            </a:r>
            <a:r>
              <a:rPr lang="ko-KR" altLang="en-US"/>
              <a:t>물질인 아난디미드 등이 있다</a:t>
            </a:r>
            <a:r>
              <a:rPr lang="en-US" altLang="ko-KR"/>
              <a:t>.</a:t>
            </a:r>
          </a:p>
          <a:p>
            <a:pPr eaLnBrk="1" hangingPunct="1">
              <a:buFont typeface="Arial" charset="0"/>
              <a:buChar char="•"/>
            </a:pPr>
            <a:endParaRPr lang="en-US" altLang="ko-KR"/>
          </a:p>
          <a:p>
            <a:pPr eaLnBrk="1" hangingPunct="1">
              <a:buFont typeface="Arial" charset="0"/>
              <a:buChar char="•"/>
            </a:pPr>
            <a:r>
              <a:rPr lang="ko-KR" altLang="en-US"/>
              <a:t>가스</a:t>
            </a:r>
            <a:r>
              <a:rPr lang="en-US" altLang="ko-KR"/>
              <a:t>: </a:t>
            </a:r>
            <a:r>
              <a:rPr lang="ko-KR" altLang="en-US"/>
              <a:t>일반적으로 독성 오염물질로 여겨졌던 가스가 이제는 동물 체내에서 자연적인</a:t>
            </a:r>
            <a:endParaRPr lang="en-US" altLang="ko-KR"/>
          </a:p>
          <a:p>
            <a:pPr eaLnBrk="1" hangingPunct="1"/>
            <a:r>
              <a:rPr lang="en-US" altLang="ko-KR"/>
              <a:t> </a:t>
            </a:r>
            <a:r>
              <a:rPr lang="ko-KR" altLang="en-US"/>
              <a:t>전달자로 생산된다는 사실이 알려졌다</a:t>
            </a:r>
            <a:r>
              <a:rPr lang="en-US" altLang="ko-KR"/>
              <a:t>. </a:t>
            </a:r>
            <a:r>
              <a:rPr lang="ko-KR" altLang="en-US"/>
              <a:t>작고 매우 반응성이 크며</a:t>
            </a:r>
            <a:r>
              <a:rPr lang="en-US" altLang="ko-KR"/>
              <a:t>, </a:t>
            </a:r>
            <a:r>
              <a:rPr lang="ko-KR" altLang="en-US"/>
              <a:t>반감기가 짧은</a:t>
            </a:r>
            <a:endParaRPr lang="en-US" altLang="ko-KR"/>
          </a:p>
          <a:p>
            <a:pPr eaLnBrk="1" hangingPunct="1"/>
            <a:r>
              <a:rPr lang="en-US" altLang="ko-KR"/>
              <a:t> </a:t>
            </a:r>
            <a:r>
              <a:rPr lang="ko-KR" altLang="en-US"/>
              <a:t>가스분자인 일산화질소</a:t>
            </a:r>
            <a:r>
              <a:rPr lang="en-US" altLang="ko-KR"/>
              <a:t>(NO)</a:t>
            </a:r>
            <a:r>
              <a:rPr lang="ko-KR" altLang="en-US"/>
              <a:t>는 독성 대기 오염물질로 알려졌었는데</a:t>
            </a:r>
            <a:r>
              <a:rPr lang="en-US" altLang="ko-KR"/>
              <a:t>, </a:t>
            </a:r>
            <a:r>
              <a:rPr lang="ko-KR" altLang="en-US"/>
              <a:t>많은 동물들에서</a:t>
            </a:r>
            <a:endParaRPr lang="en-US" altLang="ko-KR"/>
          </a:p>
          <a:p>
            <a:pPr eaLnBrk="1" hangingPunct="1"/>
            <a:r>
              <a:rPr lang="en-US" altLang="ko-KR"/>
              <a:t> </a:t>
            </a:r>
            <a:r>
              <a:rPr lang="ko-KR" altLang="en-US"/>
              <a:t>측분비 인자로 알려져 있다</a:t>
            </a:r>
            <a:r>
              <a:rPr lang="en-US" altLang="ko-KR"/>
              <a:t>. </a:t>
            </a:r>
            <a:r>
              <a:rPr lang="ko-KR" altLang="en-US"/>
              <a:t>일산화탄소</a:t>
            </a:r>
            <a:r>
              <a:rPr lang="en-US" altLang="ko-KR"/>
              <a:t>(CO)</a:t>
            </a:r>
            <a:r>
              <a:rPr lang="ko-KR" altLang="en-US"/>
              <a:t>도 측분비 인자 및 신경조절물질</a:t>
            </a:r>
            <a:r>
              <a:rPr lang="en-US" altLang="ko-KR"/>
              <a:t>.</a:t>
            </a:r>
          </a:p>
          <a:p>
            <a:pPr eaLnBrk="1" hangingPunct="1">
              <a:buFont typeface="Arial" charset="0"/>
              <a:buChar char="•"/>
            </a:pPr>
            <a:endParaRPr lang="en-US" altLang="ko-KR"/>
          </a:p>
          <a:p>
            <a:pPr eaLnBrk="1" hangingPunct="1">
              <a:buFont typeface="Arial" charset="0"/>
              <a:buChar char="•"/>
            </a:pPr>
            <a:r>
              <a:rPr lang="ko-KR" altLang="en-US"/>
              <a:t>퓨린</a:t>
            </a:r>
            <a:r>
              <a:rPr lang="en-US" altLang="ko-KR"/>
              <a:t>: </a:t>
            </a:r>
            <a:r>
              <a:rPr lang="ko-KR" altLang="en-US"/>
              <a:t>아데노신과 </a:t>
            </a:r>
            <a:r>
              <a:rPr lang="en-US" altLang="ko-KR"/>
              <a:t>ATP </a:t>
            </a:r>
            <a:r>
              <a:rPr lang="ko-KR" altLang="en-US"/>
              <a:t>등</a:t>
            </a:r>
            <a:r>
              <a:rPr lang="en-US" altLang="ko-KR"/>
              <a:t>. </a:t>
            </a:r>
            <a:r>
              <a:rPr lang="ko-KR" altLang="en-US"/>
              <a:t>이들은 핵산과 에너지 물질로서의 작용 이외에도 측분비</a:t>
            </a:r>
            <a:endParaRPr lang="en-US" altLang="ko-KR"/>
          </a:p>
          <a:p>
            <a:pPr eaLnBrk="1" hangingPunct="1"/>
            <a:r>
              <a:rPr lang="en-US" altLang="ko-KR"/>
              <a:t> </a:t>
            </a:r>
            <a:r>
              <a:rPr lang="ko-KR" altLang="en-US"/>
              <a:t>및 신경조절물질로 이용된다</a:t>
            </a:r>
            <a:r>
              <a:rPr lang="en-US" altLang="ko-KR"/>
              <a:t>. </a:t>
            </a:r>
            <a:r>
              <a:rPr lang="ko-KR" altLang="en-US"/>
              <a:t>아데노신은 카페인의 주요 표적이다</a:t>
            </a:r>
            <a:r>
              <a:rPr lang="en-US" altLang="ko-KR"/>
              <a:t>.</a:t>
            </a:r>
          </a:p>
          <a:p>
            <a:pPr eaLnBrk="1" hangingPunct="1">
              <a:buFont typeface="Arial" charset="0"/>
              <a:buChar char="•"/>
            </a:pPr>
            <a:endParaRPr lang="en-US" altLang="ko-KR"/>
          </a:p>
          <a:p>
            <a:pPr eaLnBrk="1" hangingPunct="1">
              <a:buFont typeface="Arial" charset="0"/>
              <a:buChar char="•"/>
            </a:pPr>
            <a:r>
              <a:rPr lang="ko-KR" altLang="en-US"/>
              <a:t>아민</a:t>
            </a:r>
            <a:r>
              <a:rPr lang="en-US" altLang="ko-KR"/>
              <a:t>: </a:t>
            </a:r>
            <a:r>
              <a:rPr lang="ko-KR" altLang="en-US"/>
              <a:t>피스타민</a:t>
            </a:r>
            <a:r>
              <a:rPr lang="en-US" altLang="ko-KR"/>
              <a:t>, </a:t>
            </a:r>
            <a:r>
              <a:rPr lang="ko-KR" altLang="en-US"/>
              <a:t>세로토닌 등의 측분비 인자와</a:t>
            </a:r>
            <a:r>
              <a:rPr lang="en-US" altLang="ko-KR"/>
              <a:t>, </a:t>
            </a:r>
            <a:r>
              <a:rPr lang="ko-KR" altLang="en-US"/>
              <a:t>에피네프린과 같은 여러 호르몬들이</a:t>
            </a:r>
            <a:endParaRPr lang="en-US" altLang="ko-KR"/>
          </a:p>
          <a:p>
            <a:pPr eaLnBrk="1" hangingPunct="1"/>
            <a:r>
              <a:rPr lang="en-US" altLang="ko-KR"/>
              <a:t> </a:t>
            </a:r>
            <a:r>
              <a:rPr lang="ko-KR" altLang="en-US"/>
              <a:t>포함된다</a:t>
            </a:r>
            <a:r>
              <a:rPr lang="en-US" altLang="ko-KR"/>
              <a:t>.</a:t>
            </a:r>
          </a:p>
          <a:p>
            <a:pPr eaLnBrk="1" hangingPunct="1">
              <a:buFont typeface="Arial" charset="0"/>
              <a:buChar char="•"/>
            </a:pPr>
            <a:endParaRPr lang="en-US" altLang="ko-KR"/>
          </a:p>
          <a:p>
            <a:pPr eaLnBrk="1" hangingPunct="1">
              <a:buFont typeface="Arial" charset="0"/>
              <a:buChar char="•"/>
            </a:pPr>
            <a:r>
              <a:rPr lang="ko-KR" altLang="en-US"/>
              <a:t>펩티드와 단백질</a:t>
            </a:r>
            <a:r>
              <a:rPr lang="en-US" altLang="ko-KR"/>
              <a:t>: </a:t>
            </a:r>
            <a:r>
              <a:rPr lang="ko-KR" altLang="en-US"/>
              <a:t>여러 펩티드와 단백질이 측분비 인자</a:t>
            </a:r>
            <a:r>
              <a:rPr lang="en-US" altLang="ko-KR"/>
              <a:t>, </a:t>
            </a:r>
            <a:r>
              <a:rPr lang="ko-KR" altLang="en-US"/>
              <a:t>호르몬 등으로 작용한다</a:t>
            </a:r>
            <a:r>
              <a:rPr lang="en-US" altLang="ko-KR"/>
              <a:t>.</a:t>
            </a:r>
          </a:p>
          <a:p>
            <a:pPr eaLnBrk="1" hangingPunct="1">
              <a:buFont typeface="Arial" charset="0"/>
              <a:buChar char="•"/>
            </a:pPr>
            <a:endParaRPr lang="en-US" altLang="ko-KR"/>
          </a:p>
          <a:p>
            <a:pPr eaLnBrk="1" hangingPunct="1">
              <a:buFont typeface="Arial" charset="0"/>
              <a:buChar char="•"/>
            </a:pPr>
            <a:r>
              <a:rPr lang="ko-KR" altLang="en-US"/>
              <a:t>스테로이드</a:t>
            </a:r>
            <a:r>
              <a:rPr lang="en-US" altLang="ko-KR"/>
              <a:t>: </a:t>
            </a:r>
            <a:r>
              <a:rPr lang="ko-KR" altLang="en-US"/>
              <a:t>콜레스테롤의 유도체로서</a:t>
            </a:r>
            <a:r>
              <a:rPr lang="en-US" altLang="ko-KR"/>
              <a:t>, </a:t>
            </a:r>
            <a:r>
              <a:rPr lang="ko-KR" altLang="en-US"/>
              <a:t>주로 호르몬과 페로몬으로 작용한다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</a:t>
            </a:r>
            <a:r>
              <a:rPr lang="ko-KR" altLang="en-US"/>
              <a:t>이들은 지용성으로서 직접 세포막을 통해서 확산될 수 있다</a:t>
            </a:r>
            <a:r>
              <a:rPr lang="en-US" altLang="ko-KR"/>
              <a:t>.</a:t>
            </a:r>
          </a:p>
          <a:p>
            <a:pPr eaLnBrk="1" hangingPunct="1">
              <a:buFont typeface="Arial" charset="0"/>
              <a:buChar char="•"/>
            </a:pPr>
            <a:endParaRPr lang="en-US" altLang="ko-KR"/>
          </a:p>
          <a:p>
            <a:pPr eaLnBrk="1" hangingPunct="1">
              <a:buFont typeface="Arial" charset="0"/>
              <a:buChar char="•"/>
            </a:pPr>
            <a:r>
              <a:rPr lang="ko-KR" altLang="en-US"/>
              <a:t>레티노이드</a:t>
            </a:r>
            <a:r>
              <a:rPr lang="en-US" altLang="ko-KR"/>
              <a:t>: </a:t>
            </a:r>
            <a:r>
              <a:rPr lang="ko-KR" altLang="en-US"/>
              <a:t>비타민 </a:t>
            </a:r>
            <a:r>
              <a:rPr lang="en-US" altLang="ko-KR"/>
              <a:t>A</a:t>
            </a:r>
            <a:r>
              <a:rPr lang="ko-KR" altLang="en-US"/>
              <a:t>에서 유도된 전달자로서 주로 발생과 분화에 관여하는 측분비</a:t>
            </a:r>
            <a:endParaRPr lang="en-US" altLang="ko-KR"/>
          </a:p>
          <a:p>
            <a:pPr eaLnBrk="1" hangingPunct="1"/>
            <a:r>
              <a:rPr lang="en-US" altLang="ko-KR"/>
              <a:t> </a:t>
            </a:r>
            <a:r>
              <a:rPr lang="ko-KR" altLang="en-US"/>
              <a:t>인자이다</a:t>
            </a:r>
            <a:r>
              <a:rPr lang="en-US" altLang="ko-KR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762721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Box 1"/>
          <p:cNvSpPr txBox="1">
            <a:spLocks noChangeArrowheads="1"/>
          </p:cNvSpPr>
          <p:nvPr/>
        </p:nvSpPr>
        <p:spPr bwMode="auto">
          <a:xfrm>
            <a:off x="142875" y="142875"/>
            <a:ext cx="8580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ko-KR" altLang="en-US"/>
              <a:t>하나의 화학전달자는 여러 가지 효과를 나타낼 수 있다</a:t>
            </a:r>
            <a:r>
              <a:rPr lang="en-US" altLang="ko-KR"/>
              <a:t>. (</a:t>
            </a:r>
            <a:r>
              <a:rPr lang="ko-KR" altLang="en-US"/>
              <a:t>여러 개의 자물쇠를 여는</a:t>
            </a:r>
            <a:endParaRPr lang="en-US" altLang="ko-KR"/>
          </a:p>
          <a:p>
            <a:pPr eaLnBrk="1" hangingPunct="1"/>
            <a:r>
              <a:rPr lang="en-US"/>
              <a:t> </a:t>
            </a:r>
            <a:r>
              <a:rPr lang="ko-KR" altLang="en-US"/>
              <a:t>한 개의 열쇠</a:t>
            </a:r>
            <a:r>
              <a:rPr lang="en-US" altLang="ko-KR"/>
              <a:t>).</a:t>
            </a:r>
          </a:p>
        </p:txBody>
      </p:sp>
      <p:pic>
        <p:nvPicPr>
          <p:cNvPr id="61443" name="Picture 5" descr="표3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7" t="2419" r="21378" b="6046"/>
          <a:stretch>
            <a:fillRect/>
          </a:stretch>
        </p:blipFill>
        <p:spPr bwMode="auto">
          <a:xfrm>
            <a:off x="1785938" y="928688"/>
            <a:ext cx="5311775" cy="566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2693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/>
          <p:cNvSpPr txBox="1">
            <a:spLocks noChangeArrowheads="1"/>
          </p:cNvSpPr>
          <p:nvPr/>
        </p:nvSpPr>
        <p:spPr bwMode="auto">
          <a:xfrm>
            <a:off x="323850" y="454025"/>
            <a:ext cx="5173663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ko-KR" sz="2400" b="1"/>
              <a:t> </a:t>
            </a:r>
            <a:r>
              <a:rPr lang="ko-KR" altLang="en-US" sz="2400" b="1"/>
              <a:t>항상성</a:t>
            </a:r>
          </a:p>
          <a:p>
            <a:pPr eaLnBrk="1" hangingPunct="1">
              <a:buFontTx/>
              <a:buChar char="•"/>
            </a:pPr>
            <a:endParaRPr lang="ko-KR" altLang="en-US" sz="2000"/>
          </a:p>
          <a:p>
            <a:pPr eaLnBrk="1" hangingPunct="1">
              <a:buFontTx/>
              <a:buChar char="-"/>
            </a:pPr>
            <a:r>
              <a:rPr lang="ko-KR" altLang="en-US" sz="2000"/>
              <a:t> 생명체가 내부적인 안정성을</a:t>
            </a:r>
          </a:p>
          <a:p>
            <a:pPr eaLnBrk="1" hangingPunct="1"/>
            <a:r>
              <a:rPr lang="ko-KR" altLang="en-US" sz="2000"/>
              <a:t>   유지하려고 하는 경향</a:t>
            </a:r>
          </a:p>
          <a:p>
            <a:pPr eaLnBrk="1" hangingPunct="1">
              <a:buFontTx/>
              <a:buChar char="-"/>
            </a:pPr>
            <a:endParaRPr lang="ko-KR" altLang="en-US" sz="2000"/>
          </a:p>
          <a:p>
            <a:pPr eaLnBrk="1" hangingPunct="1">
              <a:buFontTx/>
              <a:buChar char="-"/>
            </a:pPr>
            <a:r>
              <a:rPr lang="ko-KR" altLang="en-US" sz="2000"/>
              <a:t> 만약 동물 조직 내에서 상대적으로 </a:t>
            </a:r>
          </a:p>
          <a:p>
            <a:pPr eaLnBrk="1" hangingPunct="1"/>
            <a:r>
              <a:rPr lang="ko-KR" altLang="en-US" sz="2000"/>
              <a:t>   일정한 조건을 유지하는</a:t>
            </a:r>
          </a:p>
          <a:p>
            <a:pPr eaLnBrk="1" hangingPunct="1"/>
            <a:r>
              <a:rPr lang="ko-KR" altLang="en-US" sz="2000"/>
              <a:t>   생리학적인 조절 시스템이 없다면</a:t>
            </a:r>
            <a:r>
              <a:rPr lang="en-US" altLang="ko-KR" sz="2000"/>
              <a:t>, </a:t>
            </a:r>
          </a:p>
          <a:p>
            <a:pPr eaLnBrk="1" hangingPunct="1"/>
            <a:r>
              <a:rPr lang="en-US" altLang="ko-KR" sz="2000"/>
              <a:t>   </a:t>
            </a:r>
            <a:r>
              <a:rPr lang="ko-KR" altLang="en-US" sz="2000"/>
              <a:t>세포</a:t>
            </a:r>
            <a:r>
              <a:rPr lang="en-US" altLang="ko-KR" sz="2000"/>
              <a:t>, </a:t>
            </a:r>
            <a:r>
              <a:rPr lang="ko-KR" altLang="en-US" sz="2000"/>
              <a:t>조직</a:t>
            </a:r>
            <a:r>
              <a:rPr lang="en-US" altLang="ko-KR" sz="2000"/>
              <a:t>, </a:t>
            </a:r>
            <a:r>
              <a:rPr lang="ko-KR" altLang="en-US" sz="2000"/>
              <a:t>기관의 기능이 망가질 것이다</a:t>
            </a:r>
            <a:r>
              <a:rPr lang="en-US" altLang="ko-KR" sz="2000"/>
              <a:t>.</a:t>
            </a:r>
          </a:p>
          <a:p>
            <a:pPr eaLnBrk="1" hangingPunct="1"/>
            <a:endParaRPr lang="en-US" altLang="ko-KR" sz="2000"/>
          </a:p>
          <a:p>
            <a:pPr eaLnBrk="1" hangingPunct="1">
              <a:buFontTx/>
              <a:buChar char="-"/>
            </a:pPr>
            <a:r>
              <a:rPr lang="en-US" altLang="ko-KR" sz="2000"/>
              <a:t> </a:t>
            </a:r>
            <a:r>
              <a:rPr lang="ko-KR" altLang="en-US" sz="2000"/>
              <a:t>조절 시스템에 의해서 세포는 </a:t>
            </a:r>
          </a:p>
          <a:p>
            <a:pPr eaLnBrk="1" hangingPunct="1"/>
            <a:r>
              <a:rPr lang="ko-KR" altLang="en-US" sz="2000"/>
              <a:t>   상대적으로 안정적인 환경에</a:t>
            </a:r>
          </a:p>
          <a:p>
            <a:pPr eaLnBrk="1" hangingPunct="1"/>
            <a:r>
              <a:rPr lang="ko-KR" altLang="en-US" sz="2000"/>
              <a:t>   노출되게 된다 </a:t>
            </a:r>
          </a:p>
          <a:p>
            <a:pPr eaLnBrk="1" hangingPunct="1"/>
            <a:r>
              <a:rPr lang="ko-KR" altLang="en-US" sz="2000"/>
              <a:t>   </a:t>
            </a:r>
            <a:r>
              <a:rPr lang="en-US" altLang="ko-KR" sz="2000"/>
              <a:t>(</a:t>
            </a:r>
            <a:r>
              <a:rPr lang="ko-KR" altLang="en-US" sz="2000"/>
              <a:t>온도</a:t>
            </a:r>
            <a:r>
              <a:rPr lang="en-US" altLang="ko-KR" sz="2000"/>
              <a:t>, pH, </a:t>
            </a:r>
            <a:r>
              <a:rPr lang="ko-KR" altLang="en-US" sz="2000"/>
              <a:t>산소 및 당 농도</a:t>
            </a:r>
            <a:r>
              <a:rPr lang="en-US" altLang="ko-KR" sz="2000">
                <a:latin typeface="Arial" charset="0"/>
              </a:rPr>
              <a:t>…</a:t>
            </a:r>
            <a:r>
              <a:rPr lang="en-US" altLang="ko-KR" sz="2000"/>
              <a:t>).</a:t>
            </a:r>
          </a:p>
          <a:p>
            <a:pPr eaLnBrk="1" hangingPunct="1"/>
            <a:endParaRPr lang="en-US" altLang="ko-KR" sz="2000"/>
          </a:p>
          <a:p>
            <a:pPr eaLnBrk="1" hangingPunct="1">
              <a:buFontTx/>
              <a:buChar char="-"/>
            </a:pPr>
            <a:r>
              <a:rPr lang="en-US" altLang="ko-KR" sz="2000"/>
              <a:t> </a:t>
            </a:r>
            <a:r>
              <a:rPr lang="ko-KR" altLang="en-US" sz="2000" b="1"/>
              <a:t>한마디로 외부환경의 변화에 </a:t>
            </a:r>
          </a:p>
          <a:p>
            <a:pPr eaLnBrk="1" hangingPunct="1"/>
            <a:r>
              <a:rPr lang="ko-KR" altLang="en-US" sz="2000" b="1"/>
              <a:t>   대해서 내부환경의 변화를</a:t>
            </a:r>
          </a:p>
          <a:p>
            <a:pPr eaLnBrk="1" hangingPunct="1"/>
            <a:r>
              <a:rPr lang="ko-KR" altLang="en-US" sz="2000" b="1"/>
              <a:t>   일정하게 유지하려 하는 반응</a:t>
            </a:r>
          </a:p>
        </p:txBody>
      </p:sp>
      <p:pic>
        <p:nvPicPr>
          <p:cNvPr id="7171" name="Picture 9" descr="1-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8" r="19862"/>
          <a:stretch>
            <a:fillRect/>
          </a:stretch>
        </p:blipFill>
        <p:spPr bwMode="auto">
          <a:xfrm>
            <a:off x="5670550" y="1341438"/>
            <a:ext cx="3294063" cy="402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10"/>
          <p:cNvSpPr txBox="1">
            <a:spLocks noChangeArrowheads="1"/>
          </p:cNvSpPr>
          <p:nvPr/>
        </p:nvSpPr>
        <p:spPr bwMode="auto">
          <a:xfrm>
            <a:off x="5957888" y="1052513"/>
            <a:ext cx="19002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b="1"/>
              <a:t>세포의 내부 환경</a:t>
            </a:r>
          </a:p>
        </p:txBody>
      </p:sp>
      <p:sp>
        <p:nvSpPr>
          <p:cNvPr id="7173" name="Text Box 11"/>
          <p:cNvSpPr txBox="1">
            <a:spLocks noChangeArrowheads="1"/>
          </p:cNvSpPr>
          <p:nvPr/>
        </p:nvSpPr>
        <p:spPr bwMode="auto">
          <a:xfrm>
            <a:off x="7038975" y="5086350"/>
            <a:ext cx="13763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1200" b="1"/>
              <a:t>Extracellular fluid</a:t>
            </a:r>
          </a:p>
        </p:txBody>
      </p:sp>
    </p:spTree>
    <p:extLst>
      <p:ext uri="{BB962C8B-B14F-4D97-AF65-F5344CB8AC3E}">
        <p14:creationId xmlns:p14="http://schemas.microsoft.com/office/powerpoint/2010/main" val="7189078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Box 1"/>
          <p:cNvSpPr txBox="1">
            <a:spLocks noChangeArrowheads="1"/>
          </p:cNvSpPr>
          <p:nvPr/>
        </p:nvSpPr>
        <p:spPr bwMode="auto">
          <a:xfrm>
            <a:off x="34925" y="188913"/>
            <a:ext cx="8937625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ko-KR" altLang="en-US"/>
              <a:t>세포외 화학전달자는 주로 신호전달 과정에 의해 세포반응을 일으킨다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혈액에 의해서 운반되는 단백질 호르몬이나 신경 말단에서 분비되는 신호전달물질과</a:t>
            </a:r>
            <a:endParaRPr lang="en-US" altLang="ko-KR"/>
          </a:p>
          <a:p>
            <a:pPr eaLnBrk="1" hangingPunct="1"/>
            <a:r>
              <a:rPr lang="en-US"/>
              <a:t>  </a:t>
            </a:r>
            <a:r>
              <a:rPr lang="ko-KR" altLang="en-US"/>
              <a:t>같은 대부분의 세포외 화학전달자는 실제로는 세포의 반응을 유도하기 위하여 </a:t>
            </a:r>
            <a:endParaRPr lang="en-US" altLang="ko-KR"/>
          </a:p>
          <a:p>
            <a:pPr eaLnBrk="1" hangingPunct="1"/>
            <a:r>
              <a:rPr lang="en-US"/>
              <a:t>  </a:t>
            </a:r>
            <a:r>
              <a:rPr lang="ko-KR" altLang="en-US"/>
              <a:t>표적세포 안으로 들어갈 수 없다</a:t>
            </a:r>
            <a:r>
              <a:rPr lang="en-US" altLang="ko-KR"/>
              <a:t>. 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이들 신호물질은 막의 표면에 있는 수용체에 결합하여 생화학적 연쇄반응을 일으켜</a:t>
            </a:r>
            <a:endParaRPr lang="en-US" altLang="ko-KR"/>
          </a:p>
          <a:p>
            <a:pPr eaLnBrk="1" hangingPunct="1"/>
            <a:r>
              <a:rPr lang="en-US"/>
              <a:t>  </a:t>
            </a:r>
            <a:r>
              <a:rPr lang="ko-KR" altLang="en-US"/>
              <a:t>명령을 세포 안으로 전달한다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이렇게 외부의 화학전달자에 의한 신호가 표적세포의 내부에서 작용하기 위해 </a:t>
            </a:r>
            <a:endParaRPr lang="en-US" altLang="ko-KR"/>
          </a:p>
          <a:p>
            <a:pPr eaLnBrk="1" hangingPunct="1"/>
            <a:r>
              <a:rPr lang="en-US"/>
              <a:t>  </a:t>
            </a:r>
            <a:r>
              <a:rPr lang="ko-KR" altLang="en-US"/>
              <a:t>전달되는 과정을 신호전달 </a:t>
            </a:r>
            <a:r>
              <a:rPr lang="en-US" altLang="ko-KR"/>
              <a:t>(signal transduction)</a:t>
            </a:r>
            <a:r>
              <a:rPr lang="ko-KR" altLang="en-US"/>
              <a:t>이라 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세포외 전달자와 막 수용체의 다양한 조합에 의해 연속적인 세포내 반응이 유도되며</a:t>
            </a:r>
            <a:r>
              <a:rPr lang="en-US" altLang="ko-KR"/>
              <a:t>,</a:t>
            </a:r>
          </a:p>
          <a:p>
            <a:pPr eaLnBrk="1" hangingPunct="1"/>
            <a:r>
              <a:rPr lang="en-US"/>
              <a:t>  </a:t>
            </a:r>
            <a:r>
              <a:rPr lang="ko-KR" altLang="en-US"/>
              <a:t>궁극적으로는 항상성의 유지나 변화 조절에 중요한 특정 세포 활성을 조절한다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화학전달자에 의한 세포의 반응이 매우 다양함에도 불구하고 세포외 화학전달자</a:t>
            </a:r>
            <a:endParaRPr lang="en-US" altLang="ko-KR"/>
          </a:p>
          <a:p>
            <a:pPr eaLnBrk="1" hangingPunct="1"/>
            <a:r>
              <a:rPr lang="en-US"/>
              <a:t>  </a:t>
            </a:r>
            <a:r>
              <a:rPr lang="en-US" altLang="ko-KR"/>
              <a:t>(1</a:t>
            </a:r>
            <a:r>
              <a:rPr lang="ko-KR" altLang="en-US"/>
              <a:t>차 전달자</a:t>
            </a:r>
            <a:r>
              <a:rPr lang="en-US" altLang="ko-KR"/>
              <a:t>, first messenger)</a:t>
            </a:r>
            <a:r>
              <a:rPr lang="ko-KR" altLang="en-US"/>
              <a:t>가 막의 수용체에 결합하면 다음과 같이 단 세가지</a:t>
            </a:r>
            <a:endParaRPr lang="en-US" altLang="ko-KR"/>
          </a:p>
          <a:p>
            <a:pPr eaLnBrk="1" hangingPunct="1"/>
            <a:r>
              <a:rPr lang="en-US"/>
              <a:t>  </a:t>
            </a:r>
            <a:r>
              <a:rPr lang="ko-KR" altLang="en-US"/>
              <a:t>방법에 의해서 원하는 세포내 반응이 유도된다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ko-KR" altLang="en-US"/>
              <a:t>  </a:t>
            </a:r>
            <a:r>
              <a:rPr lang="en-US" altLang="ko-KR"/>
              <a:t>(1)</a:t>
            </a:r>
            <a:r>
              <a:rPr lang="ko-KR" altLang="en-US"/>
              <a:t>세포내 단백질의 인산화</a:t>
            </a:r>
          </a:p>
          <a:p>
            <a:pPr eaLnBrk="1" hangingPunct="1"/>
            <a:r>
              <a:rPr lang="ko-KR" altLang="en-US"/>
              <a:t>  </a:t>
            </a:r>
            <a:r>
              <a:rPr lang="en-US" altLang="ko-KR"/>
              <a:t>(2)</a:t>
            </a:r>
            <a:r>
              <a:rPr lang="ko-KR" altLang="en-US"/>
              <a:t>특정 이온의 이동을 조절하는 막의 채널의 개폐</a:t>
            </a:r>
          </a:p>
          <a:p>
            <a:pPr eaLnBrk="1" hangingPunct="1"/>
            <a:r>
              <a:rPr lang="ko-KR" altLang="en-US"/>
              <a:t>  </a:t>
            </a:r>
            <a:r>
              <a:rPr lang="en-US" altLang="ko-KR"/>
              <a:t>(3)</a:t>
            </a:r>
            <a:r>
              <a:rPr lang="ko-KR" altLang="en-US"/>
              <a:t>세포내 화학전달자 </a:t>
            </a:r>
            <a:r>
              <a:rPr lang="en-US" altLang="ko-KR"/>
              <a:t>(2</a:t>
            </a:r>
            <a:r>
              <a:rPr lang="ko-KR" altLang="en-US"/>
              <a:t>차 전달자</a:t>
            </a:r>
            <a:r>
              <a:rPr lang="en-US" altLang="ko-KR"/>
              <a:t>, second messenger)</a:t>
            </a:r>
            <a:r>
              <a:rPr lang="ko-KR" altLang="en-US"/>
              <a:t>에 신호를 전달하여</a:t>
            </a:r>
          </a:p>
          <a:p>
            <a:pPr eaLnBrk="1" hangingPunct="1"/>
            <a:r>
              <a:rPr lang="ko-KR" altLang="en-US"/>
              <a:t>     미리 예정된 일련의 화학반응을 유도</a:t>
            </a:r>
          </a:p>
          <a:p>
            <a:pPr eaLnBrk="1" hangingPunct="1">
              <a:buFont typeface="Arial" charset="0"/>
              <a:buNone/>
            </a:pP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836171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3-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" t="5464" r="2344" b="8313"/>
          <a:stretch>
            <a:fillRect/>
          </a:stretch>
        </p:blipFill>
        <p:spPr bwMode="auto">
          <a:xfrm>
            <a:off x="323850" y="692150"/>
            <a:ext cx="7631113" cy="490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Box 1"/>
          <p:cNvSpPr txBox="1">
            <a:spLocks noChangeArrowheads="1"/>
          </p:cNvSpPr>
          <p:nvPr/>
        </p:nvSpPr>
        <p:spPr bwMode="auto">
          <a:xfrm>
            <a:off x="66675" y="66675"/>
            <a:ext cx="5708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ko-KR" altLang="en-US"/>
              <a:t>많은 </a:t>
            </a:r>
            <a:r>
              <a:rPr lang="en-US" altLang="ko-KR"/>
              <a:t>1</a:t>
            </a:r>
            <a:r>
              <a:rPr lang="ko-KR" altLang="en-US"/>
              <a:t>차 전달자는 </a:t>
            </a:r>
            <a:r>
              <a:rPr lang="en-US" altLang="ko-KR"/>
              <a:t>2</a:t>
            </a:r>
            <a:r>
              <a:rPr lang="ko-KR" altLang="en-US"/>
              <a:t>차 전달자 경로를 활성화 시킨다</a:t>
            </a:r>
            <a:r>
              <a:rPr lang="en-US" altLang="ko-KR"/>
              <a:t>.</a:t>
            </a:r>
          </a:p>
          <a:p>
            <a:pPr eaLnBrk="1" hangingPunct="1">
              <a:buFont typeface="Arial" charset="0"/>
              <a:buNone/>
            </a:pPr>
            <a:r>
              <a:rPr lang="en-US" altLang="ko-KR"/>
              <a:t>-cAMP 2</a:t>
            </a:r>
            <a:r>
              <a:rPr lang="ko-KR" altLang="en-US"/>
              <a:t>차 전달자 경로</a:t>
            </a:r>
          </a:p>
        </p:txBody>
      </p:sp>
      <p:sp>
        <p:nvSpPr>
          <p:cNvPr id="63492" name="Text Box 5"/>
          <p:cNvSpPr txBox="1">
            <a:spLocks noChangeArrowheads="1"/>
          </p:cNvSpPr>
          <p:nvPr/>
        </p:nvSpPr>
        <p:spPr bwMode="auto">
          <a:xfrm>
            <a:off x="3995738" y="3376613"/>
            <a:ext cx="5667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1600" b="1"/>
              <a:t>PKA</a:t>
            </a:r>
          </a:p>
        </p:txBody>
      </p:sp>
      <p:sp>
        <p:nvSpPr>
          <p:cNvPr id="63493" name="Text Box 6"/>
          <p:cNvSpPr txBox="1">
            <a:spLocks noChangeArrowheads="1"/>
          </p:cNvSpPr>
          <p:nvPr/>
        </p:nvSpPr>
        <p:spPr bwMode="auto">
          <a:xfrm>
            <a:off x="279400" y="5734050"/>
            <a:ext cx="8396288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sz="1600"/>
              <a:t>다른 종류의 세포에서는 </a:t>
            </a:r>
            <a:r>
              <a:rPr lang="en-US" altLang="ko-KR" sz="1600"/>
              <a:t>PKA</a:t>
            </a:r>
            <a:r>
              <a:rPr lang="ko-KR" altLang="en-US" sz="1600"/>
              <a:t>에 의해 인산화되는 단백질의 종류가 서로 다르다</a:t>
            </a:r>
            <a:r>
              <a:rPr lang="en-US" altLang="ko-KR" sz="1600"/>
              <a:t>.</a:t>
            </a:r>
          </a:p>
          <a:p>
            <a:pPr eaLnBrk="1" hangingPunct="1"/>
            <a:r>
              <a:rPr lang="ko-KR" altLang="en-US" sz="1600"/>
              <a:t>따라서 공통적인 </a:t>
            </a:r>
            <a:r>
              <a:rPr lang="en-US" altLang="ko-KR" sz="1600"/>
              <a:t>2</a:t>
            </a:r>
            <a:r>
              <a:rPr lang="ko-KR" altLang="en-US" sz="1600"/>
              <a:t>차 전달자인 </a:t>
            </a:r>
            <a:r>
              <a:rPr lang="en-US" altLang="ko-KR" sz="1600"/>
              <a:t>cAMP</a:t>
            </a:r>
            <a:r>
              <a:rPr lang="ko-KR" altLang="en-US" sz="1600"/>
              <a:t>는 여러 종류의 세포에서 다양한 반응을 유도한다</a:t>
            </a:r>
            <a:r>
              <a:rPr lang="en-US" altLang="ko-KR" sz="1600"/>
              <a:t>.</a:t>
            </a:r>
          </a:p>
          <a:p>
            <a:pPr eaLnBrk="1" hangingPunct="1"/>
            <a:r>
              <a:rPr lang="ko-KR" altLang="en-US" sz="1600"/>
              <a:t>예</a:t>
            </a:r>
            <a:r>
              <a:rPr lang="en-US" altLang="ko-KR" sz="1600"/>
              <a:t>)</a:t>
            </a:r>
            <a:r>
              <a:rPr lang="ko-KR" altLang="en-US" sz="1600"/>
              <a:t>심장의 박동</a:t>
            </a:r>
            <a:r>
              <a:rPr lang="en-US" altLang="ko-KR" sz="1600"/>
              <a:t>, </a:t>
            </a:r>
            <a:r>
              <a:rPr lang="ko-KR" altLang="en-US" sz="1600"/>
              <a:t>여성호르몬 합성</a:t>
            </a:r>
            <a:r>
              <a:rPr lang="en-US" altLang="ko-KR" sz="1600"/>
              <a:t>, </a:t>
            </a:r>
            <a:r>
              <a:rPr lang="ko-KR" altLang="en-US" sz="1600"/>
              <a:t>포도당의 분해</a:t>
            </a:r>
            <a:r>
              <a:rPr lang="en-US" altLang="ko-KR" sz="1600"/>
              <a:t>, </a:t>
            </a:r>
            <a:r>
              <a:rPr lang="ko-KR" altLang="en-US" sz="1600"/>
              <a:t>신장에서 오줌 형성시 물의 재흡수 조절</a:t>
            </a:r>
            <a:r>
              <a:rPr lang="en-US" altLang="ko-KR" sz="1600"/>
              <a:t>,</a:t>
            </a:r>
          </a:p>
          <a:p>
            <a:pPr eaLnBrk="1" hangingPunct="1"/>
            <a:r>
              <a:rPr lang="ko-KR" altLang="en-US" sz="1600"/>
              <a:t>    뇌에서의 단순기억</a:t>
            </a:r>
            <a:r>
              <a:rPr lang="en-US" altLang="ko-KR" sz="1600"/>
              <a:t>, </a:t>
            </a:r>
            <a:r>
              <a:rPr lang="ko-KR" altLang="en-US" sz="1600"/>
              <a:t>혀에서 단맛의 신호전달 등등</a:t>
            </a:r>
            <a:r>
              <a:rPr lang="en-US" altLang="ko-KR" sz="1600">
                <a:latin typeface="Arial" charset="0"/>
              </a:rPr>
              <a:t>……</a:t>
            </a:r>
            <a:endParaRPr lang="en-US" altLang="ko-KR" sz="1600"/>
          </a:p>
        </p:txBody>
      </p:sp>
    </p:spTree>
    <p:extLst>
      <p:ext uri="{BB962C8B-B14F-4D97-AF65-F5344CB8AC3E}">
        <p14:creationId xmlns:p14="http://schemas.microsoft.com/office/powerpoint/2010/main" val="20766114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3-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" t="3894" r="6741" b="6685"/>
          <a:stretch>
            <a:fillRect/>
          </a:stretch>
        </p:blipFill>
        <p:spPr bwMode="auto">
          <a:xfrm>
            <a:off x="611188" y="692150"/>
            <a:ext cx="6624637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Box 1"/>
          <p:cNvSpPr txBox="1">
            <a:spLocks noChangeArrowheads="1"/>
          </p:cNvSpPr>
          <p:nvPr/>
        </p:nvSpPr>
        <p:spPr bwMode="auto">
          <a:xfrm>
            <a:off x="66675" y="66675"/>
            <a:ext cx="5708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ko-KR" altLang="en-US"/>
              <a:t>많은 </a:t>
            </a:r>
            <a:r>
              <a:rPr lang="en-US" altLang="ko-KR"/>
              <a:t>1</a:t>
            </a:r>
            <a:r>
              <a:rPr lang="ko-KR" altLang="en-US"/>
              <a:t>차 전달자는 </a:t>
            </a:r>
            <a:r>
              <a:rPr lang="en-US" altLang="ko-KR"/>
              <a:t>2</a:t>
            </a:r>
            <a:r>
              <a:rPr lang="ko-KR" altLang="en-US"/>
              <a:t>차 전달자 경로를 활성화 시킨다</a:t>
            </a:r>
            <a:r>
              <a:rPr lang="en-US" altLang="ko-KR"/>
              <a:t>.</a:t>
            </a:r>
          </a:p>
          <a:p>
            <a:pPr eaLnBrk="1" hangingPunct="1">
              <a:buFont typeface="Arial" charset="0"/>
              <a:buNone/>
            </a:pPr>
            <a:r>
              <a:rPr lang="en-US" altLang="ko-KR"/>
              <a:t>-</a:t>
            </a:r>
            <a:r>
              <a:rPr lang="ko-KR" altLang="en-US"/>
              <a:t>칼슘 </a:t>
            </a:r>
            <a:r>
              <a:rPr lang="en-US" altLang="ko-KR"/>
              <a:t>2</a:t>
            </a:r>
            <a:r>
              <a:rPr lang="ko-KR" altLang="en-US"/>
              <a:t>차 전달자 경로</a:t>
            </a:r>
          </a:p>
        </p:txBody>
      </p:sp>
      <p:sp>
        <p:nvSpPr>
          <p:cNvPr id="64516" name="Text Box 5"/>
          <p:cNvSpPr txBox="1">
            <a:spLocks noChangeArrowheads="1"/>
          </p:cNvSpPr>
          <p:nvPr/>
        </p:nvSpPr>
        <p:spPr bwMode="auto">
          <a:xfrm>
            <a:off x="395288" y="5516563"/>
            <a:ext cx="818515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1600"/>
              <a:t>cAMP </a:t>
            </a:r>
            <a:r>
              <a:rPr lang="ko-KR" altLang="en-US" sz="1600"/>
              <a:t>경로와 칼슘 경로는 특정 세포활동을 유도하기 위해 자주 중복되어 사용된다</a:t>
            </a:r>
            <a:r>
              <a:rPr lang="en-US" altLang="ko-KR" sz="1600"/>
              <a:t>.</a:t>
            </a:r>
          </a:p>
          <a:p>
            <a:pPr eaLnBrk="1" hangingPunct="1"/>
            <a:r>
              <a:rPr lang="en-US" altLang="ko-KR" sz="1600"/>
              <a:t>cAMP</a:t>
            </a:r>
            <a:r>
              <a:rPr lang="ko-KR" altLang="en-US" sz="1600"/>
              <a:t>와 칼슘은 서로 영향을 미치게 되는데</a:t>
            </a:r>
            <a:r>
              <a:rPr lang="en-US" altLang="ko-KR" sz="1600"/>
              <a:t>, </a:t>
            </a:r>
            <a:r>
              <a:rPr lang="ko-KR" altLang="en-US" sz="1600"/>
              <a:t>칼슘에 의해 활성화된 칼모듈린은 아데닐산</a:t>
            </a:r>
          </a:p>
          <a:p>
            <a:pPr eaLnBrk="1" hangingPunct="1"/>
            <a:r>
              <a:rPr lang="ko-KR" altLang="en-US" sz="1600"/>
              <a:t>고리화효소를 조절하여 </a:t>
            </a:r>
            <a:r>
              <a:rPr lang="en-US" altLang="ko-KR" sz="1600"/>
              <a:t>cAMP</a:t>
            </a:r>
            <a:r>
              <a:rPr lang="ko-KR" altLang="en-US" sz="1600"/>
              <a:t>의 양에 영향을 미치고</a:t>
            </a:r>
            <a:r>
              <a:rPr lang="en-US" altLang="ko-KR" sz="1600"/>
              <a:t>, cAMP </a:t>
            </a:r>
            <a:r>
              <a:rPr lang="ko-KR" altLang="en-US" sz="1600"/>
              <a:t>의존성 인산화효소</a:t>
            </a:r>
            <a:r>
              <a:rPr lang="en-US" altLang="ko-KR" sz="1600"/>
              <a:t>(PKA)</a:t>
            </a:r>
            <a:r>
              <a:rPr lang="ko-KR" altLang="en-US" sz="1600"/>
              <a:t>는 </a:t>
            </a:r>
          </a:p>
          <a:p>
            <a:pPr eaLnBrk="1" hangingPunct="1"/>
            <a:r>
              <a:rPr lang="ko-KR" altLang="en-US" sz="1600"/>
              <a:t>칼슘 채널이나 운반체를 인산화 하여 활성을 변화 시킬 수 있다</a:t>
            </a:r>
            <a:r>
              <a:rPr lang="en-US" altLang="ko-KR" sz="16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92151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3-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" t="9521" r="2693" b="13330"/>
          <a:stretch>
            <a:fillRect/>
          </a:stretch>
        </p:blipFill>
        <p:spPr bwMode="auto">
          <a:xfrm>
            <a:off x="395288" y="908050"/>
            <a:ext cx="8283575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Box 1"/>
          <p:cNvSpPr txBox="1">
            <a:spLocks noChangeArrowheads="1"/>
          </p:cNvSpPr>
          <p:nvPr/>
        </p:nvSpPr>
        <p:spPr bwMode="auto">
          <a:xfrm>
            <a:off x="395288" y="333375"/>
            <a:ext cx="47386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ko-KR"/>
              <a:t>2</a:t>
            </a:r>
            <a:r>
              <a:rPr lang="ko-KR" altLang="en-US"/>
              <a:t>차 전달자 시스템에 의한 초기 신호의 증폭</a:t>
            </a:r>
            <a:endParaRPr lang="en-US" altLang="ko-KR"/>
          </a:p>
        </p:txBody>
      </p:sp>
      <p:sp>
        <p:nvSpPr>
          <p:cNvPr id="65540" name="Text Box 5"/>
          <p:cNvSpPr txBox="1">
            <a:spLocks noChangeArrowheads="1"/>
          </p:cNvSpPr>
          <p:nvPr/>
        </p:nvSpPr>
        <p:spPr bwMode="auto">
          <a:xfrm>
            <a:off x="468313" y="5734050"/>
            <a:ext cx="7346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증폭을 통해 호르몬 등과 같은 매우 낮은 농도의 세포외 화학전달자도 </a:t>
            </a:r>
          </a:p>
          <a:p>
            <a:pPr eaLnBrk="1" hangingPunct="1"/>
            <a:r>
              <a:rPr lang="ko-KR" altLang="en-US"/>
              <a:t>큰 세포내 반응을 일으킬 수 있다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31076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4"/>
          <p:cNvSpPr txBox="1">
            <a:spLocks noChangeArrowheads="1"/>
          </p:cNvSpPr>
          <p:nvPr/>
        </p:nvSpPr>
        <p:spPr bwMode="auto">
          <a:xfrm>
            <a:off x="303213" y="2667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66563" name="TextBox 1"/>
          <p:cNvSpPr txBox="1">
            <a:spLocks noChangeArrowheads="1"/>
          </p:cNvSpPr>
          <p:nvPr/>
        </p:nvSpPr>
        <p:spPr bwMode="auto">
          <a:xfrm>
            <a:off x="250825" y="188913"/>
            <a:ext cx="8764588" cy="476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ko-KR" altLang="en-US"/>
              <a:t>신호전달은 정상적인 세포의 세포사멸 </a:t>
            </a:r>
            <a:r>
              <a:rPr lang="en-US" altLang="ko-KR"/>
              <a:t>(apoptosis, programmed cell death)</a:t>
            </a:r>
            <a:r>
              <a:rPr lang="ko-KR" altLang="en-US"/>
              <a:t>을</a:t>
            </a:r>
          </a:p>
          <a:p>
            <a:pPr eaLnBrk="1" hangingPunct="1">
              <a:buFont typeface="Arial" charset="0"/>
              <a:buNone/>
            </a:pPr>
            <a:r>
              <a:rPr lang="ko-KR" altLang="en-US"/>
              <a:t> 일으킬 수 있다</a:t>
            </a:r>
            <a:r>
              <a:rPr lang="en-US" altLang="ko-KR"/>
              <a:t>.</a:t>
            </a:r>
          </a:p>
          <a:p>
            <a:pPr eaLnBrk="1" hangingPunct="1">
              <a:buFont typeface="Arial" charset="0"/>
              <a:buNone/>
            </a:pPr>
            <a:endParaRPr lang="en-US" altLang="ko-KR"/>
          </a:p>
          <a:p>
            <a:pPr eaLnBrk="1" hangingPunct="1">
              <a:buFont typeface="Arial" charset="0"/>
              <a:buNone/>
            </a:pPr>
            <a:r>
              <a:rPr lang="en-US" altLang="ko-KR"/>
              <a:t>-</a:t>
            </a:r>
            <a:r>
              <a:rPr lang="ko-KR" altLang="en-US"/>
              <a:t>많은 경우 세포외 </a:t>
            </a:r>
            <a:r>
              <a:rPr lang="en-US" altLang="ko-KR"/>
              <a:t>1</a:t>
            </a:r>
            <a:r>
              <a:rPr lang="ko-KR" altLang="en-US"/>
              <a:t>차 전달자가 막의 수용체에 결합되어 시작되는 신호전달 경로는</a:t>
            </a:r>
          </a:p>
          <a:p>
            <a:pPr eaLnBrk="1" hangingPunct="1">
              <a:buFont typeface="Arial" charset="0"/>
              <a:buNone/>
            </a:pPr>
            <a:r>
              <a:rPr lang="ko-KR" altLang="en-US"/>
              <a:t>  세포의 성장</a:t>
            </a:r>
            <a:r>
              <a:rPr lang="en-US" altLang="ko-KR"/>
              <a:t>, </a:t>
            </a:r>
            <a:r>
              <a:rPr lang="ko-KR" altLang="en-US"/>
              <a:t>생존</a:t>
            </a:r>
            <a:r>
              <a:rPr lang="en-US" altLang="ko-KR"/>
              <a:t>, </a:t>
            </a:r>
            <a:r>
              <a:rPr lang="ko-KR" altLang="en-US"/>
              <a:t>생식 등 유용한 기능을 촉진하기 위한 것이다</a:t>
            </a:r>
            <a:r>
              <a:rPr lang="en-US" altLang="ko-KR"/>
              <a:t>.</a:t>
            </a:r>
          </a:p>
          <a:p>
            <a:pPr eaLnBrk="1" hangingPunct="1">
              <a:buFont typeface="Arial" charset="0"/>
              <a:buNone/>
            </a:pPr>
            <a:endParaRPr lang="en-US" altLang="ko-KR"/>
          </a:p>
          <a:p>
            <a:pPr eaLnBrk="1" hangingPunct="1">
              <a:buFont typeface="Arial" charset="0"/>
              <a:buNone/>
            </a:pPr>
            <a:r>
              <a:rPr lang="en-US" altLang="ko-KR"/>
              <a:t>-</a:t>
            </a:r>
            <a:r>
              <a:rPr lang="ko-KR" altLang="en-US"/>
              <a:t>반면에 모든 세포는 세포를 잘게 조각 내는 효소를 활성화시켜 세포의 자살을 </a:t>
            </a:r>
          </a:p>
          <a:p>
            <a:pPr eaLnBrk="1" hangingPunct="1">
              <a:buFont typeface="Arial" charset="0"/>
              <a:buNone/>
            </a:pPr>
            <a:r>
              <a:rPr lang="ko-KR" altLang="en-US"/>
              <a:t>  일으키는 비정상적인 것처럼 보이는 경로도 지니고 있다</a:t>
            </a:r>
            <a:r>
              <a:rPr lang="en-US" altLang="ko-KR"/>
              <a:t>.</a:t>
            </a:r>
          </a:p>
          <a:p>
            <a:pPr eaLnBrk="1" hangingPunct="1">
              <a:buFont typeface="Arial" charset="0"/>
              <a:buNone/>
            </a:pPr>
            <a:r>
              <a:rPr lang="en-US" altLang="ko-KR"/>
              <a:t>  </a:t>
            </a:r>
            <a:r>
              <a:rPr lang="ko-KR" altLang="en-US"/>
              <a:t>이러한 계획된 세포의 죽음을 세포자살 </a:t>
            </a:r>
            <a:r>
              <a:rPr lang="en-US" altLang="ko-KR"/>
              <a:t>(apoptosis, </a:t>
            </a:r>
            <a:r>
              <a:rPr lang="ko-KR" altLang="en-US"/>
              <a:t>세포예정사</a:t>
            </a:r>
            <a:r>
              <a:rPr lang="en-US" altLang="ko-KR"/>
              <a:t>)</a:t>
            </a:r>
            <a:r>
              <a:rPr lang="ko-KR" altLang="en-US"/>
              <a:t>이라고 한다</a:t>
            </a:r>
            <a:r>
              <a:rPr lang="en-US" altLang="ko-KR"/>
              <a:t>.</a:t>
            </a:r>
          </a:p>
          <a:p>
            <a:pPr eaLnBrk="1" hangingPunct="1">
              <a:buFont typeface="Arial" charset="0"/>
              <a:buNone/>
            </a:pPr>
            <a:endParaRPr lang="en-US" altLang="ko-KR"/>
          </a:p>
          <a:p>
            <a:pPr eaLnBrk="1" hangingPunct="1">
              <a:buFont typeface="Arial" charset="0"/>
              <a:buNone/>
            </a:pPr>
            <a:r>
              <a:rPr lang="en-US" altLang="ko-KR"/>
              <a:t>-</a:t>
            </a:r>
            <a:r>
              <a:rPr lang="ko-KR" altLang="en-US"/>
              <a:t>세포자살은 다른 종류의 세포 죽음인 괴사 </a:t>
            </a:r>
            <a:r>
              <a:rPr lang="en-US" altLang="ko-KR"/>
              <a:t>(necrosis)</a:t>
            </a:r>
            <a:r>
              <a:rPr lang="ko-KR" altLang="en-US"/>
              <a:t>와는 다른데</a:t>
            </a:r>
            <a:r>
              <a:rPr lang="en-US" altLang="ko-KR"/>
              <a:t>, </a:t>
            </a:r>
            <a:r>
              <a:rPr lang="ko-KR" altLang="en-US"/>
              <a:t>괴사는 유용한</a:t>
            </a:r>
          </a:p>
          <a:p>
            <a:pPr eaLnBrk="1" hangingPunct="1">
              <a:buFont typeface="Arial" charset="0"/>
              <a:buNone/>
            </a:pPr>
            <a:r>
              <a:rPr lang="ko-KR" altLang="en-US"/>
              <a:t>  세포가 산소의 결핍이나 질병 등 외부 요인에 의해 심하게 상해를 입어 죽게 되는</a:t>
            </a:r>
          </a:p>
          <a:p>
            <a:pPr eaLnBrk="1" hangingPunct="1">
              <a:buFont typeface="Arial" charset="0"/>
              <a:buNone/>
            </a:pPr>
            <a:r>
              <a:rPr lang="ko-KR" altLang="en-US"/>
              <a:t>  것으로 조절되지 않고 돌발적으로 진행된다</a:t>
            </a:r>
            <a:r>
              <a:rPr lang="en-US" altLang="ko-KR"/>
              <a:t>.</a:t>
            </a:r>
          </a:p>
          <a:p>
            <a:pPr eaLnBrk="1" hangingPunct="1">
              <a:buFont typeface="Arial" charset="0"/>
              <a:buNone/>
            </a:pPr>
            <a:endParaRPr lang="en-US" altLang="ko-KR"/>
          </a:p>
          <a:p>
            <a:pPr eaLnBrk="1" hangingPunct="1">
              <a:buFont typeface="Arial" charset="0"/>
              <a:buNone/>
            </a:pPr>
            <a:r>
              <a:rPr lang="en-US" altLang="ko-KR"/>
              <a:t>-</a:t>
            </a:r>
            <a:r>
              <a:rPr lang="ko-KR" altLang="en-US"/>
              <a:t>세포자살은 정상적인 생명현상의 일부분으로</a:t>
            </a:r>
            <a:r>
              <a:rPr lang="en-US" altLang="ko-KR"/>
              <a:t>, </a:t>
            </a:r>
            <a:r>
              <a:rPr lang="ko-KR" altLang="en-US"/>
              <a:t>불필요하거나 잘못된 각각의 </a:t>
            </a:r>
          </a:p>
          <a:p>
            <a:pPr eaLnBrk="1" hangingPunct="1">
              <a:buFont typeface="Arial" charset="0"/>
              <a:buNone/>
            </a:pPr>
            <a:r>
              <a:rPr lang="ko-KR" altLang="en-US"/>
              <a:t>  세포들이 몸 전체를 건강하게 유지하기 위해서 스스로를 파괴하는 과정이다</a:t>
            </a:r>
            <a:r>
              <a:rPr lang="en-US" altLang="ko-KR"/>
              <a:t>.</a:t>
            </a:r>
          </a:p>
          <a:p>
            <a:pPr eaLnBrk="1" hangingPunct="1">
              <a:buFont typeface="Arial" charset="0"/>
              <a:buNone/>
            </a:pPr>
            <a:r>
              <a:rPr lang="en-US" altLang="ko-KR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8058953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4"/>
          <p:cNvSpPr>
            <a:spLocks noChangeArrowheads="1"/>
          </p:cNvSpPr>
          <p:nvPr/>
        </p:nvSpPr>
        <p:spPr bwMode="auto">
          <a:xfrm>
            <a:off x="34925" y="333375"/>
            <a:ext cx="8964613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ko-KR" altLang="en-US"/>
              <a:t>세포자살의 예  </a:t>
            </a:r>
          </a:p>
          <a:p>
            <a:r>
              <a:rPr lang="en-US" altLang="ko-KR"/>
              <a:t>  1.</a:t>
            </a:r>
            <a:r>
              <a:rPr lang="ko-KR" altLang="en-US"/>
              <a:t>발생</a:t>
            </a:r>
            <a:r>
              <a:rPr lang="en-US" altLang="ko-KR"/>
              <a:t>. </a:t>
            </a:r>
            <a:r>
              <a:rPr lang="ko-KR" altLang="en-US"/>
              <a:t>발생 도중에 생겨난 불필요한 세포는 신체가 최종 형태를 갖추기 위하여</a:t>
            </a:r>
          </a:p>
          <a:p>
            <a:r>
              <a:rPr lang="ko-KR" altLang="en-US"/>
              <a:t>    스스로를 죽이도록 프로그램 되어 있다</a:t>
            </a:r>
            <a:r>
              <a:rPr lang="en-US" altLang="ko-KR"/>
              <a:t>.</a:t>
            </a:r>
          </a:p>
          <a:p>
            <a:endParaRPr lang="en-US" altLang="ko-KR"/>
          </a:p>
          <a:p>
            <a:r>
              <a:rPr lang="en-US" altLang="ko-KR"/>
              <a:t>  2.</a:t>
            </a:r>
            <a:r>
              <a:rPr lang="ko-KR" altLang="en-US"/>
              <a:t>회전</a:t>
            </a:r>
            <a:r>
              <a:rPr lang="en-US" altLang="ko-KR"/>
              <a:t>(turnover). </a:t>
            </a:r>
            <a:r>
              <a:rPr lang="ko-KR" altLang="en-US"/>
              <a:t>대부분의 조직이 최적의 기능을 다하기 위해서는 새로운 세포의</a:t>
            </a:r>
          </a:p>
          <a:p>
            <a:r>
              <a:rPr lang="ko-KR" altLang="en-US"/>
              <a:t>    생성과 파괴가 균형을 이뤄야 한다</a:t>
            </a:r>
            <a:r>
              <a:rPr lang="en-US" altLang="ko-KR"/>
              <a:t>. </a:t>
            </a:r>
            <a:r>
              <a:rPr lang="ko-KR" altLang="en-US"/>
              <a:t>이러한 균형은 특정 조직에 최고의 기능을</a:t>
            </a:r>
          </a:p>
          <a:p>
            <a:r>
              <a:rPr lang="ko-KR" altLang="en-US"/>
              <a:t>    나타내는 새로운 세포를 공급하면서도 적절한 세포의 수를 유지하는데 중요하다</a:t>
            </a:r>
            <a:r>
              <a:rPr lang="en-US" altLang="ko-KR"/>
              <a:t>.</a:t>
            </a:r>
          </a:p>
          <a:p>
            <a:endParaRPr lang="en-US" altLang="ko-KR"/>
          </a:p>
          <a:p>
            <a:r>
              <a:rPr lang="en-US" altLang="ko-KR"/>
              <a:t>  3.</a:t>
            </a:r>
            <a:r>
              <a:rPr lang="ko-KR" altLang="en-US"/>
              <a:t>방어</a:t>
            </a:r>
            <a:r>
              <a:rPr lang="en-US" altLang="ko-KR"/>
              <a:t>. </a:t>
            </a:r>
            <a:r>
              <a:rPr lang="ko-KR" altLang="en-US"/>
              <a:t>세포자살은 해로운 바이러스에 감염된 세포를 제거하는 수단을 제공하며</a:t>
            </a:r>
            <a:r>
              <a:rPr lang="en-US" altLang="ko-KR"/>
              <a:t>,</a:t>
            </a:r>
          </a:p>
          <a:p>
            <a:r>
              <a:rPr lang="en-US" altLang="ko-KR"/>
              <a:t>    </a:t>
            </a:r>
            <a:r>
              <a:rPr lang="ko-KR" altLang="en-US"/>
              <a:t>감염과 싸우는 백혈구가 기능을 다하여 더 이상 필요하지 않게 되었을 때 </a:t>
            </a:r>
          </a:p>
          <a:p>
            <a:r>
              <a:rPr lang="ko-KR" altLang="en-US"/>
              <a:t>    스스로를 제거하는 데에도 이용된다</a:t>
            </a:r>
            <a:r>
              <a:rPr lang="en-US" altLang="ko-KR"/>
              <a:t>. </a:t>
            </a:r>
            <a:r>
              <a:rPr lang="ko-KR" altLang="en-US"/>
              <a:t>또한 방사선이나 다른 독물에 노출되어 </a:t>
            </a:r>
          </a:p>
          <a:p>
            <a:r>
              <a:rPr lang="ko-KR" altLang="en-US"/>
              <a:t>    회복할 수 없는 상처를 입은 세포와 암으로 진행될 수 있는 세포도 세포자살에</a:t>
            </a:r>
          </a:p>
          <a:p>
            <a:r>
              <a:rPr lang="ko-KR" altLang="en-US"/>
              <a:t>    의해 제거된다</a:t>
            </a:r>
            <a:r>
              <a:rPr lang="en-US" altLang="ko-KR"/>
              <a:t>.</a:t>
            </a:r>
          </a:p>
          <a:p>
            <a:endParaRPr lang="en-US" altLang="ko-KR"/>
          </a:p>
          <a:p>
            <a:r>
              <a:rPr lang="en-US" altLang="ko-KR"/>
              <a:t>-</a:t>
            </a:r>
            <a:r>
              <a:rPr lang="ko-KR" altLang="en-US"/>
              <a:t>자살 신호를 받은 세포는 보통 때에는 불활성인 카스파아제</a:t>
            </a:r>
            <a:r>
              <a:rPr lang="en-US" altLang="ko-KR"/>
              <a:t>(caspase)</a:t>
            </a:r>
            <a:r>
              <a:rPr lang="ko-KR" altLang="en-US"/>
              <a:t>라는 세포내</a:t>
            </a:r>
          </a:p>
          <a:p>
            <a:r>
              <a:rPr lang="ko-KR" altLang="en-US"/>
              <a:t>  단백질 분해효소를 연쇄적으로 활성화시키며</a:t>
            </a:r>
            <a:r>
              <a:rPr lang="en-US" altLang="ko-KR"/>
              <a:t>, </a:t>
            </a:r>
            <a:r>
              <a:rPr lang="ko-KR" altLang="en-US"/>
              <a:t>이것이 세포를 죽이게 된다</a:t>
            </a:r>
            <a:r>
              <a:rPr lang="en-US" altLang="ko-KR"/>
              <a:t>.</a:t>
            </a:r>
          </a:p>
          <a:p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215333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5"/>
          <p:cNvSpPr txBox="1">
            <a:spLocks noChangeArrowheads="1"/>
          </p:cNvSpPr>
          <p:nvPr/>
        </p:nvSpPr>
        <p:spPr bwMode="auto">
          <a:xfrm>
            <a:off x="34925" y="-26988"/>
            <a:ext cx="9109075" cy="6035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ko-KR" b="1"/>
              <a:t>3.3 </a:t>
            </a:r>
            <a:r>
              <a:rPr lang="ko-KR" altLang="en-US" b="1"/>
              <a:t>막 전위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대부분의 세포에서 무기 용질은 유기물질과 마찬가지로 세포막 사이에서 불균등하게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분포하여</a:t>
            </a:r>
            <a:r>
              <a:rPr lang="en-US" altLang="ko-KR"/>
              <a:t>, sodium (Na</a:t>
            </a:r>
            <a:r>
              <a:rPr lang="en-US" altLang="ko-KR" baseline="30000"/>
              <a:t>+</a:t>
            </a:r>
            <a:r>
              <a:rPr lang="en-US" altLang="ko-KR"/>
              <a:t>), </a:t>
            </a:r>
            <a:r>
              <a:rPr lang="ko-KR" altLang="en-US"/>
              <a:t>염소</a:t>
            </a:r>
            <a:r>
              <a:rPr lang="en-US" altLang="ko-KR"/>
              <a:t>(chloride, Cl</a:t>
            </a:r>
            <a:r>
              <a:rPr lang="en-US" altLang="ko-KR" baseline="30000"/>
              <a:t>-</a:t>
            </a:r>
            <a:r>
              <a:rPr lang="en-US" altLang="ko-KR"/>
              <a:t>)</a:t>
            </a:r>
            <a:r>
              <a:rPr lang="ko-KR" altLang="en-US"/>
              <a:t>는 외부에 많으며 </a:t>
            </a:r>
            <a:r>
              <a:rPr lang="en-US" altLang="ko-KR"/>
              <a:t>potassium (K</a:t>
            </a:r>
            <a:r>
              <a:rPr lang="en-US" altLang="ko-KR" baseline="30000"/>
              <a:t>+</a:t>
            </a:r>
            <a:r>
              <a:rPr lang="en-US" altLang="ko-KR"/>
              <a:t>)</a:t>
            </a:r>
            <a:r>
              <a:rPr lang="ko-KR" altLang="en-US"/>
              <a:t>은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안쪽에 많다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다시 말하면 </a:t>
            </a:r>
            <a:r>
              <a:rPr lang="en-US" altLang="ko-KR"/>
              <a:t>Na</a:t>
            </a:r>
            <a:r>
              <a:rPr lang="en-US" altLang="ko-KR" baseline="30000"/>
              <a:t>+</a:t>
            </a:r>
            <a:r>
              <a:rPr lang="ko-KR" altLang="en-US"/>
              <a:t>와 </a:t>
            </a:r>
            <a:r>
              <a:rPr lang="en-US" altLang="ko-KR"/>
              <a:t>Cl</a:t>
            </a:r>
            <a:r>
              <a:rPr lang="en-US" altLang="ko-KR" baseline="30000"/>
              <a:t>-</a:t>
            </a:r>
            <a:r>
              <a:rPr lang="ko-KR" altLang="en-US"/>
              <a:t>가 세포외액의 주 삼투물질이며</a:t>
            </a:r>
            <a:r>
              <a:rPr lang="en-US" altLang="ko-KR"/>
              <a:t>, K</a:t>
            </a:r>
            <a:r>
              <a:rPr lang="en-US" altLang="ko-KR" baseline="30000"/>
              <a:t>+</a:t>
            </a:r>
            <a:r>
              <a:rPr lang="ko-KR" altLang="en-US"/>
              <a:t>와 유기물질은 세포내액의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주 삼투물질이다</a:t>
            </a:r>
            <a:r>
              <a:rPr lang="en-US" altLang="ko-KR"/>
              <a:t>. 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endParaRPr lang="en-US" altLang="ko-KR"/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ko-KR" altLang="en-US"/>
              <a:t>막전위는 막을 가로질러 반대 전하가 분리되어 생겨난다</a:t>
            </a:r>
            <a:r>
              <a:rPr lang="en-US" altLang="ko-KR"/>
              <a:t>.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몇 가지 주요 이온의 세포 안팎의 비대칭적인 분포와 이들의 선택적 투과성이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</a:t>
            </a:r>
            <a:r>
              <a:rPr lang="ko-KR" altLang="en-US"/>
              <a:t>막의 전기적 성질을 결정한다</a:t>
            </a:r>
            <a:r>
              <a:rPr lang="en-US" altLang="ko-KR"/>
              <a:t>.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모든 원형질막은 막전위를 지니거나 전기적으로 극성을 띠고 있다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막전위</a:t>
            </a:r>
            <a:r>
              <a:rPr lang="en-US" altLang="ko-KR"/>
              <a:t>(membrane potential)</a:t>
            </a:r>
            <a:r>
              <a:rPr lang="ko-KR" altLang="en-US"/>
              <a:t>은 막을 가로질러 전하가 분리되어 있는 상태</a:t>
            </a:r>
            <a:r>
              <a:rPr lang="en-US" altLang="ko-KR"/>
              <a:t>,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</a:t>
            </a:r>
            <a:r>
              <a:rPr lang="ko-KR" altLang="en-US"/>
              <a:t>또는 세포 안팎의 음이온과 양이온의 상대적인 수의 차이를 의미한다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-</a:t>
            </a:r>
            <a:r>
              <a:rPr lang="ko-KR" altLang="en-US"/>
              <a:t>반대 전하를 서로 분리해 내기 위해서는 일을 해야 하고</a:t>
            </a:r>
            <a:r>
              <a:rPr lang="en-US" altLang="ko-KR"/>
              <a:t>(</a:t>
            </a:r>
            <a:r>
              <a:rPr lang="ko-KR" altLang="en-US"/>
              <a:t>에너지를 소모</a:t>
            </a:r>
            <a:r>
              <a:rPr lang="en-US" altLang="ko-KR"/>
              <a:t>), 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반면 반대 전하가 분리되어 있을 때는 이들이 서로 끌어당기는 전기적 힘이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일을 하는데 사용될 수 있다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886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5" descr="3-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9" t="8138" r="9454" b="9300"/>
          <a:stretch>
            <a:fillRect/>
          </a:stretch>
        </p:blipFill>
        <p:spPr bwMode="auto">
          <a:xfrm>
            <a:off x="755650" y="838200"/>
            <a:ext cx="699135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ext Box 5"/>
          <p:cNvSpPr txBox="1">
            <a:spLocks noChangeArrowheads="1"/>
          </p:cNvSpPr>
          <p:nvPr/>
        </p:nvSpPr>
        <p:spPr bwMode="auto">
          <a:xfrm>
            <a:off x="4067175" y="5013325"/>
            <a:ext cx="41465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용액 중 전하를 띤 입자의 총 수에 비해</a:t>
            </a:r>
          </a:p>
          <a:p>
            <a:pPr eaLnBrk="1" hangingPunct="1"/>
            <a:r>
              <a:rPr lang="ko-KR" altLang="en-US"/>
              <a:t>거의 무시할 수 있을 정도의 작은</a:t>
            </a:r>
          </a:p>
          <a:p>
            <a:pPr eaLnBrk="1" hangingPunct="1"/>
            <a:r>
              <a:rPr lang="ko-KR" altLang="en-US"/>
              <a:t>일부분만이 막 전위에 기여한다</a:t>
            </a:r>
            <a:r>
              <a:rPr lang="en-US" altLang="ko-KR"/>
              <a:t>.</a:t>
            </a:r>
          </a:p>
        </p:txBody>
      </p:sp>
      <p:sp>
        <p:nvSpPr>
          <p:cNvPr id="69636" name="TextBox 1"/>
          <p:cNvSpPr txBox="1">
            <a:spLocks noChangeArrowheads="1"/>
          </p:cNvSpPr>
          <p:nvPr/>
        </p:nvSpPr>
        <p:spPr bwMode="auto">
          <a:xfrm>
            <a:off x="250825" y="188913"/>
            <a:ext cx="82645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ko-KR" altLang="en-US"/>
              <a:t>막을 가로지르는 양전하와 음전하의 불균등한 분포에 의해 막전위가 결정된다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315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Box 1"/>
          <p:cNvSpPr txBox="1">
            <a:spLocks noChangeArrowheads="1"/>
          </p:cNvSpPr>
          <p:nvPr/>
        </p:nvSpPr>
        <p:spPr bwMode="auto">
          <a:xfrm>
            <a:off x="179388" y="115888"/>
            <a:ext cx="8709025" cy="311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ko-KR" altLang="en-US"/>
              <a:t>막전위는 주요 이온의 분포와 투과성의 차이에 의해 결정된다</a:t>
            </a:r>
            <a:r>
              <a:rPr lang="en-US" altLang="ko-KR"/>
              <a:t>.</a:t>
            </a:r>
          </a:p>
          <a:p>
            <a:pPr eaLnBrk="1" hangingPunct="1">
              <a:buFont typeface="Arial" charset="0"/>
              <a:buNone/>
            </a:pPr>
            <a:r>
              <a:rPr lang="en-US" altLang="ko-KR"/>
              <a:t>-</a:t>
            </a:r>
            <a:r>
              <a:rPr lang="ko-KR" altLang="en-US"/>
              <a:t>모든 살아있는 세포는 양전하가 바깥쪽에 약간 많은 상태의 막전위를 가지고 있다</a:t>
            </a:r>
            <a:r>
              <a:rPr lang="en-US" altLang="ko-KR"/>
              <a:t>.</a:t>
            </a:r>
          </a:p>
          <a:p>
            <a:pPr eaLnBrk="1" hangingPunct="1">
              <a:buFont typeface="Arial" charset="0"/>
              <a:buNone/>
            </a:pPr>
            <a:r>
              <a:rPr lang="en-US" altLang="ko-KR"/>
              <a:t>-</a:t>
            </a:r>
            <a:r>
              <a:rPr lang="ko-KR" altLang="en-US"/>
              <a:t>흥분성 조직</a:t>
            </a:r>
            <a:r>
              <a:rPr lang="en-US" altLang="ko-KR"/>
              <a:t>, </a:t>
            </a:r>
            <a:r>
              <a:rPr lang="ko-KR" altLang="en-US"/>
              <a:t>즉 신경과 근육세포는 흥분되었을 때 빠르게 일시적으로 막전위를</a:t>
            </a:r>
          </a:p>
          <a:p>
            <a:pPr eaLnBrk="1" hangingPunct="1">
              <a:buFont typeface="Arial" charset="0"/>
              <a:buNone/>
            </a:pPr>
            <a:r>
              <a:rPr lang="ko-KR" altLang="en-US"/>
              <a:t>  변화시킬 수 있는 능력을 지니고 있다</a:t>
            </a:r>
            <a:r>
              <a:rPr lang="en-US" altLang="ko-KR"/>
              <a:t>. </a:t>
            </a:r>
            <a:r>
              <a:rPr lang="ko-KR" altLang="en-US"/>
              <a:t>이런 전위의 파동이 전기적 신호로 작용</a:t>
            </a:r>
            <a:r>
              <a:rPr lang="en-US" altLang="ko-KR"/>
              <a:t>.</a:t>
            </a:r>
          </a:p>
          <a:p>
            <a:pPr eaLnBrk="1" hangingPunct="1">
              <a:buFont typeface="Arial" charset="0"/>
              <a:buNone/>
            </a:pPr>
            <a:endParaRPr lang="en-US" altLang="ko-KR"/>
          </a:p>
          <a:p>
            <a:pPr eaLnBrk="1" hangingPunct="1">
              <a:buFont typeface="Arial" charset="0"/>
              <a:buNone/>
            </a:pPr>
            <a:r>
              <a:rPr lang="en-US" altLang="ko-KR"/>
              <a:t>-</a:t>
            </a:r>
            <a:r>
              <a:rPr lang="ko-KR" altLang="en-US"/>
              <a:t>비흥분성 조직과 휴지상태의 흥분성 조직</a:t>
            </a:r>
            <a:r>
              <a:rPr lang="en-US" altLang="ko-KR"/>
              <a:t>, </a:t>
            </a:r>
            <a:r>
              <a:rPr lang="ko-KR" altLang="en-US"/>
              <a:t>즉 전기신호를 만들어내지 않을 때의</a:t>
            </a:r>
          </a:p>
          <a:p>
            <a:pPr eaLnBrk="1" hangingPunct="1">
              <a:buFont typeface="Arial" charset="0"/>
              <a:buNone/>
            </a:pPr>
            <a:r>
              <a:rPr lang="ko-KR" altLang="en-US"/>
              <a:t>  흥분성조직은 일정한 막전위를 가지며</a:t>
            </a:r>
            <a:r>
              <a:rPr lang="en-US" altLang="ko-KR"/>
              <a:t>, </a:t>
            </a:r>
            <a:r>
              <a:rPr lang="ko-KR" altLang="en-US"/>
              <a:t>이것을 휴지막전위 </a:t>
            </a:r>
            <a:r>
              <a:rPr lang="en-US" altLang="ko-KR"/>
              <a:t>(resting membrane</a:t>
            </a:r>
          </a:p>
          <a:p>
            <a:pPr eaLnBrk="1" hangingPunct="1">
              <a:buFont typeface="Arial" charset="0"/>
              <a:buNone/>
            </a:pPr>
            <a:r>
              <a:rPr lang="en-US" altLang="ko-KR"/>
              <a:t>  potential)</a:t>
            </a:r>
            <a:r>
              <a:rPr lang="ko-KR" altLang="en-US"/>
              <a:t>이라 한다</a:t>
            </a:r>
            <a:r>
              <a:rPr lang="en-US" altLang="ko-KR"/>
              <a:t>.</a:t>
            </a:r>
          </a:p>
          <a:p>
            <a:pPr eaLnBrk="1" hangingPunct="1">
              <a:buFont typeface="Arial" charset="0"/>
              <a:buNone/>
            </a:pPr>
            <a:r>
              <a:rPr lang="en-US" altLang="ko-KR"/>
              <a:t>-</a:t>
            </a:r>
            <a:r>
              <a:rPr lang="ko-KR" altLang="en-US"/>
              <a:t>세포내액과 외액 사이의 주요 이온의 불균등한 분포와 원형질 막을 통한 선택적인</a:t>
            </a:r>
          </a:p>
          <a:p>
            <a:pPr eaLnBrk="1" hangingPunct="1">
              <a:buFont typeface="Arial" charset="0"/>
              <a:buNone/>
            </a:pPr>
            <a:r>
              <a:rPr lang="ko-KR" altLang="en-US"/>
              <a:t>  이동이 막의 전기적 성질을 결정한다</a:t>
            </a:r>
            <a:r>
              <a:rPr lang="en-US" altLang="ko-KR"/>
              <a:t>.</a:t>
            </a:r>
          </a:p>
          <a:p>
            <a:pPr eaLnBrk="1" hangingPunct="1">
              <a:buFont typeface="Arial" charset="0"/>
              <a:buNone/>
            </a:pPr>
            <a:r>
              <a:rPr lang="en-US" altLang="ko-KR"/>
              <a:t>-</a:t>
            </a:r>
            <a:r>
              <a:rPr lang="ko-KR" altLang="en-US"/>
              <a:t>휴지막전위의 생성이 기여하는 주요 이온은 </a:t>
            </a:r>
            <a:r>
              <a:rPr lang="en-US" altLang="ko-KR"/>
              <a:t>Na</a:t>
            </a:r>
            <a:r>
              <a:rPr lang="en-US" altLang="ko-KR" baseline="30000"/>
              <a:t>+</a:t>
            </a:r>
            <a:r>
              <a:rPr lang="en-US" altLang="ko-KR"/>
              <a:t>, K</a:t>
            </a:r>
            <a:r>
              <a:rPr lang="en-US" altLang="ko-KR" baseline="30000"/>
              <a:t>+</a:t>
            </a:r>
            <a:r>
              <a:rPr lang="en-US" altLang="ko-KR"/>
              <a:t>, A</a:t>
            </a:r>
            <a:r>
              <a:rPr lang="en-US" altLang="ko-KR" baseline="30000"/>
              <a:t>-</a:t>
            </a:r>
            <a:r>
              <a:rPr lang="ko-KR" altLang="en-US"/>
              <a:t>이다</a:t>
            </a:r>
            <a:r>
              <a:rPr lang="en-US" altLang="ko-KR"/>
              <a:t>.</a:t>
            </a:r>
          </a:p>
        </p:txBody>
      </p:sp>
      <p:pic>
        <p:nvPicPr>
          <p:cNvPr id="7065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83" t="5292" b="13759"/>
          <a:stretch>
            <a:fillRect/>
          </a:stretch>
        </p:blipFill>
        <p:spPr bwMode="auto">
          <a:xfrm>
            <a:off x="6011863" y="3471863"/>
            <a:ext cx="3011487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Rectangle 9"/>
          <p:cNvSpPr>
            <a:spLocks noChangeArrowheads="1"/>
          </p:cNvSpPr>
          <p:nvPr/>
        </p:nvSpPr>
        <p:spPr bwMode="auto">
          <a:xfrm>
            <a:off x="6261100" y="3465513"/>
            <a:ext cx="641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algn="ctr" eaLnBrk="0" latinLnBrk="0" hangingPunct="0"/>
            <a:r>
              <a:rPr lang="ko-KR" altLang="en-US" sz="1200">
                <a:latin typeface="Arial" charset="0"/>
              </a:rPr>
              <a:t>세포질</a:t>
            </a:r>
          </a:p>
        </p:txBody>
      </p:sp>
      <p:sp>
        <p:nvSpPr>
          <p:cNvPr id="70661" name="Rectangle 10"/>
          <p:cNvSpPr>
            <a:spLocks noChangeArrowheads="1"/>
          </p:cNvSpPr>
          <p:nvPr/>
        </p:nvSpPr>
        <p:spPr bwMode="auto">
          <a:xfrm>
            <a:off x="7866063" y="3484563"/>
            <a:ext cx="7937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algn="ctr" eaLnBrk="0" latinLnBrk="0" hangingPunct="0"/>
            <a:r>
              <a:rPr lang="ko-KR" altLang="en-US" sz="1200">
                <a:latin typeface="Arial" charset="0"/>
              </a:rPr>
              <a:t>세포외액</a:t>
            </a:r>
          </a:p>
        </p:txBody>
      </p:sp>
      <p:sp>
        <p:nvSpPr>
          <p:cNvPr id="70662" name="Rectangle 11"/>
          <p:cNvSpPr>
            <a:spLocks noChangeArrowheads="1"/>
          </p:cNvSpPr>
          <p:nvPr/>
        </p:nvSpPr>
        <p:spPr bwMode="auto">
          <a:xfrm>
            <a:off x="6224588" y="3800475"/>
            <a:ext cx="649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algn="ctr" eaLnBrk="0" latinLnBrk="0" hangingPunct="0"/>
            <a:r>
              <a:rPr lang="en-US" altLang="ko-KR" sz="1200">
                <a:latin typeface="Arial" charset="0"/>
              </a:rPr>
              <a:t>[Na</a:t>
            </a:r>
            <a:r>
              <a:rPr lang="en-US" altLang="ko-KR" sz="1200" baseline="30000">
                <a:latin typeface="Arial" charset="0"/>
              </a:rPr>
              <a:t>+</a:t>
            </a:r>
            <a:r>
              <a:rPr lang="en-US" altLang="ko-KR" sz="1200">
                <a:latin typeface="Arial" charset="0"/>
              </a:rPr>
              <a:t>]</a:t>
            </a:r>
            <a:br>
              <a:rPr lang="en-US" altLang="ko-KR" sz="1200">
                <a:latin typeface="Arial" charset="0"/>
              </a:rPr>
            </a:br>
            <a:r>
              <a:rPr lang="en-US" altLang="ko-KR" sz="1200">
                <a:latin typeface="Arial" charset="0"/>
              </a:rPr>
              <a:t>15 m</a:t>
            </a:r>
            <a:r>
              <a:rPr lang="en-US" altLang="ko-KR" sz="1200" i="1">
                <a:latin typeface="Arial" charset="0"/>
              </a:rPr>
              <a:t>M</a:t>
            </a:r>
            <a:endParaRPr lang="en-US" altLang="ko-KR" sz="1200">
              <a:latin typeface="Arial" charset="0"/>
            </a:endParaRPr>
          </a:p>
        </p:txBody>
      </p:sp>
      <p:sp>
        <p:nvSpPr>
          <p:cNvPr id="70663" name="Rectangle 12"/>
          <p:cNvSpPr>
            <a:spLocks noChangeArrowheads="1"/>
          </p:cNvSpPr>
          <p:nvPr/>
        </p:nvSpPr>
        <p:spPr bwMode="auto">
          <a:xfrm>
            <a:off x="6162675" y="4448175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algn="ctr" eaLnBrk="0" latinLnBrk="0" hangingPunct="0"/>
            <a:r>
              <a:rPr lang="en-US" altLang="ko-KR" sz="1200">
                <a:latin typeface="Arial" charset="0"/>
              </a:rPr>
              <a:t>[K</a:t>
            </a:r>
            <a:r>
              <a:rPr lang="en-US" altLang="ko-KR" sz="1200" baseline="30000">
                <a:latin typeface="Arial" charset="0"/>
              </a:rPr>
              <a:t>+</a:t>
            </a:r>
            <a:r>
              <a:rPr lang="en-US" altLang="ko-KR" sz="1200">
                <a:latin typeface="Arial" charset="0"/>
              </a:rPr>
              <a:t>]</a:t>
            </a:r>
            <a:br>
              <a:rPr lang="en-US" altLang="ko-KR" sz="1200">
                <a:latin typeface="Arial" charset="0"/>
              </a:rPr>
            </a:br>
            <a:r>
              <a:rPr lang="en-US" altLang="ko-KR" sz="1200">
                <a:latin typeface="Arial" charset="0"/>
              </a:rPr>
              <a:t>150 m</a:t>
            </a:r>
            <a:r>
              <a:rPr lang="en-US" altLang="ko-KR" sz="1200" i="1">
                <a:latin typeface="Arial" charset="0"/>
              </a:rPr>
              <a:t>M</a:t>
            </a:r>
            <a:endParaRPr lang="en-US" altLang="ko-KR" sz="1200">
              <a:latin typeface="Arial" charset="0"/>
            </a:endParaRPr>
          </a:p>
        </p:txBody>
      </p:sp>
      <p:sp>
        <p:nvSpPr>
          <p:cNvPr id="70664" name="Rectangle 13"/>
          <p:cNvSpPr>
            <a:spLocks noChangeArrowheads="1"/>
          </p:cNvSpPr>
          <p:nvPr/>
        </p:nvSpPr>
        <p:spPr bwMode="auto">
          <a:xfrm>
            <a:off x="6172200" y="5184775"/>
            <a:ext cx="649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algn="ctr" eaLnBrk="0" latinLnBrk="0" hangingPunct="0"/>
            <a:r>
              <a:rPr lang="en-US" altLang="ko-KR" sz="1200">
                <a:latin typeface="Arial" charset="0"/>
              </a:rPr>
              <a:t>[Cl</a:t>
            </a:r>
            <a:r>
              <a:rPr lang="en-US" altLang="ko-KR" sz="1200" baseline="30000">
                <a:latin typeface="Arial" charset="0"/>
              </a:rPr>
              <a:t>–</a:t>
            </a:r>
            <a:r>
              <a:rPr lang="en-US" altLang="ko-KR" sz="1200">
                <a:latin typeface="Arial" charset="0"/>
              </a:rPr>
              <a:t>]</a:t>
            </a:r>
            <a:br>
              <a:rPr lang="en-US" altLang="ko-KR" sz="1200">
                <a:latin typeface="Arial" charset="0"/>
              </a:rPr>
            </a:br>
            <a:r>
              <a:rPr lang="en-US" altLang="ko-KR" sz="1200">
                <a:latin typeface="Arial" charset="0"/>
              </a:rPr>
              <a:t>10 m</a:t>
            </a:r>
            <a:r>
              <a:rPr lang="en-US" altLang="ko-KR" sz="1200" i="1">
                <a:latin typeface="Arial" charset="0"/>
              </a:rPr>
              <a:t>M</a:t>
            </a:r>
            <a:endParaRPr lang="en-US" altLang="ko-KR" sz="1200">
              <a:latin typeface="Arial" charset="0"/>
            </a:endParaRPr>
          </a:p>
        </p:txBody>
      </p:sp>
      <p:sp>
        <p:nvSpPr>
          <p:cNvPr id="70665" name="Rectangle 14"/>
          <p:cNvSpPr>
            <a:spLocks noChangeArrowheads="1"/>
          </p:cNvSpPr>
          <p:nvPr/>
        </p:nvSpPr>
        <p:spPr bwMode="auto">
          <a:xfrm>
            <a:off x="6151563" y="577691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algn="ctr" eaLnBrk="0" latinLnBrk="0" hangingPunct="0"/>
            <a:r>
              <a:rPr lang="en-US" altLang="ko-KR" sz="1200">
                <a:latin typeface="Arial" charset="0"/>
              </a:rPr>
              <a:t>[A</a:t>
            </a:r>
            <a:r>
              <a:rPr lang="en-US" altLang="ko-KR" sz="1200" baseline="30000">
                <a:latin typeface="Arial" charset="0"/>
              </a:rPr>
              <a:t>–</a:t>
            </a:r>
            <a:r>
              <a:rPr lang="en-US" altLang="ko-KR" sz="1200">
                <a:latin typeface="Arial" charset="0"/>
              </a:rPr>
              <a:t>]</a:t>
            </a:r>
            <a:br>
              <a:rPr lang="en-US" altLang="ko-KR" sz="1200">
                <a:latin typeface="Arial" charset="0"/>
              </a:rPr>
            </a:br>
            <a:r>
              <a:rPr lang="en-US" altLang="ko-KR" sz="1200">
                <a:latin typeface="Arial" charset="0"/>
              </a:rPr>
              <a:t>100 m</a:t>
            </a:r>
            <a:r>
              <a:rPr lang="en-US" altLang="ko-KR" sz="1200" i="1">
                <a:latin typeface="Arial" charset="0"/>
              </a:rPr>
              <a:t>M</a:t>
            </a:r>
            <a:endParaRPr lang="en-US" altLang="ko-KR" sz="1200">
              <a:latin typeface="Arial" charset="0"/>
            </a:endParaRPr>
          </a:p>
        </p:txBody>
      </p:sp>
      <p:sp>
        <p:nvSpPr>
          <p:cNvPr id="70666" name="Rectangle 15"/>
          <p:cNvSpPr>
            <a:spLocks noChangeArrowheads="1"/>
          </p:cNvSpPr>
          <p:nvPr/>
        </p:nvSpPr>
        <p:spPr bwMode="auto">
          <a:xfrm>
            <a:off x="7894638" y="3802063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algn="ctr" eaLnBrk="0" latinLnBrk="0" hangingPunct="0"/>
            <a:r>
              <a:rPr lang="en-US" altLang="ko-KR" sz="1200">
                <a:latin typeface="Arial" charset="0"/>
              </a:rPr>
              <a:t>[Na</a:t>
            </a:r>
            <a:r>
              <a:rPr lang="en-US" altLang="ko-KR" sz="1200" baseline="30000">
                <a:latin typeface="Arial" charset="0"/>
              </a:rPr>
              <a:t>+</a:t>
            </a:r>
            <a:r>
              <a:rPr lang="en-US" altLang="ko-KR" sz="1200">
                <a:latin typeface="Arial" charset="0"/>
              </a:rPr>
              <a:t>]</a:t>
            </a:r>
            <a:br>
              <a:rPr lang="en-US" altLang="ko-KR" sz="1200">
                <a:latin typeface="Arial" charset="0"/>
              </a:rPr>
            </a:br>
            <a:r>
              <a:rPr lang="en-US" altLang="ko-KR" sz="1200">
                <a:latin typeface="Arial" charset="0"/>
              </a:rPr>
              <a:t>150 m</a:t>
            </a:r>
            <a:r>
              <a:rPr lang="en-US" altLang="ko-KR" sz="1200" i="1">
                <a:latin typeface="Arial" charset="0"/>
              </a:rPr>
              <a:t>M</a:t>
            </a:r>
            <a:endParaRPr lang="en-US" altLang="ko-KR" sz="1200">
              <a:latin typeface="Arial" charset="0"/>
            </a:endParaRPr>
          </a:p>
        </p:txBody>
      </p:sp>
      <p:sp>
        <p:nvSpPr>
          <p:cNvPr id="70667" name="Rectangle 16"/>
          <p:cNvSpPr>
            <a:spLocks noChangeArrowheads="1"/>
          </p:cNvSpPr>
          <p:nvPr/>
        </p:nvSpPr>
        <p:spPr bwMode="auto">
          <a:xfrm>
            <a:off x="7956550" y="4446588"/>
            <a:ext cx="565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algn="ctr" eaLnBrk="0" latinLnBrk="0" hangingPunct="0"/>
            <a:r>
              <a:rPr lang="en-US" altLang="ko-KR" sz="1200">
                <a:latin typeface="Arial" charset="0"/>
              </a:rPr>
              <a:t>[K</a:t>
            </a:r>
            <a:r>
              <a:rPr lang="en-US" altLang="ko-KR" sz="1200" baseline="30000">
                <a:latin typeface="Arial" charset="0"/>
              </a:rPr>
              <a:t>+</a:t>
            </a:r>
            <a:r>
              <a:rPr lang="en-US" altLang="ko-KR" sz="1200">
                <a:latin typeface="Arial" charset="0"/>
              </a:rPr>
              <a:t>]</a:t>
            </a:r>
            <a:br>
              <a:rPr lang="en-US" altLang="ko-KR" sz="1200">
                <a:latin typeface="Arial" charset="0"/>
              </a:rPr>
            </a:br>
            <a:r>
              <a:rPr lang="en-US" altLang="ko-KR" sz="1200">
                <a:latin typeface="Arial" charset="0"/>
              </a:rPr>
              <a:t>5 m</a:t>
            </a:r>
            <a:r>
              <a:rPr lang="en-US" altLang="ko-KR" sz="1200" i="1">
                <a:latin typeface="Arial" charset="0"/>
              </a:rPr>
              <a:t>M</a:t>
            </a:r>
            <a:endParaRPr lang="en-US" altLang="ko-KR" sz="1200">
              <a:latin typeface="Arial" charset="0"/>
            </a:endParaRPr>
          </a:p>
        </p:txBody>
      </p:sp>
      <p:sp>
        <p:nvSpPr>
          <p:cNvPr id="70668" name="Rectangle 17"/>
          <p:cNvSpPr>
            <a:spLocks noChangeArrowheads="1"/>
          </p:cNvSpPr>
          <p:nvPr/>
        </p:nvSpPr>
        <p:spPr bwMode="auto">
          <a:xfrm>
            <a:off x="7839075" y="5184775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algn="ctr" eaLnBrk="0" latinLnBrk="0" hangingPunct="0"/>
            <a:r>
              <a:rPr lang="en-US" altLang="ko-KR" sz="1200">
                <a:latin typeface="Arial" charset="0"/>
              </a:rPr>
              <a:t>[Cl</a:t>
            </a:r>
            <a:r>
              <a:rPr lang="en-US" altLang="ko-KR" sz="1200" baseline="30000">
                <a:latin typeface="Arial" charset="0"/>
              </a:rPr>
              <a:t>–</a:t>
            </a:r>
            <a:r>
              <a:rPr lang="en-US" altLang="ko-KR" sz="1200">
                <a:latin typeface="Arial" charset="0"/>
              </a:rPr>
              <a:t>]</a:t>
            </a:r>
            <a:br>
              <a:rPr lang="en-US" altLang="ko-KR" sz="1200">
                <a:latin typeface="Arial" charset="0"/>
              </a:rPr>
            </a:br>
            <a:r>
              <a:rPr lang="en-US" altLang="ko-KR" sz="1200">
                <a:latin typeface="Arial" charset="0"/>
              </a:rPr>
              <a:t>120 m</a:t>
            </a:r>
            <a:r>
              <a:rPr lang="en-US" altLang="ko-KR" sz="1200" i="1">
                <a:latin typeface="Arial" charset="0"/>
              </a:rPr>
              <a:t>M</a:t>
            </a:r>
            <a:endParaRPr lang="en-US" altLang="ko-KR" sz="1200">
              <a:latin typeface="Arial" charset="0"/>
            </a:endParaRPr>
          </a:p>
        </p:txBody>
      </p:sp>
      <p:grpSp>
        <p:nvGrpSpPr>
          <p:cNvPr id="70669" name="Group 18"/>
          <p:cNvGrpSpPr>
            <a:grpSpLocks/>
          </p:cNvGrpSpPr>
          <p:nvPr/>
        </p:nvGrpSpPr>
        <p:grpSpPr bwMode="auto">
          <a:xfrm>
            <a:off x="6980238" y="3795713"/>
            <a:ext cx="279400" cy="2390775"/>
            <a:chOff x="3559" y="1231"/>
            <a:chExt cx="215" cy="1842"/>
          </a:xfrm>
        </p:grpSpPr>
        <p:sp>
          <p:nvSpPr>
            <p:cNvPr id="70679" name="Rectangle 19"/>
            <p:cNvSpPr>
              <a:spLocks noChangeArrowheads="1"/>
            </p:cNvSpPr>
            <p:nvPr/>
          </p:nvSpPr>
          <p:spPr bwMode="auto">
            <a:xfrm>
              <a:off x="3561" y="1231"/>
              <a:ext cx="207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 algn="ctr" eaLnBrk="0" latinLnBrk="0" hangingPunct="0"/>
              <a:r>
                <a:rPr lang="en-US" altLang="ko-KR" sz="1200" b="1">
                  <a:latin typeface="Arial" charset="0"/>
                </a:rPr>
                <a:t>–</a:t>
              </a:r>
            </a:p>
          </p:txBody>
        </p:sp>
        <p:sp>
          <p:nvSpPr>
            <p:cNvPr id="70680" name="Rectangle 20"/>
            <p:cNvSpPr>
              <a:spLocks noChangeArrowheads="1"/>
            </p:cNvSpPr>
            <p:nvPr/>
          </p:nvSpPr>
          <p:spPr bwMode="auto">
            <a:xfrm>
              <a:off x="3567" y="2470"/>
              <a:ext cx="20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 algn="ctr" eaLnBrk="0" latinLnBrk="0" hangingPunct="0"/>
              <a:r>
                <a:rPr lang="en-US" altLang="ko-KR" sz="1200" b="1">
                  <a:latin typeface="Arial" charset="0"/>
                </a:rPr>
                <a:t>–</a:t>
              </a:r>
            </a:p>
          </p:txBody>
        </p:sp>
        <p:sp>
          <p:nvSpPr>
            <p:cNvPr id="70681" name="Rectangle 21"/>
            <p:cNvSpPr>
              <a:spLocks noChangeArrowheads="1"/>
            </p:cNvSpPr>
            <p:nvPr/>
          </p:nvSpPr>
          <p:spPr bwMode="auto">
            <a:xfrm>
              <a:off x="3561" y="1709"/>
              <a:ext cx="20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 algn="ctr" eaLnBrk="0" latinLnBrk="0" hangingPunct="0"/>
              <a:r>
                <a:rPr lang="en-US" altLang="ko-KR" sz="1200" b="1">
                  <a:latin typeface="Arial" charset="0"/>
                </a:rPr>
                <a:t>–</a:t>
              </a:r>
            </a:p>
          </p:txBody>
        </p:sp>
        <p:sp>
          <p:nvSpPr>
            <p:cNvPr id="70682" name="Rectangle 22"/>
            <p:cNvSpPr>
              <a:spLocks noChangeArrowheads="1"/>
            </p:cNvSpPr>
            <p:nvPr/>
          </p:nvSpPr>
          <p:spPr bwMode="auto">
            <a:xfrm>
              <a:off x="3567" y="2862"/>
              <a:ext cx="207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 algn="ctr" eaLnBrk="0" latinLnBrk="0" hangingPunct="0"/>
              <a:r>
                <a:rPr lang="en-US" altLang="ko-KR" sz="1200" b="1">
                  <a:latin typeface="Arial" charset="0"/>
                </a:rPr>
                <a:t>–</a:t>
              </a:r>
            </a:p>
          </p:txBody>
        </p:sp>
        <p:sp>
          <p:nvSpPr>
            <p:cNvPr id="70683" name="Rectangle 23"/>
            <p:cNvSpPr>
              <a:spLocks noChangeArrowheads="1"/>
            </p:cNvSpPr>
            <p:nvPr/>
          </p:nvSpPr>
          <p:spPr bwMode="auto">
            <a:xfrm>
              <a:off x="3559" y="2102"/>
              <a:ext cx="20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 algn="ctr" eaLnBrk="0" latinLnBrk="0" hangingPunct="0"/>
              <a:r>
                <a:rPr lang="en-US" altLang="ko-KR" sz="1200" b="1">
                  <a:latin typeface="Arial" charset="0"/>
                </a:rPr>
                <a:t>–</a:t>
              </a:r>
            </a:p>
          </p:txBody>
        </p:sp>
      </p:grpSp>
      <p:grpSp>
        <p:nvGrpSpPr>
          <p:cNvPr id="70670" name="Group 24"/>
          <p:cNvGrpSpPr>
            <a:grpSpLocks/>
          </p:cNvGrpSpPr>
          <p:nvPr/>
        </p:nvGrpSpPr>
        <p:grpSpPr bwMode="auto">
          <a:xfrm>
            <a:off x="7589838" y="3795713"/>
            <a:ext cx="284162" cy="2390775"/>
            <a:chOff x="3559" y="1231"/>
            <a:chExt cx="219" cy="1842"/>
          </a:xfrm>
        </p:grpSpPr>
        <p:sp>
          <p:nvSpPr>
            <p:cNvPr id="70674" name="Rectangle 25"/>
            <p:cNvSpPr>
              <a:spLocks noChangeArrowheads="1"/>
            </p:cNvSpPr>
            <p:nvPr/>
          </p:nvSpPr>
          <p:spPr bwMode="auto">
            <a:xfrm>
              <a:off x="3561" y="1231"/>
              <a:ext cx="211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 algn="ctr" eaLnBrk="0" latinLnBrk="0" hangingPunct="0"/>
              <a:r>
                <a:rPr lang="en-US" altLang="ko-KR" sz="1200" b="1">
                  <a:latin typeface="Arial" charset="0"/>
                </a:rPr>
                <a:t>+</a:t>
              </a:r>
            </a:p>
          </p:txBody>
        </p:sp>
        <p:sp>
          <p:nvSpPr>
            <p:cNvPr id="70675" name="Rectangle 26"/>
            <p:cNvSpPr>
              <a:spLocks noChangeArrowheads="1"/>
            </p:cNvSpPr>
            <p:nvPr/>
          </p:nvSpPr>
          <p:spPr bwMode="auto">
            <a:xfrm>
              <a:off x="3567" y="2470"/>
              <a:ext cx="21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 algn="ctr" eaLnBrk="0" latinLnBrk="0" hangingPunct="0"/>
              <a:r>
                <a:rPr lang="en-US" altLang="ko-KR" sz="1200" b="1">
                  <a:latin typeface="Arial" charset="0"/>
                </a:rPr>
                <a:t>+</a:t>
              </a:r>
            </a:p>
          </p:txBody>
        </p:sp>
        <p:sp>
          <p:nvSpPr>
            <p:cNvPr id="70676" name="Rectangle 27"/>
            <p:cNvSpPr>
              <a:spLocks noChangeArrowheads="1"/>
            </p:cNvSpPr>
            <p:nvPr/>
          </p:nvSpPr>
          <p:spPr bwMode="auto">
            <a:xfrm>
              <a:off x="3559" y="1709"/>
              <a:ext cx="21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 algn="ctr" eaLnBrk="0" latinLnBrk="0" hangingPunct="0"/>
              <a:r>
                <a:rPr lang="en-US" altLang="ko-KR" sz="1200" b="1">
                  <a:latin typeface="Arial" charset="0"/>
                </a:rPr>
                <a:t>+</a:t>
              </a:r>
            </a:p>
          </p:txBody>
        </p:sp>
        <p:sp>
          <p:nvSpPr>
            <p:cNvPr id="70677" name="Rectangle 28"/>
            <p:cNvSpPr>
              <a:spLocks noChangeArrowheads="1"/>
            </p:cNvSpPr>
            <p:nvPr/>
          </p:nvSpPr>
          <p:spPr bwMode="auto">
            <a:xfrm>
              <a:off x="3567" y="2862"/>
              <a:ext cx="211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 algn="ctr" eaLnBrk="0" latinLnBrk="0" hangingPunct="0"/>
              <a:r>
                <a:rPr lang="en-US" altLang="ko-KR" sz="1200" b="1">
                  <a:latin typeface="Arial" charset="0"/>
                </a:rPr>
                <a:t>+</a:t>
              </a:r>
            </a:p>
          </p:txBody>
        </p:sp>
        <p:sp>
          <p:nvSpPr>
            <p:cNvPr id="70678" name="Rectangle 29"/>
            <p:cNvSpPr>
              <a:spLocks noChangeArrowheads="1"/>
            </p:cNvSpPr>
            <p:nvPr/>
          </p:nvSpPr>
          <p:spPr bwMode="auto">
            <a:xfrm>
              <a:off x="3559" y="2102"/>
              <a:ext cx="21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pPr algn="ctr" eaLnBrk="0" latinLnBrk="0" hangingPunct="0"/>
              <a:r>
                <a:rPr lang="en-US" altLang="ko-KR" sz="1200" b="1">
                  <a:latin typeface="Arial" charset="0"/>
                </a:rPr>
                <a:t>+</a:t>
              </a:r>
            </a:p>
          </p:txBody>
        </p:sp>
      </p:grpSp>
      <p:sp>
        <p:nvSpPr>
          <p:cNvPr id="70671" name="Line 30"/>
          <p:cNvSpPr>
            <a:spLocks noChangeShapeType="1"/>
          </p:cNvSpPr>
          <p:nvPr/>
        </p:nvSpPr>
        <p:spPr bwMode="auto">
          <a:xfrm>
            <a:off x="7456488" y="6337300"/>
            <a:ext cx="3111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ko-KR" altLang="en-US"/>
          </a:p>
        </p:txBody>
      </p:sp>
      <p:sp>
        <p:nvSpPr>
          <p:cNvPr id="70672" name="Rectangle 31"/>
          <p:cNvSpPr>
            <a:spLocks noChangeArrowheads="1"/>
          </p:cNvSpPr>
          <p:nvPr/>
        </p:nvSpPr>
        <p:spPr bwMode="auto">
          <a:xfrm>
            <a:off x="7769225" y="6207125"/>
            <a:ext cx="895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algn="ctr" eaLnBrk="0" latinLnBrk="0" hangingPunct="0"/>
            <a:r>
              <a:rPr lang="ko-KR" altLang="en-US" sz="1200">
                <a:latin typeface="Arial" charset="0"/>
              </a:rPr>
              <a:t>세포막</a:t>
            </a:r>
          </a:p>
          <a:p>
            <a:pPr algn="ctr" eaLnBrk="0" latinLnBrk="0" hangingPunct="0"/>
            <a:r>
              <a:rPr lang="en-US" altLang="ko-KR" sz="1200">
                <a:latin typeface="Arial" charset="0"/>
              </a:rPr>
              <a:t>(</a:t>
            </a:r>
            <a:r>
              <a:rPr lang="ko-KR" altLang="en-US" sz="1200">
                <a:latin typeface="Arial" charset="0"/>
              </a:rPr>
              <a:t>원형질막</a:t>
            </a:r>
            <a:r>
              <a:rPr lang="en-US" altLang="ko-KR" sz="1200">
                <a:latin typeface="Arial" charset="0"/>
              </a:rPr>
              <a:t>)</a:t>
            </a:r>
          </a:p>
        </p:txBody>
      </p:sp>
      <p:pic>
        <p:nvPicPr>
          <p:cNvPr id="70673" name="Picture 5" descr="표3-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" t="20346" r="4111" b="23253"/>
          <a:stretch>
            <a:fillRect/>
          </a:stretch>
        </p:blipFill>
        <p:spPr bwMode="auto">
          <a:xfrm>
            <a:off x="539750" y="3644900"/>
            <a:ext cx="4967288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786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1476375" y="6308725"/>
            <a:ext cx="6048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/>
              <a:t> 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en-US" altLang="ko-KR"/>
          </a:p>
        </p:txBody>
      </p:sp>
      <p:sp>
        <p:nvSpPr>
          <p:cNvPr id="71684" name="TextBox 1"/>
          <p:cNvSpPr txBox="1">
            <a:spLocks noChangeArrowheads="1"/>
          </p:cNvSpPr>
          <p:nvPr/>
        </p:nvSpPr>
        <p:spPr bwMode="auto">
          <a:xfrm>
            <a:off x="34925" y="-26988"/>
            <a:ext cx="8697913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ko-KR" altLang="en-US"/>
              <a:t>막전위에 대한 </a:t>
            </a:r>
            <a:r>
              <a:rPr lang="en-US" altLang="ko-KR"/>
              <a:t>Na</a:t>
            </a:r>
            <a:r>
              <a:rPr lang="en-US" altLang="ko-KR" baseline="30000"/>
              <a:t>+</a:t>
            </a:r>
            <a:r>
              <a:rPr lang="en-US" altLang="ko-KR"/>
              <a:t>-K</a:t>
            </a:r>
            <a:r>
              <a:rPr lang="en-US" altLang="ko-KR" baseline="30000"/>
              <a:t>+</a:t>
            </a:r>
            <a:r>
              <a:rPr lang="en-US" altLang="ko-KR"/>
              <a:t> </a:t>
            </a:r>
            <a:r>
              <a:rPr lang="ko-KR" altLang="en-US"/>
              <a:t>펌프의 효과</a:t>
            </a:r>
          </a:p>
          <a:p>
            <a:pPr eaLnBrk="1" hangingPunct="1">
              <a:buFont typeface="Arial" charset="0"/>
              <a:buNone/>
            </a:pPr>
            <a:r>
              <a:rPr lang="en-US" altLang="ko-KR"/>
              <a:t>-</a:t>
            </a:r>
            <a:r>
              <a:rPr lang="ko-KR" altLang="en-US"/>
              <a:t>약 </a:t>
            </a:r>
            <a:r>
              <a:rPr lang="en-US" altLang="ko-KR"/>
              <a:t>20%</a:t>
            </a:r>
            <a:r>
              <a:rPr lang="ko-KR" altLang="en-US"/>
              <a:t>의 막전위는 이 펌프에 의해 직접 생성된다</a:t>
            </a:r>
            <a:r>
              <a:rPr lang="en-US" altLang="ko-KR"/>
              <a:t>. </a:t>
            </a:r>
            <a:r>
              <a:rPr lang="ko-KR" altLang="en-US"/>
              <a:t>이 능동수송 펌프는 </a:t>
            </a:r>
            <a:r>
              <a:rPr lang="en-US" altLang="ko-KR"/>
              <a:t>3</a:t>
            </a:r>
            <a:r>
              <a:rPr lang="ko-KR" altLang="en-US"/>
              <a:t>개의 </a:t>
            </a:r>
            <a:r>
              <a:rPr lang="en-US" altLang="ko-KR"/>
              <a:t>Na</a:t>
            </a:r>
            <a:r>
              <a:rPr lang="en-US" altLang="ko-KR" baseline="30000"/>
              <a:t>+</a:t>
            </a:r>
          </a:p>
          <a:p>
            <a:pPr eaLnBrk="1" hangingPunct="1">
              <a:buFont typeface="Arial" charset="0"/>
              <a:buNone/>
            </a:pPr>
            <a:r>
              <a:rPr lang="en-US" altLang="ko-KR"/>
              <a:t>  </a:t>
            </a:r>
            <a:r>
              <a:rPr lang="ko-KR" altLang="en-US"/>
              <a:t>이온을 내보내며</a:t>
            </a:r>
            <a:r>
              <a:rPr lang="en-US" altLang="ko-KR"/>
              <a:t>, 2</a:t>
            </a:r>
            <a:r>
              <a:rPr lang="ko-KR" altLang="en-US"/>
              <a:t>개의 </a:t>
            </a:r>
            <a:r>
              <a:rPr lang="en-US" altLang="ko-KR"/>
              <a:t>K</a:t>
            </a:r>
            <a:r>
              <a:rPr lang="en-US" altLang="ko-KR" baseline="30000"/>
              <a:t>+</a:t>
            </a:r>
            <a:r>
              <a:rPr lang="en-US" altLang="ko-KR"/>
              <a:t> </a:t>
            </a:r>
            <a:r>
              <a:rPr lang="ko-KR" altLang="en-US"/>
              <a:t>이온을 안쪽으로 수송한다</a:t>
            </a:r>
            <a:r>
              <a:rPr lang="en-US" altLang="ko-KR"/>
              <a:t>.</a:t>
            </a:r>
          </a:p>
          <a:p>
            <a:pPr eaLnBrk="1" hangingPunct="1">
              <a:buFont typeface="Arial" charset="0"/>
              <a:buNone/>
            </a:pPr>
            <a:r>
              <a:rPr lang="en-US" altLang="ko-KR"/>
              <a:t>  </a:t>
            </a:r>
            <a:r>
              <a:rPr lang="ko-KR" altLang="en-US"/>
              <a:t>두 이온은 모두 양이온이기 때문에 이러한 불균등한 수송에 의해 바깥쪽이 안쪽에</a:t>
            </a:r>
          </a:p>
          <a:p>
            <a:pPr eaLnBrk="1" hangingPunct="1">
              <a:buFont typeface="Arial" charset="0"/>
              <a:buNone/>
            </a:pPr>
            <a:r>
              <a:rPr lang="ko-KR" altLang="en-US"/>
              <a:t>  비해 더 양전하를 띠게 되어</a:t>
            </a:r>
            <a:r>
              <a:rPr lang="en-US" altLang="ko-KR"/>
              <a:t>, </a:t>
            </a:r>
            <a:r>
              <a:rPr lang="ko-KR" altLang="en-US"/>
              <a:t>막전위가 생겨난다</a:t>
            </a:r>
            <a:r>
              <a:rPr lang="en-US" altLang="ko-KR"/>
              <a:t>.</a:t>
            </a:r>
          </a:p>
          <a:p>
            <a:pPr eaLnBrk="1" hangingPunct="1">
              <a:buFont typeface="Arial" charset="0"/>
              <a:buNone/>
            </a:pPr>
            <a:r>
              <a:rPr lang="en-US" altLang="ko-KR"/>
              <a:t>-</a:t>
            </a:r>
            <a:r>
              <a:rPr lang="ko-KR" altLang="en-US"/>
              <a:t>그러나 대부분의 막전위 </a:t>
            </a:r>
            <a:r>
              <a:rPr lang="en-US" altLang="ko-KR"/>
              <a:t>(80%)</a:t>
            </a:r>
            <a:r>
              <a:rPr lang="ko-KR" altLang="en-US"/>
              <a:t>는 </a:t>
            </a:r>
            <a:r>
              <a:rPr lang="en-US" altLang="ko-KR"/>
              <a:t>K</a:t>
            </a:r>
            <a:r>
              <a:rPr lang="ko-KR" altLang="en-US"/>
              <a:t>와 </a:t>
            </a:r>
            <a:r>
              <a:rPr lang="en-US" altLang="ko-KR"/>
              <a:t>Na</a:t>
            </a:r>
            <a:r>
              <a:rPr lang="ko-KR" altLang="en-US"/>
              <a:t>의 농도 기울기를 따른 수동적인 이동에</a:t>
            </a:r>
          </a:p>
          <a:p>
            <a:pPr eaLnBrk="1" hangingPunct="1">
              <a:buFont typeface="Arial" charset="0"/>
              <a:buNone/>
            </a:pPr>
            <a:r>
              <a:rPr lang="ko-KR" altLang="en-US"/>
              <a:t>  의해 생겨난다</a:t>
            </a:r>
            <a:r>
              <a:rPr lang="en-US" altLang="ko-KR"/>
              <a:t>.</a:t>
            </a:r>
          </a:p>
          <a:p>
            <a:pPr eaLnBrk="1" hangingPunct="1">
              <a:buFont typeface="Arial" charset="0"/>
              <a:buNone/>
            </a:pPr>
            <a:endParaRPr lang="en-US" altLang="ko-KR"/>
          </a:p>
          <a:p>
            <a:pPr eaLnBrk="1" hangingPunct="1">
              <a:buFont typeface="Arial" charset="0"/>
              <a:buChar char="•"/>
            </a:pPr>
            <a:r>
              <a:rPr lang="en-US" altLang="ko-KR"/>
              <a:t>K</a:t>
            </a:r>
            <a:r>
              <a:rPr lang="en-US" altLang="ko-KR" baseline="30000"/>
              <a:t>+</a:t>
            </a:r>
            <a:r>
              <a:rPr lang="en-US" altLang="ko-KR"/>
              <a:t> </a:t>
            </a:r>
            <a:r>
              <a:rPr lang="ko-KR" altLang="en-US"/>
              <a:t>이온만이 이동할 때 막전위에 미치는 효과</a:t>
            </a:r>
          </a:p>
          <a:p>
            <a:pPr eaLnBrk="1" hangingPunct="1">
              <a:buFont typeface="Arial" charset="0"/>
              <a:buNone/>
            </a:pPr>
            <a:r>
              <a:rPr lang="en-US" altLang="ko-KR"/>
              <a:t>-</a:t>
            </a:r>
            <a:r>
              <a:rPr lang="ko-KR" altLang="en-US"/>
              <a:t>원형질막 사이에 </a:t>
            </a:r>
            <a:r>
              <a:rPr lang="en-US" altLang="ko-KR"/>
              <a:t>K</a:t>
            </a:r>
            <a:r>
              <a:rPr lang="en-US" altLang="ko-KR" baseline="30000"/>
              <a:t>+</a:t>
            </a:r>
            <a:r>
              <a:rPr lang="ko-KR" altLang="en-US"/>
              <a:t>와 </a:t>
            </a:r>
            <a:r>
              <a:rPr lang="en-US" altLang="ko-KR"/>
              <a:t>A</a:t>
            </a:r>
            <a:r>
              <a:rPr lang="en-US" altLang="ko-KR" baseline="30000"/>
              <a:t>-</a:t>
            </a:r>
            <a:r>
              <a:rPr lang="ko-KR" altLang="en-US"/>
              <a:t>의 농도 기울기가 있으며</a:t>
            </a:r>
            <a:r>
              <a:rPr lang="en-US" altLang="ko-KR"/>
              <a:t>, K</a:t>
            </a:r>
            <a:r>
              <a:rPr lang="en-US" altLang="ko-KR" baseline="30000"/>
              <a:t>+</a:t>
            </a:r>
            <a:r>
              <a:rPr lang="ko-KR" altLang="en-US"/>
              <a:t>는 막을 자유롭게 통과할 수 </a:t>
            </a:r>
          </a:p>
          <a:p>
            <a:pPr eaLnBrk="1" hangingPunct="1">
              <a:buFont typeface="Arial" charset="0"/>
              <a:buNone/>
            </a:pPr>
            <a:r>
              <a:rPr lang="ko-KR" altLang="en-US"/>
              <a:t>  있으나 </a:t>
            </a:r>
            <a:r>
              <a:rPr lang="en-US" altLang="ko-KR"/>
              <a:t>A</a:t>
            </a:r>
            <a:r>
              <a:rPr lang="en-US" altLang="ko-KR" baseline="30000"/>
              <a:t>-</a:t>
            </a:r>
            <a:r>
              <a:rPr lang="ko-KR" altLang="en-US"/>
              <a:t>는 통과하지 못하며</a:t>
            </a:r>
            <a:r>
              <a:rPr lang="en-US" altLang="ko-KR"/>
              <a:t>, </a:t>
            </a:r>
            <a:r>
              <a:rPr lang="ko-KR" altLang="en-US"/>
              <a:t>아직 막전위는 생겨나지 않은 상황을 가정하면</a:t>
            </a:r>
          </a:p>
        </p:txBody>
      </p:sp>
      <p:pic>
        <p:nvPicPr>
          <p:cNvPr id="71685" name="Picture 5" descr="3-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" t="17439" r="2055" b="24995"/>
          <a:stretch>
            <a:fillRect/>
          </a:stretch>
        </p:blipFill>
        <p:spPr bwMode="auto">
          <a:xfrm>
            <a:off x="323850" y="3141663"/>
            <a:ext cx="8208963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984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827088" y="404813"/>
            <a:ext cx="736441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ko-KR" sz="2400" b="1"/>
              <a:t> </a:t>
            </a:r>
            <a:r>
              <a:rPr lang="ko-KR" altLang="en-US" sz="2400" b="1"/>
              <a:t>순응과 조절</a:t>
            </a:r>
          </a:p>
          <a:p>
            <a:pPr eaLnBrk="1" hangingPunct="1">
              <a:buFontTx/>
              <a:buChar char="•"/>
            </a:pPr>
            <a:endParaRPr lang="ko-KR" altLang="en-US" sz="2000"/>
          </a:p>
          <a:p>
            <a:pPr eaLnBrk="1" hangingPunct="1">
              <a:buFontTx/>
              <a:buChar char="-"/>
            </a:pPr>
            <a:r>
              <a:rPr lang="ko-KR" altLang="en-US" sz="2000"/>
              <a:t> 동물이 환경의 변화를 직면하면</a:t>
            </a:r>
            <a:r>
              <a:rPr lang="en-US" altLang="ko-KR" sz="2000"/>
              <a:t>, </a:t>
            </a:r>
            <a:r>
              <a:rPr lang="ko-KR" altLang="en-US" sz="2000"/>
              <a:t>크게 두 가지 반응을 보인다</a:t>
            </a:r>
            <a:r>
              <a:rPr lang="en-US" altLang="ko-KR" sz="2000"/>
              <a:t>.</a:t>
            </a:r>
          </a:p>
          <a:p>
            <a:pPr eaLnBrk="1" hangingPunct="1"/>
            <a:endParaRPr lang="en-US" altLang="ko-KR" sz="2000"/>
          </a:p>
          <a:p>
            <a:pPr eaLnBrk="1" hangingPunct="1"/>
            <a:r>
              <a:rPr lang="en-US" altLang="ko-KR" sz="2000"/>
              <a:t>   1. </a:t>
            </a:r>
            <a:r>
              <a:rPr lang="ko-KR" altLang="en-US" sz="2000"/>
              <a:t>순응</a:t>
            </a:r>
            <a:r>
              <a:rPr lang="en-US" altLang="ko-KR" sz="2000"/>
              <a:t>: </a:t>
            </a:r>
            <a:r>
              <a:rPr lang="ko-KR" altLang="en-US" sz="2000"/>
              <a:t>내부환경의 항상성을 유지할 수 없는 경우 </a:t>
            </a:r>
          </a:p>
          <a:p>
            <a:pPr eaLnBrk="1" hangingPunct="1"/>
            <a:r>
              <a:rPr lang="ko-KR" altLang="en-US" sz="2000"/>
              <a:t>               외부환경에 순응한다</a:t>
            </a:r>
            <a:r>
              <a:rPr lang="en-US" altLang="ko-KR" sz="2000"/>
              <a:t>.</a:t>
            </a:r>
          </a:p>
          <a:p>
            <a:pPr eaLnBrk="1" hangingPunct="1"/>
            <a:endParaRPr lang="en-US" altLang="ko-KR" sz="2000"/>
          </a:p>
          <a:p>
            <a:pPr eaLnBrk="1" hangingPunct="1"/>
            <a:r>
              <a:rPr lang="en-US" altLang="ko-KR" sz="2000"/>
              <a:t>   2. </a:t>
            </a:r>
            <a:r>
              <a:rPr lang="ko-KR" altLang="en-US" sz="2000"/>
              <a:t>조절</a:t>
            </a:r>
            <a:r>
              <a:rPr lang="en-US" altLang="ko-KR" sz="2000"/>
              <a:t>: </a:t>
            </a:r>
            <a:r>
              <a:rPr lang="ko-KR" altLang="en-US" sz="2000"/>
              <a:t>외부환경의 변화에 대해서 생화학적</a:t>
            </a:r>
            <a:r>
              <a:rPr lang="en-US" altLang="ko-KR" sz="2000"/>
              <a:t>, </a:t>
            </a:r>
            <a:r>
              <a:rPr lang="ko-KR" altLang="en-US" sz="2000"/>
              <a:t>생리학적</a:t>
            </a:r>
            <a:r>
              <a:rPr lang="en-US" altLang="ko-KR" sz="2000"/>
              <a:t>,</a:t>
            </a:r>
          </a:p>
          <a:p>
            <a:pPr eaLnBrk="1" hangingPunct="1"/>
            <a:r>
              <a:rPr lang="en-US" altLang="ko-KR" sz="2000"/>
              <a:t>               </a:t>
            </a:r>
            <a:r>
              <a:rPr lang="ko-KR" altLang="en-US" sz="2000"/>
              <a:t>행동학적 방법을 통해 내부 환경을 조절한다</a:t>
            </a:r>
            <a:r>
              <a:rPr lang="en-US" altLang="ko-KR" sz="2000"/>
              <a:t>.</a:t>
            </a:r>
          </a:p>
          <a:p>
            <a:pPr eaLnBrk="1" hangingPunct="1"/>
            <a:r>
              <a:rPr lang="en-US" altLang="ko-KR" sz="2000"/>
              <a:t>                (</a:t>
            </a:r>
            <a:r>
              <a:rPr lang="ko-KR" altLang="en-US" sz="2000"/>
              <a:t>일반적으로 한계 수준이 있다</a:t>
            </a:r>
            <a:r>
              <a:rPr lang="en-US" altLang="ko-KR" sz="2000"/>
              <a:t>.)</a:t>
            </a:r>
          </a:p>
        </p:txBody>
      </p:sp>
      <p:pic>
        <p:nvPicPr>
          <p:cNvPr id="8195" name="Picture 6" descr="1-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63" b="28563"/>
          <a:stretch>
            <a:fillRect/>
          </a:stretch>
        </p:blipFill>
        <p:spPr bwMode="auto">
          <a:xfrm>
            <a:off x="179388" y="3860800"/>
            <a:ext cx="8756650" cy="265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1258888" y="6170613"/>
            <a:ext cx="1111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/>
            <a:r>
              <a:rPr lang="ko-KR" altLang="en-US" b="1"/>
              <a:t>조절자</a:t>
            </a:r>
          </a:p>
          <a:p>
            <a:pPr algn="ctr" eaLnBrk="1" hangingPunct="1"/>
            <a:r>
              <a:rPr lang="en-US" altLang="ko-KR" b="1"/>
              <a:t>regulator</a:t>
            </a:r>
          </a:p>
        </p:txBody>
      </p:sp>
      <p:sp>
        <p:nvSpPr>
          <p:cNvPr id="8197" name="Text Box 8"/>
          <p:cNvSpPr txBox="1">
            <a:spLocks noChangeArrowheads="1"/>
          </p:cNvSpPr>
          <p:nvPr/>
        </p:nvSpPr>
        <p:spPr bwMode="auto">
          <a:xfrm>
            <a:off x="4062413" y="6165850"/>
            <a:ext cx="9525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/>
            <a:r>
              <a:rPr lang="ko-KR" altLang="en-US" b="1"/>
              <a:t>회피자</a:t>
            </a:r>
          </a:p>
          <a:p>
            <a:pPr algn="ctr" eaLnBrk="1" hangingPunct="1"/>
            <a:r>
              <a:rPr lang="en-US" altLang="ko-KR" b="1"/>
              <a:t>avoider</a:t>
            </a:r>
          </a:p>
        </p:txBody>
      </p:sp>
      <p:sp>
        <p:nvSpPr>
          <p:cNvPr id="8198" name="Text Box 9"/>
          <p:cNvSpPr txBox="1">
            <a:spLocks noChangeArrowheads="1"/>
          </p:cNvSpPr>
          <p:nvPr/>
        </p:nvSpPr>
        <p:spPr bwMode="auto">
          <a:xfrm>
            <a:off x="7086600" y="6165850"/>
            <a:ext cx="12620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/>
            <a:r>
              <a:rPr lang="ko-KR" altLang="en-US" b="1"/>
              <a:t>순응자</a:t>
            </a:r>
          </a:p>
          <a:p>
            <a:pPr algn="ctr" eaLnBrk="1" hangingPunct="1"/>
            <a:r>
              <a:rPr lang="en-US" altLang="ko-KR" b="1"/>
              <a:t>conformer</a:t>
            </a:r>
          </a:p>
        </p:txBody>
      </p:sp>
    </p:spTree>
    <p:extLst>
      <p:ext uri="{BB962C8B-B14F-4D97-AF65-F5344CB8AC3E}">
        <p14:creationId xmlns:p14="http://schemas.microsoft.com/office/powerpoint/2010/main" val="105260344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4"/>
          <p:cNvSpPr>
            <a:spLocks noChangeArrowheads="1"/>
          </p:cNvSpPr>
          <p:nvPr/>
        </p:nvSpPr>
        <p:spPr bwMode="auto">
          <a:xfrm>
            <a:off x="250825" y="188913"/>
            <a:ext cx="50450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ko-KR"/>
              <a:t>Na+ </a:t>
            </a:r>
            <a:r>
              <a:rPr lang="ko-KR" altLang="en-US"/>
              <a:t>이온만이 이동할 때 막전위에 미치는 효과</a:t>
            </a:r>
          </a:p>
        </p:txBody>
      </p:sp>
      <p:pic>
        <p:nvPicPr>
          <p:cNvPr id="72707" name="Picture 5" descr="3-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" t="20927" r="2466" b="23253"/>
          <a:stretch>
            <a:fillRect/>
          </a:stretch>
        </p:blipFill>
        <p:spPr bwMode="auto">
          <a:xfrm>
            <a:off x="395288" y="620713"/>
            <a:ext cx="8289925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112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878013"/>
            <a:ext cx="613410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Line 7"/>
          <p:cNvSpPr>
            <a:spLocks noChangeShapeType="1"/>
          </p:cNvSpPr>
          <p:nvPr/>
        </p:nvSpPr>
        <p:spPr bwMode="auto">
          <a:xfrm flipV="1">
            <a:off x="2127250" y="2073275"/>
            <a:ext cx="0" cy="6667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ko-KR" altLang="en-US"/>
          </a:p>
        </p:txBody>
      </p:sp>
      <p:sp>
        <p:nvSpPr>
          <p:cNvPr id="73732" name="Text Box 8"/>
          <p:cNvSpPr txBox="1">
            <a:spLocks noChangeArrowheads="1"/>
          </p:cNvSpPr>
          <p:nvPr/>
        </p:nvSpPr>
        <p:spPr bwMode="auto">
          <a:xfrm>
            <a:off x="1855788" y="1771650"/>
            <a:ext cx="4889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latinLnBrk="0"/>
            <a:r>
              <a:rPr lang="ko-KR" altLang="en-US" sz="1200">
                <a:latin typeface="Arial" charset="0"/>
              </a:rPr>
              <a:t>안쪽</a:t>
            </a:r>
          </a:p>
        </p:txBody>
      </p:sp>
      <p:sp>
        <p:nvSpPr>
          <p:cNvPr id="73733" name="Line 9"/>
          <p:cNvSpPr>
            <a:spLocks noChangeShapeType="1"/>
          </p:cNvSpPr>
          <p:nvPr/>
        </p:nvSpPr>
        <p:spPr bwMode="auto">
          <a:xfrm flipV="1">
            <a:off x="4013200" y="2090738"/>
            <a:ext cx="0" cy="5873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ko-KR" altLang="en-US"/>
          </a:p>
        </p:txBody>
      </p:sp>
      <p:sp>
        <p:nvSpPr>
          <p:cNvPr id="73734" name="Text Box 10"/>
          <p:cNvSpPr txBox="1">
            <a:spLocks noChangeArrowheads="1"/>
          </p:cNvSpPr>
          <p:nvPr/>
        </p:nvSpPr>
        <p:spPr bwMode="auto">
          <a:xfrm>
            <a:off x="3730625" y="1766888"/>
            <a:ext cx="641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latinLnBrk="0"/>
            <a:r>
              <a:rPr lang="ko-KR" altLang="en-US" sz="1200">
                <a:latin typeface="Arial" charset="0"/>
              </a:rPr>
              <a:t>바깥쪽</a:t>
            </a:r>
          </a:p>
        </p:txBody>
      </p:sp>
      <p:sp>
        <p:nvSpPr>
          <p:cNvPr id="73735" name="Line 11"/>
          <p:cNvSpPr>
            <a:spLocks noChangeShapeType="1"/>
          </p:cNvSpPr>
          <p:nvPr/>
        </p:nvSpPr>
        <p:spPr bwMode="auto">
          <a:xfrm flipV="1">
            <a:off x="5345113" y="2197100"/>
            <a:ext cx="0" cy="4810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ko-KR" altLang="en-US"/>
          </a:p>
        </p:txBody>
      </p:sp>
      <p:sp>
        <p:nvSpPr>
          <p:cNvPr id="73736" name="Line 13"/>
          <p:cNvSpPr>
            <a:spLocks noChangeShapeType="1"/>
          </p:cNvSpPr>
          <p:nvPr/>
        </p:nvSpPr>
        <p:spPr bwMode="auto">
          <a:xfrm flipV="1">
            <a:off x="7372350" y="2197100"/>
            <a:ext cx="0" cy="4810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ko-KR" altLang="en-US"/>
          </a:p>
        </p:txBody>
      </p:sp>
      <p:sp>
        <p:nvSpPr>
          <p:cNvPr id="73737" name="Rectangle 15"/>
          <p:cNvSpPr>
            <a:spLocks noChangeArrowheads="1"/>
          </p:cNvSpPr>
          <p:nvPr/>
        </p:nvSpPr>
        <p:spPr bwMode="auto">
          <a:xfrm>
            <a:off x="2806700" y="1855788"/>
            <a:ext cx="7080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algn="ctr" eaLnBrk="0" latinLnBrk="0" hangingPunct="0"/>
            <a:r>
              <a:rPr lang="en-US" altLang="ko-KR" sz="1200">
                <a:latin typeface="Arial" charset="0"/>
              </a:rPr>
              <a:t>–92 mV</a:t>
            </a:r>
          </a:p>
        </p:txBody>
      </p:sp>
      <p:sp>
        <p:nvSpPr>
          <p:cNvPr id="73738" name="Rectangle 16"/>
          <p:cNvSpPr>
            <a:spLocks noChangeArrowheads="1"/>
          </p:cNvSpPr>
          <p:nvPr/>
        </p:nvSpPr>
        <p:spPr bwMode="auto">
          <a:xfrm>
            <a:off x="5961063" y="1855788"/>
            <a:ext cx="7127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algn="ctr" eaLnBrk="0" latinLnBrk="0" hangingPunct="0"/>
            <a:r>
              <a:rPr lang="en-US" altLang="ko-KR" sz="1200">
                <a:latin typeface="Arial" charset="0"/>
              </a:rPr>
              <a:t>+62 mV</a:t>
            </a:r>
          </a:p>
        </p:txBody>
      </p:sp>
      <p:sp>
        <p:nvSpPr>
          <p:cNvPr id="73739" name="Line 17"/>
          <p:cNvSpPr>
            <a:spLocks noChangeShapeType="1"/>
          </p:cNvSpPr>
          <p:nvPr/>
        </p:nvSpPr>
        <p:spPr bwMode="auto">
          <a:xfrm>
            <a:off x="3176588" y="4216400"/>
            <a:ext cx="3286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ko-KR" altLang="en-US"/>
          </a:p>
        </p:txBody>
      </p:sp>
      <p:sp>
        <p:nvSpPr>
          <p:cNvPr id="73740" name="Rectangle 18"/>
          <p:cNvSpPr>
            <a:spLocks noChangeArrowheads="1"/>
          </p:cNvSpPr>
          <p:nvPr/>
        </p:nvSpPr>
        <p:spPr bwMode="auto">
          <a:xfrm>
            <a:off x="3494088" y="4086225"/>
            <a:ext cx="6413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eaLnBrk="0" latinLnBrk="0" hangingPunct="0"/>
            <a:r>
              <a:rPr lang="ko-KR" altLang="en-US" sz="1200">
                <a:latin typeface="Arial" charset="0"/>
              </a:rPr>
              <a:t>인공막</a:t>
            </a:r>
          </a:p>
        </p:txBody>
      </p:sp>
      <p:sp>
        <p:nvSpPr>
          <p:cNvPr id="73741" name="Line 19"/>
          <p:cNvSpPr>
            <a:spLocks noChangeShapeType="1"/>
          </p:cNvSpPr>
          <p:nvPr/>
        </p:nvSpPr>
        <p:spPr bwMode="auto">
          <a:xfrm flipH="1">
            <a:off x="2847975" y="3895725"/>
            <a:ext cx="204788" cy="1174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ko-KR" altLang="en-US"/>
          </a:p>
        </p:txBody>
      </p:sp>
      <p:sp>
        <p:nvSpPr>
          <p:cNvPr id="73742" name="Rectangle 20"/>
          <p:cNvSpPr>
            <a:spLocks noChangeArrowheads="1"/>
          </p:cNvSpPr>
          <p:nvPr/>
        </p:nvSpPr>
        <p:spPr bwMode="auto">
          <a:xfrm>
            <a:off x="2066925" y="3962400"/>
            <a:ext cx="893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eaLnBrk="0" latinLnBrk="0" hangingPunct="0"/>
            <a:r>
              <a:rPr lang="en-US" altLang="ko-KR" sz="1200">
                <a:latin typeface="Arial" charset="0"/>
              </a:rPr>
              <a:t>Potassium</a:t>
            </a:r>
            <a:br>
              <a:rPr lang="en-US" altLang="ko-KR" sz="1200">
                <a:latin typeface="Arial" charset="0"/>
              </a:rPr>
            </a:br>
            <a:r>
              <a:rPr lang="en-US" altLang="ko-KR" sz="1200">
                <a:latin typeface="Arial" charset="0"/>
              </a:rPr>
              <a:t>channel</a:t>
            </a:r>
          </a:p>
        </p:txBody>
      </p:sp>
      <p:sp>
        <p:nvSpPr>
          <p:cNvPr id="73743" name="Rectangle 21"/>
          <p:cNvSpPr>
            <a:spLocks noChangeArrowheads="1"/>
          </p:cNvSpPr>
          <p:nvPr/>
        </p:nvSpPr>
        <p:spPr bwMode="auto">
          <a:xfrm>
            <a:off x="3587750" y="3635375"/>
            <a:ext cx="3444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algn="ctr" eaLnBrk="0" latinLnBrk="0" hangingPunct="0"/>
            <a:r>
              <a:rPr lang="en-US" altLang="ko-KR" sz="1200">
                <a:latin typeface="Arial" charset="0"/>
              </a:rPr>
              <a:t>K</a:t>
            </a:r>
            <a:r>
              <a:rPr lang="en-US" altLang="ko-KR" sz="1200" baseline="30000">
                <a:latin typeface="Arial" charset="0"/>
              </a:rPr>
              <a:t>+</a:t>
            </a:r>
            <a:endParaRPr lang="en-US" altLang="ko-KR" sz="1200">
              <a:latin typeface="Arial" charset="0"/>
            </a:endParaRPr>
          </a:p>
        </p:txBody>
      </p:sp>
      <p:sp>
        <p:nvSpPr>
          <p:cNvPr id="73744" name="Rectangle 22"/>
          <p:cNvSpPr>
            <a:spLocks noChangeArrowheads="1"/>
          </p:cNvSpPr>
          <p:nvPr/>
        </p:nvSpPr>
        <p:spPr bwMode="auto">
          <a:xfrm>
            <a:off x="4162425" y="3775075"/>
            <a:ext cx="3841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algn="ctr" eaLnBrk="0" latinLnBrk="0" hangingPunct="0"/>
            <a:r>
              <a:rPr lang="en-US" altLang="ko-KR" sz="1200">
                <a:latin typeface="Arial" charset="0"/>
              </a:rPr>
              <a:t>Cl</a:t>
            </a:r>
            <a:r>
              <a:rPr lang="en-US" altLang="ko-KR" sz="1200" baseline="30000">
                <a:latin typeface="Arial" charset="0"/>
              </a:rPr>
              <a:t>–</a:t>
            </a:r>
            <a:endParaRPr lang="en-US" altLang="ko-KR" sz="1200">
              <a:latin typeface="Arial" charset="0"/>
            </a:endParaRPr>
          </a:p>
        </p:txBody>
      </p:sp>
      <p:sp>
        <p:nvSpPr>
          <p:cNvPr id="73745" name="Rectangle 23"/>
          <p:cNvSpPr>
            <a:spLocks noChangeArrowheads="1"/>
          </p:cNvSpPr>
          <p:nvPr/>
        </p:nvSpPr>
        <p:spPr bwMode="auto">
          <a:xfrm>
            <a:off x="1822450" y="2689225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algn="ctr" eaLnBrk="0" latinLnBrk="0" hangingPunct="0"/>
            <a:r>
              <a:rPr lang="en-US" altLang="ko-KR" sz="1200">
                <a:latin typeface="Arial" charset="0"/>
              </a:rPr>
              <a:t>150 m</a:t>
            </a:r>
            <a:r>
              <a:rPr lang="en-US" altLang="ko-KR" sz="1200" i="1">
                <a:latin typeface="Arial" charset="0"/>
              </a:rPr>
              <a:t>M</a:t>
            </a:r>
            <a:r>
              <a:rPr lang="en-US" altLang="ko-KR" sz="1200">
                <a:latin typeface="Arial" charset="0"/>
              </a:rPr>
              <a:t/>
            </a:r>
            <a:br>
              <a:rPr lang="en-US" altLang="ko-KR" sz="1200">
                <a:latin typeface="Arial" charset="0"/>
              </a:rPr>
            </a:br>
            <a:r>
              <a:rPr lang="en-US" altLang="ko-KR" sz="1200">
                <a:latin typeface="Arial" charset="0"/>
              </a:rPr>
              <a:t>KCL</a:t>
            </a:r>
          </a:p>
        </p:txBody>
      </p:sp>
      <p:sp>
        <p:nvSpPr>
          <p:cNvPr id="73746" name="Rectangle 24"/>
          <p:cNvSpPr>
            <a:spLocks noChangeArrowheads="1"/>
          </p:cNvSpPr>
          <p:nvPr/>
        </p:nvSpPr>
        <p:spPr bwMode="auto">
          <a:xfrm>
            <a:off x="6707188" y="2686050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algn="ctr" eaLnBrk="0" latinLnBrk="0" hangingPunct="0"/>
            <a:r>
              <a:rPr lang="en-US" altLang="ko-KR" sz="1200">
                <a:latin typeface="Arial" charset="0"/>
              </a:rPr>
              <a:t>150 m</a:t>
            </a:r>
            <a:r>
              <a:rPr lang="en-US" altLang="ko-KR" sz="1200" i="1">
                <a:latin typeface="Arial" charset="0"/>
              </a:rPr>
              <a:t>M</a:t>
            </a:r>
            <a:r>
              <a:rPr lang="en-US" altLang="ko-KR" sz="1200">
                <a:latin typeface="Arial" charset="0"/>
              </a:rPr>
              <a:t/>
            </a:r>
            <a:br>
              <a:rPr lang="en-US" altLang="ko-KR" sz="1200">
                <a:latin typeface="Arial" charset="0"/>
              </a:rPr>
            </a:br>
            <a:r>
              <a:rPr lang="en-US" altLang="ko-KR" sz="1200">
                <a:latin typeface="Arial" charset="0"/>
              </a:rPr>
              <a:t>NaCl</a:t>
            </a:r>
          </a:p>
        </p:txBody>
      </p:sp>
      <p:sp>
        <p:nvSpPr>
          <p:cNvPr id="73747" name="Rectangle 25"/>
          <p:cNvSpPr>
            <a:spLocks noChangeArrowheads="1"/>
          </p:cNvSpPr>
          <p:nvPr/>
        </p:nvSpPr>
        <p:spPr bwMode="auto">
          <a:xfrm>
            <a:off x="5043488" y="2736850"/>
            <a:ext cx="649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algn="ctr" eaLnBrk="0" latinLnBrk="0" hangingPunct="0"/>
            <a:r>
              <a:rPr lang="en-US" altLang="ko-KR" sz="1200">
                <a:latin typeface="Arial" charset="0"/>
              </a:rPr>
              <a:t>15 m</a:t>
            </a:r>
            <a:r>
              <a:rPr lang="en-US" altLang="ko-KR" sz="1200" i="1">
                <a:latin typeface="Arial" charset="0"/>
              </a:rPr>
              <a:t>M</a:t>
            </a:r>
            <a:r>
              <a:rPr lang="en-US" altLang="ko-KR" sz="1200">
                <a:latin typeface="Arial" charset="0"/>
              </a:rPr>
              <a:t/>
            </a:r>
            <a:br>
              <a:rPr lang="en-US" altLang="ko-KR" sz="1200">
                <a:latin typeface="Arial" charset="0"/>
              </a:rPr>
            </a:br>
            <a:r>
              <a:rPr lang="en-US" altLang="ko-KR" sz="1200">
                <a:latin typeface="Arial" charset="0"/>
              </a:rPr>
              <a:t>NaCl</a:t>
            </a:r>
          </a:p>
        </p:txBody>
      </p:sp>
      <p:sp>
        <p:nvSpPr>
          <p:cNvPr id="73748" name="Rectangle 26"/>
          <p:cNvSpPr>
            <a:spLocks noChangeArrowheads="1"/>
          </p:cNvSpPr>
          <p:nvPr/>
        </p:nvSpPr>
        <p:spPr bwMode="auto">
          <a:xfrm>
            <a:off x="3644900" y="2736850"/>
            <a:ext cx="565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algn="ctr" eaLnBrk="0" latinLnBrk="0" hangingPunct="0"/>
            <a:r>
              <a:rPr lang="en-US" altLang="ko-KR" sz="1200">
                <a:latin typeface="Arial" charset="0"/>
              </a:rPr>
              <a:t>5 m</a:t>
            </a:r>
            <a:r>
              <a:rPr lang="en-US" altLang="ko-KR" sz="1200" i="1">
                <a:latin typeface="Arial" charset="0"/>
              </a:rPr>
              <a:t>M</a:t>
            </a:r>
            <a:r>
              <a:rPr lang="en-US" altLang="ko-KR" sz="1200">
                <a:latin typeface="Arial" charset="0"/>
              </a:rPr>
              <a:t/>
            </a:r>
            <a:br>
              <a:rPr lang="en-US" altLang="ko-KR" sz="1200">
                <a:latin typeface="Arial" charset="0"/>
              </a:rPr>
            </a:br>
            <a:r>
              <a:rPr lang="en-US" altLang="ko-KR" sz="1200">
                <a:latin typeface="Arial" charset="0"/>
              </a:rPr>
              <a:t>KCL</a:t>
            </a:r>
          </a:p>
        </p:txBody>
      </p:sp>
      <p:sp>
        <p:nvSpPr>
          <p:cNvPr id="73749" name="Rectangle 27"/>
          <p:cNvSpPr>
            <a:spLocks noChangeArrowheads="1"/>
          </p:cNvSpPr>
          <p:nvPr/>
        </p:nvSpPr>
        <p:spPr bwMode="auto">
          <a:xfrm>
            <a:off x="4956175" y="3224213"/>
            <a:ext cx="3841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algn="ctr" eaLnBrk="0" latinLnBrk="0" hangingPunct="0"/>
            <a:r>
              <a:rPr lang="en-US" altLang="ko-KR" sz="1200">
                <a:latin typeface="Arial" charset="0"/>
              </a:rPr>
              <a:t>Cl</a:t>
            </a:r>
            <a:r>
              <a:rPr lang="en-US" altLang="ko-KR" sz="1200" baseline="30000">
                <a:latin typeface="Arial" charset="0"/>
              </a:rPr>
              <a:t>–</a:t>
            </a:r>
            <a:endParaRPr lang="en-US" altLang="ko-KR" sz="1200">
              <a:latin typeface="Arial" charset="0"/>
            </a:endParaRPr>
          </a:p>
        </p:txBody>
      </p:sp>
      <p:sp>
        <p:nvSpPr>
          <p:cNvPr id="73750" name="Rectangle 28"/>
          <p:cNvSpPr>
            <a:spLocks noChangeArrowheads="1"/>
          </p:cNvSpPr>
          <p:nvPr/>
        </p:nvSpPr>
        <p:spPr bwMode="auto">
          <a:xfrm>
            <a:off x="5473700" y="3660775"/>
            <a:ext cx="4365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algn="ctr" eaLnBrk="0" latinLnBrk="0" hangingPunct="0"/>
            <a:r>
              <a:rPr lang="en-US" altLang="ko-KR" sz="1200">
                <a:latin typeface="Arial" charset="0"/>
              </a:rPr>
              <a:t>Na</a:t>
            </a:r>
            <a:r>
              <a:rPr lang="en-US" altLang="ko-KR" sz="1200" baseline="30000">
                <a:latin typeface="Arial" charset="0"/>
              </a:rPr>
              <a:t>+</a:t>
            </a:r>
            <a:endParaRPr lang="en-US" altLang="ko-KR" sz="1200">
              <a:latin typeface="Arial" charset="0"/>
            </a:endParaRPr>
          </a:p>
        </p:txBody>
      </p:sp>
      <p:sp>
        <p:nvSpPr>
          <p:cNvPr id="73751" name="Line 29"/>
          <p:cNvSpPr>
            <a:spLocks noChangeShapeType="1"/>
          </p:cNvSpPr>
          <p:nvPr/>
        </p:nvSpPr>
        <p:spPr bwMode="auto">
          <a:xfrm flipH="1">
            <a:off x="5986463" y="3878263"/>
            <a:ext cx="222250" cy="222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ko-KR" altLang="en-US"/>
          </a:p>
        </p:txBody>
      </p:sp>
      <p:sp>
        <p:nvSpPr>
          <p:cNvPr id="73752" name="Rectangle 30"/>
          <p:cNvSpPr>
            <a:spLocks noChangeArrowheads="1"/>
          </p:cNvSpPr>
          <p:nvPr/>
        </p:nvSpPr>
        <p:spPr bwMode="auto">
          <a:xfrm>
            <a:off x="5326063" y="3973513"/>
            <a:ext cx="7413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eaLnBrk="0" latinLnBrk="0" hangingPunct="0"/>
            <a:r>
              <a:rPr lang="en-US" altLang="ko-KR" sz="1200">
                <a:latin typeface="Arial" charset="0"/>
              </a:rPr>
              <a:t>Sodium </a:t>
            </a:r>
            <a:br>
              <a:rPr lang="en-US" altLang="ko-KR" sz="1200">
                <a:latin typeface="Arial" charset="0"/>
              </a:rPr>
            </a:br>
            <a:r>
              <a:rPr lang="en-US" altLang="ko-KR" sz="1200">
                <a:latin typeface="Arial" charset="0"/>
              </a:rPr>
              <a:t>channel</a:t>
            </a:r>
          </a:p>
        </p:txBody>
      </p:sp>
      <p:sp>
        <p:nvSpPr>
          <p:cNvPr id="73753" name="Rectangle 31"/>
          <p:cNvSpPr>
            <a:spLocks noChangeArrowheads="1"/>
          </p:cNvSpPr>
          <p:nvPr/>
        </p:nvSpPr>
        <p:spPr bwMode="auto">
          <a:xfrm>
            <a:off x="5999163" y="2540000"/>
            <a:ext cx="7000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algn="ctr" eaLnBrk="0" latinLnBrk="0" hangingPunct="0"/>
            <a:r>
              <a:rPr lang="en-US" altLang="ko-KR" sz="1200" b="1">
                <a:latin typeface="Arial" charset="0"/>
              </a:rPr>
              <a:t>+        –</a:t>
            </a:r>
            <a:endParaRPr lang="en-US" altLang="ko-KR" sz="1200">
              <a:latin typeface="Arial" charset="0"/>
            </a:endParaRPr>
          </a:p>
        </p:txBody>
      </p:sp>
      <p:sp>
        <p:nvSpPr>
          <p:cNvPr id="73754" name="Rectangle 32"/>
          <p:cNvSpPr>
            <a:spLocks noChangeArrowheads="1"/>
          </p:cNvSpPr>
          <p:nvPr/>
        </p:nvSpPr>
        <p:spPr bwMode="auto">
          <a:xfrm>
            <a:off x="5999163" y="3286125"/>
            <a:ext cx="7000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algn="ctr" eaLnBrk="0" latinLnBrk="0" hangingPunct="0"/>
            <a:r>
              <a:rPr lang="en-US" altLang="ko-KR" sz="1200" b="1">
                <a:latin typeface="Arial" charset="0"/>
              </a:rPr>
              <a:t>+        –</a:t>
            </a:r>
            <a:endParaRPr lang="en-US" altLang="ko-KR" sz="1200">
              <a:latin typeface="Arial" charset="0"/>
            </a:endParaRPr>
          </a:p>
        </p:txBody>
      </p:sp>
      <p:sp>
        <p:nvSpPr>
          <p:cNvPr id="73755" name="Rectangle 33"/>
          <p:cNvSpPr>
            <a:spLocks noChangeArrowheads="1"/>
          </p:cNvSpPr>
          <p:nvPr/>
        </p:nvSpPr>
        <p:spPr bwMode="auto">
          <a:xfrm>
            <a:off x="5999163" y="3990975"/>
            <a:ext cx="7000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algn="ctr" eaLnBrk="0" latinLnBrk="0" hangingPunct="0"/>
            <a:r>
              <a:rPr lang="en-US" altLang="ko-KR" sz="1200" b="1">
                <a:latin typeface="Arial" charset="0"/>
              </a:rPr>
              <a:t>+        –</a:t>
            </a:r>
            <a:endParaRPr lang="en-US" altLang="ko-KR" sz="1200">
              <a:latin typeface="Arial" charset="0"/>
            </a:endParaRPr>
          </a:p>
        </p:txBody>
      </p:sp>
      <p:sp>
        <p:nvSpPr>
          <p:cNvPr id="73756" name="Rectangle 34"/>
          <p:cNvSpPr>
            <a:spLocks noChangeArrowheads="1"/>
          </p:cNvSpPr>
          <p:nvPr/>
        </p:nvSpPr>
        <p:spPr bwMode="auto">
          <a:xfrm rot="10800000">
            <a:off x="2809875" y="2511425"/>
            <a:ext cx="7000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algn="ctr" eaLnBrk="0" latinLnBrk="0" hangingPunct="0"/>
            <a:r>
              <a:rPr lang="en-US" altLang="ko-KR" sz="1200" b="1">
                <a:latin typeface="Arial" charset="0"/>
              </a:rPr>
              <a:t>+        –</a:t>
            </a:r>
            <a:endParaRPr lang="en-US" altLang="ko-KR" sz="1200">
              <a:latin typeface="Arial" charset="0"/>
            </a:endParaRPr>
          </a:p>
        </p:txBody>
      </p:sp>
      <p:sp>
        <p:nvSpPr>
          <p:cNvPr id="73757" name="Rectangle 35"/>
          <p:cNvSpPr>
            <a:spLocks noChangeArrowheads="1"/>
          </p:cNvSpPr>
          <p:nvPr/>
        </p:nvSpPr>
        <p:spPr bwMode="auto">
          <a:xfrm rot="10800000">
            <a:off x="2809875" y="3260725"/>
            <a:ext cx="7000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algn="ctr" eaLnBrk="0" latinLnBrk="0" hangingPunct="0"/>
            <a:r>
              <a:rPr lang="en-US" altLang="ko-KR" sz="1200" b="1">
                <a:latin typeface="Arial" charset="0"/>
              </a:rPr>
              <a:t>+        –</a:t>
            </a:r>
            <a:endParaRPr lang="en-US" altLang="ko-KR" sz="1200">
              <a:latin typeface="Arial" charset="0"/>
            </a:endParaRPr>
          </a:p>
        </p:txBody>
      </p:sp>
      <p:sp>
        <p:nvSpPr>
          <p:cNvPr id="73758" name="Rectangle 36"/>
          <p:cNvSpPr>
            <a:spLocks noChangeArrowheads="1"/>
          </p:cNvSpPr>
          <p:nvPr/>
        </p:nvSpPr>
        <p:spPr bwMode="auto">
          <a:xfrm rot="10800000">
            <a:off x="2809875" y="3960813"/>
            <a:ext cx="700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algn="ctr" eaLnBrk="0" latinLnBrk="0" hangingPunct="0"/>
            <a:r>
              <a:rPr lang="en-US" altLang="ko-KR" sz="1200" b="1">
                <a:latin typeface="Arial" charset="0"/>
              </a:rPr>
              <a:t>+        –</a:t>
            </a:r>
            <a:endParaRPr lang="en-US" altLang="ko-KR" sz="1200">
              <a:latin typeface="Arial" charset="0"/>
            </a:endParaRPr>
          </a:p>
        </p:txBody>
      </p:sp>
      <p:sp>
        <p:nvSpPr>
          <p:cNvPr id="73759" name="Text Box 39"/>
          <p:cNvSpPr txBox="1">
            <a:spLocks noChangeArrowheads="1"/>
          </p:cNvSpPr>
          <p:nvPr/>
        </p:nvSpPr>
        <p:spPr bwMode="auto">
          <a:xfrm>
            <a:off x="5100638" y="1781175"/>
            <a:ext cx="4889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latinLnBrk="0"/>
            <a:r>
              <a:rPr lang="ko-KR" altLang="en-US" sz="1200">
                <a:latin typeface="Arial" charset="0"/>
              </a:rPr>
              <a:t>안쪽</a:t>
            </a:r>
          </a:p>
        </p:txBody>
      </p:sp>
      <p:sp>
        <p:nvSpPr>
          <p:cNvPr id="73760" name="Text Box 40"/>
          <p:cNvSpPr txBox="1">
            <a:spLocks noChangeArrowheads="1"/>
          </p:cNvSpPr>
          <p:nvPr/>
        </p:nvSpPr>
        <p:spPr bwMode="auto">
          <a:xfrm>
            <a:off x="6975475" y="1776413"/>
            <a:ext cx="641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latinLnBrk="0"/>
            <a:r>
              <a:rPr lang="ko-KR" altLang="en-US" sz="1200">
                <a:latin typeface="Arial" charset="0"/>
              </a:rPr>
              <a:t>바깥쪽</a:t>
            </a:r>
          </a:p>
        </p:txBody>
      </p:sp>
      <p:sp>
        <p:nvSpPr>
          <p:cNvPr id="73761" name="Rectangle 41"/>
          <p:cNvSpPr>
            <a:spLocks noChangeArrowheads="1"/>
          </p:cNvSpPr>
          <p:nvPr/>
        </p:nvSpPr>
        <p:spPr bwMode="auto">
          <a:xfrm>
            <a:off x="2627313" y="1125538"/>
            <a:ext cx="41386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ko-KR" altLang="en-US"/>
              <a:t>인공막을 이용한 신경세포의 </a:t>
            </a:r>
            <a:r>
              <a:rPr lang="en-US" altLang="ko-KR"/>
              <a:t>modeling</a:t>
            </a:r>
          </a:p>
        </p:txBody>
      </p:sp>
      <p:sp>
        <p:nvSpPr>
          <p:cNvPr id="73762" name="Rectangle 42"/>
          <p:cNvSpPr>
            <a:spLocks noChangeArrowheads="1"/>
          </p:cNvSpPr>
          <p:nvPr/>
        </p:nvSpPr>
        <p:spPr bwMode="auto">
          <a:xfrm>
            <a:off x="2987675" y="5157788"/>
            <a:ext cx="3730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algn="ctr" eaLnBrk="0" latinLnBrk="0" hangingPunct="0"/>
            <a:r>
              <a:rPr lang="en-US" altLang="ko-KR" sz="1200">
                <a:latin typeface="Arial" charset="0"/>
              </a:rPr>
              <a:t>K</a:t>
            </a:r>
            <a:r>
              <a:rPr lang="en-US" altLang="ko-KR" sz="1200" baseline="30000">
                <a:latin typeface="Arial" charset="0"/>
              </a:rPr>
              <a:t>+ </a:t>
            </a:r>
            <a:endParaRPr lang="en-US" altLang="ko-KR" sz="1200">
              <a:latin typeface="Arial" charset="0"/>
            </a:endParaRPr>
          </a:p>
        </p:txBody>
      </p:sp>
      <p:sp>
        <p:nvSpPr>
          <p:cNvPr id="73763" name="Rectangle 45"/>
          <p:cNvSpPr>
            <a:spLocks noChangeArrowheads="1"/>
          </p:cNvSpPr>
          <p:nvPr/>
        </p:nvSpPr>
        <p:spPr bwMode="auto">
          <a:xfrm>
            <a:off x="6156325" y="5157788"/>
            <a:ext cx="4365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algn="ctr" eaLnBrk="0" latinLnBrk="0" hangingPunct="0"/>
            <a:r>
              <a:rPr lang="en-US" altLang="ko-KR" sz="1200">
                <a:latin typeface="Arial" charset="0"/>
              </a:rPr>
              <a:t>Na</a:t>
            </a:r>
            <a:r>
              <a:rPr lang="en-US" altLang="ko-KR" sz="1200" baseline="30000">
                <a:latin typeface="Arial" charset="0"/>
              </a:rPr>
              <a:t>+</a:t>
            </a:r>
            <a:endParaRPr lang="en-US" altLang="ko-KR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83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4"/>
          <p:cNvSpPr>
            <a:spLocks noChangeArrowheads="1"/>
          </p:cNvSpPr>
          <p:nvPr/>
        </p:nvSpPr>
        <p:spPr bwMode="auto">
          <a:xfrm>
            <a:off x="250825" y="188913"/>
            <a:ext cx="52847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ko-KR"/>
              <a:t>K</a:t>
            </a:r>
            <a:r>
              <a:rPr lang="en-US" altLang="ko-KR" baseline="30000"/>
              <a:t>+</a:t>
            </a:r>
            <a:r>
              <a:rPr lang="ko-KR" altLang="en-US"/>
              <a:t>와 </a:t>
            </a:r>
            <a:r>
              <a:rPr lang="en-US" altLang="ko-KR"/>
              <a:t>Na+</a:t>
            </a:r>
            <a:r>
              <a:rPr lang="ko-KR" altLang="en-US"/>
              <a:t>이 함께 작용하여 막전위에 미치는 효과</a:t>
            </a:r>
          </a:p>
        </p:txBody>
      </p:sp>
      <p:pic>
        <p:nvPicPr>
          <p:cNvPr id="74755" name="Picture 5" descr="3-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" t="17439" r="2878" b="21509"/>
          <a:stretch>
            <a:fillRect/>
          </a:stretch>
        </p:blipFill>
        <p:spPr bwMode="auto">
          <a:xfrm>
            <a:off x="107950" y="765175"/>
            <a:ext cx="8856663" cy="405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979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1476375" y="6308725"/>
            <a:ext cx="6048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ko-KR"/>
          </a:p>
        </p:txBody>
      </p:sp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en-US" altLang="ko-KR"/>
          </a:p>
        </p:txBody>
      </p:sp>
      <p:pic>
        <p:nvPicPr>
          <p:cNvPr id="75780" name="Picture 5" descr="3-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" t="23253" r="2878" b="26740"/>
          <a:stretch>
            <a:fillRect/>
          </a:stretch>
        </p:blipFill>
        <p:spPr bwMode="auto">
          <a:xfrm>
            <a:off x="539750" y="1268413"/>
            <a:ext cx="8255000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89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4"/>
          <p:cNvSpPr txBox="1">
            <a:spLocks noChangeArrowheads="1"/>
          </p:cNvSpPr>
          <p:nvPr/>
        </p:nvSpPr>
        <p:spPr bwMode="auto">
          <a:xfrm>
            <a:off x="250825" y="188913"/>
            <a:ext cx="2346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2400" b="1"/>
              <a:t>4</a:t>
            </a:r>
            <a:r>
              <a:rPr lang="ko-KR" altLang="en-US" sz="2400" b="1"/>
              <a:t>장</a:t>
            </a:r>
            <a:r>
              <a:rPr lang="en-US" altLang="ko-KR" sz="2400" b="1"/>
              <a:t>: </a:t>
            </a:r>
            <a:r>
              <a:rPr lang="ko-KR" altLang="en-US" sz="2400" b="1"/>
              <a:t>신경생리학</a:t>
            </a:r>
          </a:p>
        </p:txBody>
      </p:sp>
      <p:sp>
        <p:nvSpPr>
          <p:cNvPr id="76803" name="Text Box 5"/>
          <p:cNvSpPr txBox="1">
            <a:spLocks noChangeArrowheads="1"/>
          </p:cNvSpPr>
          <p:nvPr/>
        </p:nvSpPr>
        <p:spPr bwMode="auto">
          <a:xfrm>
            <a:off x="107950" y="620713"/>
            <a:ext cx="9036050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ko-KR" b="1"/>
              <a:t>4.1 </a:t>
            </a:r>
            <a:r>
              <a:rPr lang="ko-KR" altLang="en-US" b="1"/>
              <a:t>막전위와 전기신호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ko-KR" altLang="en-US"/>
              <a:t> 동물의 모든 세포는 막 사이에 양전하와 음전하의 분리</a:t>
            </a:r>
            <a:r>
              <a:rPr lang="en-US" altLang="ko-KR"/>
              <a:t>, </a:t>
            </a:r>
            <a:r>
              <a:rPr lang="ko-KR" altLang="en-US"/>
              <a:t>즉 막 전위를 가진다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</a:t>
            </a:r>
            <a:r>
              <a:rPr lang="ko-KR" altLang="en-US"/>
              <a:t>이 전위는 </a:t>
            </a:r>
            <a:r>
              <a:rPr lang="en-US" altLang="ko-KR"/>
              <a:t>Na</a:t>
            </a:r>
            <a:r>
              <a:rPr lang="en-US" altLang="ko-KR" baseline="30000"/>
              <a:t>+</a:t>
            </a:r>
            <a:r>
              <a:rPr lang="en-US" altLang="ko-KR"/>
              <a:t>, K</a:t>
            </a:r>
            <a:r>
              <a:rPr lang="en-US" altLang="ko-KR" baseline="30000"/>
              <a:t>+</a:t>
            </a:r>
            <a:r>
              <a:rPr lang="en-US" altLang="ko-KR"/>
              <a:t> </a:t>
            </a:r>
            <a:r>
              <a:rPr lang="ko-KR" altLang="en-US"/>
              <a:t>및 세포내 단백질 음이온들의 세포 내액과 외액 사이의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/>
              <a:t>  불균등한 분포와</a:t>
            </a:r>
            <a:r>
              <a:rPr lang="en-US" altLang="ko-KR"/>
              <a:t>, </a:t>
            </a:r>
            <a:r>
              <a:rPr lang="ko-KR" altLang="en-US"/>
              <a:t>이들 이온에 대한 원형질막의 투과성이 달라서 생긴다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en-US" altLang="ko-KR"/>
              <a:t> </a:t>
            </a:r>
            <a:r>
              <a:rPr lang="ko-KR" altLang="en-US"/>
              <a:t>신경세포와 근육은 흥분성 조직이다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-</a:t>
            </a:r>
            <a:r>
              <a:rPr lang="ko-KR" altLang="en-US"/>
              <a:t>신경세포와 근육세포는 막 전위를 사용하는 특수한 방법을 발달시켰다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  </a:t>
            </a:r>
            <a:r>
              <a:rPr lang="ko-KR" altLang="en-US"/>
              <a:t>이들 세포에서는 막전위가 일시적으로 빠르게 변화하여</a:t>
            </a:r>
            <a:r>
              <a:rPr lang="en-US" altLang="ko-KR"/>
              <a:t>, </a:t>
            </a:r>
            <a:r>
              <a:rPr lang="ko-KR" altLang="en-US"/>
              <a:t>전기적 신호로 작용한다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-</a:t>
            </a:r>
            <a:r>
              <a:rPr lang="ko-KR" altLang="en-US"/>
              <a:t>신경과 근육은 흥분성 조직으로 자극을 받으면 전기 신호를 만들 수 있다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-</a:t>
            </a:r>
            <a:r>
              <a:rPr lang="ko-KR" altLang="en-US"/>
              <a:t>신경세포는 신호를 받고</a:t>
            </a:r>
            <a:r>
              <a:rPr lang="en-US" altLang="ko-KR"/>
              <a:t>, </a:t>
            </a:r>
            <a:r>
              <a:rPr lang="ko-KR" altLang="en-US"/>
              <a:t>처리하여 전달하는데 이 전기신호를 사용하고</a:t>
            </a:r>
            <a:r>
              <a:rPr lang="en-US" altLang="ko-KR"/>
              <a:t>,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  </a:t>
            </a:r>
            <a:r>
              <a:rPr lang="ko-KR" altLang="en-US"/>
              <a:t>근육세포는 전기신호를 받아 수축을 시작한다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r>
              <a:rPr lang="en-US" altLang="ko-KR"/>
              <a:t>  -</a:t>
            </a:r>
            <a:r>
              <a:rPr lang="ko-KR" altLang="en-US"/>
              <a:t>전기신호는 신경계와 근육의 기능에 필수적이다</a:t>
            </a:r>
            <a:r>
              <a:rPr lang="en-US" altLang="ko-KR"/>
              <a:t>.</a:t>
            </a:r>
          </a:p>
          <a:p>
            <a:pPr eaLnBrk="1" hangingPunct="1">
              <a:lnSpc>
                <a:spcPct val="120000"/>
              </a:lnSpc>
            </a:pPr>
            <a:endParaRPr lang="en-US" altLang="ko-KR"/>
          </a:p>
          <a:p>
            <a:pPr eaLnBrk="1" hangingPunct="1">
              <a:lnSpc>
                <a:spcPct val="120000"/>
              </a:lnSpc>
            </a:pP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5755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en-US" altLang="ko-KR"/>
          </a:p>
        </p:txBody>
      </p:sp>
      <p:sp>
        <p:nvSpPr>
          <p:cNvPr id="77827" name="Text Box 6"/>
          <p:cNvSpPr txBox="1">
            <a:spLocks noChangeArrowheads="1"/>
          </p:cNvSpPr>
          <p:nvPr/>
        </p:nvSpPr>
        <p:spPr bwMode="auto">
          <a:xfrm>
            <a:off x="179388" y="44450"/>
            <a:ext cx="8813800" cy="366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buFontTx/>
              <a:buChar char="•"/>
            </a:pPr>
            <a:r>
              <a:rPr lang="ko-KR" altLang="en-US"/>
              <a:t>분극 </a:t>
            </a:r>
            <a:r>
              <a:rPr lang="en-US" altLang="ko-KR"/>
              <a:t>(polarization): </a:t>
            </a:r>
            <a:r>
              <a:rPr lang="ko-KR" altLang="en-US"/>
              <a:t>전하는 원형질막 사이에 분리되어 있으며</a:t>
            </a:r>
            <a:r>
              <a:rPr lang="en-US" altLang="ko-KR"/>
              <a:t>, </a:t>
            </a:r>
            <a:r>
              <a:rPr lang="ko-KR" altLang="en-US"/>
              <a:t>따라서 막은</a:t>
            </a:r>
          </a:p>
          <a:p>
            <a:pPr eaLnBrk="1" hangingPunct="1"/>
            <a:r>
              <a:rPr lang="ko-KR" altLang="en-US"/>
              <a:t> 일을 할 수 있는 전위를 가지고 있다</a:t>
            </a:r>
            <a:r>
              <a:rPr lang="en-US" altLang="ko-KR"/>
              <a:t>. </a:t>
            </a:r>
            <a:r>
              <a:rPr lang="ko-KR" altLang="en-US"/>
              <a:t>막의 전위값은 항상 양 또는 음의 분극 상태에</a:t>
            </a:r>
          </a:p>
          <a:p>
            <a:pPr eaLnBrk="1" hangingPunct="1"/>
            <a:r>
              <a:rPr lang="ko-KR" altLang="en-US"/>
              <a:t> 있게 된다</a:t>
            </a:r>
            <a:r>
              <a:rPr lang="en-US" altLang="ko-KR"/>
              <a:t>. </a:t>
            </a:r>
            <a:r>
              <a:rPr lang="ko-KR" altLang="en-US"/>
              <a:t>막 안에 음전하가 많으면 </a:t>
            </a:r>
            <a:r>
              <a:rPr lang="en-US" altLang="ko-KR"/>
              <a:t>(-) </a:t>
            </a:r>
            <a:r>
              <a:rPr lang="ko-KR" altLang="en-US"/>
              <a:t>양전하가 많으면 </a:t>
            </a:r>
            <a:r>
              <a:rPr lang="en-US" altLang="ko-KR"/>
              <a:t>(+)</a:t>
            </a:r>
            <a:r>
              <a:rPr lang="ko-KR" altLang="en-US"/>
              <a:t>로 표시한다</a:t>
            </a:r>
            <a:r>
              <a:rPr lang="en-US" altLang="ko-KR"/>
              <a:t>.</a:t>
            </a:r>
          </a:p>
          <a:p>
            <a:pPr eaLnBrk="1" hangingPunct="1">
              <a:buFontTx/>
              <a:buChar char="•"/>
            </a:pPr>
            <a:endParaRPr lang="ko-KR" altLang="en-US"/>
          </a:p>
          <a:p>
            <a:pPr eaLnBrk="1" hangingPunct="1">
              <a:buFontTx/>
              <a:buChar char="•"/>
            </a:pPr>
            <a:r>
              <a:rPr lang="ko-KR" altLang="en-US"/>
              <a:t>휴지전위 </a:t>
            </a:r>
            <a:r>
              <a:rPr lang="en-US" altLang="ko-KR"/>
              <a:t>(resting potential): </a:t>
            </a:r>
            <a:r>
              <a:rPr lang="ko-KR" altLang="en-US"/>
              <a:t>전기신호를 만들어 내지 않을 때의 일정한 막전위</a:t>
            </a:r>
          </a:p>
          <a:p>
            <a:pPr eaLnBrk="1" hangingPunct="1">
              <a:buFontTx/>
              <a:buChar char="•"/>
            </a:pPr>
            <a:endParaRPr lang="ko-KR" altLang="en-US"/>
          </a:p>
          <a:p>
            <a:pPr eaLnBrk="1" hangingPunct="1">
              <a:buFontTx/>
              <a:buChar char="•"/>
            </a:pPr>
            <a:r>
              <a:rPr lang="ko-KR" altLang="en-US"/>
              <a:t>탈분극 </a:t>
            </a:r>
            <a:r>
              <a:rPr lang="en-US" altLang="ko-KR"/>
              <a:t>(depolarization): </a:t>
            </a:r>
            <a:r>
              <a:rPr lang="ko-KR" altLang="en-US"/>
              <a:t>휴지전위 상태보다 더 적게 분극시키는 막전위의 변화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</a:t>
            </a:r>
            <a:r>
              <a:rPr lang="ko-KR" altLang="en-US"/>
              <a:t>휴지전위 상태보다 전하의 분리가 작아진다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>
              <a:buFontTx/>
              <a:buChar char="•"/>
            </a:pPr>
            <a:r>
              <a:rPr lang="ko-KR" altLang="en-US"/>
              <a:t>재분극 </a:t>
            </a:r>
            <a:r>
              <a:rPr lang="en-US" altLang="ko-KR"/>
              <a:t>(repolarization): </a:t>
            </a:r>
            <a:r>
              <a:rPr lang="ko-KR" altLang="en-US"/>
              <a:t>막이 탈분극 후에 다시 휴지전위 상태로 돌아간다</a:t>
            </a:r>
            <a:r>
              <a:rPr lang="en-US" altLang="ko-KR"/>
              <a:t>.</a:t>
            </a:r>
          </a:p>
          <a:p>
            <a:pPr eaLnBrk="1" hangingPunct="1">
              <a:buFontTx/>
              <a:buChar char="•"/>
            </a:pPr>
            <a:endParaRPr lang="en-US" altLang="ko-KR"/>
          </a:p>
          <a:p>
            <a:pPr eaLnBrk="1" hangingPunct="1">
              <a:buFontTx/>
              <a:buChar char="•"/>
            </a:pPr>
            <a:r>
              <a:rPr lang="ko-KR" altLang="en-US"/>
              <a:t>과분극 </a:t>
            </a:r>
            <a:r>
              <a:rPr lang="en-US" altLang="ko-KR"/>
              <a:t>(hyperpolarizatoin): </a:t>
            </a:r>
            <a:r>
              <a:rPr lang="ko-KR" altLang="en-US"/>
              <a:t>휴지전위 상태보다 막을 더 분극시키는 막 전위의 변화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</a:t>
            </a:r>
            <a:r>
              <a:rPr lang="ko-KR" altLang="en-US"/>
              <a:t>휴지전위 상태보다 더 많은 전하가 분리된다</a:t>
            </a:r>
            <a:r>
              <a:rPr lang="en-US" altLang="ko-KR"/>
              <a:t>.</a:t>
            </a:r>
          </a:p>
        </p:txBody>
      </p:sp>
      <p:pic>
        <p:nvPicPr>
          <p:cNvPr id="77828" name="Picture 5" descr="4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" t="7558" r="4933" b="9882"/>
          <a:stretch>
            <a:fillRect/>
          </a:stretch>
        </p:blipFill>
        <p:spPr bwMode="auto">
          <a:xfrm>
            <a:off x="1619250" y="3716338"/>
            <a:ext cx="4752975" cy="299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901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4"/>
          <p:cNvSpPr txBox="1">
            <a:spLocks noChangeArrowheads="1"/>
          </p:cNvSpPr>
          <p:nvPr/>
        </p:nvSpPr>
        <p:spPr bwMode="auto">
          <a:xfrm>
            <a:off x="107950" y="193675"/>
            <a:ext cx="8951913" cy="585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buFontTx/>
              <a:buChar char="•"/>
            </a:pPr>
            <a:r>
              <a:rPr lang="ko-KR" altLang="en-US"/>
              <a:t>전기 신호는 원형질막의 이온채널을 통한 이온의 이동이 변화하여 만들어진다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-</a:t>
            </a:r>
            <a:r>
              <a:rPr lang="ko-KR" altLang="en-US"/>
              <a:t>막전위의 변화는 막 사이의 이온의 이동 변화에 의해 생겨난다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   휴지전위에 비해 양이온이 더 많이 안쪽으로 흘러 들어오면 탈분극되고</a:t>
            </a:r>
            <a:r>
              <a:rPr lang="en-US" altLang="ko-KR"/>
              <a:t>,</a:t>
            </a:r>
          </a:p>
          <a:p>
            <a:pPr eaLnBrk="1" hangingPunct="1"/>
            <a:r>
              <a:rPr lang="en-US" altLang="ko-KR"/>
              <a:t>   </a:t>
            </a:r>
            <a:r>
              <a:rPr lang="ko-KR" altLang="en-US"/>
              <a:t>반대로</a:t>
            </a:r>
            <a:r>
              <a:rPr lang="en-US" altLang="ko-KR"/>
              <a:t>, </a:t>
            </a:r>
            <a:r>
              <a:rPr lang="ko-KR" altLang="en-US"/>
              <a:t>양이온이 바깥쪽으로 더 많이 흘러나간다면 과분극된다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 -</a:t>
            </a:r>
            <a:r>
              <a:rPr lang="ko-KR" altLang="en-US"/>
              <a:t>전하를 가지고 있는 수용성 이온은 막의 지질층을 통과할 수 없기 때문에</a:t>
            </a:r>
            <a:r>
              <a:rPr lang="en-US" altLang="ko-KR"/>
              <a:t>,</a:t>
            </a:r>
          </a:p>
          <a:p>
            <a:pPr eaLnBrk="1" hangingPunct="1"/>
            <a:r>
              <a:rPr lang="en-US" altLang="ko-KR"/>
              <a:t>   </a:t>
            </a:r>
            <a:r>
              <a:rPr lang="ko-KR" altLang="en-US"/>
              <a:t>이들 전하는 특이적인 채널에 의해 막을 건널 수 있다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</a:t>
            </a:r>
            <a:r>
              <a:rPr lang="ko-KR" altLang="en-US"/>
              <a:t>채널은 항상 열려있거나</a:t>
            </a:r>
            <a:r>
              <a:rPr lang="en-US" altLang="ko-KR"/>
              <a:t>, </a:t>
            </a:r>
            <a:r>
              <a:rPr lang="ko-KR" altLang="en-US"/>
              <a:t>개폐가 조절되지 않는 누출 채널 </a:t>
            </a:r>
            <a:r>
              <a:rPr lang="en-US" altLang="ko-KR"/>
              <a:t>( leak channel) </a:t>
            </a:r>
          </a:p>
          <a:p>
            <a:pPr eaLnBrk="1" hangingPunct="1"/>
            <a:r>
              <a:rPr lang="ko-KR" altLang="en-US"/>
              <a:t>   또는 비개폐성 채널 </a:t>
            </a:r>
            <a:r>
              <a:rPr lang="en-US" altLang="ko-KR"/>
              <a:t>(</a:t>
            </a:r>
            <a:r>
              <a:rPr lang="en-US" altLang="ko-KR" b="1"/>
              <a:t>nongated</a:t>
            </a:r>
            <a:r>
              <a:rPr lang="en-US" altLang="ko-KR"/>
              <a:t> channel)</a:t>
            </a:r>
            <a:r>
              <a:rPr lang="ko-KR" altLang="en-US"/>
              <a:t>과 특정 유발요인에 의해 열리고 닫히는</a:t>
            </a:r>
          </a:p>
          <a:p>
            <a:pPr eaLnBrk="1" hangingPunct="1"/>
            <a:r>
              <a:rPr lang="ko-KR" altLang="en-US"/>
              <a:t>   개폐성 채널 </a:t>
            </a:r>
            <a:r>
              <a:rPr lang="en-US" altLang="ko-KR"/>
              <a:t>(</a:t>
            </a:r>
            <a:r>
              <a:rPr lang="en-US" altLang="ko-KR" b="1"/>
              <a:t>gated</a:t>
            </a:r>
            <a:r>
              <a:rPr lang="en-US" altLang="ko-KR"/>
              <a:t> channel)</a:t>
            </a:r>
            <a:r>
              <a:rPr lang="ko-KR" altLang="en-US"/>
              <a:t>의 두 종류로 나뉜다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 -</a:t>
            </a:r>
            <a:r>
              <a:rPr lang="ko-KR" altLang="en-US"/>
              <a:t>유발요인은 특정 이온채널의 개폐를 통해 이온의 흐름을 변화시킬 수 있다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</a:t>
            </a:r>
            <a:r>
              <a:rPr lang="ko-KR" altLang="en-US"/>
              <a:t>이러한 이온의 흐름에 의해 막 사이의 전하 분포가 달라져 막전위가 변한다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 -</a:t>
            </a:r>
            <a:r>
              <a:rPr lang="ko-KR" altLang="en-US"/>
              <a:t>개폐성 채널은 단백질에 움직임이 가능한 부분이 있어 입체구조가 변해 개폐된다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 </a:t>
            </a:r>
            <a:r>
              <a:rPr lang="ko-KR" altLang="en-US"/>
              <a:t>유발요인에 따라 세 종류로 나뉘는데</a:t>
            </a:r>
            <a:r>
              <a:rPr lang="en-US" altLang="ko-KR"/>
              <a:t>,</a:t>
            </a:r>
          </a:p>
          <a:p>
            <a:pPr eaLnBrk="1" hangingPunct="1"/>
            <a:r>
              <a:rPr lang="en-US" altLang="ko-KR"/>
              <a:t>   (1) </a:t>
            </a:r>
            <a:r>
              <a:rPr lang="ko-KR" altLang="en-US"/>
              <a:t>막전위의 변화에 의해 개폐되는 전압개폐성 이온채널 </a:t>
            </a:r>
            <a:r>
              <a:rPr lang="en-US" altLang="ko-KR"/>
              <a:t>(</a:t>
            </a:r>
            <a:r>
              <a:rPr lang="en-US" altLang="ko-KR" b="1"/>
              <a:t>voltage-gated</a:t>
            </a:r>
            <a:r>
              <a:rPr lang="en-US" altLang="ko-KR"/>
              <a:t>)</a:t>
            </a:r>
          </a:p>
          <a:p>
            <a:pPr eaLnBrk="1" hangingPunct="1"/>
            <a:r>
              <a:rPr lang="en-US" altLang="ko-KR"/>
              <a:t>   (2) </a:t>
            </a:r>
            <a:r>
              <a:rPr lang="ko-KR" altLang="en-US"/>
              <a:t>화학전달자가 채널 근처의 막수용체에 결합하여 채널의 입체구조가 변화하는 </a:t>
            </a:r>
          </a:p>
          <a:p>
            <a:pPr eaLnBrk="1" hangingPunct="1"/>
            <a:r>
              <a:rPr lang="ko-KR" altLang="en-US"/>
              <a:t>        화학 개폐성 채널 </a:t>
            </a:r>
            <a:r>
              <a:rPr lang="en-US" altLang="ko-KR"/>
              <a:t>(</a:t>
            </a:r>
            <a:r>
              <a:rPr lang="en-US" altLang="ko-KR" b="1"/>
              <a:t>chemically gated</a:t>
            </a:r>
            <a:r>
              <a:rPr lang="en-US" altLang="ko-KR"/>
              <a:t>)</a:t>
            </a:r>
          </a:p>
          <a:p>
            <a:pPr eaLnBrk="1" hangingPunct="1"/>
            <a:r>
              <a:rPr lang="ko-KR" altLang="en-US"/>
              <a:t>   </a:t>
            </a:r>
            <a:r>
              <a:rPr lang="en-US" altLang="ko-KR"/>
              <a:t>(3) </a:t>
            </a:r>
            <a:r>
              <a:rPr lang="ko-KR" altLang="en-US"/>
              <a:t>기계적인 변형에 반응하는 기계적 개폐성 채널 </a:t>
            </a:r>
            <a:r>
              <a:rPr lang="en-US" altLang="ko-KR"/>
              <a:t>(</a:t>
            </a:r>
            <a:r>
              <a:rPr lang="en-US" altLang="ko-KR" b="1"/>
              <a:t>mechanically</a:t>
            </a:r>
            <a:r>
              <a:rPr lang="en-US" altLang="ko-KR"/>
              <a:t> gated) </a:t>
            </a:r>
            <a:r>
              <a:rPr lang="ko-KR" altLang="en-US"/>
              <a:t>등이 있다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8929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5" descr="4-2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2" t="5814" r="12332" b="5814"/>
          <a:stretch>
            <a:fillRect/>
          </a:stretch>
        </p:blipFill>
        <p:spPr>
          <a:xfrm>
            <a:off x="1979613" y="2420938"/>
            <a:ext cx="4332287" cy="3595687"/>
          </a:xfrm>
          <a:noFill/>
        </p:spPr>
      </p:pic>
      <p:sp>
        <p:nvSpPr>
          <p:cNvPr id="79875" name="Text Box 6"/>
          <p:cNvSpPr txBox="1">
            <a:spLocks noChangeArrowheads="1"/>
          </p:cNvSpPr>
          <p:nvPr/>
        </p:nvSpPr>
        <p:spPr bwMode="auto">
          <a:xfrm>
            <a:off x="158750" y="122238"/>
            <a:ext cx="8372475" cy="201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전기 신호는 짧은 거리에 사용되는 원시적 형태의 </a:t>
            </a:r>
            <a:r>
              <a:rPr lang="ko-KR" altLang="en-US" b="1"/>
              <a:t>차등전위 </a:t>
            </a:r>
            <a:r>
              <a:rPr lang="en-US" altLang="ko-KR" b="1"/>
              <a:t>(graded potential)</a:t>
            </a:r>
            <a:r>
              <a:rPr lang="ko-KR" altLang="en-US"/>
              <a:t>와</a:t>
            </a:r>
          </a:p>
          <a:p>
            <a:pPr eaLnBrk="1" hangingPunct="1"/>
            <a:r>
              <a:rPr lang="ko-KR" altLang="en-US"/>
              <a:t>원거리 신호전달에 사용되는 </a:t>
            </a:r>
            <a:r>
              <a:rPr lang="ko-KR" altLang="en-US" b="1"/>
              <a:t>활동전위 </a:t>
            </a:r>
            <a:r>
              <a:rPr lang="en-US" altLang="ko-KR" b="1"/>
              <a:t>(action potential)</a:t>
            </a:r>
            <a:r>
              <a:rPr lang="ko-KR" altLang="en-US"/>
              <a:t>의 두 가지 종류가 있다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 b="1"/>
              <a:t>4.2 </a:t>
            </a:r>
            <a:r>
              <a:rPr lang="ko-KR" altLang="en-US" b="1"/>
              <a:t>차등전위</a:t>
            </a:r>
          </a:p>
          <a:p>
            <a:pPr eaLnBrk="1" hangingPunct="1">
              <a:buFontTx/>
              <a:buChar char="•"/>
            </a:pPr>
            <a:r>
              <a:rPr lang="ko-KR" altLang="en-US"/>
              <a:t>차등전위란 다양한 크기나 강도로 일어나는 국지적인 막전위의 변화이다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 -70 mV</a:t>
            </a:r>
            <a:r>
              <a:rPr lang="ko-KR" altLang="en-US"/>
              <a:t>에서 </a:t>
            </a:r>
            <a:r>
              <a:rPr lang="en-US" altLang="ko-KR"/>
              <a:t>-60 mV</a:t>
            </a:r>
            <a:r>
              <a:rPr lang="ko-KR" altLang="en-US"/>
              <a:t>로 </a:t>
            </a:r>
            <a:r>
              <a:rPr lang="en-US" altLang="ko-KR"/>
              <a:t>(10 mV </a:t>
            </a:r>
            <a:r>
              <a:rPr lang="ko-KR" altLang="en-US"/>
              <a:t>만큼의 차등전위 변화</a:t>
            </a:r>
            <a:r>
              <a:rPr lang="en-US" altLang="ko-KR"/>
              <a:t>)</a:t>
            </a:r>
          </a:p>
          <a:p>
            <a:pPr eaLnBrk="1" hangingPunct="1"/>
            <a:r>
              <a:rPr lang="ko-KR" altLang="en-US"/>
              <a:t>  또는 </a:t>
            </a:r>
            <a:r>
              <a:rPr lang="en-US" altLang="ko-KR"/>
              <a:t>-70 mV</a:t>
            </a:r>
            <a:r>
              <a:rPr lang="ko-KR" altLang="en-US"/>
              <a:t>에서 </a:t>
            </a:r>
            <a:r>
              <a:rPr lang="en-US" altLang="ko-KR"/>
              <a:t>-50 mV</a:t>
            </a:r>
            <a:r>
              <a:rPr lang="ko-KR" altLang="en-US"/>
              <a:t>로 </a:t>
            </a:r>
            <a:r>
              <a:rPr lang="en-US" altLang="ko-KR"/>
              <a:t>(20 mV </a:t>
            </a:r>
            <a:r>
              <a:rPr lang="ko-KR" altLang="en-US"/>
              <a:t>만큼의 차등전위 변화</a:t>
            </a:r>
            <a:r>
              <a:rPr lang="en-US" altLang="ko-KR"/>
              <a:t>) </a:t>
            </a:r>
            <a:r>
              <a:rPr lang="ko-KR" altLang="en-US"/>
              <a:t>변화할 수 있다</a:t>
            </a:r>
            <a:r>
              <a:rPr lang="en-US" altLang="ko-KR"/>
              <a:t>.</a:t>
            </a:r>
          </a:p>
        </p:txBody>
      </p:sp>
      <p:sp>
        <p:nvSpPr>
          <p:cNvPr id="79876" name="Text Box 7"/>
          <p:cNvSpPr txBox="1">
            <a:spLocks noChangeArrowheads="1"/>
          </p:cNvSpPr>
          <p:nvPr/>
        </p:nvSpPr>
        <p:spPr bwMode="auto">
          <a:xfrm>
            <a:off x="611188" y="6165850"/>
            <a:ext cx="820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차등전위의 크기와 지속시간은 유발요인</a:t>
            </a:r>
            <a:r>
              <a:rPr lang="en-US" altLang="ko-KR"/>
              <a:t>(</a:t>
            </a:r>
            <a:r>
              <a:rPr lang="ko-KR" altLang="en-US"/>
              <a:t>자극</a:t>
            </a:r>
            <a:r>
              <a:rPr lang="en-US" altLang="ko-KR"/>
              <a:t>)</a:t>
            </a:r>
            <a:r>
              <a:rPr lang="ko-KR" altLang="en-US"/>
              <a:t>의 강도와 지속시간에 비례한다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04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5" descr="4-3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4" t="4651" r="20554" b="11626"/>
          <a:stretch>
            <a:fillRect/>
          </a:stretch>
        </p:blipFill>
        <p:spPr>
          <a:xfrm>
            <a:off x="-36513" y="0"/>
            <a:ext cx="6819901" cy="6858000"/>
          </a:xfrm>
          <a:noFill/>
        </p:spPr>
      </p:pic>
      <p:sp>
        <p:nvSpPr>
          <p:cNvPr id="80899" name="Text Box 6"/>
          <p:cNvSpPr txBox="1">
            <a:spLocks noChangeArrowheads="1"/>
          </p:cNvSpPr>
          <p:nvPr/>
        </p:nvSpPr>
        <p:spPr bwMode="auto">
          <a:xfrm>
            <a:off x="7283450" y="0"/>
            <a:ext cx="1825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b="1"/>
              <a:t>차등전위의 흐름</a:t>
            </a:r>
          </a:p>
        </p:txBody>
      </p:sp>
      <p:sp>
        <p:nvSpPr>
          <p:cNvPr id="80900" name="Text Box 7"/>
          <p:cNvSpPr txBox="1">
            <a:spLocks noChangeArrowheads="1"/>
          </p:cNvSpPr>
          <p:nvPr/>
        </p:nvSpPr>
        <p:spPr bwMode="auto">
          <a:xfrm>
            <a:off x="5487988" y="914400"/>
            <a:ext cx="3692525" cy="558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휴지상태에 있는 흥분성 세포막</a:t>
            </a:r>
          </a:p>
          <a:p>
            <a:pPr eaLnBrk="1" hangingPunct="1"/>
            <a:endParaRPr lang="ko-KR" altLang="en-US"/>
          </a:p>
          <a:p>
            <a:pPr eaLnBrk="1" hangingPunct="1"/>
            <a:endParaRPr lang="ko-KR" altLang="en-US"/>
          </a:p>
          <a:p>
            <a:pPr eaLnBrk="1" hangingPunct="1"/>
            <a:endParaRPr lang="ko-KR" altLang="en-US"/>
          </a:p>
          <a:p>
            <a:pPr eaLnBrk="1" hangingPunct="1"/>
            <a:endParaRPr lang="ko-KR" altLang="en-US"/>
          </a:p>
          <a:p>
            <a:pPr eaLnBrk="1" hangingPunct="1"/>
            <a:r>
              <a:rPr lang="en-US" altLang="ko-KR"/>
              <a:t>Na</a:t>
            </a:r>
            <a:r>
              <a:rPr lang="en-US" altLang="ko-KR" baseline="30000"/>
              <a:t>+</a:t>
            </a:r>
            <a:r>
              <a:rPr lang="ko-KR" altLang="en-US"/>
              <a:t>이 유입되고 막이 탈분극 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endParaRPr lang="en-US" altLang="ko-KR"/>
          </a:p>
          <a:p>
            <a:pPr eaLnBrk="1" hangingPunct="1"/>
            <a:endParaRPr lang="en-US" altLang="ko-KR"/>
          </a:p>
          <a:p>
            <a:pPr eaLnBrk="1" hangingPunct="1"/>
            <a:endParaRPr lang="en-US" altLang="ko-KR"/>
          </a:p>
          <a:p>
            <a:pPr eaLnBrk="1" hangingPunct="1"/>
            <a:endParaRPr lang="en-US" altLang="ko-KR"/>
          </a:p>
          <a:p>
            <a:pPr eaLnBrk="1" hangingPunct="1"/>
            <a:endParaRPr lang="en-US" altLang="ko-KR"/>
          </a:p>
          <a:p>
            <a:pPr eaLnBrk="1" hangingPunct="1"/>
            <a:endParaRPr lang="en-US" altLang="ko-KR"/>
          </a:p>
          <a:p>
            <a:pPr eaLnBrk="1" hangingPunct="1"/>
            <a:endParaRPr lang="en-US" altLang="ko-KR"/>
          </a:p>
          <a:p>
            <a:pPr eaLnBrk="1" hangingPunct="1"/>
            <a:r>
              <a:rPr lang="ko-KR" altLang="en-US"/>
              <a:t>활동부위와 비활동부위 사이에</a:t>
            </a:r>
          </a:p>
          <a:p>
            <a:pPr eaLnBrk="1" hangingPunct="1"/>
            <a:r>
              <a:rPr lang="ko-KR" altLang="en-US"/>
              <a:t>국지전류의 흐름이 생긴다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국지전류의 흐름에 의해 </a:t>
            </a:r>
          </a:p>
          <a:p>
            <a:pPr eaLnBrk="1" hangingPunct="1"/>
            <a:r>
              <a:rPr lang="ko-KR" altLang="en-US"/>
              <a:t>비활동부위의 탈분극이 일어난다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>
                <a:sym typeface="Wingdings" pitchFamily="2" charset="2"/>
              </a:rPr>
              <a:t></a:t>
            </a:r>
            <a:r>
              <a:rPr lang="ko-KR" altLang="en-US">
                <a:sym typeface="Wingdings" pitchFamily="2" charset="2"/>
              </a:rPr>
              <a:t>탈분극이 최초 발생부위로부터</a:t>
            </a:r>
          </a:p>
          <a:p>
            <a:pPr eaLnBrk="1" hangingPunct="1"/>
            <a:r>
              <a:rPr lang="ko-KR" altLang="en-US">
                <a:sym typeface="Wingdings" pitchFamily="2" charset="2"/>
              </a:rPr>
              <a:t>   퍼져나가게 된다</a:t>
            </a:r>
            <a:r>
              <a:rPr lang="en-US" altLang="ko-KR">
                <a:sym typeface="Wingdings" pitchFamily="2" charset="2"/>
              </a:rPr>
              <a:t>.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8972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5" descr="4-4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" t="5232" r="2466" b="16858"/>
          <a:stretch>
            <a:fillRect/>
          </a:stretch>
        </p:blipFill>
        <p:spPr>
          <a:xfrm>
            <a:off x="2195513" y="44450"/>
            <a:ext cx="4968875" cy="2892425"/>
          </a:xfrm>
          <a:noFill/>
        </p:spPr>
      </p:pic>
      <p:sp>
        <p:nvSpPr>
          <p:cNvPr id="81923" name="Text Box 6"/>
          <p:cNvSpPr txBox="1">
            <a:spLocks noChangeArrowheads="1"/>
          </p:cNvSpPr>
          <p:nvPr/>
        </p:nvSpPr>
        <p:spPr bwMode="auto">
          <a:xfrm>
            <a:off x="755650" y="2997200"/>
            <a:ext cx="7880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원형질막 사이의 전류 소실</a:t>
            </a:r>
            <a:r>
              <a:rPr lang="en-US" altLang="ko-KR"/>
              <a:t>. </a:t>
            </a:r>
            <a:r>
              <a:rPr lang="ko-KR" altLang="en-US"/>
              <a:t>원형질 막을 통하여 전하를 띤 이온의 누출이</a:t>
            </a:r>
          </a:p>
          <a:p>
            <a:pPr eaLnBrk="1" hangingPunct="1"/>
            <a:r>
              <a:rPr lang="ko-KR" altLang="en-US"/>
              <a:t>일어나 최초에 전위변화가 일어난 부위에서 멀어질수록 전위차가 작아진다</a:t>
            </a:r>
            <a:r>
              <a:rPr lang="en-US" altLang="ko-KR"/>
              <a:t>.</a:t>
            </a:r>
          </a:p>
        </p:txBody>
      </p:sp>
      <p:pic>
        <p:nvPicPr>
          <p:cNvPr id="81924" name="Picture 5" descr="4-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" t="16277" r="3288" b="15695"/>
          <a:stretch>
            <a:fillRect/>
          </a:stretch>
        </p:blipFill>
        <p:spPr bwMode="auto">
          <a:xfrm>
            <a:off x="179388" y="3644900"/>
            <a:ext cx="5329237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5" name="Text Box 8"/>
          <p:cNvSpPr txBox="1">
            <a:spLocks noChangeArrowheads="1"/>
          </p:cNvSpPr>
          <p:nvPr/>
        </p:nvSpPr>
        <p:spPr bwMode="auto">
          <a:xfrm>
            <a:off x="5795963" y="3716338"/>
            <a:ext cx="3209925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차등전위는 신호전달 거리가</a:t>
            </a:r>
          </a:p>
          <a:p>
            <a:pPr eaLnBrk="1" hangingPunct="1"/>
            <a:r>
              <a:rPr lang="ko-KR" altLang="en-US"/>
              <a:t>제한적이긴 하지만</a:t>
            </a:r>
            <a:r>
              <a:rPr lang="en-US" altLang="ko-KR"/>
              <a:t>, </a:t>
            </a:r>
            <a:r>
              <a:rPr lang="ko-KR" altLang="en-US"/>
              <a:t>신경의</a:t>
            </a:r>
          </a:p>
          <a:p>
            <a:pPr eaLnBrk="1" hangingPunct="1"/>
            <a:r>
              <a:rPr lang="ko-KR" altLang="en-US"/>
              <a:t>기능에 매우 중요하다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시냅스 후전위</a:t>
            </a:r>
          </a:p>
          <a:p>
            <a:pPr eaLnBrk="1" hangingPunct="1"/>
            <a:r>
              <a:rPr lang="en-US" altLang="ko-KR"/>
              <a:t>(postsynaptic potential),</a:t>
            </a:r>
          </a:p>
          <a:p>
            <a:pPr eaLnBrk="1" hangingPunct="1"/>
            <a:r>
              <a:rPr lang="ko-KR" altLang="en-US"/>
              <a:t>수용체전위</a:t>
            </a:r>
            <a:r>
              <a:rPr lang="en-US" altLang="ko-KR"/>
              <a:t>,</a:t>
            </a:r>
          </a:p>
          <a:p>
            <a:pPr eaLnBrk="1" hangingPunct="1"/>
            <a:r>
              <a:rPr lang="ko-KR" altLang="en-US"/>
              <a:t>박동원전위</a:t>
            </a:r>
          </a:p>
          <a:p>
            <a:pPr eaLnBrk="1" hangingPunct="1"/>
            <a:r>
              <a:rPr lang="en-US" altLang="ko-KR"/>
              <a:t>(pacemaker potential) </a:t>
            </a:r>
            <a:r>
              <a:rPr lang="ko-KR" altLang="en-US"/>
              <a:t>등등</a:t>
            </a:r>
            <a:r>
              <a:rPr lang="en-US" altLang="ko-KR"/>
              <a:t>..</a:t>
            </a:r>
          </a:p>
        </p:txBody>
      </p:sp>
      <p:sp>
        <p:nvSpPr>
          <p:cNvPr id="81926" name="Text Box 9"/>
          <p:cNvSpPr txBox="1">
            <a:spLocks noChangeArrowheads="1"/>
          </p:cNvSpPr>
          <p:nvPr/>
        </p:nvSpPr>
        <p:spPr bwMode="auto">
          <a:xfrm>
            <a:off x="273050" y="6237288"/>
            <a:ext cx="894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흥분성이 있는 세포는 대부분 유발요인에 반응하여 차등전위 중의 하나를 만들어내고</a:t>
            </a:r>
            <a:r>
              <a:rPr lang="en-US" altLang="ko-KR"/>
              <a:t>,</a:t>
            </a:r>
          </a:p>
          <a:p>
            <a:pPr eaLnBrk="1" hangingPunct="1"/>
            <a:r>
              <a:rPr lang="ko-KR" altLang="en-US"/>
              <a:t>이 차등전위가 원거리 신호인 활동전위를 만들 수 있다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20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1116013" y="476250"/>
            <a:ext cx="6519862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ko-KR" sz="2400" b="1"/>
              <a:t> </a:t>
            </a:r>
            <a:r>
              <a:rPr lang="ko-KR" altLang="en-US" sz="2400" b="1"/>
              <a:t>음성 되먹임 </a:t>
            </a:r>
            <a:r>
              <a:rPr lang="en-US" altLang="ko-KR" sz="2400" b="1"/>
              <a:t>(negative feedback)</a:t>
            </a:r>
          </a:p>
          <a:p>
            <a:pPr eaLnBrk="1" hangingPunct="1">
              <a:buFontTx/>
              <a:buChar char="•"/>
            </a:pPr>
            <a:endParaRPr lang="en-US" altLang="ko-KR" sz="2000"/>
          </a:p>
          <a:p>
            <a:pPr eaLnBrk="1" hangingPunct="1">
              <a:buFontTx/>
              <a:buChar char="-"/>
            </a:pPr>
            <a:r>
              <a:rPr lang="en-US" altLang="ko-KR" sz="2000"/>
              <a:t> </a:t>
            </a:r>
            <a:r>
              <a:rPr lang="ko-KR" altLang="en-US" sz="2000"/>
              <a:t>항상성을 유지하기 위해서</a:t>
            </a:r>
          </a:p>
          <a:p>
            <a:pPr eaLnBrk="1" hangingPunct="1"/>
            <a:r>
              <a:rPr lang="ko-KR" altLang="en-US" sz="2000"/>
              <a:t>   </a:t>
            </a:r>
            <a:r>
              <a:rPr lang="en-US" altLang="ko-KR" sz="2000"/>
              <a:t>1. </a:t>
            </a:r>
            <a:r>
              <a:rPr lang="ko-KR" altLang="en-US" sz="2000"/>
              <a:t>내부 환경 요소의 변화를 감지할 수 있어야 한다</a:t>
            </a:r>
            <a:r>
              <a:rPr lang="en-US" altLang="ko-KR" sz="2000"/>
              <a:t>.</a:t>
            </a:r>
          </a:p>
          <a:p>
            <a:pPr eaLnBrk="1" hangingPunct="1"/>
            <a:r>
              <a:rPr lang="en-US" altLang="ko-KR" sz="2000"/>
              <a:t>   2. </a:t>
            </a:r>
            <a:r>
              <a:rPr lang="ko-KR" altLang="en-US" sz="2000"/>
              <a:t>변화된 정보를 통합 및 처리할 수 있어야 한다</a:t>
            </a:r>
            <a:r>
              <a:rPr lang="en-US" altLang="ko-KR" sz="2000"/>
              <a:t>.</a:t>
            </a:r>
          </a:p>
          <a:p>
            <a:pPr eaLnBrk="1" hangingPunct="1"/>
            <a:r>
              <a:rPr lang="en-US" altLang="ko-KR" sz="2000"/>
              <a:t>   3. </a:t>
            </a:r>
            <a:r>
              <a:rPr lang="ko-KR" altLang="en-US" sz="2000"/>
              <a:t>변화될 요소를 조절할 수 있어야 한다</a:t>
            </a:r>
            <a:r>
              <a:rPr lang="en-US" altLang="ko-KR" sz="2000"/>
              <a:t>.</a:t>
            </a:r>
          </a:p>
          <a:p>
            <a:pPr eaLnBrk="1" hangingPunct="1"/>
            <a:endParaRPr lang="en-US" altLang="ko-KR" sz="2000"/>
          </a:p>
          <a:p>
            <a:pPr eaLnBrk="1" hangingPunct="1">
              <a:buFontTx/>
              <a:buChar char="-"/>
            </a:pPr>
            <a:r>
              <a:rPr lang="en-US" altLang="ko-KR" sz="2000"/>
              <a:t> </a:t>
            </a:r>
            <a:r>
              <a:rPr lang="ko-KR" altLang="en-US" sz="2000"/>
              <a:t>세포나 개체 수준에서 항상성 유지를 위한 조절은 </a:t>
            </a:r>
          </a:p>
          <a:p>
            <a:pPr eaLnBrk="1" hangingPunct="1"/>
            <a:r>
              <a:rPr lang="ko-KR" altLang="en-US" sz="2000"/>
              <a:t>   주로 음성 되먹임에 의해 작동한다</a:t>
            </a:r>
            <a:r>
              <a:rPr lang="en-US" altLang="ko-KR" sz="2000"/>
              <a:t>.</a:t>
            </a:r>
          </a:p>
          <a:p>
            <a:pPr eaLnBrk="1" hangingPunct="1"/>
            <a:r>
              <a:rPr lang="en-US" altLang="ko-KR" sz="2000"/>
              <a:t>   </a:t>
            </a:r>
            <a:r>
              <a:rPr lang="ko-KR" altLang="en-US" sz="2000"/>
              <a:t>음성 되먹임은 변화에 반대하는 방향으로 일어남</a:t>
            </a:r>
            <a:r>
              <a:rPr lang="en-US" altLang="ko-KR" sz="2000"/>
              <a:t>.</a:t>
            </a:r>
          </a:p>
          <a:p>
            <a:pPr eaLnBrk="1" hangingPunct="1"/>
            <a:endParaRPr lang="en-US" altLang="ko-KR" sz="2000"/>
          </a:p>
          <a:p>
            <a:pPr eaLnBrk="1" hangingPunct="1">
              <a:buFontTx/>
              <a:buChar char="-"/>
            </a:pPr>
            <a:r>
              <a:rPr lang="en-US" altLang="ko-KR" sz="2000"/>
              <a:t> </a:t>
            </a:r>
            <a:r>
              <a:rPr lang="ko-KR" altLang="en-US" sz="2000"/>
              <a:t>특정 변화에 대한 감각 입력 </a:t>
            </a:r>
            <a:r>
              <a:rPr lang="en-US" altLang="ko-KR" sz="2000"/>
              <a:t>(</a:t>
            </a:r>
            <a:r>
              <a:rPr lang="ko-KR" altLang="en-US" sz="2000"/>
              <a:t>온도 등</a:t>
            </a:r>
            <a:r>
              <a:rPr lang="en-US" altLang="ko-KR" sz="2000"/>
              <a:t>)</a:t>
            </a:r>
            <a:r>
              <a:rPr lang="ko-KR" altLang="en-US" sz="2000"/>
              <a:t>이 생기면</a:t>
            </a:r>
            <a:r>
              <a:rPr lang="en-US" altLang="ko-KR" sz="2000"/>
              <a:t>, </a:t>
            </a:r>
          </a:p>
          <a:p>
            <a:pPr eaLnBrk="1" hangingPunct="1"/>
            <a:r>
              <a:rPr lang="en-US" altLang="ko-KR" sz="2000"/>
              <a:t>   feedback</a:t>
            </a:r>
            <a:r>
              <a:rPr lang="ko-KR" altLang="en-US" sz="2000"/>
              <a:t>에 의해 세포</a:t>
            </a:r>
            <a:r>
              <a:rPr lang="en-US" altLang="ko-KR" sz="2000"/>
              <a:t>, </a:t>
            </a:r>
            <a:r>
              <a:rPr lang="ko-KR" altLang="en-US" sz="2000"/>
              <a:t>조직</a:t>
            </a:r>
            <a:r>
              <a:rPr lang="en-US" altLang="ko-KR" sz="2000"/>
              <a:t>, </a:t>
            </a:r>
            <a:r>
              <a:rPr lang="ko-KR" altLang="en-US" sz="2000"/>
              <a:t>기관단계에서 내부적인</a:t>
            </a:r>
          </a:p>
          <a:p>
            <a:pPr eaLnBrk="1" hangingPunct="1"/>
            <a:r>
              <a:rPr lang="ko-KR" altLang="en-US" sz="2000"/>
              <a:t>   조절이 일어난다</a:t>
            </a:r>
            <a:r>
              <a:rPr lang="en-US" altLang="ko-KR" sz="2000"/>
              <a:t>.</a:t>
            </a:r>
          </a:p>
          <a:p>
            <a:pPr eaLnBrk="1" hangingPunct="1"/>
            <a:endParaRPr lang="en-US" altLang="ko-KR" sz="2000"/>
          </a:p>
          <a:p>
            <a:pPr eaLnBrk="1" hangingPunct="1">
              <a:buFontTx/>
              <a:buChar char="-"/>
            </a:pPr>
            <a:r>
              <a:rPr lang="en-US" altLang="ko-KR" sz="2000"/>
              <a:t> feedback</a:t>
            </a:r>
            <a:r>
              <a:rPr lang="ko-KR" altLang="en-US" sz="2000"/>
              <a:t>를 위해서는 특정 변화를 연속적으로 감지할</a:t>
            </a:r>
          </a:p>
          <a:p>
            <a:pPr eaLnBrk="1" hangingPunct="1"/>
            <a:r>
              <a:rPr lang="ko-KR" altLang="en-US" sz="2000"/>
              <a:t>  수 있어야 한다</a:t>
            </a:r>
            <a:r>
              <a:rPr lang="en-US" altLang="ko-KR" sz="20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9589204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en-US" altLang="ko-KR"/>
          </a:p>
        </p:txBody>
      </p:sp>
      <p:pic>
        <p:nvPicPr>
          <p:cNvPr id="82947" name="Picture 5" descr="4-6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0" t="4070" r="16443" b="11626"/>
          <a:stretch>
            <a:fillRect/>
          </a:stretch>
        </p:blipFill>
        <p:spPr>
          <a:xfrm>
            <a:off x="179388" y="2814638"/>
            <a:ext cx="4391025" cy="3854450"/>
          </a:xfrm>
          <a:noFill/>
        </p:spPr>
      </p:pic>
      <p:sp>
        <p:nvSpPr>
          <p:cNvPr id="82948" name="Text Box 6"/>
          <p:cNvSpPr txBox="1">
            <a:spLocks noChangeArrowheads="1"/>
          </p:cNvSpPr>
          <p:nvPr/>
        </p:nvSpPr>
        <p:spPr bwMode="auto">
          <a:xfrm>
            <a:off x="158750" y="193675"/>
            <a:ext cx="8837613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b="1"/>
              <a:t>4.3 </a:t>
            </a:r>
            <a:r>
              <a:rPr lang="ko-KR" altLang="en-US" b="1"/>
              <a:t>활동전위</a:t>
            </a:r>
          </a:p>
          <a:p>
            <a:pPr eaLnBrk="1" hangingPunct="1">
              <a:buFontTx/>
              <a:buChar char="•"/>
            </a:pPr>
            <a:r>
              <a:rPr lang="ko-KR" altLang="en-US" b="1"/>
              <a:t>활동전위</a:t>
            </a:r>
            <a:r>
              <a:rPr lang="ko-KR" altLang="en-US"/>
              <a:t> </a:t>
            </a:r>
            <a:r>
              <a:rPr lang="en-US" altLang="ko-KR"/>
              <a:t>(action potential)</a:t>
            </a:r>
            <a:r>
              <a:rPr lang="ko-KR" altLang="en-US"/>
              <a:t>은 짧고 빠르며 매우 큰 막전위의 변화로</a:t>
            </a:r>
            <a:r>
              <a:rPr lang="en-US" altLang="ko-KR"/>
              <a:t>, </a:t>
            </a:r>
            <a:r>
              <a:rPr lang="ko-KR" altLang="en-US"/>
              <a:t>세포의 안쪽이</a:t>
            </a:r>
          </a:p>
          <a:p>
            <a:pPr eaLnBrk="1" hangingPunct="1"/>
            <a:r>
              <a:rPr lang="ko-KR" altLang="en-US"/>
              <a:t> 일시적으로 양전하를 띠게 된다</a:t>
            </a:r>
            <a:r>
              <a:rPr lang="en-US" altLang="ko-KR"/>
              <a:t>.</a:t>
            </a:r>
          </a:p>
          <a:p>
            <a:pPr eaLnBrk="1" hangingPunct="1">
              <a:buFontTx/>
              <a:buChar char="•"/>
            </a:pPr>
            <a:r>
              <a:rPr lang="ko-KR" altLang="en-US"/>
              <a:t>활동전위는 막을 따라 전위가 감소하지 않고 전파될 수 있다</a:t>
            </a:r>
            <a:r>
              <a:rPr lang="en-US" altLang="ko-KR"/>
              <a:t>. </a:t>
            </a:r>
          </a:p>
          <a:p>
            <a:pPr eaLnBrk="1" hangingPunct="1">
              <a:buFontTx/>
              <a:buChar char="•"/>
            </a:pPr>
            <a:r>
              <a:rPr lang="ko-KR" altLang="en-US"/>
              <a:t>차등전위의 크기가 충분히 큰 경우에는 사라지기 전에 활동 전위를 만들 수 있다</a:t>
            </a:r>
            <a:r>
              <a:rPr lang="en-US" altLang="ko-KR"/>
              <a:t>.</a:t>
            </a:r>
          </a:p>
          <a:p>
            <a:pPr eaLnBrk="1" hangingPunct="1">
              <a:buFontTx/>
              <a:buChar char="•"/>
            </a:pPr>
            <a:r>
              <a:rPr lang="ko-KR" altLang="en-US"/>
              <a:t>차등전위는 전기적 전도나 화학적 방법을 통해 이웃한 지역의 막을 탈분극 시켜</a:t>
            </a:r>
          </a:p>
          <a:p>
            <a:pPr eaLnBrk="1" hangingPunct="1"/>
            <a:r>
              <a:rPr lang="ko-KR" altLang="en-US"/>
              <a:t> 활동전위를 유발한다</a:t>
            </a:r>
            <a:r>
              <a:rPr lang="en-US" altLang="ko-KR"/>
              <a:t>.</a:t>
            </a:r>
          </a:p>
          <a:p>
            <a:pPr eaLnBrk="1" hangingPunct="1">
              <a:buFontTx/>
              <a:buChar char="•"/>
            </a:pPr>
            <a:r>
              <a:rPr lang="ko-KR" altLang="en-US"/>
              <a:t>활동전위가 시작되기 위해서는 휴지상태에 있는 막이 </a:t>
            </a:r>
            <a:r>
              <a:rPr lang="ko-KR" altLang="en-US" b="1"/>
              <a:t>역치전위 </a:t>
            </a:r>
            <a:r>
              <a:rPr lang="en-US" altLang="ko-KR" b="1"/>
              <a:t>(threshold potential)</a:t>
            </a:r>
          </a:p>
          <a:p>
            <a:pPr eaLnBrk="1" hangingPunct="1"/>
            <a:r>
              <a:rPr lang="ko-KR" altLang="en-US"/>
              <a:t> 에 도달해야 한다</a:t>
            </a:r>
            <a:r>
              <a:rPr lang="en-US" altLang="ko-KR"/>
              <a:t>. </a:t>
            </a:r>
          </a:p>
        </p:txBody>
      </p:sp>
      <p:sp>
        <p:nvSpPr>
          <p:cNvPr id="82949" name="Oval 7"/>
          <p:cNvSpPr>
            <a:spLocks noChangeArrowheads="1"/>
          </p:cNvSpPr>
          <p:nvPr/>
        </p:nvSpPr>
        <p:spPr bwMode="auto">
          <a:xfrm>
            <a:off x="3419475" y="5157788"/>
            <a:ext cx="647700" cy="431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82950" name="Text Box 8"/>
          <p:cNvSpPr txBox="1">
            <a:spLocks noChangeArrowheads="1"/>
          </p:cNvSpPr>
          <p:nvPr/>
        </p:nvSpPr>
        <p:spPr bwMode="auto">
          <a:xfrm>
            <a:off x="4643438" y="2790825"/>
            <a:ext cx="4451350" cy="366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buFontTx/>
              <a:buChar char="•"/>
            </a:pPr>
            <a:r>
              <a:rPr lang="ko-KR" altLang="en-US" b="1"/>
              <a:t>탈분극</a:t>
            </a:r>
            <a:r>
              <a:rPr lang="ko-KR" altLang="en-US"/>
              <a:t>은 역치전위 </a:t>
            </a:r>
            <a:r>
              <a:rPr lang="en-US" altLang="ko-KR"/>
              <a:t>(~-50mV)</a:t>
            </a:r>
            <a:r>
              <a:rPr lang="ko-KR" altLang="en-US"/>
              <a:t>에 도달할 </a:t>
            </a:r>
          </a:p>
          <a:p>
            <a:pPr eaLnBrk="1" hangingPunct="1"/>
            <a:r>
              <a:rPr lang="ko-KR" altLang="en-US"/>
              <a:t> 때 까지는 천천히 진행되지만</a:t>
            </a:r>
            <a:r>
              <a:rPr lang="en-US" altLang="ko-KR"/>
              <a:t>, </a:t>
            </a:r>
            <a:r>
              <a:rPr lang="ko-KR" altLang="en-US"/>
              <a:t>일단</a:t>
            </a:r>
          </a:p>
          <a:p>
            <a:pPr eaLnBrk="1" hangingPunct="1"/>
            <a:r>
              <a:rPr lang="ko-KR" altLang="en-US"/>
              <a:t> 역치전위에 도달하면 폭발적으로 일어남</a:t>
            </a:r>
            <a:r>
              <a:rPr lang="en-US" altLang="ko-KR"/>
              <a:t>.</a:t>
            </a:r>
          </a:p>
          <a:p>
            <a:pPr eaLnBrk="1" hangingPunct="1">
              <a:buFontTx/>
              <a:buChar char="•"/>
            </a:pPr>
            <a:r>
              <a:rPr lang="ko-KR" altLang="en-US"/>
              <a:t>이 시기에는 전위의 방향이 역전되어</a:t>
            </a:r>
          </a:p>
          <a:p>
            <a:pPr eaLnBrk="1" hangingPunct="1"/>
            <a:r>
              <a:rPr lang="ko-KR" altLang="en-US"/>
              <a:t>  세포의 안쪽이 양전하를 띠게 된다</a:t>
            </a:r>
            <a:r>
              <a:rPr lang="en-US" altLang="ko-KR"/>
              <a:t>.</a:t>
            </a:r>
          </a:p>
          <a:p>
            <a:pPr eaLnBrk="1" hangingPunct="1">
              <a:buFontTx/>
              <a:buChar char="•"/>
            </a:pPr>
            <a:r>
              <a:rPr lang="ko-KR" altLang="en-US"/>
              <a:t>이후 막은 </a:t>
            </a:r>
            <a:r>
              <a:rPr lang="ko-KR" altLang="en-US" b="1"/>
              <a:t>재분극</a:t>
            </a:r>
            <a:r>
              <a:rPr lang="ko-KR" altLang="en-US"/>
              <a:t> 되어 매우 빠르게 </a:t>
            </a:r>
          </a:p>
          <a:p>
            <a:pPr eaLnBrk="1" hangingPunct="1"/>
            <a:r>
              <a:rPr lang="ko-KR" altLang="en-US"/>
              <a:t>  휴지전위 수준으로 회복된다</a:t>
            </a:r>
            <a:r>
              <a:rPr lang="en-US" altLang="ko-KR"/>
              <a:t>.</a:t>
            </a:r>
          </a:p>
          <a:p>
            <a:pPr eaLnBrk="1" hangingPunct="1">
              <a:buFontTx/>
              <a:buChar char="•"/>
            </a:pPr>
            <a:r>
              <a:rPr lang="ko-KR" altLang="en-US"/>
              <a:t>이때 휴지전위로 돌아가는 힘이 지나쳐</a:t>
            </a:r>
          </a:p>
          <a:p>
            <a:pPr eaLnBrk="1" hangingPunct="1"/>
            <a:r>
              <a:rPr lang="ko-KR" altLang="en-US"/>
              <a:t> 일시적으로 </a:t>
            </a:r>
            <a:r>
              <a:rPr lang="ko-KR" altLang="en-US" b="1"/>
              <a:t>과분극</a:t>
            </a:r>
            <a:r>
              <a:rPr lang="ko-KR" altLang="en-US"/>
              <a:t> 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>
              <a:buFontTx/>
              <a:buChar char="•"/>
            </a:pPr>
            <a:r>
              <a:rPr lang="ko-KR" altLang="en-US"/>
              <a:t>초기의 유발요인에 의한 탈분극이 </a:t>
            </a:r>
          </a:p>
          <a:p>
            <a:pPr eaLnBrk="1" hangingPunct="1"/>
            <a:r>
              <a:rPr lang="ko-KR" altLang="en-US"/>
              <a:t> 역치전위에 도달하지 못하면 활동전위는</a:t>
            </a:r>
          </a:p>
          <a:p>
            <a:pPr eaLnBrk="1" hangingPunct="1"/>
            <a:r>
              <a:rPr lang="ko-KR" altLang="en-US"/>
              <a:t> 생겨나지 않는다</a:t>
            </a:r>
            <a:r>
              <a:rPr lang="en-US" altLang="ko-KR"/>
              <a:t>. (all or none)</a:t>
            </a:r>
          </a:p>
        </p:txBody>
      </p:sp>
    </p:spTree>
    <p:extLst>
      <p:ext uri="{BB962C8B-B14F-4D97-AF65-F5344CB8AC3E}">
        <p14:creationId xmlns:p14="http://schemas.microsoft.com/office/powerpoint/2010/main" val="214696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7"/>
          <p:cNvSpPr txBox="1">
            <a:spLocks noChangeArrowheads="1"/>
          </p:cNvSpPr>
          <p:nvPr/>
        </p:nvSpPr>
        <p:spPr bwMode="auto">
          <a:xfrm>
            <a:off x="34925" y="115888"/>
            <a:ext cx="9104313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buFontTx/>
              <a:buChar char="•"/>
            </a:pPr>
            <a:r>
              <a:rPr lang="ko-KR" altLang="en-US"/>
              <a:t>막의 투과도와 이온이동의 변화가 활동전위를 만들어낸다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-</a:t>
            </a:r>
            <a:r>
              <a:rPr lang="ko-KR" altLang="en-US"/>
              <a:t>활동전위 동안 </a:t>
            </a:r>
            <a:r>
              <a:rPr lang="en-US" altLang="ko-KR"/>
              <a:t>Na</a:t>
            </a:r>
            <a:r>
              <a:rPr lang="en-US" altLang="ko-KR" baseline="30000"/>
              <a:t>+</a:t>
            </a:r>
            <a:r>
              <a:rPr lang="ko-KR" altLang="en-US"/>
              <a:t>와 </a:t>
            </a:r>
            <a:r>
              <a:rPr lang="en-US" altLang="ko-KR"/>
              <a:t>K</a:t>
            </a:r>
            <a:r>
              <a:rPr lang="en-US" altLang="ko-KR" baseline="30000"/>
              <a:t>+</a:t>
            </a:r>
            <a:r>
              <a:rPr lang="ko-KR" altLang="en-US"/>
              <a:t>에 대한 막의 투과도가 크게 변하는데</a:t>
            </a:r>
            <a:r>
              <a:rPr lang="en-US" altLang="ko-KR"/>
              <a:t>, </a:t>
            </a:r>
            <a:r>
              <a:rPr lang="ko-KR" altLang="en-US"/>
              <a:t>그 이유는 전압 개폐성</a:t>
            </a:r>
          </a:p>
          <a:p>
            <a:pPr eaLnBrk="1" hangingPunct="1"/>
            <a:r>
              <a:rPr lang="ko-KR" altLang="en-US"/>
              <a:t>   채널들을 통해 이들 이온이 전기화학 기울기를 따라 빠르게 이동하기 때문이다</a:t>
            </a:r>
            <a:r>
              <a:rPr lang="en-US" altLang="ko-KR"/>
              <a:t>.</a:t>
            </a:r>
          </a:p>
          <a:p>
            <a:pPr eaLnBrk="1" hangingPunct="1">
              <a:buFontTx/>
              <a:buChar char="•"/>
            </a:pPr>
            <a:r>
              <a:rPr lang="ko-KR" altLang="en-US"/>
              <a:t>전압 개폐성 채널은 전하를 띤 부분을 많이 가지고 있는 단백질로</a:t>
            </a:r>
            <a:r>
              <a:rPr lang="en-US" altLang="ko-KR"/>
              <a:t>, </a:t>
            </a:r>
            <a:r>
              <a:rPr lang="ko-KR" altLang="en-US"/>
              <a:t>전기장이 채널을</a:t>
            </a:r>
          </a:p>
          <a:p>
            <a:pPr eaLnBrk="1" hangingPunct="1"/>
            <a:r>
              <a:rPr lang="ko-KR" altLang="en-US"/>
              <a:t> 둘러싸면 채널의 구조가 변할 수 있다</a:t>
            </a:r>
            <a:r>
              <a:rPr lang="en-US" altLang="ko-KR"/>
              <a:t>.  (</a:t>
            </a:r>
            <a:r>
              <a:rPr lang="ko-KR" altLang="en-US"/>
              <a:t>전압의 변화에 민감</a:t>
            </a:r>
            <a:r>
              <a:rPr lang="en-US" altLang="ko-KR"/>
              <a:t>)</a:t>
            </a:r>
          </a:p>
        </p:txBody>
      </p:sp>
      <p:pic>
        <p:nvPicPr>
          <p:cNvPr id="83971" name="Picture 5" descr="4-7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9" t="7558" r="22609" b="52318"/>
          <a:stretch>
            <a:fillRect/>
          </a:stretch>
        </p:blipFill>
        <p:spPr>
          <a:xfrm>
            <a:off x="1116013" y="1897063"/>
            <a:ext cx="6840537" cy="3541712"/>
          </a:xfrm>
          <a:noFill/>
        </p:spPr>
      </p:pic>
      <p:sp>
        <p:nvSpPr>
          <p:cNvPr id="83972" name="Oval 8"/>
          <p:cNvSpPr>
            <a:spLocks noChangeAspect="1" noChangeArrowheads="1"/>
          </p:cNvSpPr>
          <p:nvPr/>
        </p:nvSpPr>
        <p:spPr bwMode="auto">
          <a:xfrm>
            <a:off x="1562100" y="4287838"/>
            <a:ext cx="1489075" cy="373062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83973" name="Text Box 9"/>
          <p:cNvSpPr txBox="1">
            <a:spLocks noChangeAspect="1" noChangeArrowheads="1"/>
          </p:cNvSpPr>
          <p:nvPr/>
        </p:nvSpPr>
        <p:spPr bwMode="auto">
          <a:xfrm>
            <a:off x="3697288" y="1584325"/>
            <a:ext cx="16271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sz="1200" b="1"/>
              <a:t>전압 개폐성 </a:t>
            </a:r>
            <a:r>
              <a:rPr lang="en-US" altLang="ko-KR" sz="1200" b="1"/>
              <a:t>Na</a:t>
            </a:r>
            <a:r>
              <a:rPr lang="en-US" altLang="ko-KR" sz="1200" b="1" baseline="30000"/>
              <a:t>+</a:t>
            </a:r>
            <a:r>
              <a:rPr lang="en-US" altLang="ko-KR" sz="1200" b="1"/>
              <a:t> </a:t>
            </a:r>
            <a:r>
              <a:rPr lang="ko-KR" altLang="en-US" sz="1200" b="1"/>
              <a:t>채널</a:t>
            </a:r>
          </a:p>
        </p:txBody>
      </p:sp>
      <p:sp>
        <p:nvSpPr>
          <p:cNvPr id="83974" name="Text Box 14"/>
          <p:cNvSpPr txBox="1">
            <a:spLocks noChangeArrowheads="1"/>
          </p:cNvSpPr>
          <p:nvPr/>
        </p:nvSpPr>
        <p:spPr bwMode="auto">
          <a:xfrm>
            <a:off x="250825" y="5373688"/>
            <a:ext cx="865505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buFontTx/>
              <a:buChar char="•"/>
            </a:pPr>
            <a:r>
              <a:rPr lang="ko-KR" altLang="en-US"/>
              <a:t>막이 유발요인에 의해 역치를 넘어서 탈분극되면 전압 개폐성 </a:t>
            </a:r>
            <a:r>
              <a:rPr lang="en-US" altLang="ko-KR"/>
              <a:t>Na</a:t>
            </a:r>
            <a:r>
              <a:rPr lang="en-US" altLang="ko-KR" baseline="30000"/>
              <a:t>+</a:t>
            </a:r>
            <a:r>
              <a:rPr lang="en-US" altLang="ko-KR"/>
              <a:t> </a:t>
            </a:r>
            <a:r>
              <a:rPr lang="ko-KR" altLang="en-US"/>
              <a:t>채널의  활성화 </a:t>
            </a:r>
          </a:p>
          <a:p>
            <a:pPr eaLnBrk="1" hangingPunct="1"/>
            <a:r>
              <a:rPr lang="ko-KR" altLang="en-US"/>
              <a:t> 차단부가 빠르게 열려</a:t>
            </a:r>
            <a:r>
              <a:rPr lang="en-US" altLang="ko-KR"/>
              <a:t>,Na</a:t>
            </a:r>
            <a:r>
              <a:rPr lang="en-US" altLang="ko-KR" baseline="30000"/>
              <a:t>+</a:t>
            </a:r>
            <a:r>
              <a:rPr lang="ko-KR" altLang="en-US"/>
              <a:t>이 전기화학기울기에 의해 세포 안으로 이동한다</a:t>
            </a:r>
            <a:r>
              <a:rPr lang="en-US" altLang="ko-KR"/>
              <a:t>.</a:t>
            </a:r>
          </a:p>
          <a:p>
            <a:pPr eaLnBrk="1" hangingPunct="1">
              <a:buFontTx/>
              <a:buChar char="•"/>
            </a:pPr>
            <a:r>
              <a:rPr lang="ko-KR" altLang="en-US"/>
              <a:t>채널이 열리는 입체구조의 변화는 불활성 차단부가 느리게 닫히도록 한다</a:t>
            </a:r>
            <a:r>
              <a:rPr lang="en-US" altLang="ko-KR"/>
              <a:t>.</a:t>
            </a:r>
          </a:p>
          <a:p>
            <a:pPr eaLnBrk="1" hangingPunct="1">
              <a:buFontTx/>
              <a:buChar char="•"/>
            </a:pPr>
            <a:r>
              <a:rPr lang="ko-KR" altLang="en-US"/>
              <a:t>이 사이에는 약 </a:t>
            </a:r>
            <a:r>
              <a:rPr lang="en-US" altLang="ko-KR"/>
              <a:t>0.5 ms</a:t>
            </a:r>
            <a:r>
              <a:rPr lang="ko-KR" altLang="en-US"/>
              <a:t>의 지연이 있어</a:t>
            </a:r>
            <a:r>
              <a:rPr lang="en-US" altLang="ko-KR"/>
              <a:t>, </a:t>
            </a:r>
            <a:r>
              <a:rPr lang="ko-KR" altLang="en-US"/>
              <a:t>이시기에 </a:t>
            </a:r>
            <a:r>
              <a:rPr lang="en-US" altLang="ko-KR"/>
              <a:t>Na</a:t>
            </a:r>
            <a:r>
              <a:rPr lang="en-US" altLang="ko-KR" baseline="30000"/>
              <a:t>+</a:t>
            </a:r>
            <a:r>
              <a:rPr lang="ko-KR" altLang="en-US"/>
              <a:t>가 유입되어 최고 </a:t>
            </a:r>
            <a:r>
              <a:rPr lang="en-US" altLang="ko-KR"/>
              <a:t>+30 mV</a:t>
            </a:r>
            <a:r>
              <a:rPr lang="ko-KR" altLang="en-US"/>
              <a:t>에 </a:t>
            </a:r>
          </a:p>
          <a:p>
            <a:pPr eaLnBrk="1" hangingPunct="1"/>
            <a:r>
              <a:rPr lang="ko-KR" altLang="en-US"/>
              <a:t> 해당하는 활동전위를 만든다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70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en-US" altLang="ko-KR"/>
          </a:p>
        </p:txBody>
      </p:sp>
      <p:pic>
        <p:nvPicPr>
          <p:cNvPr id="84995" name="Picture 5" descr="4-8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6" t="4651" r="15620" b="5814"/>
          <a:stretch>
            <a:fillRect/>
          </a:stretch>
        </p:blipFill>
        <p:spPr>
          <a:xfrm>
            <a:off x="1042988" y="1484313"/>
            <a:ext cx="3887787" cy="3690937"/>
          </a:xfrm>
          <a:noFill/>
        </p:spPr>
      </p:pic>
      <p:sp>
        <p:nvSpPr>
          <p:cNvPr id="84996" name="Text Box 6"/>
          <p:cNvSpPr txBox="1">
            <a:spLocks noChangeArrowheads="1"/>
          </p:cNvSpPr>
          <p:nvPr/>
        </p:nvSpPr>
        <p:spPr bwMode="auto">
          <a:xfrm>
            <a:off x="158750" y="122238"/>
            <a:ext cx="84264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buFontTx/>
              <a:buChar char="•"/>
            </a:pPr>
            <a:r>
              <a:rPr lang="ko-KR" altLang="en-US"/>
              <a:t>양전하를 띤 </a:t>
            </a:r>
            <a:r>
              <a:rPr lang="en-US" altLang="ko-KR"/>
              <a:t>Na</a:t>
            </a:r>
            <a:r>
              <a:rPr lang="en-US" altLang="ko-KR" baseline="30000"/>
              <a:t>+</a:t>
            </a:r>
            <a:r>
              <a:rPr lang="ko-KR" altLang="en-US"/>
              <a:t>가 세포내로 유입되면 막은 더 탈분극 되어</a:t>
            </a:r>
            <a:r>
              <a:rPr lang="en-US" altLang="ko-KR"/>
              <a:t>, </a:t>
            </a:r>
            <a:r>
              <a:rPr lang="ko-KR" altLang="en-US"/>
              <a:t>이웃한 전압 개폐성</a:t>
            </a:r>
          </a:p>
          <a:p>
            <a:pPr eaLnBrk="1" hangingPunct="1"/>
            <a:r>
              <a:rPr lang="en-US" altLang="ko-KR"/>
              <a:t> Na</a:t>
            </a:r>
            <a:r>
              <a:rPr lang="en-US" altLang="ko-KR" baseline="30000"/>
              <a:t>+</a:t>
            </a:r>
            <a:r>
              <a:rPr lang="en-US" altLang="ko-KR"/>
              <a:t> </a:t>
            </a:r>
            <a:r>
              <a:rPr lang="ko-KR" altLang="en-US"/>
              <a:t>채널들을 열어주어 더 많은 </a:t>
            </a:r>
            <a:r>
              <a:rPr lang="en-US" altLang="ko-KR"/>
              <a:t>Na</a:t>
            </a:r>
            <a:r>
              <a:rPr lang="en-US" altLang="ko-KR" baseline="30000"/>
              <a:t>+</a:t>
            </a:r>
            <a:r>
              <a:rPr lang="ko-KR" altLang="en-US"/>
              <a:t>이 세포 안으로 들어온다</a:t>
            </a:r>
            <a:r>
              <a:rPr lang="en-US" altLang="ko-KR"/>
              <a:t>.</a:t>
            </a:r>
          </a:p>
          <a:p>
            <a:pPr eaLnBrk="1" hangingPunct="1">
              <a:buFontTx/>
              <a:buChar char="•"/>
            </a:pPr>
            <a:r>
              <a:rPr lang="ko-KR" altLang="en-US"/>
              <a:t>그 결과 더 많은 </a:t>
            </a:r>
            <a:r>
              <a:rPr lang="en-US" altLang="ko-KR"/>
              <a:t>Na</a:t>
            </a:r>
            <a:r>
              <a:rPr lang="en-US" altLang="ko-KR" baseline="30000"/>
              <a:t>+</a:t>
            </a:r>
            <a:r>
              <a:rPr lang="en-US" altLang="ko-KR"/>
              <a:t> </a:t>
            </a:r>
            <a:r>
              <a:rPr lang="ko-KR" altLang="en-US"/>
              <a:t>채널이 열리는 양성되먹임 순환이 폭발적으로 일어난다</a:t>
            </a:r>
            <a:r>
              <a:rPr lang="en-US" altLang="ko-KR"/>
              <a:t>.</a:t>
            </a:r>
          </a:p>
        </p:txBody>
      </p:sp>
      <p:sp>
        <p:nvSpPr>
          <p:cNvPr id="84997" name="Text Box 7"/>
          <p:cNvSpPr txBox="1">
            <a:spLocks noChangeArrowheads="1"/>
          </p:cNvSpPr>
          <p:nvPr/>
        </p:nvSpPr>
        <p:spPr bwMode="auto">
          <a:xfrm>
            <a:off x="323850" y="5589588"/>
            <a:ext cx="82994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buFontTx/>
              <a:buChar char="•"/>
            </a:pPr>
            <a:r>
              <a:rPr lang="ko-KR" altLang="en-US"/>
              <a:t>역치에서는 이와 같이 </a:t>
            </a:r>
            <a:r>
              <a:rPr lang="en-US" altLang="ko-KR"/>
              <a:t>Na</a:t>
            </a:r>
            <a:r>
              <a:rPr lang="en-US" altLang="ko-KR" baseline="30000"/>
              <a:t>+</a:t>
            </a:r>
            <a:r>
              <a:rPr lang="ko-KR" altLang="en-US"/>
              <a:t>의 막 투과성이 증가하여 </a:t>
            </a:r>
            <a:r>
              <a:rPr lang="en-US" altLang="ko-KR"/>
              <a:t>K</a:t>
            </a:r>
            <a:r>
              <a:rPr lang="en-US" altLang="ko-KR" baseline="30000"/>
              <a:t>+</a:t>
            </a:r>
            <a:r>
              <a:rPr lang="ko-KR" altLang="en-US"/>
              <a:t>에 비해 </a:t>
            </a:r>
            <a:r>
              <a:rPr lang="en-US" altLang="ko-KR"/>
              <a:t>600</a:t>
            </a:r>
            <a:r>
              <a:rPr lang="ko-KR" altLang="en-US"/>
              <a:t>배 높아진다</a:t>
            </a:r>
            <a:r>
              <a:rPr lang="en-US" altLang="ko-KR"/>
              <a:t>.</a:t>
            </a:r>
          </a:p>
          <a:p>
            <a:pPr eaLnBrk="1" hangingPunct="1">
              <a:buFontTx/>
              <a:buChar char="•"/>
            </a:pPr>
            <a:r>
              <a:rPr lang="ko-KR" altLang="en-US"/>
              <a:t>휴지상태에서는 </a:t>
            </a:r>
            <a:r>
              <a:rPr lang="en-US" altLang="ko-KR"/>
              <a:t>K</a:t>
            </a:r>
            <a:r>
              <a:rPr lang="en-US" altLang="ko-KR" baseline="30000"/>
              <a:t>+</a:t>
            </a:r>
            <a:r>
              <a:rPr lang="ko-KR" altLang="en-US"/>
              <a:t>에 의해 휴지전위가 결정된 것과는 반대로</a:t>
            </a:r>
            <a:r>
              <a:rPr lang="en-US" altLang="ko-KR"/>
              <a:t>,</a:t>
            </a:r>
          </a:p>
          <a:p>
            <a:pPr eaLnBrk="1" hangingPunct="1"/>
            <a:r>
              <a:rPr lang="en-US" altLang="ko-KR"/>
              <a:t> </a:t>
            </a:r>
            <a:r>
              <a:rPr lang="ko-KR" altLang="en-US"/>
              <a:t>활동전위는 </a:t>
            </a:r>
            <a:r>
              <a:rPr lang="en-US" altLang="ko-KR"/>
              <a:t>Na</a:t>
            </a:r>
            <a:r>
              <a:rPr lang="en-US" altLang="ko-KR" baseline="30000"/>
              <a:t>+</a:t>
            </a:r>
            <a:r>
              <a:rPr lang="ko-KR" altLang="en-US"/>
              <a:t>의 막 투과도에 의해 결정된다</a:t>
            </a:r>
            <a:r>
              <a:rPr lang="en-US" altLang="ko-KR"/>
              <a:t>.</a:t>
            </a:r>
          </a:p>
        </p:txBody>
      </p:sp>
      <p:sp>
        <p:nvSpPr>
          <p:cNvPr id="84998" name="Text Box 8"/>
          <p:cNvSpPr txBox="1">
            <a:spLocks noChangeArrowheads="1"/>
          </p:cNvSpPr>
          <p:nvPr/>
        </p:nvSpPr>
        <p:spPr bwMode="auto">
          <a:xfrm>
            <a:off x="4859338" y="2879725"/>
            <a:ext cx="280511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sz="1600"/>
              <a:t>역치에서 </a:t>
            </a:r>
            <a:r>
              <a:rPr lang="en-US" altLang="ko-KR" sz="1600"/>
              <a:t>Na+ </a:t>
            </a:r>
            <a:r>
              <a:rPr lang="ko-KR" altLang="en-US" sz="1600"/>
              <a:t>채널을 여는데</a:t>
            </a:r>
          </a:p>
          <a:p>
            <a:pPr eaLnBrk="1" hangingPunct="1"/>
            <a:r>
              <a:rPr lang="ko-KR" altLang="en-US" sz="1600"/>
              <a:t>작용하는 양성되먹임 회로</a:t>
            </a:r>
          </a:p>
        </p:txBody>
      </p:sp>
    </p:spTree>
    <p:extLst>
      <p:ext uri="{BB962C8B-B14F-4D97-AF65-F5344CB8AC3E}">
        <p14:creationId xmlns:p14="http://schemas.microsoft.com/office/powerpoint/2010/main" val="146740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5" descr="4-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9" t="52318" r="36996" b="6976"/>
          <a:stretch>
            <a:fillRect/>
          </a:stretch>
        </p:blipFill>
        <p:spPr bwMode="auto">
          <a:xfrm>
            <a:off x="1763713" y="1412875"/>
            <a:ext cx="5113337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Text Box 5"/>
          <p:cNvSpPr txBox="1">
            <a:spLocks noChangeArrowheads="1"/>
          </p:cNvSpPr>
          <p:nvPr/>
        </p:nvSpPr>
        <p:spPr bwMode="auto">
          <a:xfrm>
            <a:off x="250825" y="188913"/>
            <a:ext cx="79629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buFontTx/>
              <a:buChar char="•"/>
            </a:pPr>
            <a:r>
              <a:rPr lang="ko-KR" altLang="en-US"/>
              <a:t>활동전위의 최고점에서 </a:t>
            </a:r>
            <a:r>
              <a:rPr lang="en-US" altLang="ko-KR"/>
              <a:t>Na</a:t>
            </a:r>
            <a:r>
              <a:rPr lang="en-US" altLang="ko-KR" baseline="30000"/>
              <a:t>+</a:t>
            </a:r>
            <a:r>
              <a:rPr lang="en-US" altLang="ko-KR"/>
              <a:t> </a:t>
            </a:r>
            <a:r>
              <a:rPr lang="ko-KR" altLang="en-US"/>
              <a:t>채널이 불활성화 되는 것과 동시에 전압개폐성</a:t>
            </a:r>
          </a:p>
          <a:p>
            <a:pPr eaLnBrk="1" hangingPunct="1"/>
            <a:r>
              <a:rPr lang="ko-KR" altLang="en-US"/>
              <a:t> </a:t>
            </a:r>
            <a:r>
              <a:rPr lang="en-US" altLang="ko-KR"/>
              <a:t>K</a:t>
            </a:r>
            <a:r>
              <a:rPr lang="en-US" altLang="ko-KR" baseline="30000"/>
              <a:t>+</a:t>
            </a:r>
            <a:r>
              <a:rPr lang="en-US" altLang="ko-KR"/>
              <a:t> </a:t>
            </a:r>
            <a:r>
              <a:rPr lang="ko-KR" altLang="en-US"/>
              <a:t>채널이 열리게 된다</a:t>
            </a:r>
            <a:r>
              <a:rPr lang="en-US" altLang="ko-KR"/>
              <a:t>.</a:t>
            </a:r>
          </a:p>
          <a:p>
            <a:pPr eaLnBrk="1" hangingPunct="1">
              <a:buFontTx/>
              <a:buChar char="•"/>
            </a:pPr>
            <a:r>
              <a:rPr lang="ko-KR" altLang="en-US"/>
              <a:t>이 </a:t>
            </a:r>
            <a:r>
              <a:rPr lang="en-US" altLang="ko-KR"/>
              <a:t>K</a:t>
            </a:r>
            <a:r>
              <a:rPr lang="en-US" altLang="ko-KR" baseline="30000"/>
              <a:t>+</a:t>
            </a:r>
            <a:r>
              <a:rPr lang="en-US" altLang="ko-KR"/>
              <a:t> </a:t>
            </a:r>
            <a:r>
              <a:rPr lang="ko-KR" altLang="en-US"/>
              <a:t>채널의 열림은 역치에 도달한 초기 탈분극에 의해 유도되지만</a:t>
            </a:r>
            <a:r>
              <a:rPr lang="en-US" altLang="ko-KR"/>
              <a:t>, </a:t>
            </a:r>
            <a:r>
              <a:rPr lang="ko-KR" altLang="en-US" b="1"/>
              <a:t>지연된</a:t>
            </a:r>
          </a:p>
          <a:p>
            <a:pPr eaLnBrk="1" hangingPunct="1"/>
            <a:r>
              <a:rPr lang="ko-KR" altLang="en-US"/>
              <a:t> 전압 개폐성 반응이다</a:t>
            </a:r>
            <a:r>
              <a:rPr lang="en-US" altLang="ko-KR"/>
              <a:t>.</a:t>
            </a:r>
          </a:p>
        </p:txBody>
      </p:sp>
      <p:sp>
        <p:nvSpPr>
          <p:cNvPr id="86020" name="Text Box 6"/>
          <p:cNvSpPr txBox="1">
            <a:spLocks noChangeAspect="1" noChangeArrowheads="1"/>
          </p:cNvSpPr>
          <p:nvPr/>
        </p:nvSpPr>
        <p:spPr bwMode="auto">
          <a:xfrm>
            <a:off x="3578225" y="1384300"/>
            <a:ext cx="15335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sz="1200" b="1"/>
              <a:t>전압 개폐성 </a:t>
            </a:r>
            <a:r>
              <a:rPr lang="en-US" altLang="ko-KR" sz="1200" b="1"/>
              <a:t>K</a:t>
            </a:r>
            <a:r>
              <a:rPr lang="en-US" altLang="ko-KR" sz="1200" b="1" baseline="30000"/>
              <a:t>+</a:t>
            </a:r>
            <a:r>
              <a:rPr lang="en-US" altLang="ko-KR" sz="1200" b="1"/>
              <a:t> </a:t>
            </a:r>
            <a:r>
              <a:rPr lang="ko-KR" altLang="en-US" sz="1200" b="1"/>
              <a:t>채널</a:t>
            </a:r>
          </a:p>
        </p:txBody>
      </p:sp>
      <p:sp>
        <p:nvSpPr>
          <p:cNvPr id="86021" name="Text Box 8"/>
          <p:cNvSpPr txBox="1">
            <a:spLocks noChangeArrowheads="1"/>
          </p:cNvSpPr>
          <p:nvPr/>
        </p:nvSpPr>
        <p:spPr bwMode="auto">
          <a:xfrm>
            <a:off x="250825" y="5157788"/>
            <a:ext cx="858043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buFontTx/>
              <a:buChar char="•"/>
            </a:pPr>
            <a:r>
              <a:rPr lang="ko-KR" altLang="en-US"/>
              <a:t>즉 역치에서는 </a:t>
            </a:r>
            <a:r>
              <a:rPr lang="en-US" altLang="ko-KR"/>
              <a:t>(1) </a:t>
            </a:r>
            <a:r>
              <a:rPr lang="ko-KR" altLang="en-US"/>
              <a:t>전압개폐성 </a:t>
            </a:r>
            <a:r>
              <a:rPr lang="en-US" altLang="ko-KR"/>
              <a:t>Na</a:t>
            </a:r>
            <a:r>
              <a:rPr lang="en-US" altLang="ko-KR" baseline="30000"/>
              <a:t>+</a:t>
            </a:r>
            <a:r>
              <a:rPr lang="en-US" altLang="ko-KR"/>
              <a:t> </a:t>
            </a:r>
            <a:r>
              <a:rPr lang="ko-KR" altLang="en-US"/>
              <a:t>채널이 빨리 열려</a:t>
            </a:r>
            <a:r>
              <a:rPr lang="en-US" altLang="ko-KR"/>
              <a:t>, Na</a:t>
            </a:r>
            <a:r>
              <a:rPr lang="en-US" altLang="ko-KR" baseline="30000"/>
              <a:t>+</a:t>
            </a:r>
            <a:r>
              <a:rPr lang="ko-KR" altLang="en-US"/>
              <a:t>이 유입되어 활동전위가</a:t>
            </a:r>
          </a:p>
          <a:p>
            <a:pPr eaLnBrk="1" hangingPunct="1"/>
            <a:r>
              <a:rPr lang="ko-KR" altLang="en-US"/>
              <a:t> 유발되고</a:t>
            </a:r>
            <a:r>
              <a:rPr lang="en-US" altLang="ko-KR"/>
              <a:t>, (2) </a:t>
            </a:r>
            <a:r>
              <a:rPr lang="ko-KR" altLang="en-US"/>
              <a:t>지연되어 닫히는 </a:t>
            </a:r>
            <a:r>
              <a:rPr lang="en-US" altLang="ko-KR"/>
              <a:t>Na</a:t>
            </a:r>
            <a:r>
              <a:rPr lang="en-US" altLang="ko-KR" baseline="30000"/>
              <a:t>+</a:t>
            </a:r>
            <a:r>
              <a:rPr lang="en-US" altLang="ko-KR"/>
              <a:t> </a:t>
            </a:r>
            <a:r>
              <a:rPr lang="ko-KR" altLang="en-US"/>
              <a:t>채널의 불활성화 차단부가 </a:t>
            </a:r>
            <a:r>
              <a:rPr lang="en-US" altLang="ko-KR"/>
              <a:t>Na</a:t>
            </a:r>
            <a:r>
              <a:rPr lang="en-US" altLang="ko-KR" baseline="30000"/>
              <a:t>+</a:t>
            </a:r>
            <a:r>
              <a:rPr lang="ko-KR" altLang="en-US"/>
              <a:t>의 유입을 </a:t>
            </a:r>
          </a:p>
          <a:p>
            <a:pPr eaLnBrk="1" hangingPunct="1"/>
            <a:r>
              <a:rPr lang="ko-KR" altLang="en-US"/>
              <a:t> 차단하여 막전위가 활동전위 이상 높아지지 못하게 하며</a:t>
            </a:r>
            <a:r>
              <a:rPr lang="en-US" altLang="ko-KR"/>
              <a:t>, (3) </a:t>
            </a:r>
            <a:r>
              <a:rPr lang="ko-KR" altLang="en-US"/>
              <a:t>지연되어 열리는</a:t>
            </a:r>
          </a:p>
          <a:p>
            <a:pPr eaLnBrk="1" hangingPunct="1"/>
            <a:r>
              <a:rPr lang="ko-KR" altLang="en-US"/>
              <a:t> 전압개폐성 </a:t>
            </a:r>
            <a:r>
              <a:rPr lang="en-US" altLang="ko-KR"/>
              <a:t>K</a:t>
            </a:r>
            <a:r>
              <a:rPr lang="en-US" altLang="ko-KR" baseline="30000"/>
              <a:t>+</a:t>
            </a:r>
            <a:r>
              <a:rPr lang="en-US" altLang="ko-KR"/>
              <a:t> </a:t>
            </a:r>
            <a:r>
              <a:rPr lang="ko-KR" altLang="en-US"/>
              <a:t>채널이 열려 막전위가 휴지상태로 돌아오도록 한다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613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1476375" y="6308725"/>
            <a:ext cx="6048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/>
              <a:t> </a:t>
            </a: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en-US" altLang="ko-KR"/>
          </a:p>
        </p:txBody>
      </p:sp>
      <p:pic>
        <p:nvPicPr>
          <p:cNvPr id="87044" name="Picture 5" descr="표4-1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" t="17439" r="6989" b="23253"/>
          <a:stretch>
            <a:fillRect/>
          </a:stretch>
        </p:blipFill>
        <p:spPr>
          <a:xfrm>
            <a:off x="323850" y="2276475"/>
            <a:ext cx="8496300" cy="3937000"/>
          </a:xfrm>
          <a:noFill/>
        </p:spPr>
      </p:pic>
      <p:sp>
        <p:nvSpPr>
          <p:cNvPr id="87045" name="Text Box 6"/>
          <p:cNvSpPr txBox="1">
            <a:spLocks noChangeArrowheads="1"/>
          </p:cNvSpPr>
          <p:nvPr/>
        </p:nvSpPr>
        <p:spPr bwMode="auto">
          <a:xfrm>
            <a:off x="250825" y="404813"/>
            <a:ext cx="8626475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buFontTx/>
              <a:buChar char="•"/>
            </a:pPr>
            <a:r>
              <a:rPr lang="ko-KR" altLang="en-US"/>
              <a:t>활동전위가 휴지상태에 도달함에 따라 </a:t>
            </a:r>
            <a:r>
              <a:rPr lang="en-US" altLang="ko-KR"/>
              <a:t>Na+ </a:t>
            </a:r>
            <a:r>
              <a:rPr lang="ko-KR" altLang="en-US"/>
              <a:t>채널의 입체구조는 불활성화 차단부가</a:t>
            </a:r>
          </a:p>
          <a:p>
            <a:pPr eaLnBrk="1" hangingPunct="1"/>
            <a:r>
              <a:rPr lang="ko-KR" altLang="en-US"/>
              <a:t> 열리고 활성화 차단부로 닫혀있는 상태로 바뀐다</a:t>
            </a:r>
            <a:r>
              <a:rPr lang="en-US" altLang="ko-KR"/>
              <a:t>.</a:t>
            </a:r>
          </a:p>
          <a:p>
            <a:pPr eaLnBrk="1" hangingPunct="1">
              <a:buFontTx/>
              <a:buChar char="•"/>
            </a:pPr>
            <a:r>
              <a:rPr lang="ko-KR" altLang="en-US"/>
              <a:t>열렸던 </a:t>
            </a:r>
            <a:r>
              <a:rPr lang="en-US" altLang="ko-KR"/>
              <a:t>K+ </a:t>
            </a:r>
            <a:r>
              <a:rPr lang="ko-KR" altLang="en-US"/>
              <a:t>채널 또한 닫히게 되는데</a:t>
            </a:r>
            <a:r>
              <a:rPr lang="en-US" altLang="ko-KR"/>
              <a:t>, </a:t>
            </a:r>
            <a:r>
              <a:rPr lang="ko-KR" altLang="en-US"/>
              <a:t>이 채널은 닫히는 것도 느리다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</a:t>
            </a:r>
            <a:r>
              <a:rPr lang="ko-KR" altLang="en-US"/>
              <a:t>그 결과 휴지상태로 돌아가는데 필요한 양보다 더 많은 </a:t>
            </a:r>
            <a:r>
              <a:rPr lang="en-US" altLang="ko-KR"/>
              <a:t>K+</a:t>
            </a:r>
            <a:r>
              <a:rPr lang="ko-KR" altLang="en-US"/>
              <a:t>의 유출이 일어나</a:t>
            </a:r>
          </a:p>
          <a:p>
            <a:pPr eaLnBrk="1" hangingPunct="1"/>
            <a:r>
              <a:rPr lang="ko-KR" altLang="en-US"/>
              <a:t> 일시적인 과분극이 일어나게 된다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660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en-US" altLang="ko-KR"/>
          </a:p>
        </p:txBody>
      </p:sp>
      <p:pic>
        <p:nvPicPr>
          <p:cNvPr id="88067" name="Picture 6" descr="4-9a~d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" t="20291" r="34264" b="23495"/>
          <a:stretch>
            <a:fillRect/>
          </a:stretch>
        </p:blipFill>
        <p:spPr>
          <a:xfrm>
            <a:off x="0" y="620713"/>
            <a:ext cx="9144000" cy="6134100"/>
          </a:xfrm>
          <a:noFill/>
        </p:spPr>
      </p:pic>
      <p:sp>
        <p:nvSpPr>
          <p:cNvPr id="88068" name="Text Box 6"/>
          <p:cNvSpPr txBox="1">
            <a:spLocks noChangeArrowheads="1"/>
          </p:cNvSpPr>
          <p:nvPr/>
        </p:nvSpPr>
        <p:spPr bwMode="auto">
          <a:xfrm>
            <a:off x="1476375" y="0"/>
            <a:ext cx="53324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b="1"/>
              <a:t>활동전위 동안 막전위의 변화에 필요한 이온의 이동</a:t>
            </a:r>
            <a:endParaRPr lang="en-US" altLang="ko-KR" b="1"/>
          </a:p>
        </p:txBody>
      </p:sp>
    </p:spTree>
    <p:extLst>
      <p:ext uri="{BB962C8B-B14F-4D97-AF65-F5344CB8AC3E}">
        <p14:creationId xmlns:p14="http://schemas.microsoft.com/office/powerpoint/2010/main" val="35923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90" name="Group 6"/>
          <p:cNvGrpSpPr>
            <a:grpSpLocks noChangeAspect="1"/>
          </p:cNvGrpSpPr>
          <p:nvPr/>
        </p:nvGrpSpPr>
        <p:grpSpPr bwMode="auto">
          <a:xfrm>
            <a:off x="0" y="260350"/>
            <a:ext cx="9144000" cy="6508750"/>
            <a:chOff x="0" y="391"/>
            <a:chExt cx="3538" cy="2518"/>
          </a:xfrm>
        </p:grpSpPr>
        <p:pic>
          <p:nvPicPr>
            <p:cNvPr id="89091" name="Picture 6" descr="4-9a~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96" t="20291" r="2789" b="23495"/>
            <a:stretch>
              <a:fillRect/>
            </a:stretch>
          </p:blipFill>
          <p:spPr bwMode="auto">
            <a:xfrm>
              <a:off x="0" y="391"/>
              <a:ext cx="1201" cy="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092" name="Picture 5" descr="4-9e~h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6" t="19019" r="57086" b="21735"/>
            <a:stretch>
              <a:fillRect/>
            </a:stretch>
          </p:blipFill>
          <p:spPr bwMode="auto">
            <a:xfrm>
              <a:off x="1225" y="436"/>
              <a:ext cx="2313" cy="2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1143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en-US" altLang="ko-KR"/>
          </a:p>
        </p:txBody>
      </p:sp>
      <p:pic>
        <p:nvPicPr>
          <p:cNvPr id="90115" name="Picture 5" descr="4-9e~h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95" t="19019" r="3149" b="21735"/>
          <a:stretch>
            <a:fillRect/>
          </a:stretch>
        </p:blipFill>
        <p:spPr>
          <a:xfrm>
            <a:off x="395288" y="333375"/>
            <a:ext cx="7848600" cy="6386513"/>
          </a:xfrm>
          <a:noFill/>
        </p:spPr>
      </p:pic>
    </p:spTree>
    <p:extLst>
      <p:ext uri="{BB962C8B-B14F-4D97-AF65-F5344CB8AC3E}">
        <p14:creationId xmlns:p14="http://schemas.microsoft.com/office/powerpoint/2010/main" val="258346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en-US" altLang="ko-KR"/>
          </a:p>
        </p:txBody>
      </p:sp>
      <p:pic>
        <p:nvPicPr>
          <p:cNvPr id="91139" name="Picture 5" descr="4-10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9" t="2907" r="19321" b="6976"/>
          <a:stretch>
            <a:fillRect/>
          </a:stretch>
        </p:blipFill>
        <p:spPr>
          <a:xfrm>
            <a:off x="2195513" y="547688"/>
            <a:ext cx="4968875" cy="4549775"/>
          </a:xfrm>
          <a:noFill/>
        </p:spPr>
      </p:pic>
      <p:sp>
        <p:nvSpPr>
          <p:cNvPr id="91140" name="Text Box 6"/>
          <p:cNvSpPr txBox="1">
            <a:spLocks noChangeArrowheads="1"/>
          </p:cNvSpPr>
          <p:nvPr/>
        </p:nvSpPr>
        <p:spPr bwMode="auto">
          <a:xfrm>
            <a:off x="2124075" y="188913"/>
            <a:ext cx="51085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b="1"/>
              <a:t>활동전위 동안의 막 투과성의 변화와 이온의 이동</a:t>
            </a:r>
          </a:p>
        </p:txBody>
      </p:sp>
      <p:sp>
        <p:nvSpPr>
          <p:cNvPr id="91141" name="Text Box 7"/>
          <p:cNvSpPr txBox="1">
            <a:spLocks noChangeArrowheads="1"/>
          </p:cNvSpPr>
          <p:nvPr/>
        </p:nvSpPr>
        <p:spPr bwMode="auto">
          <a:xfrm>
            <a:off x="107950" y="5300663"/>
            <a:ext cx="8872538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ko-KR"/>
              <a:t>Na+-K+ ATPase </a:t>
            </a:r>
            <a:r>
              <a:rPr lang="ko-KR" altLang="en-US"/>
              <a:t>펌프는 활동전위에 의해 깨어진 농도 기울기를 서서히 회복시킨다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-</a:t>
            </a:r>
            <a:r>
              <a:rPr lang="ko-KR" altLang="en-US"/>
              <a:t>활동전위 동안 이동하는 </a:t>
            </a:r>
            <a:r>
              <a:rPr lang="en-US" altLang="ko-KR"/>
              <a:t>Na+</a:t>
            </a:r>
            <a:r>
              <a:rPr lang="ko-KR" altLang="en-US"/>
              <a:t>나 </a:t>
            </a:r>
            <a:r>
              <a:rPr lang="en-US" altLang="ko-KR"/>
              <a:t>K+</a:t>
            </a:r>
            <a:r>
              <a:rPr lang="ko-KR" altLang="en-US"/>
              <a:t>의 양은 세포 전체로 보면 극소수이다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-</a:t>
            </a:r>
            <a:r>
              <a:rPr lang="ko-KR" altLang="en-US"/>
              <a:t>따라서 활동전위는 펌프가 곧바로 작동하지 않아도 반복해서 일어날 수 있다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 -</a:t>
            </a:r>
            <a:r>
              <a:rPr lang="ko-KR" altLang="en-US"/>
              <a:t>펌프는 궁극적으로는 농도 기울기의 유지에 필수적이지만</a:t>
            </a:r>
            <a:r>
              <a:rPr lang="en-US" altLang="ko-KR"/>
              <a:t>, </a:t>
            </a:r>
            <a:r>
              <a:rPr lang="ko-KR" altLang="en-US"/>
              <a:t>활동전위 사이 또는</a:t>
            </a:r>
          </a:p>
          <a:p>
            <a:pPr eaLnBrk="1" hangingPunct="1"/>
            <a:r>
              <a:rPr lang="ko-KR" altLang="en-US"/>
              <a:t>   활동전위 동안에는 직접 이온의 이동이나 전위의 변화에 관여하지 않는다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980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5" descr="4-11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2" t="4070" r="12332" b="6395"/>
          <a:stretch>
            <a:fillRect/>
          </a:stretch>
        </p:blipFill>
        <p:spPr>
          <a:xfrm>
            <a:off x="0" y="0"/>
            <a:ext cx="8172450" cy="6872288"/>
          </a:xfrm>
          <a:noFill/>
        </p:spPr>
      </p:pic>
      <p:sp>
        <p:nvSpPr>
          <p:cNvPr id="92163" name="Text Box 6"/>
          <p:cNvSpPr txBox="1">
            <a:spLocks noChangeArrowheads="1"/>
          </p:cNvSpPr>
          <p:nvPr/>
        </p:nvSpPr>
        <p:spPr bwMode="auto">
          <a:xfrm>
            <a:off x="5435600" y="0"/>
            <a:ext cx="1825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b="1"/>
              <a:t>신경세포의 구조</a:t>
            </a:r>
          </a:p>
        </p:txBody>
      </p:sp>
      <p:sp>
        <p:nvSpPr>
          <p:cNvPr id="92164" name="Text Box 7"/>
          <p:cNvSpPr txBox="1">
            <a:spLocks noChangeArrowheads="1"/>
          </p:cNvSpPr>
          <p:nvPr/>
        </p:nvSpPr>
        <p:spPr bwMode="auto">
          <a:xfrm>
            <a:off x="4222750" y="714375"/>
            <a:ext cx="86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1400"/>
              <a:t>dendrite</a:t>
            </a:r>
          </a:p>
        </p:txBody>
      </p:sp>
      <p:sp>
        <p:nvSpPr>
          <p:cNvPr id="92165" name="Text Box 8"/>
          <p:cNvSpPr txBox="1">
            <a:spLocks noChangeArrowheads="1"/>
          </p:cNvSpPr>
          <p:nvPr/>
        </p:nvSpPr>
        <p:spPr bwMode="auto">
          <a:xfrm>
            <a:off x="4233863" y="974725"/>
            <a:ext cx="9413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1400"/>
              <a:t>cell body</a:t>
            </a:r>
          </a:p>
        </p:txBody>
      </p:sp>
      <p:sp>
        <p:nvSpPr>
          <p:cNvPr id="92166" name="Text Box 9"/>
          <p:cNvSpPr txBox="1">
            <a:spLocks noChangeArrowheads="1"/>
          </p:cNvSpPr>
          <p:nvPr/>
        </p:nvSpPr>
        <p:spPr bwMode="auto">
          <a:xfrm>
            <a:off x="4840288" y="206692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92167" name="Text Box 10"/>
          <p:cNvSpPr txBox="1">
            <a:spLocks noChangeArrowheads="1"/>
          </p:cNvSpPr>
          <p:nvPr/>
        </p:nvSpPr>
        <p:spPr bwMode="auto">
          <a:xfrm>
            <a:off x="4805363" y="2144713"/>
            <a:ext cx="1168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1400"/>
              <a:t>axon hillock</a:t>
            </a:r>
          </a:p>
        </p:txBody>
      </p:sp>
      <p:sp>
        <p:nvSpPr>
          <p:cNvPr id="92168" name="Text Box 11"/>
          <p:cNvSpPr txBox="1">
            <a:spLocks noChangeArrowheads="1"/>
          </p:cNvSpPr>
          <p:nvPr/>
        </p:nvSpPr>
        <p:spPr bwMode="auto">
          <a:xfrm>
            <a:off x="7092950" y="5734050"/>
            <a:ext cx="1298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1400"/>
              <a:t>axon terminal</a:t>
            </a:r>
          </a:p>
        </p:txBody>
      </p:sp>
      <p:sp>
        <p:nvSpPr>
          <p:cNvPr id="92169" name="Text Box 12"/>
          <p:cNvSpPr txBox="1">
            <a:spLocks noChangeArrowheads="1"/>
          </p:cNvSpPr>
          <p:nvPr/>
        </p:nvSpPr>
        <p:spPr bwMode="auto">
          <a:xfrm>
            <a:off x="5508625" y="3284538"/>
            <a:ext cx="584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 sz="1400"/>
              <a:t>axon</a:t>
            </a:r>
          </a:p>
        </p:txBody>
      </p:sp>
    </p:spTree>
    <p:extLst>
      <p:ext uri="{BB962C8B-B14F-4D97-AF65-F5344CB8AC3E}">
        <p14:creationId xmlns:p14="http://schemas.microsoft.com/office/powerpoint/2010/main" val="28441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en-US" altLang="ko-KR"/>
          </a:p>
        </p:txBody>
      </p:sp>
      <p:pic>
        <p:nvPicPr>
          <p:cNvPr id="10243" name="Picture 4" descr="1-8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9" t="3809" r="16832" b="8093"/>
          <a:stretch>
            <a:fillRect/>
          </a:stretch>
        </p:blipFill>
        <p:spPr>
          <a:xfrm>
            <a:off x="1116013" y="549275"/>
            <a:ext cx="6505575" cy="6138863"/>
          </a:xfrm>
          <a:noFill/>
        </p:spPr>
      </p:pic>
      <p:sp>
        <p:nvSpPr>
          <p:cNvPr id="10244" name="Rectangle 5"/>
          <p:cNvSpPr>
            <a:spLocks noChangeArrowheads="1"/>
          </p:cNvSpPr>
          <p:nvPr/>
        </p:nvSpPr>
        <p:spPr bwMode="auto">
          <a:xfrm>
            <a:off x="3059113" y="109538"/>
            <a:ext cx="2114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ko-KR" b="1"/>
              <a:t>negative feedback</a:t>
            </a:r>
          </a:p>
        </p:txBody>
      </p:sp>
    </p:spTree>
    <p:extLst>
      <p:ext uri="{BB962C8B-B14F-4D97-AF65-F5344CB8AC3E}">
        <p14:creationId xmlns:p14="http://schemas.microsoft.com/office/powerpoint/2010/main" val="192611067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4"/>
          <p:cNvSpPr txBox="1">
            <a:spLocks noChangeArrowheads="1"/>
          </p:cNvSpPr>
          <p:nvPr/>
        </p:nvSpPr>
        <p:spPr bwMode="auto">
          <a:xfrm>
            <a:off x="231775" y="1222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93187" name="Text Box 5"/>
          <p:cNvSpPr txBox="1">
            <a:spLocks noChangeArrowheads="1"/>
          </p:cNvSpPr>
          <p:nvPr/>
        </p:nvSpPr>
        <p:spPr bwMode="auto">
          <a:xfrm>
            <a:off x="107950" y="44450"/>
            <a:ext cx="9013825" cy="640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buFontTx/>
              <a:buChar char="•"/>
            </a:pPr>
            <a:r>
              <a:rPr lang="ko-KR" altLang="en-US"/>
              <a:t>신경세포의 구조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 b="1"/>
              <a:t>신경세포 </a:t>
            </a:r>
            <a:r>
              <a:rPr lang="en-US" altLang="ko-KR" b="1"/>
              <a:t>(neuron)</a:t>
            </a:r>
            <a:r>
              <a:rPr lang="ko-KR" altLang="en-US" b="1"/>
              <a:t>는 세포체</a:t>
            </a:r>
            <a:r>
              <a:rPr lang="en-US" altLang="ko-KR" b="1"/>
              <a:t>(cell body), </a:t>
            </a:r>
            <a:r>
              <a:rPr lang="ko-KR" altLang="en-US" b="1"/>
              <a:t>수상돌기</a:t>
            </a:r>
            <a:r>
              <a:rPr lang="en-US" altLang="ko-KR" b="1"/>
              <a:t>(dendrite), </a:t>
            </a:r>
            <a:r>
              <a:rPr lang="ko-KR" altLang="en-US" b="1"/>
              <a:t>축삭돌기</a:t>
            </a:r>
            <a:r>
              <a:rPr lang="en-US" altLang="ko-KR" b="1"/>
              <a:t>(axon)</a:t>
            </a:r>
            <a:r>
              <a:rPr lang="ko-KR" altLang="en-US" b="1"/>
              <a:t>의</a:t>
            </a:r>
          </a:p>
          <a:p>
            <a:pPr eaLnBrk="1" hangingPunct="1"/>
            <a:r>
              <a:rPr lang="ko-KR" altLang="en-US" b="1"/>
              <a:t>  세 주요 부분으로 이루어져 있다</a:t>
            </a:r>
            <a:r>
              <a:rPr lang="en-US" altLang="ko-KR" b="1"/>
              <a:t>.</a:t>
            </a:r>
          </a:p>
          <a:p>
            <a:pPr eaLnBrk="1" hangingPunct="1"/>
            <a:endParaRPr lang="en-US" altLang="ko-KR" b="1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핵과 세포소기관은 세포체에 있으며</a:t>
            </a:r>
            <a:r>
              <a:rPr lang="en-US" altLang="ko-KR"/>
              <a:t>, </a:t>
            </a:r>
            <a:r>
              <a:rPr lang="ko-KR" altLang="en-US"/>
              <a:t>몸체에서는 수상돌기라 불리는 안테나와 같은</a:t>
            </a:r>
          </a:p>
          <a:p>
            <a:pPr eaLnBrk="1" hangingPunct="1"/>
            <a:r>
              <a:rPr lang="ko-KR" altLang="en-US"/>
              <a:t>  구조가 여러 개 뻗어있어</a:t>
            </a:r>
            <a:r>
              <a:rPr lang="en-US" altLang="ko-KR"/>
              <a:t>, </a:t>
            </a:r>
            <a:r>
              <a:rPr lang="ko-KR" altLang="en-US"/>
              <a:t>다른 세포로부터 신호를 받는 표면적을 늘려준다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수상돌기는 세포체로 신호를 전달해주는 역할을 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대부분의 신경세포에서 세포체와 수상돌기의 원형질막에는 화학전달자인 </a:t>
            </a:r>
          </a:p>
          <a:p>
            <a:pPr eaLnBrk="1" hangingPunct="1"/>
            <a:r>
              <a:rPr lang="ko-KR" altLang="en-US"/>
              <a:t>  신경전달물질이 결합할 수 있는 수용체가 있다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그러무로 수상돌기와 세포체는 신경의 입력부위로서</a:t>
            </a:r>
            <a:r>
              <a:rPr lang="en-US" altLang="ko-KR"/>
              <a:t>, </a:t>
            </a:r>
            <a:r>
              <a:rPr lang="ko-KR" altLang="en-US"/>
              <a:t>신호를 받아들여 통합한다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이 부분이 또한 유발요인</a:t>
            </a:r>
            <a:r>
              <a:rPr lang="en-US" altLang="ko-KR"/>
              <a:t>, </a:t>
            </a:r>
            <a:r>
              <a:rPr lang="ko-KR" altLang="en-US"/>
              <a:t>이 경우는 화학전달자에 의해 차등전위가 생겨나는 곳이다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축삭돌기</a:t>
            </a:r>
            <a:r>
              <a:rPr lang="en-US" altLang="ko-KR"/>
              <a:t>(</a:t>
            </a:r>
            <a:r>
              <a:rPr lang="ko-KR" altLang="en-US"/>
              <a:t>또는 신경섬유</a:t>
            </a:r>
            <a:r>
              <a:rPr lang="en-US" altLang="ko-KR"/>
              <a:t>)</a:t>
            </a:r>
            <a:r>
              <a:rPr lang="ko-KR" altLang="en-US"/>
              <a:t>는 하나의 길게 뻗은 관 형태를 띠고 있으며</a:t>
            </a:r>
            <a:r>
              <a:rPr lang="en-US" altLang="ko-KR"/>
              <a:t>, </a:t>
            </a:r>
            <a:r>
              <a:rPr lang="ko-KR" altLang="en-US"/>
              <a:t>활동전위를 </a:t>
            </a:r>
          </a:p>
          <a:p>
            <a:pPr eaLnBrk="1" hangingPunct="1"/>
            <a:r>
              <a:rPr lang="ko-KR" altLang="en-US"/>
              <a:t>  세포체로부터 다른 세포로 전달하는 역할을 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축삭의 시작부분과 축삭이 시작되는 세포체 부분을 축삭기점구</a:t>
            </a:r>
            <a:r>
              <a:rPr lang="en-US" altLang="ko-KR"/>
              <a:t>(axon hillock)</a:t>
            </a:r>
            <a:r>
              <a:rPr lang="ko-KR" altLang="en-US"/>
              <a:t>라 </a:t>
            </a:r>
          </a:p>
          <a:p>
            <a:pPr eaLnBrk="1" hangingPunct="1"/>
            <a:r>
              <a:rPr lang="ko-KR" altLang="en-US"/>
              <a:t>  하는데</a:t>
            </a:r>
            <a:r>
              <a:rPr lang="en-US" altLang="ko-KR"/>
              <a:t>, </a:t>
            </a:r>
            <a:r>
              <a:rPr lang="ko-KR" altLang="en-US"/>
              <a:t>축삭기점구는 신경세포의 시발지역으로써 차등전위에 의해 활동전위가</a:t>
            </a:r>
          </a:p>
          <a:p>
            <a:pPr eaLnBrk="1" hangingPunct="1"/>
            <a:r>
              <a:rPr lang="ko-KR" altLang="en-US"/>
              <a:t>  유발되는 곳이다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시작된 활동전위는 축삭기점부로부터 가지를 여러 개 지닌 축삭말단</a:t>
            </a:r>
            <a:r>
              <a:rPr lang="en-US" altLang="ko-KR"/>
              <a:t>(axon terminal)</a:t>
            </a:r>
          </a:p>
          <a:p>
            <a:pPr eaLnBrk="1" hangingPunct="1"/>
            <a:r>
              <a:rPr lang="ko-KR" altLang="en-US"/>
              <a:t>  까지 전달된다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축삭말단부에서는 화학전달자를 분비하여 가까이에 위치하는 표적세포들에 영향을</a:t>
            </a:r>
          </a:p>
          <a:p>
            <a:pPr eaLnBrk="1" hangingPunct="1"/>
            <a:r>
              <a:rPr lang="ko-KR" altLang="en-US"/>
              <a:t>  미치게 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따라서 기능적으로 축삭은 신경세포의 전도지역이며</a:t>
            </a:r>
            <a:r>
              <a:rPr lang="en-US" altLang="ko-KR"/>
              <a:t>, </a:t>
            </a:r>
            <a:r>
              <a:rPr lang="ko-KR" altLang="en-US"/>
              <a:t>축삭말단은 출력부위이다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478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5" descr="4-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8" t="4070" r="18498" b="53481"/>
          <a:stretch>
            <a:fillRect/>
          </a:stretch>
        </p:blipFill>
        <p:spPr bwMode="auto">
          <a:xfrm>
            <a:off x="0" y="1158875"/>
            <a:ext cx="914400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ext Box 5"/>
          <p:cNvSpPr txBox="1">
            <a:spLocks noChangeArrowheads="1"/>
          </p:cNvSpPr>
          <p:nvPr/>
        </p:nvSpPr>
        <p:spPr bwMode="auto">
          <a:xfrm>
            <a:off x="15875" y="-22225"/>
            <a:ext cx="89471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시작된 활동전위는 축삭의 표면을 다라 전도된다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활동전위가 축삭기점구에서 한 번 시작되면 나머지 축삭부분을 활성화하기 위한</a:t>
            </a:r>
          </a:p>
          <a:p>
            <a:pPr eaLnBrk="1" hangingPunct="1"/>
            <a:r>
              <a:rPr lang="ko-KR" altLang="en-US"/>
              <a:t>  더 이상의 유발요인은 필요하지 않다</a:t>
            </a:r>
            <a:r>
              <a:rPr lang="en-US" altLang="ko-KR"/>
              <a:t>. </a:t>
            </a:r>
            <a:r>
              <a:rPr lang="ko-KR" altLang="en-US"/>
              <a:t>활동전위는 더 이상의 자극 없이도 자동적으로</a:t>
            </a:r>
          </a:p>
          <a:p>
            <a:pPr eaLnBrk="1" hangingPunct="1"/>
            <a:r>
              <a:rPr lang="ko-KR" altLang="en-US"/>
              <a:t>  전파되는데</a:t>
            </a:r>
            <a:r>
              <a:rPr lang="en-US" altLang="ko-KR"/>
              <a:t>, </a:t>
            </a:r>
            <a:r>
              <a:rPr lang="ko-KR" altLang="en-US"/>
              <a:t>전파 방법에는 </a:t>
            </a:r>
            <a:r>
              <a:rPr lang="ko-KR" altLang="en-US" b="1"/>
              <a:t>연속전도</a:t>
            </a:r>
            <a:r>
              <a:rPr lang="ko-KR" altLang="en-US"/>
              <a:t>와 </a:t>
            </a:r>
            <a:r>
              <a:rPr lang="ko-KR" altLang="en-US" b="1"/>
              <a:t>도약전도</a:t>
            </a:r>
            <a:r>
              <a:rPr lang="ko-KR" altLang="en-US"/>
              <a:t>가 있다</a:t>
            </a:r>
            <a:r>
              <a:rPr lang="en-US" altLang="ko-KR"/>
              <a:t>.</a:t>
            </a:r>
          </a:p>
        </p:txBody>
      </p:sp>
      <p:sp>
        <p:nvSpPr>
          <p:cNvPr id="94212" name="Text Box 6"/>
          <p:cNvSpPr txBox="1">
            <a:spLocks noChangeArrowheads="1"/>
          </p:cNvSpPr>
          <p:nvPr/>
        </p:nvSpPr>
        <p:spPr bwMode="auto">
          <a:xfrm>
            <a:off x="179388" y="5516563"/>
            <a:ext cx="8964612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연속전도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활동전위의 최대값에 도달해 있는 활동부위와 휴지상태에 있는 이웃한 부위 사이의 </a:t>
            </a:r>
          </a:p>
          <a:p>
            <a:pPr eaLnBrk="1" hangingPunct="1"/>
            <a:r>
              <a:rPr lang="ko-KR" altLang="en-US"/>
              <a:t>국지적인 전류의 흐름에 의해</a:t>
            </a:r>
            <a:r>
              <a:rPr lang="en-US" altLang="ko-KR"/>
              <a:t>, </a:t>
            </a:r>
            <a:r>
              <a:rPr lang="ko-KR" altLang="en-US"/>
              <a:t>비활동부위의 막전위가 감소하여 역치에 도달하면 </a:t>
            </a:r>
          </a:p>
          <a:p>
            <a:pPr eaLnBrk="1" hangingPunct="1"/>
            <a:r>
              <a:rPr lang="ko-KR" altLang="en-US"/>
              <a:t>비활동부위였던 곳에 활동전위가 생긴다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198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5" descr="4-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8" t="46504" r="18498" b="4070"/>
          <a:stretch>
            <a:fillRect/>
          </a:stretch>
        </p:blipFill>
        <p:spPr bwMode="auto">
          <a:xfrm>
            <a:off x="179388" y="1196975"/>
            <a:ext cx="8858250" cy="49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Text Box 5"/>
          <p:cNvSpPr txBox="1">
            <a:spLocks noChangeArrowheads="1"/>
          </p:cNvSpPr>
          <p:nvPr/>
        </p:nvSpPr>
        <p:spPr bwMode="auto">
          <a:xfrm>
            <a:off x="179388" y="0"/>
            <a:ext cx="8964612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en-US" altLang="ko-KR"/>
          </a:p>
          <a:p>
            <a:pPr eaLnBrk="1" hangingPunct="1"/>
            <a:r>
              <a:rPr lang="ko-KR" altLang="en-US"/>
              <a:t>원래의 활동부는 휴지상태로 돌아가며</a:t>
            </a:r>
            <a:r>
              <a:rPr lang="en-US" altLang="ko-KR"/>
              <a:t>, </a:t>
            </a:r>
            <a:r>
              <a:rPr lang="ko-KR" altLang="en-US"/>
              <a:t>새로운 활동부위에서 유발된 활동전위가 또 </a:t>
            </a:r>
          </a:p>
          <a:p>
            <a:pPr eaLnBrk="1" hangingPunct="1"/>
            <a:r>
              <a:rPr lang="ko-KR" altLang="en-US"/>
              <a:t>다시 이웃한 비활동부위에 활동전위를 일으키는 현상이 축삭돌기의 끝에 도달할</a:t>
            </a:r>
          </a:p>
          <a:p>
            <a:pPr eaLnBrk="1" hangingPunct="1"/>
            <a:r>
              <a:rPr lang="ko-KR" altLang="en-US"/>
              <a:t>때까지 반복된다</a:t>
            </a:r>
            <a:r>
              <a:rPr lang="en-US" altLang="ko-KR"/>
              <a:t>.</a:t>
            </a:r>
          </a:p>
        </p:txBody>
      </p:sp>
      <p:sp>
        <p:nvSpPr>
          <p:cNvPr id="95236" name="Text Box 6"/>
          <p:cNvSpPr txBox="1">
            <a:spLocks noChangeArrowheads="1"/>
          </p:cNvSpPr>
          <p:nvPr/>
        </p:nvSpPr>
        <p:spPr bwMode="auto">
          <a:xfrm>
            <a:off x="158750" y="5956300"/>
            <a:ext cx="9023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활동전위 파동은 막을 따라 이동하는 것이 아니라</a:t>
            </a:r>
            <a:r>
              <a:rPr lang="en-US" altLang="ko-KR"/>
              <a:t>. </a:t>
            </a:r>
            <a:r>
              <a:rPr lang="ko-KR" altLang="en-US"/>
              <a:t>동일한 새로운 활동전위가 주변에서</a:t>
            </a:r>
          </a:p>
          <a:p>
            <a:pPr eaLnBrk="1" hangingPunct="1"/>
            <a:r>
              <a:rPr lang="ko-KR" altLang="en-US"/>
              <a:t>계속 생겨나며 이러한 과정이 축삭을 따라 계속 일어난다</a:t>
            </a:r>
            <a:r>
              <a:rPr lang="en-US" altLang="ko-KR"/>
              <a:t>. (</a:t>
            </a:r>
            <a:r>
              <a:rPr lang="ko-KR" altLang="en-US"/>
              <a:t>파도타기 응원과 흡사하다</a:t>
            </a:r>
            <a:r>
              <a:rPr lang="en-US" altLang="ko-KR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2283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/>
          <p:cNvSpPr txBox="1">
            <a:spLocks noChangeArrowheads="1"/>
          </p:cNvSpPr>
          <p:nvPr/>
        </p:nvSpPr>
        <p:spPr bwMode="auto">
          <a:xfrm>
            <a:off x="1476375" y="6308725"/>
            <a:ext cx="6048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/>
              <a:t> </a:t>
            </a:r>
          </a:p>
        </p:txBody>
      </p:sp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en-US" altLang="ko-KR"/>
          </a:p>
        </p:txBody>
      </p:sp>
      <p:pic>
        <p:nvPicPr>
          <p:cNvPr id="96260" name="Picture 5" descr="표4-2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" t="27902" r="2878" b="30228"/>
          <a:stretch>
            <a:fillRect/>
          </a:stretch>
        </p:blipFill>
        <p:spPr>
          <a:xfrm>
            <a:off x="0" y="3984625"/>
            <a:ext cx="9144000" cy="2873375"/>
          </a:xfrm>
          <a:noFill/>
        </p:spPr>
      </p:pic>
      <p:sp>
        <p:nvSpPr>
          <p:cNvPr id="96261" name="Text Box 6"/>
          <p:cNvSpPr txBox="1">
            <a:spLocks noChangeArrowheads="1"/>
          </p:cNvSpPr>
          <p:nvPr/>
        </p:nvSpPr>
        <p:spPr bwMode="auto">
          <a:xfrm>
            <a:off x="87313" y="44450"/>
            <a:ext cx="9099550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/>
              <a:t>-</a:t>
            </a:r>
            <a:r>
              <a:rPr lang="ko-KR" altLang="en-US"/>
              <a:t>전도 과정에서 각각의 활동전위는 축삭의 어느 부분에서나 동일하게</a:t>
            </a:r>
            <a:r>
              <a:rPr lang="en-US" altLang="ko-KR"/>
              <a:t>, </a:t>
            </a:r>
            <a:r>
              <a:rPr lang="ko-KR" altLang="en-US"/>
              <a:t>막투과성의 </a:t>
            </a:r>
          </a:p>
          <a:p>
            <a:pPr eaLnBrk="1" hangingPunct="1"/>
            <a:r>
              <a:rPr lang="ko-KR" altLang="en-US"/>
              <a:t>  변화와 전기화학적 농도기울기에 의해서 유도되며</a:t>
            </a:r>
            <a:r>
              <a:rPr lang="en-US" altLang="ko-KR"/>
              <a:t>, </a:t>
            </a:r>
            <a:r>
              <a:rPr lang="ko-KR" altLang="en-US"/>
              <a:t>축삭돌기가 아무리 길더라도</a:t>
            </a:r>
          </a:p>
          <a:p>
            <a:pPr eaLnBrk="1" hangingPunct="1"/>
            <a:r>
              <a:rPr lang="ko-KR" altLang="en-US"/>
              <a:t>  처음 것과 마지막 것이 동일하다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따라서</a:t>
            </a:r>
            <a:r>
              <a:rPr lang="en-US" altLang="ko-KR"/>
              <a:t>, </a:t>
            </a:r>
            <a:r>
              <a:rPr lang="ko-KR" altLang="en-US"/>
              <a:t>활동전위는 감소하지 않고 축삭돌기를 따라 전달된다</a:t>
            </a:r>
            <a:r>
              <a:rPr lang="en-US" altLang="ko-KR"/>
              <a:t>. (</a:t>
            </a:r>
            <a:r>
              <a:rPr lang="ko-KR" altLang="en-US"/>
              <a:t>원거리 신호전달</a:t>
            </a:r>
            <a:r>
              <a:rPr lang="en-US" altLang="ko-KR"/>
              <a:t>)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반면</a:t>
            </a:r>
            <a:r>
              <a:rPr lang="en-US" altLang="ko-KR"/>
              <a:t>, </a:t>
            </a:r>
            <a:r>
              <a:rPr lang="ko-KR" altLang="en-US"/>
              <a:t>차등전위는 점점 감소하며 전달되고</a:t>
            </a:r>
            <a:r>
              <a:rPr lang="en-US" altLang="ko-KR"/>
              <a:t>, </a:t>
            </a:r>
            <a:r>
              <a:rPr lang="ko-KR" altLang="en-US"/>
              <a:t>신호가 재생되지 않아 곧 소멸한다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활동전위는 탈분극에 의해서 열릴 수 있는 전압 개폐성 </a:t>
            </a:r>
            <a:r>
              <a:rPr lang="en-US" altLang="ko-KR"/>
              <a:t>Na </a:t>
            </a:r>
            <a:r>
              <a:rPr lang="ko-KR" altLang="en-US"/>
              <a:t>채널이 많은 막 부위에서만</a:t>
            </a:r>
          </a:p>
          <a:p>
            <a:pPr eaLnBrk="1" hangingPunct="1"/>
            <a:r>
              <a:rPr lang="ko-KR" altLang="en-US"/>
              <a:t>  발생하고</a:t>
            </a:r>
            <a:r>
              <a:rPr lang="en-US" altLang="ko-KR"/>
              <a:t>, </a:t>
            </a:r>
            <a:r>
              <a:rPr lang="ko-KR" altLang="en-US"/>
              <a:t>차등전위가 생성되는 흥분성 세포 부위는 전압개폐성 </a:t>
            </a:r>
            <a:r>
              <a:rPr lang="en-US" altLang="ko-KR"/>
              <a:t>Na </a:t>
            </a:r>
            <a:r>
              <a:rPr lang="ko-KR" altLang="en-US"/>
              <a:t>채널이 적다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따라서 차등전위가 일어나도록 특수화된 부위에서는 탈분극이 일어나도 활동전위가</a:t>
            </a:r>
          </a:p>
          <a:p>
            <a:pPr eaLnBrk="1" hangingPunct="1"/>
            <a:r>
              <a:rPr lang="ko-KR" altLang="en-US"/>
              <a:t>  생기지는 않는다</a:t>
            </a:r>
            <a:r>
              <a:rPr lang="en-US" altLang="ko-KR"/>
              <a:t>. </a:t>
            </a:r>
            <a:r>
              <a:rPr lang="ko-KR" altLang="en-US"/>
              <a:t>그러나 이 차등전위가 소멸되기 전에 주변으로 전도되어 이웃한</a:t>
            </a:r>
          </a:p>
          <a:p>
            <a:pPr eaLnBrk="1" hangingPunct="1"/>
            <a:r>
              <a:rPr lang="ko-KR" altLang="en-US"/>
              <a:t>  민감한 막 부분에서 활동전위를 일으킬 수 있다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전형적인 신경세포의 경우 차등전위는 외부에서 유입된 신호에 의해 세포체와 </a:t>
            </a:r>
          </a:p>
          <a:p>
            <a:pPr eaLnBrk="1" hangingPunct="1"/>
            <a:r>
              <a:rPr lang="ko-KR" altLang="en-US"/>
              <a:t>  수상돌기에서 만들어 지고</a:t>
            </a:r>
            <a:r>
              <a:rPr lang="en-US" altLang="ko-KR"/>
              <a:t>, </a:t>
            </a:r>
            <a:r>
              <a:rPr lang="ko-KR" altLang="en-US"/>
              <a:t>이 차등전위가 축삭기점구에 전달되었을 때 크기가 충분히</a:t>
            </a:r>
          </a:p>
          <a:p>
            <a:pPr eaLnBrk="1" hangingPunct="1"/>
            <a:r>
              <a:rPr lang="en-US" altLang="ko-KR"/>
              <a:t>  </a:t>
            </a:r>
            <a:r>
              <a:rPr lang="ko-KR" altLang="en-US"/>
              <a:t>크면</a:t>
            </a:r>
            <a:r>
              <a:rPr lang="en-US" altLang="ko-KR"/>
              <a:t>, </a:t>
            </a:r>
            <a:r>
              <a:rPr lang="ko-KR" altLang="en-US"/>
              <a:t>활동전위가 일어나고</a:t>
            </a:r>
            <a:r>
              <a:rPr lang="en-US" altLang="ko-KR"/>
              <a:t>, </a:t>
            </a:r>
            <a:r>
              <a:rPr lang="ko-KR" altLang="en-US"/>
              <a:t>한번 시작된 활동전위는 축삭말단으로 전도된다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159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en-US" altLang="ko-KR"/>
          </a:p>
        </p:txBody>
      </p:sp>
      <p:pic>
        <p:nvPicPr>
          <p:cNvPr id="97283" name="Picture 5" descr="4-13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9" t="4651" r="5756" b="7558"/>
          <a:stretch>
            <a:fillRect/>
          </a:stretch>
        </p:blipFill>
        <p:spPr>
          <a:xfrm>
            <a:off x="107950" y="1196975"/>
            <a:ext cx="6588125" cy="4711700"/>
          </a:xfrm>
          <a:noFill/>
        </p:spPr>
      </p:pic>
      <p:sp>
        <p:nvSpPr>
          <p:cNvPr id="97284" name="Text Box 6"/>
          <p:cNvSpPr txBox="1">
            <a:spLocks noChangeArrowheads="1"/>
          </p:cNvSpPr>
          <p:nvPr/>
        </p:nvSpPr>
        <p:spPr bwMode="auto">
          <a:xfrm>
            <a:off x="107950" y="44450"/>
            <a:ext cx="878522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불응기로 인해 활동전위는 한 방향으로 전파되며</a:t>
            </a:r>
            <a:r>
              <a:rPr lang="en-US" altLang="ko-KR"/>
              <a:t>, </a:t>
            </a:r>
            <a:r>
              <a:rPr lang="ko-KR" altLang="en-US"/>
              <a:t>활동전위의 빈도도 제한된다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신경세포는 방금 활동전위가 일어난 지역에서는 다시 새로운 활동전위가 생겨나지 </a:t>
            </a:r>
          </a:p>
          <a:p>
            <a:pPr eaLnBrk="1" hangingPunct="1"/>
            <a:r>
              <a:rPr lang="ko-KR" altLang="en-US"/>
              <a:t>  않도록 해주는 불응기</a:t>
            </a:r>
            <a:r>
              <a:rPr lang="en-US" altLang="ko-KR"/>
              <a:t>(refractory period)</a:t>
            </a:r>
            <a:r>
              <a:rPr lang="ko-KR" altLang="en-US"/>
              <a:t>가 있어 활동전위가 왕복되지 않는다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2202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en-US" altLang="ko-KR"/>
          </a:p>
        </p:txBody>
      </p:sp>
      <p:pic>
        <p:nvPicPr>
          <p:cNvPr id="98307" name="Picture 5" descr="4-14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9" t="4070" r="10689" b="6976"/>
          <a:stretch>
            <a:fillRect/>
          </a:stretch>
        </p:blipFill>
        <p:spPr>
          <a:xfrm>
            <a:off x="1331913" y="0"/>
            <a:ext cx="4824412" cy="3860800"/>
          </a:xfrm>
          <a:noFill/>
        </p:spPr>
      </p:pic>
      <p:sp>
        <p:nvSpPr>
          <p:cNvPr id="98308" name="Text Box 6"/>
          <p:cNvSpPr txBox="1">
            <a:spLocks noChangeArrowheads="1"/>
          </p:cNvSpPr>
          <p:nvPr/>
        </p:nvSpPr>
        <p:spPr bwMode="auto">
          <a:xfrm>
            <a:off x="0" y="3903663"/>
            <a:ext cx="915987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/>
              <a:t>-</a:t>
            </a:r>
            <a:r>
              <a:rPr lang="ko-KR" altLang="en-US"/>
              <a:t>절대불응기와 상대불응기</a:t>
            </a:r>
            <a:r>
              <a:rPr lang="en-US" altLang="ko-KR"/>
              <a:t>. </a:t>
            </a:r>
            <a:r>
              <a:rPr lang="ko-KR" altLang="en-US"/>
              <a:t>절대불응기에는 전압 개폐성 </a:t>
            </a:r>
            <a:r>
              <a:rPr lang="en-US" altLang="ko-KR"/>
              <a:t>Na </a:t>
            </a:r>
            <a:r>
              <a:rPr lang="ko-KR" altLang="en-US"/>
              <a:t>채널이 한번 열리게 되면</a:t>
            </a:r>
          </a:p>
          <a:p>
            <a:pPr eaLnBrk="1" hangingPunct="1"/>
            <a:r>
              <a:rPr lang="ko-KR" altLang="en-US"/>
              <a:t>  휴지전위에 도달하여 채널이 재준비 될 때까지는 아무리 강한 자극이 와서 탈분극이</a:t>
            </a:r>
          </a:p>
          <a:p>
            <a:pPr eaLnBrk="1" hangingPunct="1"/>
            <a:r>
              <a:rPr lang="ko-KR" altLang="en-US"/>
              <a:t>  일어나도 다시 열리지 않는다</a:t>
            </a:r>
            <a:r>
              <a:rPr lang="en-US" altLang="ko-KR"/>
              <a:t>. </a:t>
            </a:r>
          </a:p>
          <a:p>
            <a:pPr eaLnBrk="1" hangingPunct="1"/>
            <a:r>
              <a:rPr lang="ko-KR" altLang="en-US"/>
              <a:t>  따라서 절대불응기는 전압 개폐성 </a:t>
            </a:r>
            <a:r>
              <a:rPr lang="en-US" altLang="ko-KR"/>
              <a:t>Na </a:t>
            </a:r>
            <a:r>
              <a:rPr lang="ko-KR" altLang="en-US"/>
              <a:t>채널이 다시 열릴 수 있는 상태에 도달할 때까지 </a:t>
            </a:r>
          </a:p>
          <a:p>
            <a:pPr eaLnBrk="1" hangingPunct="1"/>
            <a:r>
              <a:rPr lang="ko-KR" altLang="en-US"/>
              <a:t>  지속된다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상대불응기 때는 정상적인 경우보다 훨씬 큰 유발요인에 의해서만 활동전위가 생긴다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  활동전위가 지나간 이후에만 나타나는데</a:t>
            </a:r>
            <a:r>
              <a:rPr lang="en-US" altLang="ko-KR"/>
              <a:t>, </a:t>
            </a:r>
            <a:r>
              <a:rPr lang="ko-KR" altLang="en-US"/>
              <a:t>느리게 열리는 전압개폐성 </a:t>
            </a:r>
            <a:r>
              <a:rPr lang="en-US" altLang="ko-KR"/>
              <a:t>K </a:t>
            </a:r>
            <a:r>
              <a:rPr lang="ko-KR" altLang="en-US"/>
              <a:t>채널이 아직 </a:t>
            </a:r>
          </a:p>
          <a:p>
            <a:pPr eaLnBrk="1" hangingPunct="1"/>
            <a:r>
              <a:rPr lang="ko-KR" altLang="en-US"/>
              <a:t>  열려있기 때문이다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  이 시기에는 보통 때보다 더 많은 탈분극에 의해서만 활동전위가 형성된다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223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4"/>
          <p:cNvSpPr txBox="1">
            <a:spLocks noChangeArrowheads="1"/>
          </p:cNvSpPr>
          <p:nvPr/>
        </p:nvSpPr>
        <p:spPr bwMode="auto">
          <a:xfrm>
            <a:off x="231775" y="1936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99331" name="Text Box 5"/>
          <p:cNvSpPr txBox="1">
            <a:spLocks noChangeArrowheads="1"/>
          </p:cNvSpPr>
          <p:nvPr/>
        </p:nvSpPr>
        <p:spPr bwMode="auto">
          <a:xfrm>
            <a:off x="158750" y="193675"/>
            <a:ext cx="9013825" cy="613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buFontTx/>
              <a:buChar char="•"/>
            </a:pPr>
            <a:r>
              <a:rPr lang="ko-KR" altLang="en-US"/>
              <a:t>불응기에 의해 활동전위의 빈도가 제한된다</a:t>
            </a:r>
            <a:r>
              <a:rPr lang="en-US" altLang="ko-KR"/>
              <a:t>.</a:t>
            </a:r>
          </a:p>
          <a:p>
            <a:pPr eaLnBrk="1" hangingPunct="1"/>
            <a:endParaRPr lang="en-US" altLang="ko-KR"/>
          </a:p>
          <a:p>
            <a:pPr eaLnBrk="1" hangingPunct="1">
              <a:buFontTx/>
              <a:buChar char="•"/>
            </a:pPr>
            <a:r>
              <a:rPr lang="ko-KR" altLang="en-US"/>
              <a:t>활동전위는 </a:t>
            </a:r>
            <a:r>
              <a:rPr lang="en-US" altLang="ko-KR"/>
              <a:t>all-or-none </a:t>
            </a:r>
            <a:r>
              <a:rPr lang="ko-KR" altLang="en-US"/>
              <a:t>방식으로 일어난다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신경막의 일부분이 탈분극되어 역치에 도달하면 활동전위가 시작되어 전혀 감소하지 </a:t>
            </a:r>
          </a:p>
          <a:p>
            <a:pPr eaLnBrk="1" hangingPunct="1"/>
            <a:r>
              <a:rPr lang="ko-KR" altLang="en-US"/>
              <a:t>  않고 막 전체에 퍼지게 된다</a:t>
            </a:r>
            <a:r>
              <a:rPr lang="en-US" altLang="ko-KR"/>
              <a:t>. 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또한 역치에 한 번 도달하면 생성되는 활동전위는 항상 최대값을 가진다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활동전위 동안의 전압의 변화가</a:t>
            </a:r>
            <a:r>
              <a:rPr lang="en-US" altLang="ko-KR"/>
              <a:t>, </a:t>
            </a:r>
            <a:r>
              <a:rPr lang="ko-KR" altLang="en-US"/>
              <a:t>농도 및 전기기울기에 의한 이온의 흐름에 의해 </a:t>
            </a:r>
          </a:p>
          <a:p>
            <a:pPr eaLnBrk="1" hangingPunct="1"/>
            <a:r>
              <a:rPr lang="ko-KR" altLang="en-US"/>
              <a:t>  생기며</a:t>
            </a:r>
            <a:r>
              <a:rPr lang="en-US" altLang="ko-KR"/>
              <a:t>, </a:t>
            </a:r>
            <a:r>
              <a:rPr lang="ko-KR" altLang="en-US"/>
              <a:t>이들 기울기는 탈분극 유발요인의 크기에 의해 영향을 받지 않기 때문이다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막 전위를 역치보다 더 크게 탈분극시키는 유발요인도 더 큰 활동전위를 만들어내지</a:t>
            </a:r>
          </a:p>
          <a:p>
            <a:pPr eaLnBrk="1" hangingPunct="1"/>
            <a:r>
              <a:rPr lang="ko-KR" altLang="en-US"/>
              <a:t>  못한다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그러므로 흥분성 막은 유발요인에 대해 막을 통해 감소하지 않고 전달될 수 있는</a:t>
            </a:r>
          </a:p>
          <a:p>
            <a:pPr eaLnBrk="1" hangingPunct="1"/>
            <a:r>
              <a:rPr lang="ko-KR" altLang="en-US"/>
              <a:t>  최대값의 활동전위를 나타내거나</a:t>
            </a:r>
            <a:r>
              <a:rPr lang="en-US" altLang="ko-KR"/>
              <a:t>, </a:t>
            </a:r>
            <a:r>
              <a:rPr lang="ko-KR" altLang="en-US"/>
              <a:t>아니면 전혀 활동전위를 나타내지 않는다</a:t>
            </a:r>
          </a:p>
          <a:p>
            <a:pPr eaLnBrk="1" hangingPunct="1"/>
            <a:r>
              <a:rPr lang="en-US" altLang="ko-KR"/>
              <a:t>  </a:t>
            </a:r>
            <a:r>
              <a:rPr lang="en-US" altLang="ko-KR">
                <a:sym typeface="Wingdings" pitchFamily="2" charset="2"/>
              </a:rPr>
              <a:t> all-or-none</a:t>
            </a:r>
          </a:p>
          <a:p>
            <a:pPr eaLnBrk="1" hangingPunct="1"/>
            <a:r>
              <a:rPr lang="en-US" altLang="ko-KR">
                <a:sym typeface="Wingdings" pitchFamily="2" charset="2"/>
              </a:rPr>
              <a:t>-</a:t>
            </a:r>
            <a:r>
              <a:rPr lang="ko-KR" altLang="en-US">
                <a:sym typeface="Wingdings" pitchFamily="2" charset="2"/>
              </a:rPr>
              <a:t>총을 쏘는 경우과 비슷한 개념으로</a:t>
            </a:r>
            <a:r>
              <a:rPr lang="en-US" altLang="ko-KR">
                <a:sym typeface="Wingdings" pitchFamily="2" charset="2"/>
              </a:rPr>
              <a:t>, </a:t>
            </a:r>
            <a:r>
              <a:rPr lang="ko-KR" altLang="en-US">
                <a:sym typeface="Wingdings" pitchFamily="2" charset="2"/>
              </a:rPr>
              <a:t>방아쇠를 충분히 당기지 않으면 총알은 발사되지</a:t>
            </a:r>
          </a:p>
          <a:p>
            <a:pPr eaLnBrk="1" hangingPunct="1"/>
            <a:r>
              <a:rPr lang="ko-KR" altLang="en-US">
                <a:sym typeface="Wingdings" pitchFamily="2" charset="2"/>
              </a:rPr>
              <a:t>  않으며 </a:t>
            </a:r>
            <a:r>
              <a:rPr lang="en-US" altLang="ko-KR">
                <a:sym typeface="Wingdings" pitchFamily="2" charset="2"/>
              </a:rPr>
              <a:t>(</a:t>
            </a:r>
            <a:r>
              <a:rPr lang="ko-KR" altLang="en-US">
                <a:sym typeface="Wingdings" pitchFamily="2" charset="2"/>
              </a:rPr>
              <a:t>역치에 도달하지 못함</a:t>
            </a:r>
            <a:r>
              <a:rPr lang="en-US" altLang="ko-KR">
                <a:sym typeface="Wingdings" pitchFamily="2" charset="2"/>
              </a:rPr>
              <a:t>), </a:t>
            </a:r>
            <a:r>
              <a:rPr lang="ko-KR" altLang="en-US">
                <a:sym typeface="Wingdings" pitchFamily="2" charset="2"/>
              </a:rPr>
              <a:t>충분히 방아쇠를 당기면 발사된다 </a:t>
            </a:r>
            <a:r>
              <a:rPr lang="en-US" altLang="ko-KR">
                <a:sym typeface="Wingdings" pitchFamily="2" charset="2"/>
              </a:rPr>
              <a:t>(</a:t>
            </a:r>
            <a:r>
              <a:rPr lang="ko-KR" altLang="en-US">
                <a:sym typeface="Wingdings" pitchFamily="2" charset="2"/>
              </a:rPr>
              <a:t>역치에 도달</a:t>
            </a:r>
            <a:r>
              <a:rPr lang="en-US" altLang="ko-KR">
                <a:sym typeface="Wingdings" pitchFamily="2" charset="2"/>
              </a:rPr>
              <a:t>).</a:t>
            </a:r>
          </a:p>
          <a:p>
            <a:pPr eaLnBrk="1" hangingPunct="1"/>
            <a:r>
              <a:rPr lang="en-US" altLang="ko-KR">
                <a:sym typeface="Wingdings" pitchFamily="2" charset="2"/>
              </a:rPr>
              <a:t>  </a:t>
            </a:r>
            <a:r>
              <a:rPr lang="ko-KR" altLang="en-US">
                <a:sym typeface="Wingdings" pitchFamily="2" charset="2"/>
              </a:rPr>
              <a:t>방아쇠를 강하게 당긴다고</a:t>
            </a:r>
            <a:r>
              <a:rPr lang="en-US" altLang="ko-KR">
                <a:sym typeface="Wingdings" pitchFamily="2" charset="2"/>
              </a:rPr>
              <a:t>, </a:t>
            </a:r>
            <a:r>
              <a:rPr lang="ko-KR" altLang="en-US">
                <a:sym typeface="Wingdings" pitchFamily="2" charset="2"/>
              </a:rPr>
              <a:t>총알이 강하게 나가는 것이 아니고</a:t>
            </a:r>
            <a:r>
              <a:rPr lang="en-US" altLang="ko-KR">
                <a:sym typeface="Wingdings" pitchFamily="2" charset="2"/>
              </a:rPr>
              <a:t>, </a:t>
            </a:r>
            <a:r>
              <a:rPr lang="ko-KR" altLang="en-US">
                <a:sym typeface="Wingdings" pitchFamily="2" charset="2"/>
              </a:rPr>
              <a:t>약하게 당긴다고</a:t>
            </a:r>
          </a:p>
          <a:p>
            <a:pPr eaLnBrk="1" hangingPunct="1"/>
            <a:r>
              <a:rPr lang="ko-KR" altLang="en-US">
                <a:sym typeface="Wingdings" pitchFamily="2" charset="2"/>
              </a:rPr>
              <a:t>  총알이 반만 발사되는 것도 불가능하다</a:t>
            </a:r>
            <a:r>
              <a:rPr lang="en-US" altLang="ko-KR">
                <a:sym typeface="Wingdings" pitchFamily="2" charset="2"/>
              </a:rPr>
              <a:t>.</a:t>
            </a:r>
          </a:p>
          <a:p>
            <a:pPr eaLnBrk="1" hangingPunct="1"/>
            <a:endParaRPr lang="en-US" altLang="ko-KR">
              <a:sym typeface="Wingdings" pitchFamily="2" charset="2"/>
            </a:endParaRPr>
          </a:p>
          <a:p>
            <a:pPr eaLnBrk="1" hangingPunct="1"/>
            <a:r>
              <a:rPr lang="en-US" altLang="ko-KR">
                <a:sym typeface="Wingdings" pitchFamily="2" charset="2"/>
              </a:rPr>
              <a:t>-</a:t>
            </a:r>
            <a:r>
              <a:rPr lang="ko-KR" altLang="en-US">
                <a:sym typeface="Wingdings" pitchFamily="2" charset="2"/>
              </a:rPr>
              <a:t>이러한 역치 현상으로 인해 중요한 자극과 중요하지 않은 자극이 구분된다</a:t>
            </a:r>
            <a:r>
              <a:rPr lang="en-US" altLang="ko-KR">
                <a:sym typeface="Wingdings" pitchFamily="2" charset="2"/>
              </a:rPr>
              <a:t>.</a:t>
            </a:r>
          </a:p>
          <a:p>
            <a:pPr eaLnBrk="1" hangingPunct="1"/>
            <a:r>
              <a:rPr lang="en-US" altLang="ko-KR">
                <a:sym typeface="Wingdings" pitchFamily="2" charset="2"/>
              </a:rPr>
              <a:t>  </a:t>
            </a:r>
            <a:r>
              <a:rPr lang="ko-KR" altLang="en-US">
                <a:sym typeface="Wingdings" pitchFamily="2" charset="2"/>
              </a:rPr>
              <a:t>자극이 너무 약해 막이 역치에 도달되지 못하며 활동전위가 시작되지 않는다</a:t>
            </a:r>
            <a:r>
              <a:rPr lang="en-US" altLang="ko-KR">
                <a:sym typeface="Wingdings" pitchFamily="2" charset="2"/>
              </a:rPr>
              <a:t>.</a:t>
            </a:r>
          </a:p>
          <a:p>
            <a:pPr eaLnBrk="1" hangingPunct="1"/>
            <a:endParaRPr lang="en-US" altLang="ko-KR">
              <a:sym typeface="Wingdings" pitchFamily="2" charset="2"/>
            </a:endParaRPr>
          </a:p>
          <a:p>
            <a:pPr eaLnBrk="1" hangingPunct="1">
              <a:buFontTx/>
              <a:buChar char="•"/>
            </a:pPr>
            <a:r>
              <a:rPr lang="ko-KR" altLang="en-US">
                <a:sym typeface="Wingdings" pitchFamily="2" charset="2"/>
              </a:rPr>
              <a:t>자극의 크기는 활동전위의 빈도로 나타난다</a:t>
            </a:r>
            <a:r>
              <a:rPr lang="en-US" altLang="ko-KR">
                <a:sym typeface="Wingdings" pitchFamily="2" charset="2"/>
              </a:rPr>
              <a:t>.</a:t>
            </a: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0072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en-US" altLang="ko-KR"/>
          </a:p>
        </p:txBody>
      </p:sp>
      <p:pic>
        <p:nvPicPr>
          <p:cNvPr id="100355" name="Picture 5" descr="4-15a,b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4" t="3488" r="8221" b="7558"/>
          <a:stretch>
            <a:fillRect/>
          </a:stretch>
        </p:blipFill>
        <p:spPr>
          <a:xfrm>
            <a:off x="0" y="371475"/>
            <a:ext cx="8532813" cy="6486525"/>
          </a:xfrm>
          <a:noFill/>
        </p:spPr>
      </p:pic>
      <p:sp>
        <p:nvSpPr>
          <p:cNvPr id="100356" name="Text Box 6"/>
          <p:cNvSpPr txBox="1">
            <a:spLocks noChangeArrowheads="1"/>
          </p:cNvSpPr>
          <p:nvPr/>
        </p:nvSpPr>
        <p:spPr bwMode="auto">
          <a:xfrm>
            <a:off x="182563" y="38100"/>
            <a:ext cx="8356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buFontTx/>
              <a:buChar char="•"/>
            </a:pPr>
            <a:r>
              <a:rPr lang="ko-KR" altLang="en-US"/>
              <a:t>수초</a:t>
            </a:r>
            <a:r>
              <a:rPr lang="en-US" altLang="ko-KR"/>
              <a:t>(myelin)</a:t>
            </a:r>
            <a:r>
              <a:rPr lang="ko-KR" altLang="en-US"/>
              <a:t>형성은 활동전위의 전도 속도를 증가시키고</a:t>
            </a:r>
            <a:r>
              <a:rPr lang="en-US" altLang="ko-KR"/>
              <a:t>, </a:t>
            </a:r>
            <a:r>
              <a:rPr lang="ko-KR" altLang="en-US"/>
              <a:t>에너지를 보존시킨다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716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en-US" altLang="ko-KR"/>
          </a:p>
        </p:txBody>
      </p:sp>
      <p:pic>
        <p:nvPicPr>
          <p:cNvPr id="101379" name="Picture 5" descr="4-15c,d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" t="27321" r="4111" b="27902"/>
          <a:stretch>
            <a:fillRect/>
          </a:stretch>
        </p:blipFill>
        <p:spPr>
          <a:xfrm>
            <a:off x="395288" y="3679825"/>
            <a:ext cx="8037512" cy="2773363"/>
          </a:xfrm>
          <a:noFill/>
        </p:spPr>
      </p:pic>
      <p:sp>
        <p:nvSpPr>
          <p:cNvPr id="101380" name="Text Box 7"/>
          <p:cNvSpPr txBox="1">
            <a:spLocks noChangeArrowheads="1"/>
          </p:cNvSpPr>
          <p:nvPr/>
        </p:nvSpPr>
        <p:spPr bwMode="auto">
          <a:xfrm>
            <a:off x="107950" y="115888"/>
            <a:ext cx="8937625" cy="366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en-US" altLang="ko-KR"/>
              <a:t>-</a:t>
            </a:r>
            <a:r>
              <a:rPr lang="ko-KR" altLang="en-US"/>
              <a:t>앞에서 언급한 연속전도는 수초 </a:t>
            </a:r>
            <a:r>
              <a:rPr lang="en-US" altLang="ko-KR"/>
              <a:t>(myelin)</a:t>
            </a:r>
            <a:r>
              <a:rPr lang="ko-KR" altLang="en-US"/>
              <a:t>가 없는 축삭에서 일어나며</a:t>
            </a:r>
            <a:r>
              <a:rPr lang="en-US" altLang="ko-KR"/>
              <a:t>,</a:t>
            </a:r>
          </a:p>
          <a:p>
            <a:pPr eaLnBrk="1" hangingPunct="1"/>
            <a:r>
              <a:rPr lang="ko-KR" altLang="en-US"/>
              <a:t>  척추동물의 축삭은 규칙적으로 수초에 덮혀있다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수초는 주로 지질로 이루어져 있는데</a:t>
            </a:r>
            <a:r>
              <a:rPr lang="en-US" altLang="ko-KR"/>
              <a:t>, </a:t>
            </a:r>
            <a:r>
              <a:rPr lang="ko-KR" altLang="en-US"/>
              <a:t>전선의 피복처럼 절연체로 작용하여</a:t>
            </a:r>
          </a:p>
          <a:p>
            <a:pPr eaLnBrk="1" hangingPunct="1"/>
            <a:r>
              <a:rPr lang="ko-KR" altLang="en-US"/>
              <a:t>  전류의 누출을 방지한다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수초는 신경세포의 일부가 아니라</a:t>
            </a:r>
            <a:r>
              <a:rPr lang="en-US" altLang="ko-KR"/>
              <a:t>, </a:t>
            </a:r>
            <a:r>
              <a:rPr lang="ko-KR" altLang="en-US"/>
              <a:t>젤리 롤처럼 축삭을 감싸고 있는 수초 형성세포로</a:t>
            </a:r>
          </a:p>
          <a:p>
            <a:pPr eaLnBrk="1" hangingPunct="1"/>
            <a:r>
              <a:rPr lang="ko-KR" altLang="en-US"/>
              <a:t>  구성된다</a:t>
            </a:r>
            <a:r>
              <a:rPr lang="en-US" altLang="ko-KR"/>
              <a:t>. (</a:t>
            </a:r>
            <a:r>
              <a:rPr lang="ko-KR" altLang="en-US"/>
              <a:t>중추신경계에서는 </a:t>
            </a:r>
            <a:r>
              <a:rPr lang="en-US" altLang="ko-KR"/>
              <a:t>oligodendrocyte, </a:t>
            </a:r>
            <a:r>
              <a:rPr lang="ko-KR" altLang="en-US"/>
              <a:t>말초신경계에서는 </a:t>
            </a:r>
            <a:r>
              <a:rPr lang="en-US" altLang="ko-KR"/>
              <a:t>Schwann </a:t>
            </a:r>
            <a:r>
              <a:rPr lang="ko-KR" altLang="en-US"/>
              <a:t>세포</a:t>
            </a:r>
            <a:r>
              <a:rPr lang="en-US" altLang="ko-KR"/>
              <a:t>)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수초 사이에는 수초로 둘러싸이지 않고</a:t>
            </a:r>
            <a:r>
              <a:rPr lang="en-US" altLang="ko-KR"/>
              <a:t>, </a:t>
            </a:r>
            <a:r>
              <a:rPr lang="ko-KR" altLang="en-US"/>
              <a:t>세포 외액에 노출된 부분이 있는데 이부분을</a:t>
            </a:r>
          </a:p>
          <a:p>
            <a:pPr eaLnBrk="1" hangingPunct="1"/>
            <a:r>
              <a:rPr lang="ko-KR" altLang="en-US"/>
              <a:t>  랑비에 결절이라고 부른다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막전위는 축삭이 세포외액에 노출된 랑비에 결절부위에서만 생겨난다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전압 개폐성 </a:t>
            </a:r>
            <a:r>
              <a:rPr lang="en-US" altLang="ko-KR"/>
              <a:t>Na </a:t>
            </a:r>
            <a:r>
              <a:rPr lang="ko-KR" altLang="en-US"/>
              <a:t>채널은 이 부위에만 많이 존재한다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반면 수초가 없는 신경섬유는 전압 개폐성 </a:t>
            </a:r>
            <a:r>
              <a:rPr lang="en-US" altLang="ko-KR"/>
              <a:t>Na </a:t>
            </a:r>
            <a:r>
              <a:rPr lang="ko-KR" altLang="en-US"/>
              <a:t>채널이 고루 퍼져있다</a:t>
            </a:r>
            <a:r>
              <a:rPr lang="en-US" altLang="ko-KR"/>
              <a:t>.</a:t>
            </a:r>
          </a:p>
          <a:p>
            <a:pPr eaLnBrk="1" hangingPunct="1"/>
            <a:r>
              <a:rPr lang="en-US" altLang="ko-KR"/>
              <a:t>-</a:t>
            </a:r>
            <a:r>
              <a:rPr lang="ko-KR" altLang="en-US"/>
              <a:t>수초를 가진 섬유에서 활동전위의 전파는 도약전파라 불린다</a:t>
            </a:r>
            <a:r>
              <a:rPr lang="en-US" altLang="ko-KR"/>
              <a:t>.</a:t>
            </a:r>
          </a:p>
          <a:p>
            <a:pPr eaLnBrk="1" hangingPunct="1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476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3"/>
          <p:cNvSpPr txBox="1">
            <a:spLocks noChangeArrowheads="1"/>
          </p:cNvSpPr>
          <p:nvPr/>
        </p:nvSpPr>
        <p:spPr bwMode="auto">
          <a:xfrm>
            <a:off x="900113" y="6381750"/>
            <a:ext cx="741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endParaRPr lang="en-US" altLang="ko-KR"/>
          </a:p>
        </p:txBody>
      </p:sp>
      <p:pic>
        <p:nvPicPr>
          <p:cNvPr id="102403" name="Picture 5" descr="4-16-1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" t="4070" r="2466" b="6976"/>
          <a:stretch>
            <a:fillRect/>
          </a:stretch>
        </p:blipFill>
        <p:spPr>
          <a:xfrm>
            <a:off x="395288" y="0"/>
            <a:ext cx="8324850" cy="5510213"/>
          </a:xfrm>
          <a:noFill/>
        </p:spPr>
      </p:pic>
      <p:sp>
        <p:nvSpPr>
          <p:cNvPr id="102404" name="Text Box 6"/>
          <p:cNvSpPr txBox="1">
            <a:spLocks noChangeArrowheads="1"/>
          </p:cNvSpPr>
          <p:nvPr/>
        </p:nvSpPr>
        <p:spPr bwMode="auto">
          <a:xfrm>
            <a:off x="539750" y="5516563"/>
            <a:ext cx="81851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/>
              <a:t>도약전도</a:t>
            </a:r>
            <a:r>
              <a:rPr lang="en-US" altLang="ko-KR"/>
              <a:t>. </a:t>
            </a:r>
            <a:r>
              <a:rPr lang="ko-KR" altLang="en-US"/>
              <a:t>활동전위가 수초섬유의 결절에서 다음 결절로 뛰어 넘어간다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도약전도는 활동전위를 빠르게 전달하는데</a:t>
            </a:r>
            <a:r>
              <a:rPr lang="en-US" altLang="ko-KR"/>
              <a:t>, </a:t>
            </a:r>
            <a:r>
              <a:rPr lang="ko-KR" altLang="en-US"/>
              <a:t>그 이유는 활동전위가 수초로 덮인</a:t>
            </a:r>
          </a:p>
          <a:p>
            <a:pPr eaLnBrk="1" hangingPunct="1"/>
            <a:r>
              <a:rPr lang="ko-KR" altLang="en-US"/>
              <a:t>부분을 뛰어넘어 수초가 없는 부분에서만 재생되기 때문이다</a:t>
            </a:r>
            <a:r>
              <a:rPr lang="en-US" altLang="ko-KR"/>
              <a:t>.</a:t>
            </a:r>
          </a:p>
          <a:p>
            <a:pPr eaLnBrk="1" hangingPunct="1"/>
            <a:r>
              <a:rPr lang="ko-KR" altLang="en-US"/>
              <a:t>도약전도는 연속전도에 비해 </a:t>
            </a:r>
            <a:r>
              <a:rPr lang="en-US" altLang="ko-KR"/>
              <a:t>50</a:t>
            </a:r>
            <a:r>
              <a:rPr lang="ko-KR" altLang="en-US"/>
              <a:t>배 정도 전도가 빠르다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542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9107</Words>
  <Application>Microsoft Office PowerPoint</Application>
  <PresentationFormat>화면 슬라이드 쇼(4:3)</PresentationFormat>
  <Paragraphs>1182</Paragraphs>
  <Slides>114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114</vt:i4>
      </vt:variant>
    </vt:vector>
  </HeadingPairs>
  <TitlesOfParts>
    <vt:vector size="115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biology education</dc:creator>
  <cp:lastModifiedBy>biology education</cp:lastModifiedBy>
  <cp:revision>1</cp:revision>
  <dcterms:created xsi:type="dcterms:W3CDTF">2010-11-17T02:00:14Z</dcterms:created>
  <dcterms:modified xsi:type="dcterms:W3CDTF">2010-11-17T02:00:46Z</dcterms:modified>
</cp:coreProperties>
</file>