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9E8FA-FD63-4155-9CFC-9EEDD3F5635F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44917-BEE3-43F7-A1DC-4D304E36D0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2392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9E8FA-FD63-4155-9CFC-9EEDD3F5635F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44917-BEE3-43F7-A1DC-4D304E36D0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8319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9E8FA-FD63-4155-9CFC-9EEDD3F5635F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44917-BEE3-43F7-A1DC-4D304E36D0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479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9E8FA-FD63-4155-9CFC-9EEDD3F5635F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44917-BEE3-43F7-A1DC-4D304E36D0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333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9E8FA-FD63-4155-9CFC-9EEDD3F5635F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44917-BEE3-43F7-A1DC-4D304E36D0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3347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9E8FA-FD63-4155-9CFC-9EEDD3F5635F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44917-BEE3-43F7-A1DC-4D304E36D0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1371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9E8FA-FD63-4155-9CFC-9EEDD3F5635F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44917-BEE3-43F7-A1DC-4D304E36D0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0037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9E8FA-FD63-4155-9CFC-9EEDD3F5635F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44917-BEE3-43F7-A1DC-4D304E36D0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6589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9E8FA-FD63-4155-9CFC-9EEDD3F5635F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44917-BEE3-43F7-A1DC-4D304E36D0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8181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9E8FA-FD63-4155-9CFC-9EEDD3F5635F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44917-BEE3-43F7-A1DC-4D304E36D0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8197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9E8FA-FD63-4155-9CFC-9EEDD3F5635F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44917-BEE3-43F7-A1DC-4D304E36D0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809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9E8FA-FD63-4155-9CFC-9EEDD3F5635F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44917-BEE3-43F7-A1DC-4D304E36D01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143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5" descr="E-C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r="19089"/>
          <a:stretch>
            <a:fillRect/>
          </a:stretch>
        </p:blipFill>
        <p:spPr bwMode="auto">
          <a:xfrm>
            <a:off x="34925" y="1920875"/>
            <a:ext cx="5321300" cy="4184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331" name="Text Box 6"/>
          <p:cNvSpPr txBox="1">
            <a:spLocks noChangeAspect="1" noChangeArrowheads="1"/>
          </p:cNvSpPr>
          <p:nvPr/>
        </p:nvSpPr>
        <p:spPr bwMode="auto">
          <a:xfrm>
            <a:off x="419100" y="3151188"/>
            <a:ext cx="293688" cy="284162"/>
          </a:xfrm>
          <a:prstGeom prst="rect">
            <a:avLst/>
          </a:prstGeom>
          <a:solidFill>
            <a:srgbClr val="FEBCBA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en-US" altLang="ko-KR" sz="1200" b="1">
                <a:latin typeface="Arial" charset="0"/>
              </a:rPr>
              <a:t>1</a:t>
            </a:r>
          </a:p>
        </p:txBody>
      </p:sp>
      <p:sp>
        <p:nvSpPr>
          <p:cNvPr id="227332" name="Text Box 7"/>
          <p:cNvSpPr txBox="1">
            <a:spLocks noChangeAspect="1" noChangeArrowheads="1"/>
          </p:cNvSpPr>
          <p:nvPr/>
        </p:nvSpPr>
        <p:spPr bwMode="auto">
          <a:xfrm>
            <a:off x="1244600" y="3902075"/>
            <a:ext cx="292100" cy="284163"/>
          </a:xfrm>
          <a:prstGeom prst="rect">
            <a:avLst/>
          </a:prstGeom>
          <a:solidFill>
            <a:srgbClr val="FEBCBA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en-US" altLang="ko-KR" sz="1200" b="1">
                <a:solidFill>
                  <a:srgbClr val="1D1D57"/>
                </a:solidFill>
                <a:latin typeface="Arial" charset="0"/>
              </a:rPr>
              <a:t>2</a:t>
            </a:r>
          </a:p>
        </p:txBody>
      </p:sp>
      <p:sp>
        <p:nvSpPr>
          <p:cNvPr id="227333" name="Text Box 8"/>
          <p:cNvSpPr txBox="1">
            <a:spLocks noChangeAspect="1" noChangeArrowheads="1"/>
          </p:cNvSpPr>
          <p:nvPr/>
        </p:nvSpPr>
        <p:spPr bwMode="auto">
          <a:xfrm>
            <a:off x="2900363" y="3868738"/>
            <a:ext cx="292100" cy="284162"/>
          </a:xfrm>
          <a:prstGeom prst="rect">
            <a:avLst/>
          </a:prstGeom>
          <a:solidFill>
            <a:srgbClr val="FEBCBA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en-US" altLang="ko-KR" sz="1200" b="1">
                <a:solidFill>
                  <a:srgbClr val="1D1D57"/>
                </a:solidFill>
                <a:latin typeface="Arial" charset="0"/>
              </a:rPr>
              <a:t>3</a:t>
            </a:r>
          </a:p>
        </p:txBody>
      </p:sp>
      <p:sp>
        <p:nvSpPr>
          <p:cNvPr id="227334" name="Text Box 9"/>
          <p:cNvSpPr txBox="1">
            <a:spLocks noChangeAspect="1" noChangeArrowheads="1"/>
          </p:cNvSpPr>
          <p:nvPr/>
        </p:nvSpPr>
        <p:spPr bwMode="auto">
          <a:xfrm>
            <a:off x="3049588" y="2900363"/>
            <a:ext cx="292100" cy="284162"/>
          </a:xfrm>
          <a:prstGeom prst="rect">
            <a:avLst/>
          </a:prstGeom>
          <a:solidFill>
            <a:srgbClr val="FEBCBA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en-US" altLang="ko-KR" sz="1200" b="1">
                <a:solidFill>
                  <a:srgbClr val="1D1D57"/>
                </a:solidFill>
                <a:latin typeface="Arial" charset="0"/>
              </a:rPr>
              <a:t>3</a:t>
            </a:r>
          </a:p>
        </p:txBody>
      </p:sp>
      <p:sp>
        <p:nvSpPr>
          <p:cNvPr id="227335" name="Text Box 10"/>
          <p:cNvSpPr txBox="1">
            <a:spLocks noChangeArrowheads="1"/>
          </p:cNvSpPr>
          <p:nvPr/>
        </p:nvSpPr>
        <p:spPr bwMode="auto">
          <a:xfrm>
            <a:off x="76200" y="6111875"/>
            <a:ext cx="2528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kumimoji="0" lang="en-US" altLang="ko-KR" sz="1400" b="1">
                <a:latin typeface="Arial" charset="0"/>
              </a:rPr>
              <a:t>Donald M. Bers 2002 Nature</a:t>
            </a:r>
          </a:p>
        </p:txBody>
      </p:sp>
      <p:sp>
        <p:nvSpPr>
          <p:cNvPr id="227336" name="Rectangle 11"/>
          <p:cNvSpPr>
            <a:spLocks noChangeArrowheads="1"/>
          </p:cNvSpPr>
          <p:nvPr/>
        </p:nvSpPr>
        <p:spPr bwMode="auto">
          <a:xfrm>
            <a:off x="5364163" y="1916113"/>
            <a:ext cx="3779837" cy="386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latinLnBrk="0" hangingPunct="0">
              <a:lnSpc>
                <a:spcPct val="110000"/>
              </a:lnSpc>
              <a:buFontTx/>
              <a:buChar char="•"/>
            </a:pPr>
            <a:r>
              <a:rPr kumimoji="0" lang="en-US" altLang="ko-KR" sz="1600">
                <a:latin typeface="Arial" charset="0"/>
              </a:rPr>
              <a:t>t-tubule </a:t>
            </a:r>
            <a:r>
              <a:rPr kumimoji="0" lang="ko-KR" altLang="en-US" sz="1600">
                <a:latin typeface="Arial" charset="0"/>
              </a:rPr>
              <a:t>막의 탈분극화</a:t>
            </a:r>
            <a:endParaRPr kumimoji="0" lang="en-US" altLang="ko-KR" sz="1600">
              <a:latin typeface="Arial" charset="0"/>
            </a:endParaRPr>
          </a:p>
          <a:p>
            <a:pPr eaLnBrk="0" latinLnBrk="0" hangingPunct="0">
              <a:lnSpc>
                <a:spcPct val="110000"/>
              </a:lnSpc>
              <a:buFontTx/>
              <a:buChar char="•"/>
            </a:pPr>
            <a:endParaRPr kumimoji="0" lang="en-US" altLang="ko-KR" sz="1600">
              <a:latin typeface="Arial" charset="0"/>
            </a:endParaRPr>
          </a:p>
          <a:p>
            <a:pPr eaLnBrk="0" latinLnBrk="0" hangingPunct="0">
              <a:lnSpc>
                <a:spcPct val="110000"/>
              </a:lnSpc>
              <a:buFontTx/>
              <a:buChar char="•"/>
            </a:pPr>
            <a:r>
              <a:rPr kumimoji="0" lang="en-US" altLang="ko-KR" sz="1600">
                <a:latin typeface="Arial" charset="0"/>
              </a:rPr>
              <a:t>L-type Ca </a:t>
            </a:r>
            <a:r>
              <a:rPr kumimoji="0" lang="ko-KR" altLang="en-US" sz="1600">
                <a:latin typeface="Arial" charset="0"/>
              </a:rPr>
              <a:t>채널</a:t>
            </a:r>
            <a:r>
              <a:rPr kumimoji="0" lang="en-US" altLang="ko-KR" sz="1600">
                <a:latin typeface="Arial" charset="0"/>
              </a:rPr>
              <a:t>(DHPR)</a:t>
            </a:r>
            <a:r>
              <a:rPr kumimoji="0" lang="ko-KR" altLang="en-US" sz="1600">
                <a:latin typeface="Arial" charset="0"/>
              </a:rPr>
              <a:t>이 열려</a:t>
            </a:r>
          </a:p>
          <a:p>
            <a:pPr eaLnBrk="0" latinLnBrk="0" hangingPunct="0">
              <a:lnSpc>
                <a:spcPct val="110000"/>
              </a:lnSpc>
            </a:pPr>
            <a:r>
              <a:rPr kumimoji="0" lang="en-US" altLang="ko-KR" sz="1600">
                <a:latin typeface="Arial" charset="0"/>
              </a:rPr>
              <a:t> </a:t>
            </a:r>
            <a:r>
              <a:rPr kumimoji="0" lang="ko-KR" altLang="en-US" sz="1600">
                <a:latin typeface="Arial" charset="0"/>
              </a:rPr>
              <a:t>세포외액으로부터 소량의 </a:t>
            </a:r>
            <a:r>
              <a:rPr kumimoji="0" lang="en-US" altLang="ko-KR" sz="1600">
                <a:latin typeface="Arial" charset="0"/>
              </a:rPr>
              <a:t>Ca</a:t>
            </a:r>
            <a:r>
              <a:rPr kumimoji="0" lang="ko-KR" altLang="en-US" sz="1600">
                <a:latin typeface="Arial" charset="0"/>
              </a:rPr>
              <a:t>이 유입</a:t>
            </a:r>
          </a:p>
          <a:p>
            <a:pPr eaLnBrk="0" latinLnBrk="0" hangingPunct="0">
              <a:lnSpc>
                <a:spcPct val="60000"/>
              </a:lnSpc>
            </a:pPr>
            <a:endParaRPr kumimoji="0" lang="en-US" altLang="ko-KR" sz="1600">
              <a:latin typeface="Arial" charset="0"/>
            </a:endParaRPr>
          </a:p>
          <a:p>
            <a:pPr eaLnBrk="0" latinLnBrk="0" hangingPunct="0">
              <a:lnSpc>
                <a:spcPct val="110000"/>
              </a:lnSpc>
              <a:buFontTx/>
              <a:buChar char="•"/>
            </a:pPr>
            <a:r>
              <a:rPr kumimoji="0" lang="ko-KR" altLang="en-US" sz="1600">
                <a:latin typeface="Arial" charset="0"/>
              </a:rPr>
              <a:t>유입된 </a:t>
            </a:r>
            <a:r>
              <a:rPr kumimoji="0" lang="en-US" altLang="ko-KR" sz="1600">
                <a:latin typeface="Arial" charset="0"/>
              </a:rPr>
              <a:t>Ca</a:t>
            </a:r>
            <a:r>
              <a:rPr kumimoji="0" lang="ko-KR" altLang="en-US" sz="1600">
                <a:latin typeface="Arial" charset="0"/>
              </a:rPr>
              <a:t>이 </a:t>
            </a:r>
            <a:r>
              <a:rPr kumimoji="0" lang="en-US" altLang="ko-KR" sz="1600">
                <a:latin typeface="Arial" charset="0"/>
              </a:rPr>
              <a:t>RyR(CRC)</a:t>
            </a:r>
            <a:r>
              <a:rPr kumimoji="0" lang="ko-KR" altLang="en-US" sz="1600">
                <a:latin typeface="Arial" charset="0"/>
              </a:rPr>
              <a:t>를 활성화하여</a:t>
            </a:r>
            <a:r>
              <a:rPr kumimoji="0" lang="en-US" altLang="ko-KR" sz="1600">
                <a:latin typeface="Arial" charset="0"/>
              </a:rPr>
              <a:t>,   </a:t>
            </a:r>
          </a:p>
          <a:p>
            <a:pPr eaLnBrk="0" latinLnBrk="0" hangingPunct="0">
              <a:lnSpc>
                <a:spcPct val="110000"/>
              </a:lnSpc>
            </a:pPr>
            <a:r>
              <a:rPr kumimoji="0" lang="en-US" altLang="ko-KR" sz="1600">
                <a:latin typeface="Arial" charset="0"/>
              </a:rPr>
              <a:t>  </a:t>
            </a:r>
            <a:r>
              <a:rPr kumimoji="0" lang="ko-KR" altLang="en-US" sz="1600">
                <a:latin typeface="Arial" charset="0"/>
              </a:rPr>
              <a:t>근소포체로부터 </a:t>
            </a:r>
            <a:r>
              <a:rPr kumimoji="0" lang="en-US" altLang="ko-KR" sz="1600">
                <a:latin typeface="Arial" charset="0"/>
              </a:rPr>
              <a:t>RyR</a:t>
            </a:r>
            <a:r>
              <a:rPr kumimoji="0" lang="ko-KR" altLang="en-US" sz="1600">
                <a:latin typeface="Arial" charset="0"/>
              </a:rPr>
              <a:t>을 통해</a:t>
            </a:r>
          </a:p>
          <a:p>
            <a:pPr eaLnBrk="0" latinLnBrk="0" hangingPunct="0">
              <a:lnSpc>
                <a:spcPct val="110000"/>
              </a:lnSpc>
            </a:pPr>
            <a:r>
              <a:rPr kumimoji="0" lang="ko-KR" altLang="en-US" sz="1600">
                <a:latin typeface="Arial" charset="0"/>
              </a:rPr>
              <a:t>  대량의 </a:t>
            </a:r>
            <a:r>
              <a:rPr kumimoji="0" lang="en-US" altLang="ko-KR" sz="1600">
                <a:latin typeface="Arial" charset="0"/>
              </a:rPr>
              <a:t>Ca</a:t>
            </a:r>
            <a:r>
              <a:rPr kumimoji="0" lang="ko-KR" altLang="en-US" sz="1600">
                <a:latin typeface="Arial" charset="0"/>
              </a:rPr>
              <a:t>이 세포질로 방출됨</a:t>
            </a:r>
          </a:p>
          <a:p>
            <a:pPr eaLnBrk="0" latinLnBrk="0" hangingPunct="0">
              <a:lnSpc>
                <a:spcPct val="60000"/>
              </a:lnSpc>
            </a:pPr>
            <a:endParaRPr kumimoji="0" lang="en-US" altLang="ko-KR" sz="1600">
              <a:latin typeface="Arial" charset="0"/>
            </a:endParaRPr>
          </a:p>
          <a:p>
            <a:pPr eaLnBrk="0" latinLnBrk="0" hangingPunct="0">
              <a:lnSpc>
                <a:spcPct val="110000"/>
              </a:lnSpc>
              <a:buFontTx/>
              <a:buChar char="•"/>
            </a:pPr>
            <a:r>
              <a:rPr kumimoji="0" lang="ko-KR" altLang="en-US" sz="1600">
                <a:latin typeface="Arial" charset="0"/>
              </a:rPr>
              <a:t>방출된 </a:t>
            </a:r>
            <a:r>
              <a:rPr kumimoji="0" lang="en-US" altLang="ko-KR" sz="1600">
                <a:latin typeface="Arial" charset="0"/>
              </a:rPr>
              <a:t>Ca</a:t>
            </a:r>
            <a:r>
              <a:rPr kumimoji="0" lang="ko-KR" altLang="en-US" sz="1600">
                <a:latin typeface="Arial" charset="0"/>
              </a:rPr>
              <a:t>에 의해 심근의 수축이 </a:t>
            </a:r>
          </a:p>
          <a:p>
            <a:pPr eaLnBrk="0" latinLnBrk="0" hangingPunct="0">
              <a:lnSpc>
                <a:spcPct val="110000"/>
              </a:lnSpc>
            </a:pPr>
            <a:r>
              <a:rPr kumimoji="0" lang="ko-KR" altLang="en-US" sz="1600">
                <a:latin typeface="Arial" charset="0"/>
              </a:rPr>
              <a:t>  일어남</a:t>
            </a:r>
          </a:p>
          <a:p>
            <a:pPr eaLnBrk="0" latinLnBrk="0" hangingPunct="0">
              <a:lnSpc>
                <a:spcPct val="110000"/>
              </a:lnSpc>
            </a:pPr>
            <a:endParaRPr kumimoji="0" lang="ko-KR" altLang="en-US" sz="1600">
              <a:latin typeface="Arial" charset="0"/>
            </a:endParaRPr>
          </a:p>
          <a:p>
            <a:pPr eaLnBrk="0" latinLnBrk="0" hangingPunct="0">
              <a:lnSpc>
                <a:spcPct val="110000"/>
              </a:lnSpc>
              <a:buFontTx/>
              <a:buChar char="•"/>
            </a:pPr>
            <a:r>
              <a:rPr kumimoji="0" lang="en-US" altLang="ko-KR" sz="1600">
                <a:latin typeface="Arial" charset="0"/>
              </a:rPr>
              <a:t>Ca</a:t>
            </a:r>
            <a:r>
              <a:rPr kumimoji="0" lang="ko-KR" altLang="en-US" sz="1600">
                <a:latin typeface="Arial" charset="0"/>
              </a:rPr>
              <a:t>은 다시 근소포체의 </a:t>
            </a:r>
            <a:r>
              <a:rPr kumimoji="0" lang="en-US" altLang="ko-KR" sz="1600">
                <a:latin typeface="Arial" charset="0"/>
              </a:rPr>
              <a:t>Ca</a:t>
            </a:r>
            <a:r>
              <a:rPr kumimoji="0" lang="en-US" altLang="ko-KR" sz="1600" baseline="32000">
                <a:latin typeface="Arial" charset="0"/>
              </a:rPr>
              <a:t>2+</a:t>
            </a:r>
            <a:r>
              <a:rPr kumimoji="0" lang="en-US" altLang="ko-KR" sz="1600">
                <a:latin typeface="Arial" charset="0"/>
              </a:rPr>
              <a:t>-ATPase</a:t>
            </a:r>
          </a:p>
          <a:p>
            <a:pPr eaLnBrk="0" latinLnBrk="0" hangingPunct="0">
              <a:lnSpc>
                <a:spcPct val="110000"/>
              </a:lnSpc>
            </a:pPr>
            <a:r>
              <a:rPr kumimoji="0" lang="ko-KR" altLang="en-US" sz="1600">
                <a:latin typeface="Arial" charset="0"/>
              </a:rPr>
              <a:t> 펌프를 통해 근소포체로 재흡수됨</a:t>
            </a:r>
            <a:r>
              <a:rPr kumimoji="0" lang="en-US" altLang="ko-KR" sz="1600">
                <a:latin typeface="Arial" charset="0"/>
              </a:rPr>
              <a:t>.</a:t>
            </a:r>
          </a:p>
          <a:p>
            <a:pPr eaLnBrk="0" latinLnBrk="0" hangingPunct="0">
              <a:lnSpc>
                <a:spcPct val="110000"/>
              </a:lnSpc>
            </a:pPr>
            <a:r>
              <a:rPr kumimoji="0" lang="en-US" altLang="ko-KR" sz="1600">
                <a:latin typeface="Arial" charset="0"/>
              </a:rPr>
              <a:t>  </a:t>
            </a:r>
          </a:p>
        </p:txBody>
      </p:sp>
      <p:sp>
        <p:nvSpPr>
          <p:cNvPr id="227337" name="Text Box 12"/>
          <p:cNvSpPr txBox="1">
            <a:spLocks noChangeArrowheads="1"/>
          </p:cNvSpPr>
          <p:nvPr/>
        </p:nvSpPr>
        <p:spPr bwMode="auto">
          <a:xfrm>
            <a:off x="1619250" y="765175"/>
            <a:ext cx="525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2000" b="1">
                <a:latin typeface="Arial" charset="0"/>
              </a:rPr>
              <a:t>2.  </a:t>
            </a:r>
            <a:r>
              <a:rPr lang="ko-KR" altLang="en-US" sz="2000" b="1">
                <a:latin typeface="Arial" charset="0"/>
              </a:rPr>
              <a:t>심근의 </a:t>
            </a:r>
            <a:r>
              <a:rPr lang="en-US" altLang="ko-KR" sz="2000" b="1">
                <a:latin typeface="Arial" charset="0"/>
              </a:rPr>
              <a:t>Excitation-Contraction coupling</a:t>
            </a:r>
          </a:p>
        </p:txBody>
      </p:sp>
    </p:spTree>
    <p:extLst>
      <p:ext uri="{BB962C8B-B14F-4D97-AF65-F5344CB8AC3E}">
        <p14:creationId xmlns:p14="http://schemas.microsoft.com/office/powerpoint/2010/main" val="1604870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4" descr="9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3809" r="20198" b="5237"/>
          <a:stretch>
            <a:fillRect/>
          </a:stretch>
        </p:blipFill>
        <p:spPr>
          <a:xfrm>
            <a:off x="323850" y="765175"/>
            <a:ext cx="3668713" cy="3959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6547" name="Text Box 5"/>
          <p:cNvSpPr txBox="1">
            <a:spLocks noChangeArrowheads="1"/>
          </p:cNvSpPr>
          <p:nvPr/>
        </p:nvSpPr>
        <p:spPr bwMode="auto">
          <a:xfrm>
            <a:off x="107950" y="4972050"/>
            <a:ext cx="437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혈액과 세포간의 매개체 작용하는 간질액</a:t>
            </a:r>
          </a:p>
        </p:txBody>
      </p:sp>
      <p:pic>
        <p:nvPicPr>
          <p:cNvPr id="236548" name="Picture 6" descr="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3809" r="20198" b="3809"/>
          <a:stretch>
            <a:fillRect/>
          </a:stretch>
        </p:blipFill>
        <p:spPr bwMode="auto">
          <a:xfrm>
            <a:off x="5292725" y="1125538"/>
            <a:ext cx="3330575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9" name="Text Box 7"/>
          <p:cNvSpPr txBox="1">
            <a:spLocks noChangeArrowheads="1"/>
          </p:cNvSpPr>
          <p:nvPr/>
        </p:nvSpPr>
        <p:spPr bwMode="auto">
          <a:xfrm>
            <a:off x="4932363" y="4856163"/>
            <a:ext cx="4070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모세혈관 벽을 가로질러 농도기울기를</a:t>
            </a:r>
          </a:p>
          <a:p>
            <a:pPr eaLnBrk="1" hangingPunct="1"/>
            <a:r>
              <a:rPr lang="ko-KR" altLang="en-US"/>
              <a:t>따라 일어나는 각 용질의 교환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62209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7-24 </a:t>
            </a:r>
          </a:p>
        </p:txBody>
      </p:sp>
      <p:sp>
        <p:nvSpPr>
          <p:cNvPr id="328707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28708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2261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7-25 </a:t>
            </a:r>
          </a:p>
        </p:txBody>
      </p:sp>
      <p:sp>
        <p:nvSpPr>
          <p:cNvPr id="329731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29732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9062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7-26 </a:t>
            </a:r>
          </a:p>
        </p:txBody>
      </p:sp>
      <p:sp>
        <p:nvSpPr>
          <p:cNvPr id="330755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30756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80389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</a:t>
            </a:r>
          </a:p>
        </p:txBody>
      </p:sp>
      <p:sp>
        <p:nvSpPr>
          <p:cNvPr id="331779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31780" name="Picture 4" descr="표 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99991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  </a:t>
            </a:r>
          </a:p>
        </p:txBody>
      </p:sp>
      <p:sp>
        <p:nvSpPr>
          <p:cNvPr id="332803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32804" name="Picture 4" descr="표 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73840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7-27 </a:t>
            </a:r>
          </a:p>
        </p:txBody>
      </p:sp>
      <p:sp>
        <p:nvSpPr>
          <p:cNvPr id="333827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33828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32100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7-28 </a:t>
            </a:r>
          </a:p>
        </p:txBody>
      </p:sp>
      <p:sp>
        <p:nvSpPr>
          <p:cNvPr id="334851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34852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4853" name="Rectangle 5"/>
          <p:cNvSpPr>
            <a:spLocks noChangeArrowheads="1"/>
          </p:cNvSpPr>
          <p:nvPr/>
        </p:nvSpPr>
        <p:spPr bwMode="auto">
          <a:xfrm>
            <a:off x="4327525" y="3108325"/>
            <a:ext cx="488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ko-KR" altLang="en-US"/>
              <a:t>단 </a:t>
            </a:r>
          </a:p>
          <a:p>
            <a:pPr eaLnBrk="0" latinLnBrk="0" hangingPunct="0"/>
            <a:endParaRPr lang="ko-KR" altLang="en-US"/>
          </a:p>
        </p:txBody>
      </p:sp>
      <p:sp>
        <p:nvSpPr>
          <p:cNvPr id="334854" name="Rectangle 6"/>
          <p:cNvSpPr>
            <a:spLocks noChangeArrowheads="1"/>
          </p:cNvSpPr>
          <p:nvPr/>
        </p:nvSpPr>
        <p:spPr bwMode="auto">
          <a:xfrm>
            <a:off x="4327525" y="3108325"/>
            <a:ext cx="488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ko-KR" altLang="en-US"/>
              <a:t>단 </a:t>
            </a:r>
          </a:p>
          <a:p>
            <a:pPr eaLnBrk="0" latinLnBrk="0" hangingPunct="0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30043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7-29 </a:t>
            </a:r>
          </a:p>
        </p:txBody>
      </p:sp>
      <p:sp>
        <p:nvSpPr>
          <p:cNvPr id="335875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35876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82145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7-30 </a:t>
            </a:r>
          </a:p>
        </p:txBody>
      </p:sp>
      <p:sp>
        <p:nvSpPr>
          <p:cNvPr id="336899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36900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07846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7-31 </a:t>
            </a:r>
          </a:p>
        </p:txBody>
      </p:sp>
      <p:sp>
        <p:nvSpPr>
          <p:cNvPr id="337923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37924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702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ext Box 4"/>
          <p:cNvSpPr txBox="1">
            <a:spLocks noChangeArrowheads="1"/>
          </p:cNvSpPr>
          <p:nvPr/>
        </p:nvSpPr>
        <p:spPr bwMode="auto">
          <a:xfrm>
            <a:off x="250825" y="-26988"/>
            <a:ext cx="1920875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2400" b="1"/>
              <a:t>10</a:t>
            </a:r>
            <a:r>
              <a:rPr lang="ko-KR" altLang="en-US" sz="2400" b="1"/>
              <a:t>장</a:t>
            </a:r>
            <a:r>
              <a:rPr lang="en-US" altLang="ko-KR" sz="2400" b="1"/>
              <a:t>: </a:t>
            </a:r>
            <a:r>
              <a:rPr lang="ko-KR" altLang="en-US" sz="2400" b="1"/>
              <a:t>방어계</a:t>
            </a:r>
          </a:p>
        </p:txBody>
      </p:sp>
      <p:sp>
        <p:nvSpPr>
          <p:cNvPr id="237571" name="Text Box 5"/>
          <p:cNvSpPr txBox="1">
            <a:spLocks noChangeArrowheads="1"/>
          </p:cNvSpPr>
          <p:nvPr/>
        </p:nvSpPr>
        <p:spPr bwMode="auto">
          <a:xfrm>
            <a:off x="0" y="404813"/>
            <a:ext cx="9144000" cy="636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ko-KR" altLang="en-US" b="1"/>
              <a:t>면역 </a:t>
            </a:r>
            <a:r>
              <a:rPr lang="en-US" altLang="ko-KR" b="1"/>
              <a:t>(immunity)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면역계 </a:t>
            </a:r>
            <a:r>
              <a:rPr lang="en-US" altLang="ko-KR"/>
              <a:t>(immune system: </a:t>
            </a:r>
            <a:r>
              <a:rPr lang="en-US" altLang="ko-KR">
                <a:latin typeface="Arial" charset="0"/>
              </a:rPr>
              <a:t>‘</a:t>
            </a:r>
            <a:r>
              <a:rPr lang="ko-KR" altLang="en-US"/>
              <a:t>정상적 자신</a:t>
            </a:r>
            <a:r>
              <a:rPr lang="en-US" altLang="ko-KR">
                <a:latin typeface="Arial" charset="0"/>
              </a:rPr>
              <a:t>’</a:t>
            </a:r>
            <a:r>
              <a:rPr lang="ko-KR" altLang="en-US"/>
              <a:t>에 대하여 외래적인 물질을 중화하거나 또는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파괴</a:t>
            </a:r>
            <a:r>
              <a:rPr lang="en-US" altLang="ko-KR"/>
              <a:t>, </a:t>
            </a:r>
            <a:r>
              <a:rPr lang="ko-KR" altLang="en-US"/>
              <a:t>인식</a:t>
            </a:r>
            <a:r>
              <a:rPr lang="en-US" altLang="ko-KR"/>
              <a:t>, </a:t>
            </a:r>
            <a:r>
              <a:rPr lang="ko-KR" altLang="en-US"/>
              <a:t>저지하는데 중심 역할을 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(1) </a:t>
            </a:r>
            <a:r>
              <a:rPr lang="ko-KR" altLang="en-US"/>
              <a:t>침입하는 병원체</a:t>
            </a:r>
            <a:r>
              <a:rPr lang="en-US" altLang="ko-KR"/>
              <a:t>(pathogen:</a:t>
            </a:r>
            <a:r>
              <a:rPr lang="ko-KR" altLang="en-US"/>
              <a:t>병을 유발하는 바이러스와 박테리아</a:t>
            </a:r>
            <a:r>
              <a:rPr lang="en-US" altLang="ko-KR"/>
              <a:t>, </a:t>
            </a:r>
            <a:r>
              <a:rPr lang="ko-KR" altLang="en-US"/>
              <a:t>그리고 기생성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  </a:t>
            </a:r>
            <a:r>
              <a:rPr lang="en-US" altLang="ko-KR"/>
              <a:t>(parasitic) </a:t>
            </a:r>
            <a:r>
              <a:rPr lang="ko-KR" altLang="en-US"/>
              <a:t>곰팡이</a:t>
            </a:r>
            <a:r>
              <a:rPr lang="en-US" altLang="ko-KR"/>
              <a:t>, </a:t>
            </a:r>
            <a:r>
              <a:rPr lang="ko-KR" altLang="en-US"/>
              <a:t>원생동물</a:t>
            </a:r>
            <a:r>
              <a:rPr lang="en-US" altLang="ko-KR"/>
              <a:t>, </a:t>
            </a:r>
            <a:r>
              <a:rPr lang="ko-KR" altLang="en-US"/>
              <a:t>작은 동물</a:t>
            </a:r>
            <a:r>
              <a:rPr lang="en-US" altLang="ko-KR"/>
              <a:t>)</a:t>
            </a:r>
            <a:r>
              <a:rPr lang="ko-KR" altLang="en-US"/>
              <a:t>에 대한 방어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(2) </a:t>
            </a:r>
            <a:r>
              <a:rPr lang="ko-KR" altLang="en-US"/>
              <a:t>노쇠한 세포</a:t>
            </a:r>
            <a:r>
              <a:rPr lang="en-US" altLang="ko-KR"/>
              <a:t>(</a:t>
            </a:r>
            <a:r>
              <a:rPr lang="ko-KR" altLang="en-US"/>
              <a:t>예</a:t>
            </a:r>
            <a:r>
              <a:rPr lang="en-US" altLang="ko-KR"/>
              <a:t>:</a:t>
            </a:r>
            <a:r>
              <a:rPr lang="ko-KR" altLang="en-US"/>
              <a:t>노화된 적혈구</a:t>
            </a:r>
            <a:r>
              <a:rPr lang="en-US" altLang="ko-KR"/>
              <a:t>)</a:t>
            </a:r>
            <a:r>
              <a:rPr lang="ko-KR" altLang="en-US"/>
              <a:t>와 조직 부스러기</a:t>
            </a:r>
            <a:r>
              <a:rPr lang="en-US" altLang="ko-KR"/>
              <a:t>(</a:t>
            </a:r>
            <a:r>
              <a:rPr lang="ko-KR" altLang="en-US"/>
              <a:t>예</a:t>
            </a:r>
            <a:r>
              <a:rPr lang="en-US" altLang="ko-KR"/>
              <a:t>:</a:t>
            </a:r>
            <a:r>
              <a:rPr lang="ko-KR" altLang="en-US"/>
              <a:t>외상이나 병에 의해 상해를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  받은 조직</a:t>
            </a:r>
            <a:r>
              <a:rPr lang="en-US" altLang="ko-KR"/>
              <a:t>)</a:t>
            </a:r>
            <a:r>
              <a:rPr lang="ko-KR" altLang="en-US"/>
              <a:t>의 제거</a:t>
            </a:r>
            <a:r>
              <a:rPr lang="en-US" altLang="ko-KR"/>
              <a:t>. </a:t>
            </a:r>
            <a:r>
              <a:rPr lang="ko-KR" altLang="en-US"/>
              <a:t>조직 부스러기의 제거는 상처 치유와 조직의 치유에 필요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(3) </a:t>
            </a:r>
            <a:r>
              <a:rPr lang="ko-KR" altLang="en-US"/>
              <a:t>체내에서 유래한 비정상적 또는 돌연변이 세포의 인식과 파괴</a:t>
            </a:r>
            <a:r>
              <a:rPr lang="en-US" altLang="ko-KR"/>
              <a:t>. </a:t>
            </a:r>
            <a:r>
              <a:rPr lang="ko-KR" altLang="en-US"/>
              <a:t>이러한 기능은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  면역 감시로 암에 대한 </a:t>
            </a:r>
            <a:r>
              <a:rPr lang="en-US" altLang="ko-KR"/>
              <a:t>1</a:t>
            </a:r>
            <a:r>
              <a:rPr lang="ko-KR" altLang="en-US"/>
              <a:t>차적 내부 방어이다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병원성 박테리아</a:t>
            </a:r>
            <a:r>
              <a:rPr lang="en-US" altLang="ko-KR"/>
              <a:t>, </a:t>
            </a:r>
            <a:r>
              <a:rPr lang="ko-KR" altLang="en-US"/>
              <a:t>바이러스</a:t>
            </a:r>
            <a:r>
              <a:rPr lang="en-US" altLang="ko-KR"/>
              <a:t>, </a:t>
            </a:r>
            <a:r>
              <a:rPr lang="ko-KR" altLang="en-US"/>
              <a:t>내부 기생체는 면역 방어계의 주된 목표물이다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면역계 방어에 대항하는 </a:t>
            </a:r>
            <a:r>
              <a:rPr lang="en-US" altLang="ko-KR"/>
              <a:t>1</a:t>
            </a:r>
            <a:r>
              <a:rPr lang="ko-KR" altLang="en-US"/>
              <a:t>차적 외부의 적은 병의 원인이 되는 병원체라 불리는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생물학적 침입자들이다</a:t>
            </a:r>
            <a:r>
              <a:rPr lang="en-US" altLang="ko-KR"/>
              <a:t>. </a:t>
            </a:r>
            <a:r>
              <a:rPr lang="ko-KR" altLang="en-US"/>
              <a:t>병원체가 질병을 유발하는 힘은 병원체의 발병성이라 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신체를 침입한 병원성 박테리아는 대부분 침입 받은 세포에 상해를 주는 효소 또는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독소의 분비를 통해 조직 손상을 유도하고 발병하게 한다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파괴를 통해 박테리아의 성장에 필요한 영양분을 얻는다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584052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7-32 </a:t>
            </a:r>
          </a:p>
        </p:txBody>
      </p:sp>
      <p:sp>
        <p:nvSpPr>
          <p:cNvPr id="338947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38948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35669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Text Box 2"/>
          <p:cNvSpPr txBox="1">
            <a:spLocks noChangeArrowheads="1"/>
          </p:cNvSpPr>
          <p:nvPr/>
        </p:nvSpPr>
        <p:spPr bwMode="auto">
          <a:xfrm>
            <a:off x="468313" y="6308725"/>
            <a:ext cx="79200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  젖소는 우유 생산에 막대한 칼슘을 요구하여 젖몸살이 발생할 수 있다</a:t>
            </a:r>
            <a:r>
              <a:rPr lang="en-US" altLang="ko-KR"/>
              <a:t>.</a:t>
            </a:r>
          </a:p>
        </p:txBody>
      </p:sp>
      <p:sp>
        <p:nvSpPr>
          <p:cNvPr id="339971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39972" name="Picture 4" descr="32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0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19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-</a:t>
            </a:r>
            <a:r>
              <a:rPr lang="ko-KR" altLang="en-US"/>
              <a:t>내부 기생체는 거의 대부분 원생동물</a:t>
            </a:r>
            <a:r>
              <a:rPr lang="en-US" altLang="ko-KR"/>
              <a:t>, </a:t>
            </a:r>
            <a:r>
              <a:rPr lang="ko-KR" altLang="en-US"/>
              <a:t>효모</a:t>
            </a:r>
            <a:r>
              <a:rPr lang="en-US" altLang="ko-KR"/>
              <a:t>, </a:t>
            </a:r>
            <a:r>
              <a:rPr lang="ko-KR" altLang="en-US"/>
              <a:t>다세포 균류</a:t>
            </a:r>
            <a:r>
              <a:rPr lang="en-US" altLang="ko-KR"/>
              <a:t>, </a:t>
            </a:r>
            <a:r>
              <a:rPr lang="ko-KR" altLang="en-US"/>
              <a:t>동물과 같은 진핵세포체로</a:t>
            </a:r>
          </a:p>
          <a:p>
            <a:pPr eaLnBrk="1" hangingPunct="1"/>
            <a:r>
              <a:rPr lang="ko-KR" altLang="en-US"/>
              <a:t>  숙주의 내부에 살면서 기생체의 성장과 생식에 필요한 영양분을 숙주로부터 얻는다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기생충은 숙주세포의 영양분 고갈</a:t>
            </a:r>
            <a:r>
              <a:rPr lang="en-US" altLang="ko-KR"/>
              <a:t>, </a:t>
            </a:r>
            <a:r>
              <a:rPr lang="ko-KR" altLang="en-US"/>
              <a:t>물리적</a:t>
            </a:r>
            <a:r>
              <a:rPr lang="en-US" altLang="ko-KR"/>
              <a:t>, </a:t>
            </a:r>
            <a:r>
              <a:rPr lang="ko-KR" altLang="en-US"/>
              <a:t>화학적 손상을 주기 때문에 위험하다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바이러스는 스스로는 세포적 존재가 아니다</a:t>
            </a:r>
            <a:r>
              <a:rPr lang="en-US" altLang="ko-KR"/>
              <a:t>. </a:t>
            </a:r>
            <a:r>
              <a:rPr lang="ko-KR" altLang="en-US"/>
              <a:t>바이러스는 핵산</a:t>
            </a:r>
            <a:r>
              <a:rPr lang="en-US" altLang="ko-KR"/>
              <a:t>(DNA </a:t>
            </a:r>
            <a:r>
              <a:rPr lang="ko-KR" altLang="en-US"/>
              <a:t>또는 </a:t>
            </a:r>
            <a:r>
              <a:rPr lang="en-US" altLang="ko-KR"/>
              <a:t>RNA)</a:t>
            </a:r>
            <a:r>
              <a:rPr lang="ko-KR" altLang="en-US"/>
              <a:t>과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이를 둘러싼 단백질 껍질로 구성되어 있다</a:t>
            </a:r>
            <a:r>
              <a:rPr lang="en-US" altLang="ko-KR"/>
              <a:t>. </a:t>
            </a:r>
            <a:r>
              <a:rPr lang="ko-KR" altLang="en-US"/>
              <a:t>이들은 에너지를 생산하거나 단백질을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합성할 수 있는 세포기관이 없기 때문에</a:t>
            </a:r>
            <a:r>
              <a:rPr lang="en-US" altLang="ko-KR"/>
              <a:t>, </a:t>
            </a:r>
            <a:r>
              <a:rPr lang="ko-KR" altLang="en-US"/>
              <a:t>숙주세포에 들어가 그들의 목적에 따라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숙주세포의 생화학 반응 시설을 점령하여 물질대사와 생식을 수행한다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바이러스는 숙주세포의 에너지원을 고갈시킬 뿐 아니라</a:t>
            </a:r>
            <a:r>
              <a:rPr lang="en-US" altLang="ko-KR"/>
              <a:t>, </a:t>
            </a:r>
            <a:r>
              <a:rPr lang="ko-KR" altLang="en-US"/>
              <a:t>바이러스의 핵산은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숙주세포가 바이러스의 증식에 필요한 단백질들을 합성하도록 지시한다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바이러스가 숙주세포에 끼어들어가면</a:t>
            </a:r>
            <a:r>
              <a:rPr lang="en-US" altLang="ko-KR"/>
              <a:t>, </a:t>
            </a:r>
            <a:r>
              <a:rPr lang="ko-KR" altLang="en-US"/>
              <a:t>숙주의 방어계는 감염된 세포를 더 이상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정상세포로 인식하지 않기 때문에 파괴한다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바이러스가 세포 상해 또는 죽음으로 유도할 수 있는 것은</a:t>
            </a:r>
            <a:r>
              <a:rPr lang="en-US" altLang="ko-KR"/>
              <a:t>, </a:t>
            </a:r>
            <a:r>
              <a:rPr lang="ko-KR" altLang="en-US"/>
              <a:t>숙주세포의 중요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구성물질을 고갈시키거나</a:t>
            </a:r>
            <a:r>
              <a:rPr lang="en-US" altLang="ko-KR"/>
              <a:t>, </a:t>
            </a:r>
            <a:r>
              <a:rPr lang="ko-KR" altLang="en-US"/>
              <a:t>세포가 스스로에게 독성을 갖는 물질을 합성하거나</a:t>
            </a:r>
            <a:r>
              <a:rPr lang="en-US" altLang="ko-KR"/>
              <a:t>,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  <a:r>
              <a:rPr lang="ko-KR" altLang="en-US"/>
              <a:t>세포를 암세포로 변형하도록 지시하기 때문이다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55916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39619" name="Text Box 5"/>
          <p:cNvSpPr txBox="1">
            <a:spLocks noChangeArrowheads="1"/>
          </p:cNvSpPr>
          <p:nvPr/>
        </p:nvSpPr>
        <p:spPr bwMode="auto">
          <a:xfrm>
            <a:off x="0" y="211138"/>
            <a:ext cx="91440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/>
              <a:t>척추동물에서 면역반응은 선천적 또는 후천적이다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대부분의 척추동물에서 면역은 </a:t>
            </a:r>
            <a:r>
              <a:rPr lang="en-US" altLang="ko-KR"/>
              <a:t>2</a:t>
            </a:r>
            <a:r>
              <a:rPr lang="ko-KR" altLang="en-US"/>
              <a:t>개의 서로 다른 상보적 작용에 의해 일어난다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  (1) </a:t>
            </a:r>
            <a:r>
              <a:rPr lang="ko-KR" altLang="en-US" b="1"/>
              <a:t>선천면역계</a:t>
            </a:r>
            <a:r>
              <a:rPr lang="en-US" altLang="ko-KR" b="1"/>
              <a:t>(innate immune system)</a:t>
            </a:r>
            <a:r>
              <a:rPr lang="ko-KR" altLang="en-US"/>
              <a:t>은 어떤 위험물에 노출되었을 때 즉각적</a:t>
            </a:r>
          </a:p>
          <a:p>
            <a:pPr eaLnBrk="1" hangingPunct="1"/>
            <a:r>
              <a:rPr lang="en-US" altLang="ko-KR"/>
              <a:t>       </a:t>
            </a:r>
            <a:r>
              <a:rPr lang="ko-KR" altLang="en-US"/>
              <a:t>반응을 보이는 동물의 비특이적 면역반응에 해당한다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       </a:t>
            </a:r>
            <a:r>
              <a:rPr lang="ko-KR" altLang="en-US"/>
              <a:t>이러한 비특이적 반응은 선천적인 방어 기작으로 처음 접하는 것일지라도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    </a:t>
            </a:r>
            <a:r>
              <a:rPr lang="ko-KR" altLang="en-US"/>
              <a:t>외부 물질 또는 비정상적인 물질에 대항한 방어를 수행한다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 </a:t>
            </a:r>
            <a:r>
              <a:rPr lang="ko-KR" altLang="en-US"/>
              <a:t>이러한 반응은 감염원</a:t>
            </a:r>
            <a:r>
              <a:rPr lang="en-US" altLang="ko-KR"/>
              <a:t>, </a:t>
            </a:r>
            <a:r>
              <a:rPr lang="ko-KR" altLang="en-US"/>
              <a:t>화학 자극물</a:t>
            </a:r>
            <a:r>
              <a:rPr lang="en-US" altLang="ko-KR"/>
              <a:t>, </a:t>
            </a:r>
            <a:r>
              <a:rPr lang="ko-KR" altLang="en-US"/>
              <a:t>물리적 상해</a:t>
            </a:r>
            <a:r>
              <a:rPr lang="en-US" altLang="ko-KR"/>
              <a:t>, </a:t>
            </a:r>
            <a:r>
              <a:rPr lang="ko-KR" altLang="en-US"/>
              <a:t>화상에 의한 조직 상해 등의</a:t>
            </a:r>
          </a:p>
          <a:p>
            <a:pPr eaLnBrk="1" hangingPunct="1"/>
            <a:r>
              <a:rPr lang="ko-KR" altLang="en-US"/>
              <a:t>       매우 광범위한 위험요소에 대한 방어기작이다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(2) </a:t>
            </a:r>
            <a:r>
              <a:rPr lang="ko-KR" altLang="en-US" b="1"/>
              <a:t>적응 면역계</a:t>
            </a:r>
            <a:r>
              <a:rPr lang="en-US" altLang="ko-KR" b="1"/>
              <a:t>(adaptive)</a:t>
            </a:r>
            <a:r>
              <a:rPr lang="ko-KR" altLang="en-US" b="1"/>
              <a:t>또는 획득 면역계</a:t>
            </a:r>
            <a:r>
              <a:rPr lang="en-US" altLang="ko-KR" b="1"/>
              <a:t>(acquired)</a:t>
            </a:r>
            <a:r>
              <a:rPr lang="ko-KR" altLang="en-US"/>
              <a:t>로 불리는 면역계는</a:t>
            </a:r>
            <a:r>
              <a:rPr lang="en-US" altLang="ko-KR"/>
              <a:t>,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  이미 신체에 노출되었던 특정 외부 물질에 대해 선택적으로 반응하는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  특이적 면역반응으로</a:t>
            </a:r>
            <a:r>
              <a:rPr lang="en-US" altLang="ko-KR"/>
              <a:t>, </a:t>
            </a:r>
            <a:r>
              <a:rPr lang="ko-KR" altLang="en-US"/>
              <a:t>적을 선별하여 특이적인 공격을 준비할 시간이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  필요하다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    </a:t>
            </a:r>
            <a:r>
              <a:rPr lang="ko-KR" altLang="en-US"/>
              <a:t>따라서 적응 면역계가 작동하기 위해서는 선천 면역에 비하여 많은 시간을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  필요로 하며</a:t>
            </a:r>
            <a:r>
              <a:rPr lang="en-US" altLang="ko-KR"/>
              <a:t>, </a:t>
            </a:r>
            <a:r>
              <a:rPr lang="ko-KR" altLang="en-US"/>
              <a:t>적에 대한 특이성을 갖는다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74316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ext Box 5"/>
          <p:cNvSpPr txBox="1">
            <a:spLocks noChangeArrowheads="1"/>
          </p:cNvSpPr>
          <p:nvPr/>
        </p:nvSpPr>
        <p:spPr bwMode="auto">
          <a:xfrm>
            <a:off x="0" y="-26988"/>
            <a:ext cx="9144000" cy="273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모든 생물체의 면역반응은 </a:t>
            </a:r>
            <a:r>
              <a:rPr lang="en-US" altLang="ko-KR">
                <a:latin typeface="Arial" charset="0"/>
              </a:rPr>
              <a:t>“</a:t>
            </a:r>
            <a:r>
              <a:rPr lang="ko-KR" altLang="en-US"/>
              <a:t>비자기</a:t>
            </a:r>
            <a:r>
              <a:rPr lang="en-US" altLang="ko-KR">
                <a:latin typeface="Arial" charset="0"/>
              </a:rPr>
              <a:t>”</a:t>
            </a:r>
            <a:r>
              <a:rPr lang="ko-KR" altLang="en-US"/>
              <a:t>로부터 </a:t>
            </a:r>
            <a:r>
              <a:rPr lang="en-US" altLang="ko-KR">
                <a:latin typeface="Arial" charset="0"/>
              </a:rPr>
              <a:t>“</a:t>
            </a:r>
            <a:r>
              <a:rPr lang="ko-KR" altLang="en-US"/>
              <a:t>자기</a:t>
            </a:r>
            <a:r>
              <a:rPr lang="en-US" altLang="ko-KR">
                <a:latin typeface="Arial" charset="0"/>
              </a:rPr>
              <a:t>”</a:t>
            </a:r>
            <a:r>
              <a:rPr lang="ko-KR" altLang="en-US"/>
              <a:t>를 구별하는 능력에서 비롯된다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획득 면역과 선천 면역은 모두 자기 자신의 조직을 인식하고 외부 물질로부터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자기 자신을 구분할 수 있는 능력에 의존한다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자기와 비자기의 인식은 원형질막에 있는 특정 형태인식수용체</a:t>
            </a:r>
            <a:r>
              <a:rPr lang="en-US" altLang="ko-KR"/>
              <a:t>(pattern recognition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receptor </a:t>
            </a:r>
            <a:r>
              <a:rPr lang="ko-KR" altLang="en-US"/>
              <a:t>또는 형태인식 단백질</a:t>
            </a:r>
            <a:r>
              <a:rPr lang="en-US" altLang="ko-KR"/>
              <a:t>)</a:t>
            </a:r>
            <a:r>
              <a:rPr lang="ko-KR" altLang="en-US"/>
              <a:t>에 의하여 이루어진다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예를 들어 포유동물에서 대부분의 면역세포는 </a:t>
            </a:r>
            <a:r>
              <a:rPr lang="en-US" altLang="ko-KR"/>
              <a:t>toll </a:t>
            </a:r>
            <a:r>
              <a:rPr lang="ko-KR" altLang="en-US"/>
              <a:t>유사 수용체</a:t>
            </a:r>
            <a:r>
              <a:rPr lang="en-US" altLang="ko-KR"/>
              <a:t>(toll-like receptor)</a:t>
            </a:r>
            <a:r>
              <a:rPr lang="ko-KR" altLang="en-US"/>
              <a:t>를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갖고 있는데 이는 선천적 면역계의 눈 역할을 한다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이러한 감지 단백질들은 병원체의 비자기 거대분자를 인식하고 결합한다</a:t>
            </a:r>
            <a:r>
              <a:rPr lang="en-US" altLang="ko-KR"/>
              <a:t>. </a:t>
            </a:r>
          </a:p>
        </p:txBody>
      </p:sp>
      <p:sp>
        <p:nvSpPr>
          <p:cNvPr id="240643" name="Text Box 5"/>
          <p:cNvSpPr txBox="1">
            <a:spLocks noChangeArrowheads="1"/>
          </p:cNvSpPr>
          <p:nvPr/>
        </p:nvSpPr>
        <p:spPr bwMode="auto">
          <a:xfrm>
            <a:off x="0" y="2781300"/>
            <a:ext cx="91440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b="1"/>
              <a:t>10.2 </a:t>
            </a:r>
            <a:r>
              <a:rPr lang="ko-KR" altLang="en-US" b="1"/>
              <a:t>척추동물의 면역계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획득 면역반응은 상호 소통하는 감각기</a:t>
            </a:r>
            <a:r>
              <a:rPr lang="en-US" altLang="ko-KR"/>
              <a:t>, </a:t>
            </a:r>
            <a:r>
              <a:rPr lang="ko-KR" altLang="en-US"/>
              <a:t>통합기</a:t>
            </a:r>
            <a:r>
              <a:rPr lang="en-US" altLang="ko-KR"/>
              <a:t>, </a:t>
            </a:r>
            <a:r>
              <a:rPr lang="ko-KR" altLang="en-US"/>
              <a:t>효과기의 되먹임계에 의해 조절된다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단일 면역세포는 감각기와 효과기 모두로 작용할 수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면역 단백질은 침입자에 결합하고 침입자를 파괴하는 것을 도와주는 효과기인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보체</a:t>
            </a:r>
            <a:r>
              <a:rPr lang="en-US" altLang="ko-KR"/>
              <a:t>(complement)</a:t>
            </a:r>
            <a:r>
              <a:rPr lang="ko-KR" altLang="en-US"/>
              <a:t>와 항체</a:t>
            </a:r>
            <a:r>
              <a:rPr lang="en-US" altLang="ko-KR"/>
              <a:t>(antibody)</a:t>
            </a:r>
            <a:r>
              <a:rPr lang="ko-KR" altLang="en-US"/>
              <a:t>를 포함한다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다양한 면역 방어 전략을 위한 임무를 맡은 세포는 순환하는 백혈구</a:t>
            </a:r>
            <a:r>
              <a:rPr lang="en-US" altLang="ko-KR"/>
              <a:t>(leukocyte </a:t>
            </a:r>
            <a:r>
              <a:rPr lang="ko-KR" altLang="en-US"/>
              <a:t>또는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</a:t>
            </a:r>
            <a:r>
              <a:rPr lang="en-US" altLang="ko-KR"/>
              <a:t>white blood cell)</a:t>
            </a:r>
            <a:r>
              <a:rPr lang="ko-KR" altLang="en-US"/>
              <a:t>와 순환하지 않는 이들의 파생체이다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면역세포는 두 가지 방법으로 서로 의사소통을 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(1) </a:t>
            </a:r>
            <a:r>
              <a:rPr lang="ko-KR" altLang="en-US"/>
              <a:t>세포막 위의 수용체를 통해</a:t>
            </a:r>
            <a:r>
              <a:rPr lang="en-US" altLang="ko-KR"/>
              <a:t>, </a:t>
            </a:r>
            <a:r>
              <a:rPr lang="ko-KR" altLang="en-US"/>
              <a:t>다른 세포 또는 외래 물질과의 직접적인 접촉에 의한</a:t>
            </a:r>
          </a:p>
          <a:p>
            <a:pPr eaLnBrk="1" hangingPunct="1"/>
            <a:r>
              <a:rPr lang="ko-KR" altLang="en-US"/>
              <a:t>      의사소통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(2) cytokine</a:t>
            </a:r>
            <a:r>
              <a:rPr lang="ko-KR" altLang="en-US"/>
              <a:t>이라 불리는 면역호르몬의 분비와 수용에 의한 의사소통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</a:t>
            </a:r>
            <a:r>
              <a:rPr lang="ko-KR" altLang="en-US"/>
              <a:t>면역계에서 대부분의 </a:t>
            </a:r>
            <a:r>
              <a:rPr lang="en-US" altLang="ko-KR"/>
              <a:t>cytokine</a:t>
            </a:r>
            <a:r>
              <a:rPr lang="ko-KR" altLang="en-US"/>
              <a:t>은 </a:t>
            </a:r>
            <a:r>
              <a:rPr lang="en-US" altLang="ko-KR"/>
              <a:t>interleukin</a:t>
            </a:r>
            <a:r>
              <a:rPr lang="ko-KR" altLang="en-US"/>
              <a:t>이라 불린다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98607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포유동물의 주요 면역세포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ko-KR" altLang="en-US" b="1"/>
              <a:t>순환하는 백혈구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 b="1"/>
              <a:t>Neutrophil</a:t>
            </a:r>
            <a:r>
              <a:rPr lang="en-US" altLang="ko-KR"/>
              <a:t>(</a:t>
            </a:r>
            <a:r>
              <a:rPr lang="ko-KR" altLang="en-US"/>
              <a:t>호중성백혈구</a:t>
            </a:r>
            <a:r>
              <a:rPr lang="en-US" altLang="ko-KR"/>
              <a:t>)</a:t>
            </a:r>
            <a:r>
              <a:rPr lang="ko-KR" altLang="en-US"/>
              <a:t>는 식세포적 특성이 강하여 원치 않는 물질을 삼키고 파괴한다</a:t>
            </a:r>
            <a:r>
              <a:rPr lang="en-US" altLang="ko-KR"/>
              <a:t>. </a:t>
            </a:r>
            <a:r>
              <a:rPr lang="ko-KR" altLang="en-US"/>
              <a:t>이들은 효과기로</a:t>
            </a:r>
            <a:r>
              <a:rPr lang="en-US" altLang="ko-KR"/>
              <a:t>, </a:t>
            </a:r>
            <a:r>
              <a:rPr lang="ko-KR" altLang="en-US"/>
              <a:t>원하지 않는 물질을 먹어 치워 항상성을 유지하게 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 b="1"/>
              <a:t>Eosinophil</a:t>
            </a:r>
            <a:r>
              <a:rPr lang="en-US" altLang="ko-KR"/>
              <a:t>(</a:t>
            </a:r>
            <a:r>
              <a:rPr lang="ko-KR" altLang="en-US"/>
              <a:t>호산성백혈구</a:t>
            </a:r>
            <a:r>
              <a:rPr lang="en-US" altLang="ko-KR"/>
              <a:t>)</a:t>
            </a:r>
            <a:r>
              <a:rPr lang="ko-KR" altLang="en-US"/>
              <a:t>는 기생성 벌레를 파괴하는 화학물질을 분비하고 알레르기성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반응에 관여한다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endParaRPr lang="en-US" altLang="ko-KR" b="1"/>
          </a:p>
          <a:p>
            <a:pPr eaLnBrk="1" hangingPunct="1">
              <a:lnSpc>
                <a:spcPct val="120000"/>
              </a:lnSpc>
            </a:pPr>
            <a:r>
              <a:rPr lang="en-US" altLang="ko-KR" b="1"/>
              <a:t>Basophil</a:t>
            </a:r>
            <a:r>
              <a:rPr lang="en-US" altLang="ko-KR"/>
              <a:t>(</a:t>
            </a:r>
            <a:r>
              <a:rPr lang="ko-KR" altLang="en-US"/>
              <a:t>호염기백혈구</a:t>
            </a:r>
            <a:r>
              <a:rPr lang="en-US" altLang="ko-KR"/>
              <a:t>)</a:t>
            </a:r>
            <a:r>
              <a:rPr lang="ko-KR" altLang="en-US"/>
              <a:t>는 염증반응을 촉발하는 히스타민을 분비하고 응고억제제인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헤파린을 분비한다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 b="1"/>
          </a:p>
          <a:p>
            <a:pPr eaLnBrk="1" hangingPunct="1">
              <a:lnSpc>
                <a:spcPct val="120000"/>
              </a:lnSpc>
            </a:pPr>
            <a:r>
              <a:rPr lang="en-US" altLang="ko-KR" b="1"/>
              <a:t>Monocyte</a:t>
            </a:r>
            <a:r>
              <a:rPr lang="en-US" altLang="ko-KR"/>
              <a:t>(</a:t>
            </a:r>
            <a:r>
              <a:rPr lang="ko-KR" altLang="en-US"/>
              <a:t>단핵백혈구</a:t>
            </a:r>
            <a:r>
              <a:rPr lang="en-US" altLang="ko-KR"/>
              <a:t>)</a:t>
            </a:r>
            <a:r>
              <a:rPr lang="ko-KR" altLang="en-US"/>
              <a:t>는 크기가 크고 조직 관련 식세포 작용를 하는 특성을 갖는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 b="1"/>
              <a:t>대식세포</a:t>
            </a:r>
            <a:r>
              <a:rPr lang="en-US" altLang="ko-KR" b="1"/>
              <a:t>(macrophage)</a:t>
            </a:r>
            <a:r>
              <a:rPr lang="ko-KR" altLang="en-US"/>
              <a:t>로 변형되어 호중성백혈구처럼 작용한다</a:t>
            </a:r>
            <a:r>
              <a:rPr lang="en-US" altLang="ko-KR"/>
              <a:t>. </a:t>
            </a:r>
            <a:r>
              <a:rPr lang="ko-KR" altLang="en-US"/>
              <a:t>대식세포는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침입자를 식세포작용으로 먹고 소화한 후 항원이라 불리는 침입자의 일부 단편을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그들의 막에 표지한다</a:t>
            </a:r>
            <a:r>
              <a:rPr lang="en-US" altLang="ko-KR"/>
              <a:t>. </a:t>
            </a:r>
            <a:r>
              <a:rPr lang="ko-KR" altLang="en-US"/>
              <a:t>따라서 이들은 항원표출세포</a:t>
            </a:r>
            <a:r>
              <a:rPr lang="en-US" altLang="ko-KR"/>
              <a:t>(antigen-presenting cell, APC)</a:t>
            </a:r>
            <a:r>
              <a:rPr lang="ko-KR" altLang="en-US"/>
              <a:t>라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불린다</a:t>
            </a:r>
            <a:r>
              <a:rPr lang="en-US" altLang="ko-KR"/>
              <a:t>. </a:t>
            </a:r>
            <a:r>
              <a:rPr lang="ko-KR" altLang="en-US"/>
              <a:t>이들은 백혈구의 공격정보로 사용된다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9245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36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b="1"/>
              <a:t>B</a:t>
            </a:r>
            <a:r>
              <a:rPr lang="ko-KR" altLang="en-US" b="1"/>
              <a:t>림프구와 </a:t>
            </a:r>
            <a:r>
              <a:rPr lang="en-US" altLang="ko-KR" b="1"/>
              <a:t>T</a:t>
            </a:r>
            <a:r>
              <a:rPr lang="ko-KR" altLang="en-US" b="1"/>
              <a:t>림프구</a:t>
            </a:r>
            <a:r>
              <a:rPr lang="en-US" altLang="ko-KR" b="1"/>
              <a:t>(B and T lymphocyte)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a. T</a:t>
            </a:r>
            <a:r>
              <a:rPr lang="ko-KR" altLang="en-US"/>
              <a:t>림프구는 여러 종류가 있다</a:t>
            </a:r>
            <a:r>
              <a:rPr lang="en-US" altLang="ko-KR"/>
              <a:t>.</a:t>
            </a:r>
            <a:r>
              <a:rPr lang="ko-KR" altLang="en-US"/>
              <a:t> 바이러스에 침입 당한 세포의 직접적인 파괴와</a:t>
            </a:r>
            <a:r>
              <a:rPr lang="en-US" altLang="ko-KR"/>
              <a:t>, 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돌연변이 세포의 파괴에 관련된 세포매개면역을 담당하는 세포독성 </a:t>
            </a:r>
            <a:r>
              <a:rPr lang="en-US" altLang="ko-KR"/>
              <a:t>T-</a:t>
            </a:r>
            <a:r>
              <a:rPr lang="ko-KR" altLang="en-US"/>
              <a:t>세포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</a:t>
            </a:r>
            <a:r>
              <a:rPr lang="en-US" altLang="ko-KR"/>
              <a:t>(cytotoxic T-cell)</a:t>
            </a:r>
            <a:r>
              <a:rPr lang="ko-KR" altLang="en-US"/>
              <a:t>와</a:t>
            </a:r>
            <a:r>
              <a:rPr lang="en-US" altLang="ko-KR"/>
              <a:t>, </a:t>
            </a:r>
            <a:r>
              <a:rPr lang="ko-KR" altLang="en-US"/>
              <a:t>감각세포로부터 신호를 받아 효과세포를 활성화시키는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보조 </a:t>
            </a:r>
            <a:r>
              <a:rPr lang="en-US" altLang="ko-KR"/>
              <a:t>T-</a:t>
            </a:r>
            <a:r>
              <a:rPr lang="ko-KR" altLang="en-US"/>
              <a:t>세포</a:t>
            </a:r>
            <a:r>
              <a:rPr lang="en-US" altLang="ko-KR"/>
              <a:t>(helper T-cell)</a:t>
            </a:r>
            <a:r>
              <a:rPr lang="ko-KR" altLang="en-US"/>
              <a:t> 등이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b. B</a:t>
            </a:r>
            <a:r>
              <a:rPr lang="ko-KR" altLang="en-US"/>
              <a:t>림프구는 외부 물질을 파괴하도록 직</a:t>
            </a:r>
            <a:r>
              <a:rPr lang="en-US" altLang="ko-KR"/>
              <a:t>/</a:t>
            </a:r>
            <a:r>
              <a:rPr lang="ko-KR" altLang="en-US"/>
              <a:t>간접적으로 유도하는 항체를 생산하는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형질세포</a:t>
            </a:r>
            <a:r>
              <a:rPr lang="en-US" altLang="ko-KR"/>
              <a:t>(plasma cell)</a:t>
            </a:r>
            <a:r>
              <a:rPr lang="ko-KR" altLang="en-US"/>
              <a:t>로 형질전환 된다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 b="1"/>
              <a:t>Natural killer (NK) cell</a:t>
            </a:r>
            <a:r>
              <a:rPr lang="ko-KR" altLang="en-US"/>
              <a:t>는 자발적이며 상대적으로 비특이적 용해 작용을 통해 바이러스에 감염된 숙주세포와 암세포를 파괴한다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ko-KR" altLang="en-US" b="1"/>
              <a:t>비순환하는 백혈구 파생체들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 b="1"/>
              <a:t>Mast cell</a:t>
            </a:r>
            <a:r>
              <a:rPr lang="ko-KR" altLang="en-US"/>
              <a:t>은 장벽조직</a:t>
            </a:r>
            <a:r>
              <a:rPr lang="en-US" altLang="ko-KR"/>
              <a:t>, </a:t>
            </a:r>
            <a:r>
              <a:rPr lang="ko-KR" altLang="en-US"/>
              <a:t>소화관</a:t>
            </a:r>
            <a:r>
              <a:rPr lang="en-US" altLang="ko-KR"/>
              <a:t>, </a:t>
            </a:r>
            <a:r>
              <a:rPr lang="ko-KR" altLang="en-US"/>
              <a:t>호흡기에 위치하여</a:t>
            </a:r>
            <a:r>
              <a:rPr lang="en-US" altLang="ko-KR"/>
              <a:t>, </a:t>
            </a:r>
            <a:r>
              <a:rPr lang="ko-KR" altLang="en-US"/>
              <a:t>공격을 받은 국부에서 히스타민과 같은 신호분자를 분비하고 침입자를 인지할 수 있다</a:t>
            </a:r>
            <a:r>
              <a:rPr lang="en-US" altLang="ko-KR"/>
              <a:t>. </a:t>
            </a:r>
            <a:r>
              <a:rPr lang="ko-KR" altLang="en-US"/>
              <a:t>이들은 비특이적 방어에 관여한다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 b="1"/>
              <a:t>Dendritic cell</a:t>
            </a:r>
            <a:r>
              <a:rPr lang="ko-KR" altLang="en-US"/>
              <a:t>은 특이 방어에서 중요한 감각기이다</a:t>
            </a:r>
            <a:r>
              <a:rPr lang="en-US" altLang="ko-KR"/>
              <a:t>. </a:t>
            </a:r>
            <a:r>
              <a:rPr lang="ko-KR" altLang="en-US"/>
              <a:t>이들은 침입자를 인식하고</a:t>
            </a:r>
            <a:r>
              <a:rPr lang="en-US" altLang="ko-KR"/>
              <a:t>, </a:t>
            </a:r>
            <a:r>
              <a:rPr lang="ko-KR" altLang="en-US"/>
              <a:t>삼켜버리며</a:t>
            </a:r>
            <a:r>
              <a:rPr lang="en-US" altLang="ko-KR"/>
              <a:t>, </a:t>
            </a:r>
            <a:r>
              <a:rPr lang="ko-KR" altLang="en-US"/>
              <a:t>그들의 세포막에 이들 침입자의 일부를 표지한다</a:t>
            </a:r>
            <a:r>
              <a:rPr lang="en-US" altLang="ko-KR"/>
              <a:t>. </a:t>
            </a:r>
            <a:r>
              <a:rPr lang="ko-KR" altLang="en-US"/>
              <a:t>따라서 이들은 </a:t>
            </a:r>
            <a:r>
              <a:rPr lang="en-US" altLang="ko-KR"/>
              <a:t>macrophage</a:t>
            </a:r>
            <a:r>
              <a:rPr lang="ko-KR" altLang="en-US"/>
              <a:t>의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APC</a:t>
            </a:r>
            <a:r>
              <a:rPr lang="ko-KR" altLang="en-US"/>
              <a:t>와 유사하다</a:t>
            </a:r>
            <a:r>
              <a:rPr lang="en-US" altLang="ko-KR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07127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4371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b="1"/>
              <a:t>10.3 </a:t>
            </a:r>
            <a:r>
              <a:rPr lang="ko-KR" altLang="en-US" b="1"/>
              <a:t>선천면역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침입자를 예전에 경험했건 또는 경험하지 않았건</a:t>
            </a:r>
            <a:r>
              <a:rPr lang="en-US" altLang="ko-KR"/>
              <a:t>, </a:t>
            </a:r>
            <a:r>
              <a:rPr lang="ko-KR" altLang="en-US"/>
              <a:t>포유동물에서 작용하는 선천적인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비특이적 방어들이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1. </a:t>
            </a:r>
            <a:r>
              <a:rPr lang="ko-KR" altLang="en-US"/>
              <a:t>장벽조직</a:t>
            </a:r>
            <a:r>
              <a:rPr lang="en-US" altLang="ko-KR"/>
              <a:t>: </a:t>
            </a:r>
            <a:r>
              <a:rPr lang="ko-KR" altLang="en-US"/>
              <a:t>장벽은 피부</a:t>
            </a:r>
            <a:r>
              <a:rPr lang="en-US" altLang="ko-KR"/>
              <a:t>, </a:t>
            </a:r>
            <a:r>
              <a:rPr lang="ko-KR" altLang="en-US"/>
              <a:t>소화관</a:t>
            </a:r>
            <a:r>
              <a:rPr lang="en-US" altLang="ko-KR"/>
              <a:t>, </a:t>
            </a:r>
            <a:r>
              <a:rPr lang="ko-KR" altLang="en-US"/>
              <a:t>호흡기</a:t>
            </a:r>
            <a:r>
              <a:rPr lang="en-US" altLang="ko-KR"/>
              <a:t>, </a:t>
            </a:r>
            <a:r>
              <a:rPr lang="ko-KR" altLang="en-US"/>
              <a:t>생식관의 겉 또는 속을 싸고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2. </a:t>
            </a:r>
            <a:r>
              <a:rPr lang="ko-KR" altLang="en-US"/>
              <a:t>염증</a:t>
            </a:r>
            <a:r>
              <a:rPr lang="en-US" altLang="ko-KR"/>
              <a:t>: </a:t>
            </a:r>
            <a:r>
              <a:rPr lang="ko-KR" altLang="en-US"/>
              <a:t>조직 상해에 대한 </a:t>
            </a:r>
            <a:r>
              <a:rPr lang="en-US" altLang="ko-KR"/>
              <a:t>mast cell</a:t>
            </a:r>
            <a:r>
              <a:rPr lang="ko-KR" altLang="en-US"/>
              <a:t>의 감지와 통합에 의한 비특이적 반응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          </a:t>
            </a:r>
            <a:r>
              <a:rPr lang="ko-KR" altLang="en-US"/>
              <a:t>식세포작용 특성의 </a:t>
            </a:r>
            <a:r>
              <a:rPr lang="en-US" altLang="ko-KR"/>
              <a:t>neutrophil</a:t>
            </a:r>
            <a:r>
              <a:rPr lang="ko-KR" altLang="en-US"/>
              <a:t>과 </a:t>
            </a:r>
            <a:r>
              <a:rPr lang="en-US" altLang="ko-KR"/>
              <a:t>macrophage</a:t>
            </a:r>
            <a:r>
              <a:rPr lang="ko-KR" altLang="en-US"/>
              <a:t>가 </a:t>
            </a:r>
            <a:r>
              <a:rPr lang="en-US" altLang="ko-KR"/>
              <a:t>1</a:t>
            </a:r>
            <a:r>
              <a:rPr lang="ko-KR" altLang="en-US"/>
              <a:t>차적 효과기이다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3. </a:t>
            </a:r>
            <a:r>
              <a:rPr lang="ko-KR" altLang="en-US"/>
              <a:t>보체계</a:t>
            </a:r>
            <a:r>
              <a:rPr lang="en-US" altLang="ko-KR"/>
              <a:t>: </a:t>
            </a:r>
            <a:r>
              <a:rPr lang="ko-KR" altLang="en-US"/>
              <a:t>불활성 혈장 단백질 집단</a:t>
            </a:r>
            <a:r>
              <a:rPr lang="en-US" altLang="ko-KR"/>
              <a:t>. </a:t>
            </a:r>
            <a:r>
              <a:rPr lang="ko-KR" altLang="en-US"/>
              <a:t>순차적 활성으로 외래세포의 원형질막을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           공격하여 파괴한다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4. </a:t>
            </a:r>
            <a:r>
              <a:rPr lang="ko-KR" altLang="en-US"/>
              <a:t>인터페론</a:t>
            </a:r>
            <a:r>
              <a:rPr lang="en-US" altLang="ko-KR"/>
              <a:t>: </a:t>
            </a:r>
            <a:r>
              <a:rPr lang="ko-KR" altLang="en-US"/>
              <a:t>비특이적으로 바이러스 침입을 방어하는 효과기 단백질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5. natural killer cell: </a:t>
            </a:r>
            <a:r>
              <a:rPr lang="ko-KR" altLang="en-US"/>
              <a:t>바이러스에 감염된 숙주세포와 암세포를 파괴한다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6. </a:t>
            </a:r>
            <a:r>
              <a:rPr lang="ko-KR" altLang="en-US"/>
              <a:t>공생 박테리아</a:t>
            </a:r>
            <a:r>
              <a:rPr lang="en-US" altLang="ko-KR"/>
              <a:t>: </a:t>
            </a:r>
            <a:r>
              <a:rPr lang="ko-KR" altLang="en-US"/>
              <a:t>소화계 내</a:t>
            </a:r>
            <a:r>
              <a:rPr lang="en-US" altLang="ko-KR"/>
              <a:t>, </a:t>
            </a:r>
            <a:r>
              <a:rPr lang="ko-KR" altLang="en-US"/>
              <a:t>피부</a:t>
            </a:r>
            <a:r>
              <a:rPr lang="en-US" altLang="ko-KR"/>
              <a:t>, </a:t>
            </a:r>
            <a:r>
              <a:rPr lang="ko-KR" altLang="en-US"/>
              <a:t>여성 생식관 내에 거주하는 수없이 많은 상주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                     박테리아</a:t>
            </a:r>
            <a:r>
              <a:rPr lang="en-US" altLang="ko-KR"/>
              <a:t>. </a:t>
            </a:r>
            <a:r>
              <a:rPr lang="ko-KR" altLang="en-US"/>
              <a:t>이들이 경쟁 또는 방어 화학물질을 분비하여</a:t>
            </a:r>
            <a:r>
              <a:rPr lang="en-US" altLang="ko-KR"/>
              <a:t>, </a:t>
            </a:r>
            <a:r>
              <a:rPr lang="ko-KR" altLang="en-US"/>
              <a:t>다른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                     침입자의 성장을 억제한다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장벽조직은 </a:t>
            </a:r>
            <a:r>
              <a:rPr lang="en-US" altLang="ko-KR"/>
              <a:t>1</a:t>
            </a:r>
            <a:r>
              <a:rPr lang="ko-KR" altLang="en-US"/>
              <a:t>차 방어선으로 수동적 기작과 능동적 기작을 사용한다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장벽조직은 침입자들이 들어올 수 없는 경계를 형성하기 때문에 </a:t>
            </a:r>
            <a:r>
              <a:rPr lang="en-US" altLang="ko-KR"/>
              <a:t>1</a:t>
            </a:r>
            <a:r>
              <a:rPr lang="ko-KR" altLang="en-US"/>
              <a:t>차 방어선이다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가장 뚜렷한 외부 방어는 피부로 바깥쪽 보호물인 상피와 내부 결합조직인 진피로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신체의 바깥면을 감싼다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1485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Text Box 5"/>
          <p:cNvSpPr txBox="1">
            <a:spLocks noChangeArrowheads="1"/>
          </p:cNvSpPr>
          <p:nvPr/>
        </p:nvSpPr>
        <p:spPr bwMode="auto">
          <a:xfrm>
            <a:off x="0" y="-141288"/>
            <a:ext cx="9144000" cy="702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 b="1"/>
              <a:t>2</a:t>
            </a:r>
            <a:r>
              <a:rPr lang="ko-KR" altLang="en-US" b="1"/>
              <a:t>차 방어인 염증은 외부 침입자 또는 조직 상해에 대한 비특이적 반응이다</a:t>
            </a:r>
            <a:r>
              <a:rPr lang="en-US" altLang="ko-KR" b="1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염증</a:t>
            </a:r>
            <a:r>
              <a:rPr lang="en-US" altLang="ko-KR"/>
              <a:t>(inflammation)</a:t>
            </a:r>
            <a:r>
              <a:rPr lang="ko-KR" altLang="en-US"/>
              <a:t>이란 외부 침입자 또는 조직 상해에 대해 작동하는 선천적이고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비특이적인 반응들은 말한다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염증의 최종 목표는 침입 당하거나 상해 받은 부위로 식세포와 혈장 단백질들을 불러 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</a:t>
            </a:r>
            <a:r>
              <a:rPr lang="en-US" altLang="ko-KR"/>
              <a:t>(1) </a:t>
            </a:r>
            <a:r>
              <a:rPr lang="ko-KR" altLang="en-US"/>
              <a:t>침입자를 격리하고</a:t>
            </a:r>
            <a:r>
              <a:rPr lang="en-US" altLang="ko-KR"/>
              <a:t>, </a:t>
            </a:r>
            <a:r>
              <a:rPr lang="ko-KR" altLang="en-US"/>
              <a:t>파괴하고</a:t>
            </a:r>
            <a:r>
              <a:rPr lang="en-US" altLang="ko-KR"/>
              <a:t>, </a:t>
            </a:r>
            <a:r>
              <a:rPr lang="ko-KR" altLang="en-US"/>
              <a:t>불활성화하며</a:t>
            </a:r>
            <a:r>
              <a:rPr lang="en-US" altLang="ko-KR"/>
              <a:t>, (2) </a:t>
            </a:r>
            <a:r>
              <a:rPr lang="ko-KR" altLang="en-US"/>
              <a:t>잔여물질을 제거하고</a:t>
            </a:r>
            <a:r>
              <a:rPr lang="en-US" altLang="ko-KR"/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(3) </a:t>
            </a:r>
            <a:r>
              <a:rPr lang="ko-KR" altLang="en-US"/>
              <a:t>이후의 치료나 수선을 준비할 수 있도록 한다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endParaRPr lang="ko-KR" altLang="en-US"/>
          </a:p>
          <a:p>
            <a:pPr eaLnBrk="1" hangingPunct="1">
              <a:lnSpc>
                <a:spcPct val="120000"/>
              </a:lnSpc>
            </a:pPr>
            <a:r>
              <a:rPr lang="ko-KR" altLang="en-US" b="1"/>
              <a:t>조직에 상주하는 대식세포</a:t>
            </a:r>
            <a:r>
              <a:rPr lang="en-US" altLang="ko-KR" b="1"/>
              <a:t>(macrophage)</a:t>
            </a:r>
            <a:r>
              <a:rPr lang="ko-KR" altLang="en-US" b="1"/>
              <a:t>에 의한 방어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파괴된 외부 피부장벽을 통해 박테리아가 침입하면</a:t>
            </a:r>
            <a:r>
              <a:rPr lang="en-US" altLang="ko-KR"/>
              <a:t>, </a:t>
            </a:r>
            <a:r>
              <a:rPr lang="ko-KR" altLang="en-US"/>
              <a:t>그 지역에 이미 상주하고 있던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macrophage</a:t>
            </a:r>
            <a:r>
              <a:rPr lang="ko-KR" altLang="en-US"/>
              <a:t>가 즉각적으로 외부 미생물을 식세포 작용에 의해 삼키기 시작한다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이들 식세포는 톨유사수용체</a:t>
            </a:r>
            <a:r>
              <a:rPr lang="en-US" altLang="ko-KR"/>
              <a:t>(toll-like receptor, TLR)</a:t>
            </a:r>
            <a:r>
              <a:rPr lang="ko-KR" altLang="en-US"/>
              <a:t>를 세포막에 많이 가지고 있으며</a:t>
            </a:r>
            <a:r>
              <a:rPr lang="en-US" altLang="ko-KR"/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이는 병원체 표식과 결합한다</a:t>
            </a:r>
            <a:r>
              <a:rPr lang="en-US" altLang="ko-KR"/>
              <a:t>.(</a:t>
            </a:r>
            <a:r>
              <a:rPr lang="ko-KR" altLang="en-US"/>
              <a:t>자기와 비자기를 구분</a:t>
            </a:r>
            <a:r>
              <a:rPr lang="en-US" altLang="ko-KR"/>
              <a:t>).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TLR</a:t>
            </a:r>
            <a:r>
              <a:rPr lang="ko-KR" altLang="en-US"/>
              <a:t>과 병원체 간의 결합은 식세포 작용을 촉진한다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 b="1"/>
              <a:t>Mast cell</a:t>
            </a:r>
            <a:r>
              <a:rPr lang="ko-KR" altLang="en-US" b="1"/>
              <a:t>에 의한 통합</a:t>
            </a:r>
            <a:r>
              <a:rPr lang="en-US" altLang="ko-KR" b="1"/>
              <a:t>: </a:t>
            </a:r>
            <a:r>
              <a:rPr lang="ko-KR" altLang="en-US" b="1"/>
              <a:t>국부적 모세혈관 확장과 투과성 증가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미생물이 침입하면 즉각적으로 </a:t>
            </a:r>
            <a:r>
              <a:rPr lang="en-US" altLang="ko-KR"/>
              <a:t>mast cell</a:t>
            </a:r>
            <a:r>
              <a:rPr lang="ko-KR" altLang="en-US"/>
              <a:t>은 측분비</a:t>
            </a:r>
            <a:r>
              <a:rPr lang="en-US" altLang="ko-KR"/>
              <a:t>(paracrine) </a:t>
            </a:r>
            <a:r>
              <a:rPr lang="ko-KR" altLang="en-US"/>
              <a:t>신호분자인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히스타민을 방출한다</a:t>
            </a:r>
            <a:r>
              <a:rPr lang="en-US" altLang="ko-KR"/>
              <a:t>. </a:t>
            </a:r>
            <a:r>
              <a:rPr lang="ko-KR" altLang="en-US"/>
              <a:t>히스타민은 염증부위의 동맥과 모세혈관을 팽창하게 하고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상처난 부위로 피의 공급을 증가시킨다</a:t>
            </a:r>
            <a:r>
              <a:rPr lang="en-US" altLang="ko-KR"/>
              <a:t>. </a:t>
            </a:r>
            <a:r>
              <a:rPr lang="ko-KR" altLang="en-US"/>
              <a:t>국부적으로 증가한 혈액 공급은 방어반응에서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중요한 식세포작용을 하는 백혈구 및 보체와 같은 혈장 단백질들을 더 많이 염증이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진행되는 곳으로 운반한다</a:t>
            </a:r>
            <a:r>
              <a:rPr lang="en-US" altLang="ko-KR"/>
              <a:t>. </a:t>
            </a:r>
            <a:r>
              <a:rPr lang="ko-KR" altLang="en-US"/>
              <a:t>또한 히스타민은 모세혈관을 확장시켜 혈장 단백질과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세포들이 염증이 일어나고 있는 조직으로 이동할 수 있도록 돕는다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6071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Text Box 5"/>
          <p:cNvSpPr txBox="1">
            <a:spLocks noChangeArrowheads="1"/>
          </p:cNvSpPr>
          <p:nvPr/>
        </p:nvSpPr>
        <p:spPr bwMode="auto">
          <a:xfrm>
            <a:off x="0" y="12700"/>
            <a:ext cx="9144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ko-KR" altLang="en-US" b="1"/>
              <a:t>백혈구의 이출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상처받은 후</a:t>
            </a:r>
            <a:r>
              <a:rPr lang="en-US" altLang="ko-KR"/>
              <a:t>, </a:t>
            </a:r>
            <a:r>
              <a:rPr lang="ko-KR" altLang="en-US"/>
              <a:t>침입 당한 지역은 혈관으로부터 빠져 나온 백혈구가 몰려있다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  <a:r>
              <a:rPr lang="ko-KR" altLang="en-US"/>
              <a:t>호중성백혈구</a:t>
            </a:r>
            <a:r>
              <a:rPr lang="en-US" altLang="ko-KR"/>
              <a:t>(neutrophil)</a:t>
            </a:r>
            <a:r>
              <a:rPr lang="ko-KR" altLang="en-US"/>
              <a:t>이 가장 먼저 도착하고</a:t>
            </a:r>
            <a:r>
              <a:rPr lang="en-US" altLang="ko-KR"/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나중에 도착하는 단핵백혈구</a:t>
            </a:r>
            <a:r>
              <a:rPr lang="en-US" altLang="ko-KR"/>
              <a:t>(monocyte)</a:t>
            </a:r>
            <a:r>
              <a:rPr lang="ko-KR" altLang="en-US"/>
              <a:t>는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커지고 성숙하여 대식세포</a:t>
            </a:r>
            <a:r>
              <a:rPr lang="en-US" altLang="ko-KR"/>
              <a:t>(macrophage)</a:t>
            </a:r>
            <a:r>
              <a:rPr lang="ko-KR" altLang="en-US"/>
              <a:t>가 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  <a:r>
              <a:rPr lang="ko-KR" altLang="en-US"/>
              <a:t>이들 식세포 작용을 하는 세포들은 상해 받은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위치에서 </a:t>
            </a:r>
            <a:r>
              <a:rPr lang="en-US" altLang="ko-KR"/>
              <a:t>mast cell</a:t>
            </a:r>
            <a:r>
              <a:rPr lang="ko-KR" altLang="en-US"/>
              <a:t>에 의해 분비되는 주화성 물질의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유인에 의해 이동 방향을 안내 받는다</a:t>
            </a:r>
            <a:r>
              <a:rPr lang="en-US" altLang="ko-KR"/>
              <a:t>.</a:t>
            </a:r>
          </a:p>
        </p:txBody>
      </p:sp>
      <p:pic>
        <p:nvPicPr>
          <p:cNvPr id="245763" name="Picture 5" descr="10-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t="4285" r="11783" b="6665"/>
          <a:stretch>
            <a:fillRect/>
          </a:stretch>
        </p:blipFill>
        <p:spPr bwMode="auto">
          <a:xfrm>
            <a:off x="5580063" y="836613"/>
            <a:ext cx="33845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4" name="Text Box 5"/>
          <p:cNvSpPr txBox="1">
            <a:spLocks noChangeArrowheads="1"/>
          </p:cNvSpPr>
          <p:nvPr/>
        </p:nvSpPr>
        <p:spPr bwMode="auto">
          <a:xfrm>
            <a:off x="7938" y="3357563"/>
            <a:ext cx="91440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ko-KR" altLang="en-US" b="1"/>
              <a:t>식세포작용을 통한 박테리아의 파괴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식세포의 </a:t>
            </a:r>
            <a:r>
              <a:rPr lang="en-US" altLang="ko-KR"/>
              <a:t>TLR</a:t>
            </a:r>
            <a:r>
              <a:rPr lang="ko-KR" altLang="en-US"/>
              <a:t>은 표준 박테리아 세포벽 성분을 갖는 침입자의 파괴를 유발한다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외부입자는 혈장 단백질에 싸여져 표지되어</a:t>
            </a:r>
            <a:r>
              <a:rPr lang="en-US" altLang="ko-KR"/>
              <a:t>, </a:t>
            </a:r>
            <a:r>
              <a:rPr lang="ko-KR" altLang="en-US"/>
              <a:t>식세포작용에 노출된다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식세포작용</a:t>
            </a:r>
            <a:r>
              <a:rPr lang="en-US" altLang="ko-KR"/>
              <a:t>(phagocytosis)</a:t>
            </a:r>
            <a:r>
              <a:rPr lang="ko-KR" altLang="en-US"/>
              <a:t>는 외래 입자와 조직 파편을 삼켜 세포내 소화를 시킨다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식세포는 가수분해효소로 가득 찬 많은 수의 리소좀</a:t>
            </a:r>
            <a:r>
              <a:rPr lang="en-US" altLang="ko-KR"/>
              <a:t>(lysosome)</a:t>
            </a:r>
            <a:r>
              <a:rPr lang="ko-KR" altLang="en-US"/>
              <a:t>을 갖고 있다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ko-KR" altLang="en-US" b="1"/>
              <a:t>비식세포작용에 의한 파괴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-macrophage</a:t>
            </a:r>
            <a:r>
              <a:rPr lang="ko-KR" altLang="en-US"/>
              <a:t>는 근접해 있는 미생물에게 산화질소</a:t>
            </a:r>
            <a:r>
              <a:rPr lang="en-US" altLang="ko-KR"/>
              <a:t>, </a:t>
            </a:r>
            <a:r>
              <a:rPr lang="ko-KR" altLang="en-US"/>
              <a:t>활성산소족 등을 방출하여</a:t>
            </a:r>
            <a:r>
              <a:rPr lang="en-US" altLang="ko-KR"/>
              <a:t>, </a:t>
            </a:r>
            <a:r>
              <a:rPr lang="ko-KR" altLang="en-US"/>
              <a:t>이웃한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침입자를 파괴한다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1837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28355" name="Text Box 6"/>
          <p:cNvSpPr txBox="1">
            <a:spLocks noChangeArrowheads="1"/>
          </p:cNvSpPr>
          <p:nvPr/>
        </p:nvSpPr>
        <p:spPr bwMode="auto">
          <a:xfrm>
            <a:off x="158750" y="122238"/>
            <a:ext cx="8632825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심전도</a:t>
            </a:r>
            <a:r>
              <a:rPr lang="en-US" altLang="ko-KR" b="1"/>
              <a:t>(ECG, EKG, electrocardiogram)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탈분극과 재분극 중에 심근에 의해 생성된 전류는 심장을 둘러싼 조직으로 퍼지고</a:t>
            </a:r>
          </a:p>
          <a:p>
            <a:pPr eaLnBrk="1" hangingPunct="1"/>
            <a:r>
              <a:rPr lang="ko-KR" altLang="en-US"/>
              <a:t>  체액을 통해 전도된다</a:t>
            </a:r>
            <a:r>
              <a:rPr lang="en-US" altLang="ko-KR"/>
              <a:t>. </a:t>
            </a:r>
            <a:r>
              <a:rPr lang="ko-KR" altLang="en-US"/>
              <a:t>이 전기적 활동 중 일부분이 체표면에 도달하고</a:t>
            </a:r>
            <a:r>
              <a:rPr lang="en-US" altLang="ko-KR"/>
              <a:t>, </a:t>
            </a:r>
            <a:r>
              <a:rPr lang="ko-KR" altLang="en-US"/>
              <a:t>피부에서</a:t>
            </a:r>
          </a:p>
          <a:p>
            <a:pPr eaLnBrk="1" hangingPunct="1"/>
            <a:r>
              <a:rPr lang="ko-KR" altLang="en-US"/>
              <a:t>  전극을 사용하여 측정될 수 있다</a:t>
            </a:r>
            <a:r>
              <a:rPr lang="en-US" altLang="ko-KR"/>
              <a:t>. </a:t>
            </a:r>
            <a:r>
              <a:rPr lang="ko-KR" altLang="en-US"/>
              <a:t>이렇게 얻어지는 기록이 심전도</a:t>
            </a:r>
            <a:r>
              <a:rPr lang="en-US" altLang="ko-KR"/>
              <a:t>(ECG)</a:t>
            </a:r>
            <a:r>
              <a:rPr lang="ko-KR" altLang="en-US"/>
              <a:t>이다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-ECG</a:t>
            </a:r>
            <a:r>
              <a:rPr lang="ko-KR" altLang="en-US"/>
              <a:t>가 표현하는 것은 실제로 무엇인가</a:t>
            </a:r>
            <a:r>
              <a:rPr lang="en-US" altLang="ko-KR"/>
              <a:t>?</a:t>
            </a:r>
          </a:p>
          <a:p>
            <a:pPr eaLnBrk="1" hangingPunct="1"/>
            <a:r>
              <a:rPr lang="en-US" altLang="ko-KR"/>
              <a:t>  (1)ECG</a:t>
            </a:r>
            <a:r>
              <a:rPr lang="ko-KR" altLang="en-US"/>
              <a:t>는 심장의 실제 전기적 활성을 직접 기록한 것이 아니라 체표면에 도달한</a:t>
            </a:r>
          </a:p>
          <a:p>
            <a:pPr eaLnBrk="1" hangingPunct="1"/>
            <a:r>
              <a:rPr lang="ko-KR" altLang="en-US"/>
              <a:t>      전기적 활성을 기록한 것이다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(2)ECG</a:t>
            </a:r>
            <a:r>
              <a:rPr lang="ko-KR" altLang="en-US"/>
              <a:t>는 탈분극과 재분극 동안 심장을 통해 전체로 퍼지는 활성을 나타내는</a:t>
            </a:r>
          </a:p>
          <a:p>
            <a:pPr eaLnBrk="1" hangingPunct="1"/>
            <a:r>
              <a:rPr lang="ko-KR" altLang="en-US"/>
              <a:t>     복잡한 기록이다</a:t>
            </a:r>
            <a:r>
              <a:rPr lang="en-US" altLang="ko-KR"/>
              <a:t>. </a:t>
            </a:r>
            <a:r>
              <a:rPr lang="ko-KR" altLang="en-US"/>
              <a:t>즉</a:t>
            </a:r>
            <a:r>
              <a:rPr lang="en-US" altLang="ko-KR"/>
              <a:t>, ECG</a:t>
            </a:r>
            <a:r>
              <a:rPr lang="ko-KR" altLang="en-US"/>
              <a:t>는 모든 심근세포의 전기적활성의 합을 나타낸다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척추동물의 정상적 </a:t>
            </a:r>
            <a:r>
              <a:rPr lang="en-US" altLang="ko-KR"/>
              <a:t>ECG</a:t>
            </a:r>
            <a:r>
              <a:rPr lang="ko-KR" altLang="en-US"/>
              <a:t>는 </a:t>
            </a:r>
            <a:r>
              <a:rPr lang="en-US" altLang="ko-KR"/>
              <a:t>3</a:t>
            </a:r>
            <a:r>
              <a:rPr lang="ko-KR" altLang="en-US"/>
              <a:t>개의 뚜렷한 파</a:t>
            </a:r>
            <a:r>
              <a:rPr lang="en-US" altLang="ko-KR"/>
              <a:t>(wave)</a:t>
            </a:r>
            <a:r>
              <a:rPr lang="ko-KR" altLang="en-US"/>
              <a:t>의 형태인 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P </a:t>
            </a:r>
            <a:r>
              <a:rPr lang="ko-KR" altLang="en-US"/>
              <a:t>파</a:t>
            </a:r>
            <a:r>
              <a:rPr lang="en-US" altLang="ko-KR"/>
              <a:t>, QRS </a:t>
            </a:r>
            <a:r>
              <a:rPr lang="ko-KR" altLang="en-US"/>
              <a:t>복합체</a:t>
            </a:r>
            <a:r>
              <a:rPr lang="en-US" altLang="ko-KR"/>
              <a:t>, T </a:t>
            </a:r>
            <a:r>
              <a:rPr lang="ko-KR" altLang="en-US"/>
              <a:t>파를 나타낸다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(1)P </a:t>
            </a:r>
            <a:r>
              <a:rPr lang="ko-KR" altLang="en-US"/>
              <a:t>파</a:t>
            </a:r>
            <a:r>
              <a:rPr lang="en-US" altLang="ko-KR"/>
              <a:t>(P wave)</a:t>
            </a:r>
            <a:r>
              <a:rPr lang="ko-KR" altLang="en-US"/>
              <a:t>는 심방의 탈분극을 나타낸다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(2)QRS </a:t>
            </a:r>
            <a:r>
              <a:rPr lang="ko-KR" altLang="en-US"/>
              <a:t>복합체</a:t>
            </a:r>
            <a:r>
              <a:rPr lang="en-US" altLang="ko-KR"/>
              <a:t>(QRS complex)</a:t>
            </a:r>
            <a:r>
              <a:rPr lang="ko-KR" altLang="en-US"/>
              <a:t>는 심실의 탈분극을 나타낸다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(3)T </a:t>
            </a:r>
            <a:r>
              <a:rPr lang="ko-KR" altLang="en-US"/>
              <a:t>파</a:t>
            </a:r>
            <a:r>
              <a:rPr lang="en-US" altLang="ko-KR"/>
              <a:t>(T wave)</a:t>
            </a:r>
            <a:r>
              <a:rPr lang="ko-KR" altLang="en-US"/>
              <a:t>는 심실의 재분극을 나타낸다</a:t>
            </a:r>
            <a:r>
              <a:rPr lang="en-US" altLang="ko-KR"/>
              <a:t>.</a:t>
            </a:r>
          </a:p>
        </p:txBody>
      </p:sp>
      <p:pic>
        <p:nvPicPr>
          <p:cNvPr id="228356" name="Picture 7" descr="depol_e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54"/>
          <a:stretch>
            <a:fillRect/>
          </a:stretch>
        </p:blipFill>
        <p:spPr bwMode="auto">
          <a:xfrm>
            <a:off x="1908175" y="4602163"/>
            <a:ext cx="4895850" cy="210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245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7" descr="10-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 t="12378" r="2356" b="32848"/>
          <a:stretch>
            <a:fillRect/>
          </a:stretch>
        </p:blipFill>
        <p:spPr>
          <a:xfrm>
            <a:off x="539750" y="5084763"/>
            <a:ext cx="3811588" cy="15509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678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 b="1"/>
              <a:t>보체계는 스스로 항체와 연합하여 미생물을 죽이며 염증반응을 증가시킨다</a:t>
            </a:r>
            <a:r>
              <a:rPr lang="en-US" altLang="ko-KR" b="1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보체계</a:t>
            </a:r>
            <a:r>
              <a:rPr lang="en-US" altLang="ko-KR"/>
              <a:t>(complement system)</a:t>
            </a:r>
            <a:r>
              <a:rPr lang="ko-KR" altLang="en-US"/>
              <a:t>는 침입하는 생물체에 반응하는 </a:t>
            </a:r>
            <a:r>
              <a:rPr lang="en-US" altLang="ko-KR"/>
              <a:t>2</a:t>
            </a:r>
            <a:r>
              <a:rPr lang="ko-KR" altLang="en-US"/>
              <a:t>차 방어 기작으로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</a:t>
            </a:r>
            <a:r>
              <a:rPr lang="en-US" altLang="ko-KR"/>
              <a:t>(1) </a:t>
            </a:r>
            <a:r>
              <a:rPr lang="ko-KR" altLang="en-US"/>
              <a:t>미생물 표면의 특정 탄수화물에 노출되어 일어나는 비특이적 선천적 면역반응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</a:t>
            </a:r>
            <a:r>
              <a:rPr lang="en-US" altLang="ko-KR"/>
              <a:t>(2) </a:t>
            </a:r>
            <a:r>
              <a:rPr lang="ko-KR" altLang="en-US"/>
              <a:t>특이 외래 침입자에 대항하여 만들어진 항체에 노출되어 일어나는 적응 면역반응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 b="1"/>
              <a:t>막공격 복합체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보체계는 간에서 합성되고 불활성 형태로 순환하는 혈장 단백질로 구성된다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  <a:r>
              <a:rPr lang="ko-KR" altLang="en-US"/>
              <a:t>일단 첫째 요소인 </a:t>
            </a:r>
            <a:r>
              <a:rPr lang="en-US" altLang="ko-KR"/>
              <a:t>C1</a:t>
            </a:r>
            <a:r>
              <a:rPr lang="ko-KR" altLang="en-US"/>
              <a:t>이 활성화되면</a:t>
            </a:r>
            <a:r>
              <a:rPr lang="en-US" altLang="ko-KR"/>
              <a:t>, </a:t>
            </a:r>
            <a:r>
              <a:rPr lang="ko-KR" altLang="en-US"/>
              <a:t>다음 구성요소인 </a:t>
            </a:r>
            <a:r>
              <a:rPr lang="en-US" altLang="ko-KR"/>
              <a:t>C2</a:t>
            </a:r>
            <a:r>
              <a:rPr lang="ko-KR" altLang="en-US"/>
              <a:t>를 활성화 시키고</a:t>
            </a:r>
            <a:r>
              <a:rPr lang="en-US" altLang="ko-KR"/>
              <a:t>, </a:t>
            </a:r>
            <a:r>
              <a:rPr lang="ko-KR" altLang="en-US"/>
              <a:t>순차적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연쇄반응이 일어난다</a:t>
            </a:r>
            <a:r>
              <a:rPr lang="en-US" altLang="ko-KR"/>
              <a:t>. </a:t>
            </a:r>
            <a:r>
              <a:rPr lang="ko-KR" altLang="en-US"/>
              <a:t>다섯 번째 구성요소인 </a:t>
            </a:r>
            <a:r>
              <a:rPr lang="en-US" altLang="ko-KR"/>
              <a:t>C5</a:t>
            </a:r>
            <a:r>
              <a:rPr lang="ko-KR" altLang="en-US"/>
              <a:t>는 막공격 복합체가 되어</a:t>
            </a:r>
            <a:r>
              <a:rPr lang="en-US" altLang="ko-KR"/>
              <a:t>, </a:t>
            </a:r>
            <a:r>
              <a:rPr lang="ko-KR" altLang="en-US"/>
              <a:t>미생물의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막에 끼어 들어가 채널을 형성한다</a:t>
            </a:r>
            <a:r>
              <a:rPr lang="en-US" altLang="ko-KR"/>
              <a:t>. </a:t>
            </a:r>
            <a:r>
              <a:rPr lang="ko-KR" altLang="en-US"/>
              <a:t>보체 유도 용해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 b="1"/>
              <a:t>염증의 확대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보체 구성 요소들은 염증 반응을 확대시킨다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-</a:t>
            </a:r>
            <a:r>
              <a:rPr lang="ko-KR" altLang="en-US"/>
              <a:t>보체 활성이 있는 부위로 식세포들을 유인하는 주화성물질로 작용한다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-</a:t>
            </a:r>
            <a:r>
              <a:rPr lang="ko-KR" altLang="en-US"/>
              <a:t>미생물에 결합하여 옵소닌으로 활동하여 식세포작용을 촉진한다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-</a:t>
            </a:r>
            <a:r>
              <a:rPr lang="ko-KR" altLang="en-US"/>
              <a:t>혈관확장을 촉진하고 혈관 투과성을 증가시켜 침입당한 부위의 혈류를 증가시킨다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-</a:t>
            </a:r>
            <a:r>
              <a:rPr lang="ko-KR" altLang="en-US"/>
              <a:t>근접한 부위의 </a:t>
            </a:r>
            <a:r>
              <a:rPr lang="en-US" altLang="ko-KR"/>
              <a:t>mast cell</a:t>
            </a:r>
            <a:r>
              <a:rPr lang="ko-KR" altLang="en-US"/>
              <a:t>에서 히스타민의 방출을 자극한다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</a:t>
            </a:r>
          </a:p>
        </p:txBody>
      </p:sp>
      <p:pic>
        <p:nvPicPr>
          <p:cNvPr id="246788" name="Picture 8" descr="10-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8" t="4761" r="20198" b="6665"/>
          <a:stretch>
            <a:fillRect/>
          </a:stretch>
        </p:blipFill>
        <p:spPr bwMode="auto">
          <a:xfrm>
            <a:off x="6877050" y="4652963"/>
            <a:ext cx="2060575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995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5" descr="10-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6" t="4761" r="17505" b="9045"/>
          <a:stretch>
            <a:fillRect/>
          </a:stretch>
        </p:blipFill>
        <p:spPr bwMode="auto">
          <a:xfrm>
            <a:off x="3351213" y="1743075"/>
            <a:ext cx="5792787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 b="1"/>
              <a:t>인터페론은 대부분의 세포에서 바이러스의 증식을 임시적으로 억제한다</a:t>
            </a:r>
            <a:r>
              <a:rPr lang="en-US" altLang="ko-KR" b="1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또 다른 비특이적 </a:t>
            </a:r>
            <a:r>
              <a:rPr lang="en-US" altLang="ko-KR"/>
              <a:t>2</a:t>
            </a:r>
            <a:r>
              <a:rPr lang="ko-KR" altLang="en-US"/>
              <a:t>차 방어 기작은 바이러스에 감염된 세포로부터의 인터페론의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방출이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인터페론은 숙주세포 내의 바이러스의 복제를 일시적으로 억제한다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바이러스가 세포에 침입하면</a:t>
            </a:r>
            <a:r>
              <a:rPr lang="en-US" altLang="ko-KR"/>
              <a:t>, </a:t>
            </a:r>
            <a:r>
              <a:rPr lang="ko-KR" altLang="en-US"/>
              <a:t>바이러스 핵산을 인식하여</a:t>
            </a:r>
            <a:r>
              <a:rPr lang="en-US" altLang="ko-KR"/>
              <a:t>, </a:t>
            </a:r>
            <a:r>
              <a:rPr lang="ko-KR" altLang="en-US"/>
              <a:t>인터페론이 합성되며</a:t>
            </a:r>
            <a:r>
              <a:rPr lang="en-US" altLang="ko-KR"/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감염된 세포는 세포외액으로 인터페론을 분비한다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인터페론은 건강한 세포가 바이러스의 공격에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대비하도록 경고 기능을 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인터페론은 이웃한</a:t>
            </a:r>
            <a:r>
              <a:rPr lang="en-US" altLang="ko-KR"/>
              <a:t>, </a:t>
            </a:r>
            <a:r>
              <a:rPr lang="ko-KR" altLang="en-US"/>
              <a:t>또는 먼 곳의</a:t>
            </a:r>
            <a:r>
              <a:rPr lang="en-US" altLang="ko-KR"/>
              <a:t>(</a:t>
            </a:r>
            <a:r>
              <a:rPr lang="ko-KR" altLang="en-US"/>
              <a:t>혈액을 따라 이동하여</a:t>
            </a:r>
            <a:r>
              <a:rPr lang="en-US" altLang="ko-KR"/>
              <a:t>)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  <a:r>
              <a:rPr lang="ko-KR" altLang="en-US"/>
              <a:t>건강한 세포의 원형질막 수용체에 결합하여</a:t>
            </a:r>
            <a:r>
              <a:rPr lang="en-US" altLang="ko-KR"/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바이러스의 공격 가능성에 대한 준비를 하도록 신호를 준다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인터페론은  바이러스의 증식억제 이외에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다른 면역활동을 강화한다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(macrophage</a:t>
            </a:r>
            <a:r>
              <a:rPr lang="ko-KR" altLang="en-US"/>
              <a:t>의 식균작용 증진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항체 생산 자극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</a:t>
            </a:r>
            <a:r>
              <a:rPr lang="en-US" altLang="ko-KR"/>
              <a:t>NK cell</a:t>
            </a:r>
            <a:r>
              <a:rPr lang="ko-KR" altLang="en-US"/>
              <a:t>과 세포독성</a:t>
            </a:r>
            <a:r>
              <a:rPr lang="en-US" altLang="ko-KR"/>
              <a:t>T-</a:t>
            </a:r>
            <a:r>
              <a:rPr lang="ko-KR" altLang="en-US"/>
              <a:t>세포의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활성을 증가시킴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</a:t>
            </a:r>
            <a:r>
              <a:rPr lang="ko-KR" altLang="en-US"/>
              <a:t>세포분열을 늦춰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암의 성장을 억제</a:t>
            </a:r>
            <a:r>
              <a:rPr lang="en-US" altLang="ko-KR"/>
              <a:t>)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53010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4" descr="표10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3809" r="6396" b="12854"/>
          <a:stretch>
            <a:fillRect/>
          </a:stretch>
        </p:blipFill>
        <p:spPr bwMode="auto">
          <a:xfrm>
            <a:off x="1692275" y="79375"/>
            <a:ext cx="6107113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5" name="Text Box 5"/>
          <p:cNvSpPr txBox="1">
            <a:spLocks noChangeArrowheads="1"/>
          </p:cNvSpPr>
          <p:nvPr/>
        </p:nvSpPr>
        <p:spPr bwMode="auto">
          <a:xfrm>
            <a:off x="0" y="4416425"/>
            <a:ext cx="91440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 b="1"/>
              <a:t>Natural killer </a:t>
            </a:r>
            <a:r>
              <a:rPr lang="ko-KR" altLang="en-US" b="1"/>
              <a:t>세포는 처음 만난 바이러스에 감염된 세포와 암세포를 인식하여 파괴한다</a:t>
            </a:r>
            <a:r>
              <a:rPr lang="en-US" altLang="ko-KR" b="1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자연살생</a:t>
            </a:r>
            <a:r>
              <a:rPr lang="en-US" altLang="ko-KR"/>
              <a:t>(natural killer (NK)) </a:t>
            </a:r>
            <a:r>
              <a:rPr lang="ko-KR" altLang="en-US"/>
              <a:t>세포는 처음 만나는 바이러스에 감염된 세포와 암세포의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막을 직접적으로 용해하여</a:t>
            </a:r>
            <a:r>
              <a:rPr lang="en-US" altLang="ko-KR"/>
              <a:t>, </a:t>
            </a:r>
            <a:r>
              <a:rPr lang="ko-KR" altLang="en-US"/>
              <a:t>비특이적으로 파괴한다</a:t>
            </a:r>
            <a:r>
              <a:rPr lang="en-US" altLang="ko-KR"/>
              <a:t>. 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이미 노출되었던 바이러스에 감염된 세포나 암세포에 대해 특이적이고 치명적인 </a:t>
            </a:r>
          </a:p>
          <a:p>
            <a:pPr eaLnBrk="1" hangingPunct="1"/>
            <a:r>
              <a:rPr lang="ko-KR" altLang="en-US"/>
              <a:t>  공격을 할 수 있는 세포독성</a:t>
            </a:r>
            <a:r>
              <a:rPr lang="en-US" altLang="ko-KR"/>
              <a:t>T-</a:t>
            </a:r>
            <a:r>
              <a:rPr lang="ko-KR" altLang="en-US"/>
              <a:t>세포</a:t>
            </a:r>
            <a:r>
              <a:rPr lang="en-US" altLang="ko-KR"/>
              <a:t>(cytotoxic T-cell)</a:t>
            </a:r>
            <a:r>
              <a:rPr lang="ko-KR" altLang="en-US"/>
              <a:t>가 성숙되기 전에</a:t>
            </a:r>
            <a:r>
              <a:rPr lang="en-US" altLang="ko-KR"/>
              <a:t>, </a:t>
            </a:r>
            <a:r>
              <a:rPr lang="ko-KR" altLang="en-US"/>
              <a:t>즉각적이고</a:t>
            </a:r>
          </a:p>
          <a:p>
            <a:pPr eaLnBrk="1" hangingPunct="1"/>
            <a:r>
              <a:rPr lang="ko-KR" altLang="en-US"/>
              <a:t>  비특이적인 방어를 담당한다</a:t>
            </a:r>
            <a:r>
              <a:rPr lang="en-US" altLang="ko-KR"/>
              <a:t>. 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대부분 바이러스에 감염된 세포와 암세포 막 표면에 있는 비정상적 단백질에 반응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2651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b="1"/>
              <a:t>10.4 </a:t>
            </a:r>
            <a:r>
              <a:rPr lang="ko-KR" altLang="en-US" b="1"/>
              <a:t>획득</a:t>
            </a:r>
            <a:r>
              <a:rPr lang="en-US" altLang="ko-KR" b="1"/>
              <a:t>(</a:t>
            </a:r>
            <a:r>
              <a:rPr lang="ko-KR" altLang="en-US" b="1"/>
              <a:t>적응</a:t>
            </a:r>
            <a:r>
              <a:rPr lang="en-US" altLang="ko-KR" b="1"/>
              <a:t>) </a:t>
            </a:r>
            <a:r>
              <a:rPr lang="ko-KR" altLang="en-US" b="1"/>
              <a:t>면역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제</a:t>
            </a:r>
            <a:r>
              <a:rPr lang="en-US" altLang="ko-KR"/>
              <a:t>3</a:t>
            </a:r>
            <a:r>
              <a:rPr lang="ko-KR" altLang="en-US"/>
              <a:t>의 방어선은 신체에 사전에 노출이 되었던 왜래 물질에 대한 선택적 공격을 하는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획득 또는 적응 면역계이다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 b="1"/>
              <a:t>획득 면역에는 세포매개 반응과 항체매개 반응이 있다</a:t>
            </a:r>
            <a:r>
              <a:rPr lang="en-US" altLang="ko-KR" b="1"/>
              <a:t>.</a:t>
            </a:r>
            <a:r>
              <a:rPr lang="en-US" altLang="ko-KR"/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획득 면역반응은 두 부류로 분류되는데</a:t>
            </a:r>
            <a:r>
              <a:rPr lang="en-US" altLang="ko-KR"/>
              <a:t>,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(1) B-</a:t>
            </a:r>
            <a:r>
              <a:rPr lang="ko-KR" altLang="en-US"/>
              <a:t>림프구에 의한 항체 생산과 관련된 항체매개 면역 또는 체액성 면역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</a:t>
            </a:r>
            <a:r>
              <a:rPr lang="en-US" altLang="ko-KR"/>
              <a:t>(2) </a:t>
            </a:r>
            <a:r>
              <a:rPr lang="ko-KR" altLang="en-US"/>
              <a:t>원치 않는 세포를 직접 공격하는 </a:t>
            </a:r>
            <a:r>
              <a:rPr lang="en-US" altLang="ko-KR"/>
              <a:t>T-</a:t>
            </a:r>
            <a:r>
              <a:rPr lang="ko-KR" altLang="en-US"/>
              <a:t>림프구 생산과 관련된 세포매개 면역이다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이들 반응은 무한대로 다양한 외래 인자에 대해 반응할 수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-B </a:t>
            </a:r>
            <a:r>
              <a:rPr lang="ko-KR" altLang="en-US"/>
              <a:t>림프구와 </a:t>
            </a:r>
            <a:r>
              <a:rPr lang="en-US" altLang="ko-KR"/>
              <a:t>T </a:t>
            </a:r>
            <a:r>
              <a:rPr lang="ko-KR" altLang="en-US"/>
              <a:t>림프구 각각은 오직 한 가지 외래 물질에 대한 인식과 방어를 할 수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일반적으로 </a:t>
            </a:r>
            <a:r>
              <a:rPr lang="en-US" altLang="ko-KR"/>
              <a:t>B-</a:t>
            </a:r>
            <a:r>
              <a:rPr lang="ko-KR" altLang="en-US"/>
              <a:t>세포는 박테리아</a:t>
            </a:r>
            <a:r>
              <a:rPr lang="en-US" altLang="ko-KR"/>
              <a:t>, </a:t>
            </a:r>
            <a:r>
              <a:rPr lang="ko-KR" altLang="en-US"/>
              <a:t>동성물질</a:t>
            </a:r>
            <a:r>
              <a:rPr lang="en-US" altLang="ko-KR"/>
              <a:t>, </a:t>
            </a:r>
            <a:r>
              <a:rPr lang="ko-KR" altLang="en-US"/>
              <a:t>바이러스와 같은 자유롭게 존재하는 외래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침입자를 인식하고</a:t>
            </a:r>
            <a:r>
              <a:rPr lang="en-US" altLang="ko-KR"/>
              <a:t>, T-</a:t>
            </a:r>
            <a:r>
              <a:rPr lang="ko-KR" altLang="en-US"/>
              <a:t>세포는 바이러스에 감염된 세포와 암세포 등을 인식</a:t>
            </a:r>
            <a:r>
              <a:rPr lang="en-US" altLang="ko-KR"/>
              <a:t>,</a:t>
            </a:r>
            <a:r>
              <a:rPr lang="ko-KR" altLang="en-US"/>
              <a:t>파괴한다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 b="1"/>
              <a:t>B-</a:t>
            </a:r>
            <a:r>
              <a:rPr lang="ko-KR" altLang="en-US" b="1"/>
              <a:t>세포와 </a:t>
            </a:r>
            <a:r>
              <a:rPr lang="en-US" altLang="ko-KR" b="1"/>
              <a:t>T-</a:t>
            </a:r>
            <a:r>
              <a:rPr lang="ko-KR" altLang="en-US" b="1"/>
              <a:t>세포의 기원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 B </a:t>
            </a:r>
            <a:r>
              <a:rPr lang="ko-KR" altLang="en-US"/>
              <a:t>림프구와 </a:t>
            </a:r>
            <a:r>
              <a:rPr lang="en-US" altLang="ko-KR"/>
              <a:t>T </a:t>
            </a:r>
            <a:r>
              <a:rPr lang="ko-KR" altLang="en-US"/>
              <a:t>림프구는 다른 일생과 특성과 기능을 갖는다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en-US" altLang="ko-KR"/>
              <a:t> B </a:t>
            </a:r>
            <a:r>
              <a:rPr lang="ko-KR" altLang="en-US"/>
              <a:t>림프구와 </a:t>
            </a:r>
            <a:r>
              <a:rPr lang="en-US" altLang="ko-KR"/>
              <a:t>T </a:t>
            </a:r>
            <a:r>
              <a:rPr lang="ko-KR" altLang="en-US"/>
              <a:t>림프구는 다른 모든 혈액세포와 마찬가지로 골수 내의 동일한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줄기세포로부터 유래한다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1556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250883" name="Picture 4" descr="10-12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1" t="4285" r="26932" b="6189"/>
          <a:stretch>
            <a:fillRect/>
          </a:stretch>
        </p:blipFill>
        <p:spPr>
          <a:xfrm>
            <a:off x="34925" y="908050"/>
            <a:ext cx="4479925" cy="55451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0884" name="Rectangle 6"/>
          <p:cNvSpPr>
            <a:spLocks noChangeArrowheads="1"/>
          </p:cNvSpPr>
          <p:nvPr/>
        </p:nvSpPr>
        <p:spPr bwMode="auto">
          <a:xfrm>
            <a:off x="900113" y="260350"/>
            <a:ext cx="268605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b="1"/>
              <a:t>B-</a:t>
            </a:r>
            <a:r>
              <a:rPr lang="ko-KR" altLang="en-US" b="1"/>
              <a:t>세포와 </a:t>
            </a:r>
            <a:r>
              <a:rPr lang="en-US" altLang="ko-KR" b="1"/>
              <a:t>T-</a:t>
            </a:r>
            <a:r>
              <a:rPr lang="ko-KR" altLang="en-US" b="1"/>
              <a:t>세포의 기원</a:t>
            </a:r>
          </a:p>
        </p:txBody>
      </p:sp>
      <p:sp>
        <p:nvSpPr>
          <p:cNvPr id="250885" name="Text Box 7"/>
          <p:cNvSpPr txBox="1">
            <a:spLocks noChangeArrowheads="1"/>
          </p:cNvSpPr>
          <p:nvPr/>
        </p:nvSpPr>
        <p:spPr bwMode="auto">
          <a:xfrm>
            <a:off x="4500563" y="914400"/>
            <a:ext cx="4640262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-B </a:t>
            </a:r>
            <a:r>
              <a:rPr lang="ko-KR" altLang="en-US"/>
              <a:t>림프구와 </a:t>
            </a:r>
            <a:r>
              <a:rPr lang="en-US" altLang="ko-KR"/>
              <a:t>T </a:t>
            </a:r>
            <a:r>
              <a:rPr lang="ko-KR" altLang="en-US"/>
              <a:t>림프구는 최종적으로</a:t>
            </a:r>
          </a:p>
          <a:p>
            <a:pPr eaLnBrk="1" hangingPunct="1"/>
            <a:r>
              <a:rPr lang="ko-KR" altLang="en-US"/>
              <a:t> 성숙한 장소와 계통에 의해 구분된다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태아기와 초기 유아기에</a:t>
            </a:r>
            <a:r>
              <a:rPr lang="en-US" altLang="ko-KR"/>
              <a:t>, </a:t>
            </a:r>
            <a:r>
              <a:rPr lang="ko-KR" altLang="en-US"/>
              <a:t>미성숙 림프구의</a:t>
            </a:r>
          </a:p>
          <a:p>
            <a:pPr eaLnBrk="1" hangingPunct="1"/>
            <a:r>
              <a:rPr lang="ko-KR" altLang="en-US"/>
              <a:t>  일부는 혈액을 통하여 흉선</a:t>
            </a:r>
            <a:r>
              <a:rPr lang="en-US" altLang="ko-KR"/>
              <a:t>(thymus)</a:t>
            </a:r>
            <a:r>
              <a:rPr lang="ko-KR" altLang="en-US"/>
              <a:t>으로</a:t>
            </a:r>
          </a:p>
          <a:p>
            <a:pPr eaLnBrk="1" hangingPunct="1"/>
            <a:r>
              <a:rPr lang="ko-KR" altLang="en-US"/>
              <a:t>  이동하여 </a:t>
            </a:r>
            <a:r>
              <a:rPr lang="en-US" altLang="ko-KR"/>
              <a:t>T </a:t>
            </a:r>
            <a:r>
              <a:rPr lang="ko-KR" altLang="en-US"/>
              <a:t>림프구가 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흉선의 도움을 받지 않고 골수</a:t>
            </a:r>
            <a:r>
              <a:rPr lang="en-US" altLang="ko-KR"/>
              <a:t>(bone 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marrow)</a:t>
            </a:r>
            <a:r>
              <a:rPr lang="ko-KR" altLang="en-US"/>
              <a:t>에서 성숙한 림프구는 </a:t>
            </a:r>
            <a:r>
              <a:rPr lang="en-US" altLang="ko-KR"/>
              <a:t>B </a:t>
            </a:r>
            <a:r>
              <a:rPr lang="ko-KR" altLang="en-US"/>
              <a:t>림프구가</a:t>
            </a:r>
          </a:p>
          <a:p>
            <a:pPr eaLnBrk="1" hangingPunct="1"/>
            <a:r>
              <a:rPr lang="ko-KR" altLang="en-US"/>
              <a:t>  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흉선 또는 골수에서 혈액으로  방출된</a:t>
            </a:r>
          </a:p>
          <a:p>
            <a:pPr eaLnBrk="1" hangingPunct="1"/>
            <a:r>
              <a:rPr lang="ko-KR" altLang="en-US"/>
              <a:t>  성숙한 </a:t>
            </a:r>
            <a:r>
              <a:rPr lang="en-US" altLang="ko-KR"/>
              <a:t>B-</a:t>
            </a:r>
            <a:r>
              <a:rPr lang="ko-KR" altLang="en-US"/>
              <a:t>세포와 </a:t>
            </a:r>
            <a:r>
              <a:rPr lang="en-US" altLang="ko-KR"/>
              <a:t>T-</a:t>
            </a:r>
            <a:r>
              <a:rPr lang="ko-KR" altLang="en-US"/>
              <a:t>세포는 림프구 집단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(</a:t>
            </a:r>
            <a:r>
              <a:rPr lang="ko-KR" altLang="en-US"/>
              <a:t>콜로니</a:t>
            </a:r>
            <a:r>
              <a:rPr lang="en-US" altLang="ko-KR"/>
              <a:t>)</a:t>
            </a:r>
            <a:r>
              <a:rPr lang="ko-KR" altLang="en-US"/>
              <a:t>을 형성하며</a:t>
            </a:r>
            <a:r>
              <a:rPr lang="en-US" altLang="ko-KR"/>
              <a:t>, </a:t>
            </a:r>
            <a:r>
              <a:rPr lang="ko-KR" altLang="en-US"/>
              <a:t>말초 림프조직에 </a:t>
            </a:r>
          </a:p>
          <a:p>
            <a:pPr eaLnBrk="1" hangingPunct="1"/>
            <a:r>
              <a:rPr lang="ko-KR" altLang="en-US"/>
              <a:t>  머문다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이 곳에서 적당한 자극을 받으면</a:t>
            </a:r>
            <a:r>
              <a:rPr lang="en-US" altLang="ko-KR"/>
              <a:t>, </a:t>
            </a:r>
            <a:r>
              <a:rPr lang="ko-KR" altLang="en-US"/>
              <a:t>이들 </a:t>
            </a:r>
          </a:p>
          <a:p>
            <a:pPr eaLnBrk="1" hangingPunct="1"/>
            <a:r>
              <a:rPr lang="ko-KR" altLang="en-US"/>
              <a:t>  세포는 세포분열을 통해</a:t>
            </a:r>
            <a:r>
              <a:rPr lang="en-US" altLang="ko-KR"/>
              <a:t>, </a:t>
            </a:r>
            <a:r>
              <a:rPr lang="ko-KR" altLang="en-US"/>
              <a:t>새로운 세대의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B-</a:t>
            </a:r>
            <a:r>
              <a:rPr lang="ko-KR" altLang="en-US"/>
              <a:t>세포와 </a:t>
            </a:r>
            <a:r>
              <a:rPr lang="en-US" altLang="ko-KR"/>
              <a:t>T-</a:t>
            </a:r>
            <a:r>
              <a:rPr lang="ko-KR" altLang="en-US"/>
              <a:t>세포를 생산한다</a:t>
            </a:r>
            <a:r>
              <a:rPr lang="en-US" altLang="ko-KR"/>
              <a:t>. </a:t>
            </a:r>
          </a:p>
          <a:p>
            <a:pPr eaLnBrk="1" hangingPunct="1"/>
            <a:r>
              <a:rPr lang="en-US" altLang="ko-KR"/>
              <a:t>-B-</a:t>
            </a:r>
            <a:r>
              <a:rPr lang="ko-KR" altLang="en-US"/>
              <a:t>세포와 </a:t>
            </a:r>
            <a:r>
              <a:rPr lang="en-US" altLang="ko-KR"/>
              <a:t>T-</a:t>
            </a:r>
            <a:r>
              <a:rPr lang="ko-KR" altLang="en-US"/>
              <a:t>세포는 지속적으로 림프</a:t>
            </a:r>
            <a:r>
              <a:rPr lang="en-US" altLang="ko-KR"/>
              <a:t>, </a:t>
            </a:r>
          </a:p>
          <a:p>
            <a:pPr eaLnBrk="1" hangingPunct="1"/>
            <a:r>
              <a:rPr lang="ko-KR" altLang="en-US"/>
              <a:t>  혈액</a:t>
            </a:r>
            <a:r>
              <a:rPr lang="en-US" altLang="ko-KR"/>
              <a:t>, </a:t>
            </a:r>
            <a:r>
              <a:rPr lang="ko-KR" altLang="en-US"/>
              <a:t>신체 조직 사이를 순환하며 감시</a:t>
            </a:r>
          </a:p>
          <a:p>
            <a:pPr eaLnBrk="1" hangingPunct="1"/>
            <a:r>
              <a:rPr lang="ko-KR" altLang="en-US"/>
              <a:t>  활동을 한다</a:t>
            </a:r>
            <a:r>
              <a:rPr lang="en-US" altLang="ko-KR"/>
              <a:t>. </a:t>
            </a:r>
          </a:p>
          <a:p>
            <a:pPr eaLnBrk="1" hangingPunct="1"/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931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 b="1"/>
              <a:t>항원은 자신에 대한 면역반응을 유도한다</a:t>
            </a:r>
            <a:r>
              <a:rPr lang="en-US" altLang="ko-KR" b="1"/>
              <a:t>.</a:t>
            </a:r>
            <a:r>
              <a:rPr lang="en-US" altLang="ko-KR"/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-B-</a:t>
            </a:r>
            <a:r>
              <a:rPr lang="ko-KR" altLang="en-US"/>
              <a:t>세포와 </a:t>
            </a:r>
            <a:r>
              <a:rPr lang="en-US" altLang="ko-KR"/>
              <a:t>T-</a:t>
            </a:r>
            <a:r>
              <a:rPr lang="ko-KR" altLang="en-US"/>
              <a:t>세포는 자신의 정상적인 세포와 구분하여 파괴되어야 할 원하지 않는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세포와 물질만을 특이적으로 인식할 수 있어야 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항원</a:t>
            </a:r>
            <a:r>
              <a:rPr lang="en-US" altLang="ko-KR"/>
              <a:t>(antigen)</a:t>
            </a:r>
            <a:r>
              <a:rPr lang="ko-KR" altLang="en-US"/>
              <a:t>은 숙주 신체로 들어왔을 때</a:t>
            </a:r>
            <a:r>
              <a:rPr lang="en-US" altLang="ko-KR"/>
              <a:t>, </a:t>
            </a:r>
            <a:r>
              <a:rPr lang="ko-KR" altLang="en-US"/>
              <a:t>특정 면역반응을 유발할 수 있는</a:t>
            </a:r>
            <a:r>
              <a:rPr lang="en-US" altLang="ko-KR"/>
              <a:t>,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  <a:r>
              <a:rPr lang="ko-KR" altLang="en-US"/>
              <a:t>크고</a:t>
            </a:r>
            <a:r>
              <a:rPr lang="en-US" altLang="ko-KR"/>
              <a:t>, </a:t>
            </a:r>
            <a:r>
              <a:rPr lang="ko-KR" altLang="en-US"/>
              <a:t>복잡하고</a:t>
            </a:r>
            <a:r>
              <a:rPr lang="en-US" altLang="ko-KR"/>
              <a:t>, </a:t>
            </a:r>
            <a:r>
              <a:rPr lang="ko-KR" altLang="en-US"/>
              <a:t>독특한 분자이다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일반적으로</a:t>
            </a:r>
            <a:r>
              <a:rPr lang="en-US" altLang="ko-KR"/>
              <a:t>, </a:t>
            </a:r>
            <a:r>
              <a:rPr lang="ko-KR" altLang="en-US"/>
              <a:t>어떤 분자가 복잡할수록 항원성이 커진다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외래 단백질은 분자의 크기와 구조의 복잡성 때문에 일반적인 항원이지만</a:t>
            </a:r>
            <a:r>
              <a:rPr lang="en-US" altLang="ko-KR"/>
              <a:t>,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  <a:r>
              <a:rPr lang="ko-KR" altLang="en-US"/>
              <a:t>다당류도 항원으로 작용할 수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항원은 박테리아의 독소와 같이 분리된 분자로 존재할 수도 있고</a:t>
            </a:r>
            <a:r>
              <a:rPr lang="en-US" altLang="ko-KR"/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또는</a:t>
            </a:r>
            <a:r>
              <a:rPr lang="en-US" altLang="ko-KR"/>
              <a:t>, </a:t>
            </a:r>
            <a:r>
              <a:rPr lang="ko-KR" altLang="en-US"/>
              <a:t>외래 미생물의 표면에 존재할 수도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 b="1"/>
              <a:t>10.5  B </a:t>
            </a:r>
            <a:r>
              <a:rPr lang="ko-KR" altLang="en-US" b="1"/>
              <a:t>림프구</a:t>
            </a:r>
            <a:r>
              <a:rPr lang="en-US" altLang="ko-KR" b="1"/>
              <a:t>: </a:t>
            </a:r>
            <a:r>
              <a:rPr lang="ko-KR" altLang="en-US" b="1"/>
              <a:t>항체매개 면역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 B-</a:t>
            </a:r>
            <a:r>
              <a:rPr lang="ko-KR" altLang="en-US"/>
              <a:t>세포와 </a:t>
            </a:r>
            <a:r>
              <a:rPr lang="en-US" altLang="ko-KR"/>
              <a:t>T-</a:t>
            </a:r>
            <a:r>
              <a:rPr lang="ko-KR" altLang="en-US"/>
              <a:t>세포의 특이성을 결정하는 주 요인은 항원에 결합하는</a:t>
            </a:r>
            <a:r>
              <a:rPr lang="en-US" altLang="ko-KR"/>
              <a:t>, </a:t>
            </a:r>
            <a:r>
              <a:rPr lang="ko-KR" altLang="en-US"/>
              <a:t>림프구 막에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존재하는 수용체에 있다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 B-</a:t>
            </a:r>
            <a:r>
              <a:rPr lang="ko-KR" altLang="en-US"/>
              <a:t>세포의 경우</a:t>
            </a:r>
            <a:r>
              <a:rPr lang="en-US" altLang="ko-KR"/>
              <a:t>, </a:t>
            </a:r>
            <a:r>
              <a:rPr lang="ko-KR" altLang="en-US"/>
              <a:t>항원과의 결합은 이 세포가 항체</a:t>
            </a:r>
            <a:r>
              <a:rPr lang="en-US" altLang="ko-KR"/>
              <a:t>(antibody)</a:t>
            </a:r>
            <a:r>
              <a:rPr lang="ko-KR" altLang="en-US"/>
              <a:t>라는 효과기를 생산하는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형질세포</a:t>
            </a:r>
            <a:r>
              <a:rPr lang="en-US" altLang="ko-KR"/>
              <a:t>(plasma cell)</a:t>
            </a:r>
            <a:r>
              <a:rPr lang="ko-KR" altLang="en-US"/>
              <a:t>로 분화하도록 유도한다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 </a:t>
            </a:r>
            <a:r>
              <a:rPr lang="ko-KR" altLang="en-US"/>
              <a:t>항체는 </a:t>
            </a:r>
            <a:r>
              <a:rPr lang="en-US" altLang="ko-KR"/>
              <a:t>B-</a:t>
            </a:r>
            <a:r>
              <a:rPr lang="ko-KR" altLang="en-US"/>
              <a:t>세포 수용체의 수용성 형태이기 때문에</a:t>
            </a:r>
            <a:r>
              <a:rPr lang="en-US" altLang="ko-KR"/>
              <a:t>, </a:t>
            </a:r>
            <a:r>
              <a:rPr lang="ko-KR" altLang="en-US"/>
              <a:t>항체 생산을 자극했던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특정 항원과 결합할 수 있다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 </a:t>
            </a:r>
            <a:r>
              <a:rPr lang="ko-KR" altLang="en-US"/>
              <a:t>형질세포로 분화하는 동안</a:t>
            </a:r>
            <a:r>
              <a:rPr lang="en-US" altLang="ko-KR"/>
              <a:t>, B-</a:t>
            </a:r>
            <a:r>
              <a:rPr lang="ko-KR" altLang="en-US"/>
              <a:t>세포는 조면소포체</a:t>
            </a:r>
            <a:r>
              <a:rPr lang="en-US" altLang="ko-KR"/>
              <a:t>(</a:t>
            </a:r>
            <a:r>
              <a:rPr lang="ko-KR" altLang="en-US"/>
              <a:t>분비단백질을 생산하는 장소</a:t>
            </a:r>
            <a:r>
              <a:rPr lang="en-US" altLang="ko-KR"/>
              <a:t>)</a:t>
            </a:r>
            <a:r>
              <a:rPr lang="ko-KR" altLang="en-US"/>
              <a:t>가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최고로 확대되며 부풀어 오른다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5302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/>
              <a:t>- </a:t>
            </a:r>
            <a:r>
              <a:rPr lang="ko-KR" altLang="en-US"/>
              <a:t>항체는 단백질이므로</a:t>
            </a:r>
            <a:r>
              <a:rPr lang="en-US" altLang="ko-KR"/>
              <a:t>, </a:t>
            </a:r>
            <a:r>
              <a:rPr lang="ko-KR" altLang="en-US"/>
              <a:t>형질세포는 초당 </a:t>
            </a:r>
            <a:r>
              <a:rPr lang="en-US" altLang="ko-KR"/>
              <a:t>2000</a:t>
            </a:r>
            <a:r>
              <a:rPr lang="ko-KR" altLang="en-US"/>
              <a:t>개 이상의 항체 분자를 생산하는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단백질 공장이 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 </a:t>
            </a:r>
            <a:r>
              <a:rPr lang="ko-KR" altLang="en-US"/>
              <a:t>형질세포의 단백질 합성 기관들이 항체 생산에만 집중하여</a:t>
            </a:r>
            <a:r>
              <a:rPr lang="en-US" altLang="ko-KR"/>
              <a:t>, </a:t>
            </a:r>
            <a:r>
              <a:rPr lang="ko-KR" altLang="en-US"/>
              <a:t>형질세포 자신의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생존과 성장에 필요한 중요 단백질들을 합성하지 못해</a:t>
            </a:r>
            <a:r>
              <a:rPr lang="en-US" altLang="ko-KR"/>
              <a:t>, 5-7</a:t>
            </a:r>
            <a:r>
              <a:rPr lang="ko-KR" altLang="en-US"/>
              <a:t>일 정도의 수명을 갖는다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 </a:t>
            </a:r>
            <a:r>
              <a:rPr lang="ko-KR" altLang="en-US"/>
              <a:t>활성화된 형질세포는 항체를 분비하고</a:t>
            </a:r>
            <a:r>
              <a:rPr lang="en-US" altLang="ko-KR"/>
              <a:t>, </a:t>
            </a:r>
            <a:r>
              <a:rPr lang="ko-KR" altLang="en-US"/>
              <a:t>이들 항체 단백질은 혈액에서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감마 글루불린</a:t>
            </a:r>
            <a:r>
              <a:rPr lang="en-US" altLang="ko-KR"/>
              <a:t>(gamma globulin) </a:t>
            </a:r>
            <a:r>
              <a:rPr lang="ko-KR" altLang="en-US"/>
              <a:t>또는 면역글로불린</a:t>
            </a:r>
            <a:r>
              <a:rPr lang="en-US" altLang="ko-KR"/>
              <a:t>(immunoglobulin)</a:t>
            </a:r>
            <a:r>
              <a:rPr lang="ko-KR" altLang="en-US"/>
              <a:t>이라 불린다</a:t>
            </a:r>
            <a:r>
              <a:rPr lang="en-US" altLang="ko-KR"/>
              <a:t>.</a:t>
            </a:r>
          </a:p>
        </p:txBody>
      </p:sp>
      <p:pic>
        <p:nvPicPr>
          <p:cNvPr id="252931" name="Picture 5" descr="10-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6665" r="7742" b="6665"/>
          <a:stretch>
            <a:fillRect/>
          </a:stretch>
        </p:blipFill>
        <p:spPr bwMode="auto">
          <a:xfrm>
            <a:off x="1547813" y="2276475"/>
            <a:ext cx="6003925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887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/>
              <a:t>- </a:t>
            </a:r>
            <a:r>
              <a:rPr lang="ko-KR" altLang="en-US"/>
              <a:t>항체는 </a:t>
            </a:r>
            <a:r>
              <a:rPr lang="en-US" altLang="ko-KR"/>
              <a:t>5</a:t>
            </a:r>
            <a:r>
              <a:rPr lang="ko-KR" altLang="en-US"/>
              <a:t>가지로 분류된다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(1) IgM</a:t>
            </a:r>
            <a:r>
              <a:rPr lang="ko-KR" altLang="en-US"/>
              <a:t>은 항원을 결합시키기 위한 </a:t>
            </a:r>
            <a:r>
              <a:rPr lang="en-US" altLang="ko-KR"/>
              <a:t>B-</a:t>
            </a:r>
            <a:r>
              <a:rPr lang="ko-KR" altLang="en-US"/>
              <a:t>세포의 표면 수용체 역할을 하며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        형질세포의 초기 단계에서 분비된다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(2) IgG</a:t>
            </a:r>
            <a:r>
              <a:rPr lang="ko-KR" altLang="en-US"/>
              <a:t>는 혈액 내 가장 풍부한 면역글로불린으로</a:t>
            </a:r>
            <a:r>
              <a:rPr lang="en-US" altLang="ko-KR"/>
              <a:t>, </a:t>
            </a:r>
            <a:r>
              <a:rPr lang="ko-KR" altLang="en-US"/>
              <a:t>신체가 동일한 항원에 다시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        노출되었을 때</a:t>
            </a:r>
            <a:r>
              <a:rPr lang="en-US" altLang="ko-KR"/>
              <a:t>, </a:t>
            </a:r>
            <a:r>
              <a:rPr lang="ko-KR" altLang="en-US"/>
              <a:t>매우 많이 생산된다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          (IgM</a:t>
            </a:r>
            <a:r>
              <a:rPr lang="ko-KR" altLang="en-US"/>
              <a:t>과 </a:t>
            </a:r>
            <a:r>
              <a:rPr lang="en-US" altLang="ko-KR"/>
              <a:t>IgG</a:t>
            </a:r>
            <a:r>
              <a:rPr lang="ko-KR" altLang="en-US"/>
              <a:t>는 대부분의 박테리아와 몇몇 바이러스에 대한 특이 면역반응을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         책임진다</a:t>
            </a:r>
            <a:r>
              <a:rPr lang="en-US" altLang="ko-KR"/>
              <a:t>.)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(3) IgE</a:t>
            </a:r>
            <a:r>
              <a:rPr lang="ko-KR" altLang="en-US"/>
              <a:t>는 기생충에 대한 방어를 돕고</a:t>
            </a:r>
            <a:r>
              <a:rPr lang="en-US" altLang="ko-KR"/>
              <a:t>, </a:t>
            </a:r>
            <a:r>
              <a:rPr lang="ko-KR" altLang="en-US"/>
              <a:t>일반적인 알레르기 반응에 관여한다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(4) IgA</a:t>
            </a:r>
            <a:r>
              <a:rPr lang="ko-KR" altLang="en-US"/>
              <a:t>는 소화계</a:t>
            </a:r>
            <a:r>
              <a:rPr lang="en-US" altLang="ko-KR"/>
              <a:t>, </a:t>
            </a:r>
            <a:r>
              <a:rPr lang="ko-KR" altLang="en-US"/>
              <a:t>호흡계</a:t>
            </a:r>
            <a:r>
              <a:rPr lang="en-US" altLang="ko-KR"/>
              <a:t>, </a:t>
            </a:r>
            <a:r>
              <a:rPr lang="ko-KR" altLang="en-US"/>
              <a:t>비뇨생식계 분비물</a:t>
            </a:r>
            <a:r>
              <a:rPr lang="en-US" altLang="ko-KR"/>
              <a:t>, </a:t>
            </a:r>
            <a:r>
              <a:rPr lang="ko-KR" altLang="en-US"/>
              <a:t>그리고 젖과 눈물에서 발견된다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(5) IgD</a:t>
            </a:r>
            <a:r>
              <a:rPr lang="ko-KR" altLang="en-US"/>
              <a:t>는 대부분 </a:t>
            </a:r>
            <a:r>
              <a:rPr lang="en-US" altLang="ko-KR"/>
              <a:t>B-</a:t>
            </a:r>
            <a:r>
              <a:rPr lang="ko-KR" altLang="en-US"/>
              <a:t>세포의 표면에 있으나 그 기능은 확실하지 않다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91017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 b="1"/>
              <a:t>항체는 </a:t>
            </a:r>
            <a:r>
              <a:rPr lang="en-US" altLang="ko-KR" b="1"/>
              <a:t>Y</a:t>
            </a:r>
            <a:r>
              <a:rPr lang="ko-KR" altLang="en-US" b="1"/>
              <a:t>자 모양이고 꼬리 부위의 특성에 따라 분류된다</a:t>
            </a:r>
            <a:r>
              <a:rPr lang="en-US" altLang="ko-KR" b="1"/>
              <a:t>.</a:t>
            </a:r>
            <a:r>
              <a:rPr lang="en-US" altLang="ko-KR"/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다섯 가지 부류의 모든 항체 단백질은 </a:t>
            </a:r>
            <a:r>
              <a:rPr lang="en-US" altLang="ko-KR"/>
              <a:t>2</a:t>
            </a:r>
            <a:r>
              <a:rPr lang="ko-KR" altLang="en-US"/>
              <a:t>개의 긴 무거운 사슬과 </a:t>
            </a:r>
            <a:r>
              <a:rPr lang="en-US" altLang="ko-KR"/>
              <a:t>2</a:t>
            </a:r>
            <a:r>
              <a:rPr lang="ko-KR" altLang="en-US"/>
              <a:t>개의 짧은 가벼운 사슬</a:t>
            </a:r>
            <a:r>
              <a:rPr lang="en-US" altLang="ko-KR"/>
              <a:t>,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  <a:r>
              <a:rPr lang="ko-KR" altLang="en-US"/>
              <a:t>즉 총 </a:t>
            </a:r>
            <a:r>
              <a:rPr lang="en-US" altLang="ko-KR"/>
              <a:t>4</a:t>
            </a:r>
            <a:r>
              <a:rPr lang="ko-KR" altLang="en-US"/>
              <a:t>개의 폴리펩티드가 </a:t>
            </a:r>
            <a:r>
              <a:rPr lang="en-US" altLang="ko-KR"/>
              <a:t>Y</a:t>
            </a:r>
            <a:r>
              <a:rPr lang="ko-KR" altLang="en-US"/>
              <a:t>자 모양으로 서로 연결되어 구성된다</a:t>
            </a:r>
            <a:r>
              <a:rPr lang="en-US" altLang="ko-KR"/>
              <a:t>.</a:t>
            </a:r>
          </a:p>
        </p:txBody>
      </p:sp>
      <p:pic>
        <p:nvPicPr>
          <p:cNvPr id="254979" name="Picture 5" descr="10-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1" t="3333" r="21881" b="6665"/>
          <a:stretch>
            <a:fillRect/>
          </a:stretch>
        </p:blipFill>
        <p:spPr bwMode="auto">
          <a:xfrm>
            <a:off x="2411413" y="1557338"/>
            <a:ext cx="42862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854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Text Box 5"/>
          <p:cNvSpPr txBox="1">
            <a:spLocks noChangeArrowheads="1"/>
          </p:cNvSpPr>
          <p:nvPr/>
        </p:nvSpPr>
        <p:spPr bwMode="auto">
          <a:xfrm>
            <a:off x="0" y="141288"/>
            <a:ext cx="9144000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항체는 각 팔 끝부분에 항원 결합부위를 갖고 있어 총 </a:t>
            </a:r>
            <a:r>
              <a:rPr lang="en-US" altLang="ko-KR"/>
              <a:t>2</a:t>
            </a:r>
            <a:r>
              <a:rPr lang="ko-KR" altLang="en-US"/>
              <a:t>개의 결합부위가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  <a:r>
              <a:rPr lang="ko-KR" altLang="en-US"/>
              <a:t>이 </a:t>
            </a:r>
            <a:r>
              <a:rPr lang="ko-KR" altLang="en-US" b="1"/>
              <a:t>항원 결합부위</a:t>
            </a:r>
            <a:r>
              <a:rPr lang="en-US" altLang="ko-KR" b="1"/>
              <a:t>(antigen-binding fragments, Fab)</a:t>
            </a:r>
            <a:r>
              <a:rPr lang="ko-KR" altLang="en-US"/>
              <a:t>는 각 항체마다 특이적인 부위로</a:t>
            </a:r>
            <a:r>
              <a:rPr lang="en-US" altLang="ko-KR"/>
              <a:t>,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  <a:r>
              <a:rPr lang="ko-KR" altLang="en-US"/>
              <a:t>오직 각 항체에 특이적으로 맞는 한 개의 항원과 결합할 수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서로 다른 항체의 항원 결합부위의 엄청난 다양성은 수많은 독특한 항체가</a:t>
            </a:r>
            <a:r>
              <a:rPr lang="en-US" altLang="ko-KR"/>
              <a:t>,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  <a:r>
              <a:rPr lang="ko-KR" altLang="en-US"/>
              <a:t>특이적으로 수백만의 다른 항원과 결합할 수 있는 능력을 제공한다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팔 끝에 있는 </a:t>
            </a:r>
            <a:r>
              <a:rPr lang="en-US" altLang="ko-KR"/>
              <a:t>Fab </a:t>
            </a:r>
            <a:r>
              <a:rPr lang="ko-KR" altLang="en-US"/>
              <a:t>부위의 다양함과는 대조적으로</a:t>
            </a:r>
            <a:r>
              <a:rPr lang="en-US" altLang="ko-KR"/>
              <a:t>, </a:t>
            </a:r>
            <a:r>
              <a:rPr lang="ko-KR" altLang="en-US"/>
              <a:t>항체의 꼬리 부위는 같은 종류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내에서는 동일하다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 b="1"/>
              <a:t>불변부</a:t>
            </a:r>
            <a:r>
              <a:rPr lang="en-US" altLang="ko-KR" b="1"/>
              <a:t>(constant region, Fc)</a:t>
            </a:r>
            <a:r>
              <a:rPr lang="ko-KR" altLang="en-US"/>
              <a:t>라 불리는 이 꼬리 부위는 항체에 의해 유도된 활성을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매개하는 물질이 결합하는 부위이며</a:t>
            </a:r>
            <a:r>
              <a:rPr lang="en-US" altLang="ko-KR"/>
              <a:t>, </a:t>
            </a:r>
            <a:r>
              <a:rPr lang="ko-KR" altLang="en-US"/>
              <a:t>이는 각 종류에 따라 매우 다양하다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예를 들어</a:t>
            </a:r>
            <a:r>
              <a:rPr lang="en-US" altLang="ko-KR"/>
              <a:t>, Fab </a:t>
            </a:r>
            <a:r>
              <a:rPr lang="ko-KR" altLang="en-US"/>
              <a:t>부위에 항원이 결합하여 활성을 갖게 될 때</a:t>
            </a:r>
            <a:r>
              <a:rPr lang="en-US" altLang="ko-KR"/>
              <a:t>, IgG </a:t>
            </a:r>
            <a:r>
              <a:rPr lang="ko-KR" altLang="en-US"/>
              <a:t>꼬리의 불변부는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식세포와 결합하고</a:t>
            </a:r>
            <a:r>
              <a:rPr lang="en-US" altLang="ko-KR"/>
              <a:t>, </a:t>
            </a:r>
            <a:r>
              <a:rPr lang="ko-KR" altLang="en-US"/>
              <a:t>식세포작용을 촉진하는 옵소닌으로 작용한다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ko-KR" altLang="en-US" b="1"/>
              <a:t>항체는 대부분 항원 파괴를 촉진하기 위하여 선천 면역 반응을 증폭시킨다</a:t>
            </a:r>
            <a:r>
              <a:rPr lang="en-US" altLang="ko-KR" b="1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항체의 방어 기작은 항원에 대한 무리적 방해</a:t>
            </a:r>
            <a:r>
              <a:rPr lang="en-US" altLang="ko-KR"/>
              <a:t>, </a:t>
            </a:r>
            <a:r>
              <a:rPr lang="ko-KR" altLang="en-US"/>
              <a:t>파괴를 위해 항원을 표지하기</a:t>
            </a:r>
            <a:r>
              <a:rPr lang="en-US" altLang="ko-KR"/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직접적인  화학 공격 등이 있다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3338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4" descr="depol_e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54"/>
          <a:stretch>
            <a:fillRect/>
          </a:stretch>
        </p:blipFill>
        <p:spPr bwMode="auto">
          <a:xfrm>
            <a:off x="1908175" y="4508500"/>
            <a:ext cx="5113338" cy="2198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379" name="Text Box 5"/>
          <p:cNvSpPr txBox="1">
            <a:spLocks noChangeArrowheads="1"/>
          </p:cNvSpPr>
          <p:nvPr/>
        </p:nvSpPr>
        <p:spPr bwMode="auto">
          <a:xfrm>
            <a:off x="158750" y="122238"/>
            <a:ext cx="8564563" cy="42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-ECG </a:t>
            </a:r>
            <a:r>
              <a:rPr lang="ko-KR" altLang="en-US"/>
              <a:t>기록에 대한 유의할 점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(1)</a:t>
            </a:r>
            <a:r>
              <a:rPr lang="ko-KR" altLang="en-US"/>
              <a:t>동방결절의 활동전위는 체표면에 도달될 만큼 충분한 전기적 활성을 생성하지</a:t>
            </a:r>
          </a:p>
          <a:p>
            <a:pPr eaLnBrk="1" hangingPunct="1"/>
            <a:r>
              <a:rPr lang="ko-KR" altLang="en-US"/>
              <a:t>      않으므로</a:t>
            </a:r>
            <a:r>
              <a:rPr lang="en-US" altLang="ko-KR"/>
              <a:t>, </a:t>
            </a:r>
            <a:r>
              <a:rPr lang="ko-KR" altLang="en-US"/>
              <a:t>동방결절의 탈분극에 대해 어떠한 파도 기록되지 않는다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</a:t>
            </a:r>
            <a:r>
              <a:rPr lang="ko-KR" altLang="en-US"/>
              <a:t>처음 기록되는 </a:t>
            </a:r>
            <a:r>
              <a:rPr lang="en-US" altLang="ko-KR"/>
              <a:t>P </a:t>
            </a:r>
            <a:r>
              <a:rPr lang="ko-KR" altLang="en-US"/>
              <a:t>파는 활동전위가 심방으로 퍼질 때 생긴다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(2)</a:t>
            </a:r>
            <a:r>
              <a:rPr lang="ko-KR" altLang="en-US"/>
              <a:t>정상적 심전도에서</a:t>
            </a:r>
            <a:r>
              <a:rPr lang="en-US" altLang="ko-KR"/>
              <a:t>, </a:t>
            </a:r>
            <a:r>
              <a:rPr lang="ko-KR" altLang="en-US"/>
              <a:t>심방의 재분극에 대한 파는 탐지되지 않는데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   </a:t>
            </a:r>
            <a:r>
              <a:rPr lang="ko-KR" altLang="en-US"/>
              <a:t>그 이유는 심방의 재분극은 심실의 탈분극과 동시에 일어나므로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   </a:t>
            </a:r>
            <a:r>
              <a:rPr lang="ko-KR" altLang="en-US"/>
              <a:t>심방의 재분극은 </a:t>
            </a:r>
            <a:r>
              <a:rPr lang="en-US" altLang="ko-KR"/>
              <a:t>QRS </a:t>
            </a:r>
            <a:r>
              <a:rPr lang="ko-KR" altLang="en-US"/>
              <a:t>복합체에 의해 가려진다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(3)</a:t>
            </a:r>
            <a:r>
              <a:rPr lang="ko-KR" altLang="en-US"/>
              <a:t>심방은 심실보다 근육의 양이 훨씬 적어 전기적 활성을 작게 생성하므로</a:t>
            </a:r>
          </a:p>
          <a:p>
            <a:pPr eaLnBrk="1" hangingPunct="1"/>
            <a:r>
              <a:rPr lang="ko-KR" altLang="en-US"/>
              <a:t>      </a:t>
            </a:r>
            <a:r>
              <a:rPr lang="en-US" altLang="ko-KR"/>
              <a:t>P </a:t>
            </a:r>
            <a:r>
              <a:rPr lang="ko-KR" altLang="en-US"/>
              <a:t>파는 </a:t>
            </a:r>
            <a:r>
              <a:rPr lang="en-US" altLang="ko-KR"/>
              <a:t>QRS </a:t>
            </a:r>
            <a:r>
              <a:rPr lang="ko-KR" altLang="en-US"/>
              <a:t>복합체보다 훨씬 작다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(4)</a:t>
            </a:r>
            <a:r>
              <a:rPr lang="ko-KR" altLang="en-US"/>
              <a:t>심근에 전류가 흐르지 않아 </a:t>
            </a:r>
            <a:r>
              <a:rPr lang="en-US" altLang="ko-KR"/>
              <a:t>ECG</a:t>
            </a:r>
            <a:r>
              <a:rPr lang="ko-KR" altLang="en-US"/>
              <a:t>가 바닥에 머무르는 때가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1.PR segment:</a:t>
            </a:r>
            <a:r>
              <a:rPr lang="ko-KR" altLang="en-US"/>
              <a:t>방실결절 지연</a:t>
            </a:r>
            <a:r>
              <a:rPr lang="en-US" altLang="ko-KR"/>
              <a:t>:</a:t>
            </a:r>
            <a:r>
              <a:rPr lang="ko-KR" altLang="en-US"/>
              <a:t>전류는 방실결절을 통해 흐르지만</a:t>
            </a:r>
            <a:r>
              <a:rPr lang="en-US" altLang="ko-KR"/>
              <a:t>, </a:t>
            </a:r>
            <a:r>
              <a:rPr lang="ko-KR" altLang="en-US"/>
              <a:t>크기가 너무</a:t>
            </a:r>
          </a:p>
          <a:p>
            <a:pPr eaLnBrk="1" hangingPunct="1"/>
            <a:r>
              <a:rPr lang="ko-KR" altLang="en-US"/>
              <a:t>                                               작아 </a:t>
            </a:r>
            <a:r>
              <a:rPr lang="en-US" altLang="ko-KR"/>
              <a:t>ECG</a:t>
            </a:r>
            <a:r>
              <a:rPr lang="ko-KR" altLang="en-US"/>
              <a:t>에 의해 감지되지 않는다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2.ST segment:</a:t>
            </a:r>
            <a:r>
              <a:rPr lang="ko-KR" altLang="en-US"/>
              <a:t>활동전위의 고원기</a:t>
            </a:r>
            <a:r>
              <a:rPr lang="en-US" altLang="ko-KR"/>
              <a:t>(</a:t>
            </a:r>
            <a:r>
              <a:rPr lang="ko-KR" altLang="en-US"/>
              <a:t>안정기</a:t>
            </a:r>
            <a:r>
              <a:rPr lang="en-US" altLang="ko-KR"/>
              <a:t>):</a:t>
            </a:r>
            <a:r>
              <a:rPr lang="ko-KR" altLang="en-US"/>
              <a:t>심실이 완전히 탈분극 되고 </a:t>
            </a:r>
          </a:p>
          <a:p>
            <a:pPr eaLnBrk="1" hangingPunct="1"/>
            <a:r>
              <a:rPr lang="ko-KR" altLang="en-US"/>
              <a:t>                                                                다시 재분극 되기 이전상태</a:t>
            </a:r>
          </a:p>
          <a:p>
            <a:pPr eaLnBrk="1" hangingPunct="1"/>
            <a:r>
              <a:rPr lang="en-US" altLang="ko-KR"/>
              <a:t>      3.TP segment:</a:t>
            </a:r>
            <a:r>
              <a:rPr lang="ko-KR" altLang="en-US"/>
              <a:t>심근의 휴지기</a:t>
            </a:r>
            <a:r>
              <a:rPr lang="en-US" altLang="ko-KR"/>
              <a:t>:</a:t>
            </a:r>
            <a:r>
              <a:rPr lang="ko-KR" altLang="en-US"/>
              <a:t>심실의 재분극 이후 심방이 탈분극 되기 이전</a:t>
            </a:r>
          </a:p>
        </p:txBody>
      </p:sp>
    </p:spTree>
    <p:extLst>
      <p:ext uri="{BB962C8B-B14F-4D97-AF65-F5344CB8AC3E}">
        <p14:creationId xmlns:p14="http://schemas.microsoft.com/office/powerpoint/2010/main" val="74997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257027" name="Picture 4" descr="10-1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2" t="2380" r="18852" b="66649"/>
          <a:stretch>
            <a:fillRect/>
          </a:stretch>
        </p:blipFill>
        <p:spPr>
          <a:xfrm>
            <a:off x="0" y="2565400"/>
            <a:ext cx="9144000" cy="32146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7028" name="Text Box 5"/>
          <p:cNvSpPr txBox="1">
            <a:spLocks noChangeArrowheads="1"/>
          </p:cNvSpPr>
          <p:nvPr/>
        </p:nvSpPr>
        <p:spPr bwMode="auto">
          <a:xfrm>
            <a:off x="87313" y="122238"/>
            <a:ext cx="893762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중화와 응집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항체는 항원의 유해한 영향을 물리적으로 방해할 수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항체는 세균성 독소와의 결합을 통해</a:t>
            </a:r>
            <a:r>
              <a:rPr lang="en-US" altLang="ko-KR"/>
              <a:t>, </a:t>
            </a:r>
            <a:r>
              <a:rPr lang="ko-KR" altLang="en-US"/>
              <a:t>이들 위험한 화학물질이 세포와 반응하는 것을</a:t>
            </a:r>
          </a:p>
          <a:p>
            <a:pPr eaLnBrk="1" hangingPunct="1"/>
            <a:r>
              <a:rPr lang="ko-KR" altLang="en-US"/>
              <a:t>  방지할 수 있다</a:t>
            </a:r>
            <a:r>
              <a:rPr lang="en-US" altLang="ko-KR"/>
              <a:t>. (</a:t>
            </a:r>
            <a:r>
              <a:rPr lang="ko-KR" altLang="en-US"/>
              <a:t>중화</a:t>
            </a:r>
            <a:r>
              <a:rPr lang="en-US" altLang="ko-KR"/>
              <a:t>)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항체들은 몇몇 형태의 바이러스 표면 항원과 결합하여</a:t>
            </a:r>
            <a:r>
              <a:rPr lang="en-US" altLang="ko-KR"/>
              <a:t>, </a:t>
            </a:r>
            <a:r>
              <a:rPr lang="ko-KR" altLang="en-US"/>
              <a:t>이들 바이러스가 세포 안으로</a:t>
            </a:r>
          </a:p>
          <a:p>
            <a:pPr eaLnBrk="1" hangingPunct="1"/>
            <a:r>
              <a:rPr lang="ko-KR" altLang="en-US"/>
              <a:t>  들어가 독성을 발휘하는 것을 방지한다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다수의 항체 분자가 항원 분자와 수 많은 교차 고리를 형성할 수 있어</a:t>
            </a:r>
            <a:r>
              <a:rPr lang="en-US" altLang="ko-KR"/>
              <a:t>, </a:t>
            </a:r>
            <a:r>
              <a:rPr lang="ko-KR" altLang="en-US"/>
              <a:t>항원</a:t>
            </a:r>
            <a:r>
              <a:rPr lang="en-US" altLang="ko-KR"/>
              <a:t>-</a:t>
            </a:r>
            <a:r>
              <a:rPr lang="ko-KR" altLang="en-US"/>
              <a:t>항체</a:t>
            </a:r>
          </a:p>
          <a:p>
            <a:pPr eaLnBrk="1" hangingPunct="1"/>
            <a:r>
              <a:rPr lang="ko-KR" altLang="en-US"/>
              <a:t>  복합체 간에 사슬 또는 격자 모양을 형성한다</a:t>
            </a:r>
            <a:r>
              <a:rPr lang="en-US" altLang="ko-KR"/>
              <a:t>. (</a:t>
            </a:r>
            <a:r>
              <a:rPr lang="ko-KR" altLang="en-US"/>
              <a:t>응집</a:t>
            </a:r>
            <a:r>
              <a:rPr lang="en-US" altLang="ko-KR"/>
              <a:t>)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8190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4" descr="10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2" t="35228" r="51506" b="8093"/>
          <a:stretch>
            <a:fillRect/>
          </a:stretch>
        </p:blipFill>
        <p:spPr bwMode="auto">
          <a:xfrm>
            <a:off x="0" y="973138"/>
            <a:ext cx="4349750" cy="588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1" name="Text Box 5"/>
          <p:cNvSpPr txBox="1">
            <a:spLocks noChangeArrowheads="1"/>
          </p:cNvSpPr>
          <p:nvPr/>
        </p:nvSpPr>
        <p:spPr bwMode="auto">
          <a:xfrm>
            <a:off x="87313" y="122238"/>
            <a:ext cx="88709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선천 면역반응의 증폭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항체의 가장 중요한 기능은 침입자에 의해 이미 개시된  비특이적 면역반응을 </a:t>
            </a:r>
          </a:p>
          <a:p>
            <a:pPr eaLnBrk="1" hangingPunct="1"/>
            <a:r>
              <a:rPr lang="ko-KR" altLang="en-US"/>
              <a:t>  증가시키는 기능인</a:t>
            </a:r>
            <a:r>
              <a:rPr lang="en-US" altLang="ko-KR"/>
              <a:t>, </a:t>
            </a:r>
            <a:r>
              <a:rPr lang="ko-KR" altLang="en-US"/>
              <a:t>침입자에 꼬리표를 다는 것이다</a:t>
            </a:r>
            <a:r>
              <a:rPr lang="en-US" altLang="ko-KR"/>
              <a:t>. </a:t>
            </a:r>
            <a:r>
              <a:rPr lang="ko-KR" altLang="en-US"/>
              <a:t>즉 다른 방어계의 활성을 증강</a:t>
            </a:r>
            <a:r>
              <a:rPr lang="en-US" altLang="ko-KR"/>
              <a:t>.</a:t>
            </a:r>
          </a:p>
        </p:txBody>
      </p:sp>
      <p:sp>
        <p:nvSpPr>
          <p:cNvPr id="258052" name="Text Box 6"/>
          <p:cNvSpPr txBox="1">
            <a:spLocks noChangeArrowheads="1"/>
          </p:cNvSpPr>
          <p:nvPr/>
        </p:nvSpPr>
        <p:spPr bwMode="auto">
          <a:xfrm>
            <a:off x="4551363" y="1201738"/>
            <a:ext cx="4344987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1. </a:t>
            </a:r>
            <a:r>
              <a:rPr lang="ko-KR" altLang="en-US"/>
              <a:t>보체계의 활성화</a:t>
            </a:r>
            <a:r>
              <a:rPr lang="en-US" altLang="ko-KR"/>
              <a:t>. </a:t>
            </a:r>
            <a:r>
              <a:rPr lang="ko-KR" altLang="en-US"/>
              <a:t>항원이 항원</a:t>
            </a:r>
            <a:r>
              <a:rPr lang="en-US" altLang="ko-KR"/>
              <a:t>-</a:t>
            </a:r>
            <a:r>
              <a:rPr lang="ko-KR" altLang="en-US"/>
              <a:t>특이적</a:t>
            </a:r>
          </a:p>
          <a:p>
            <a:pPr eaLnBrk="1" hangingPunct="1"/>
            <a:r>
              <a:rPr lang="ko-KR" altLang="en-US"/>
              <a:t>    항체에 결합하면</a:t>
            </a:r>
            <a:r>
              <a:rPr lang="en-US" altLang="ko-KR"/>
              <a:t>, </a:t>
            </a:r>
            <a:r>
              <a:rPr lang="ko-KR" altLang="en-US"/>
              <a:t>항체의 꼬리부위에 </a:t>
            </a:r>
          </a:p>
          <a:p>
            <a:pPr eaLnBrk="1" hangingPunct="1"/>
            <a:r>
              <a:rPr lang="ko-KR" altLang="en-US"/>
              <a:t>    있는 수용체는 보체계의 첫 번째 </a:t>
            </a:r>
          </a:p>
          <a:p>
            <a:pPr eaLnBrk="1" hangingPunct="1"/>
            <a:r>
              <a:rPr lang="ko-KR" altLang="en-US"/>
              <a:t>    구성요소인 </a:t>
            </a:r>
            <a:r>
              <a:rPr lang="en-US" altLang="ko-KR"/>
              <a:t>C1</a:t>
            </a:r>
            <a:r>
              <a:rPr lang="ko-KR" altLang="en-US"/>
              <a:t>과 결합하고 이를 통해</a:t>
            </a:r>
          </a:p>
          <a:p>
            <a:pPr eaLnBrk="1" hangingPunct="1"/>
            <a:r>
              <a:rPr lang="ko-KR" altLang="en-US"/>
              <a:t>    보체계가 활성화 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    </a:t>
            </a:r>
            <a:r>
              <a:rPr lang="ko-KR" altLang="en-US"/>
              <a:t>이를 통해 막공격 복합체를 형성하는</a:t>
            </a:r>
          </a:p>
          <a:p>
            <a:pPr eaLnBrk="1" hangingPunct="1"/>
            <a:r>
              <a:rPr lang="ko-KR" altLang="en-US"/>
              <a:t>    일련의 과정이 유도된다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    </a:t>
            </a:r>
            <a:r>
              <a:rPr lang="ko-KR" altLang="en-US"/>
              <a:t>항체는 보체계를 활성화 하는 가장</a:t>
            </a:r>
          </a:p>
          <a:p>
            <a:pPr eaLnBrk="1" hangingPunct="1"/>
            <a:r>
              <a:rPr lang="ko-KR" altLang="en-US"/>
              <a:t>    강력한 활성제이며</a:t>
            </a:r>
            <a:r>
              <a:rPr lang="en-US" altLang="ko-KR"/>
              <a:t>, </a:t>
            </a:r>
            <a:r>
              <a:rPr lang="ko-KR" altLang="en-US"/>
              <a:t>동시에</a:t>
            </a:r>
            <a:r>
              <a:rPr lang="en-US" altLang="ko-KR"/>
              <a:t>, </a:t>
            </a:r>
            <a:r>
              <a:rPr lang="ko-KR" altLang="en-US"/>
              <a:t>보체계는</a:t>
            </a:r>
          </a:p>
          <a:p>
            <a:pPr eaLnBrk="1" hangingPunct="1"/>
            <a:r>
              <a:rPr lang="ko-KR" altLang="en-US"/>
              <a:t>    항체가 방어 기능을 발휘하는 가장</a:t>
            </a:r>
          </a:p>
          <a:p>
            <a:pPr eaLnBrk="1" hangingPunct="1"/>
            <a:r>
              <a:rPr lang="ko-KR" altLang="en-US"/>
              <a:t>    중요한 기작이다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1610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4" descr="10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6" t="35228" r="18852" b="8093"/>
          <a:stretch>
            <a:fillRect/>
          </a:stretch>
        </p:blipFill>
        <p:spPr bwMode="auto">
          <a:xfrm>
            <a:off x="250825" y="476250"/>
            <a:ext cx="4351338" cy="588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5" name="Text Box 5"/>
          <p:cNvSpPr txBox="1">
            <a:spLocks noChangeArrowheads="1"/>
          </p:cNvSpPr>
          <p:nvPr/>
        </p:nvSpPr>
        <p:spPr bwMode="auto">
          <a:xfrm>
            <a:off x="4572000" y="908050"/>
            <a:ext cx="4532313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2. </a:t>
            </a:r>
            <a:r>
              <a:rPr lang="ko-KR" altLang="en-US"/>
              <a:t>식세포 작용의 증강</a:t>
            </a:r>
            <a:r>
              <a:rPr lang="en-US" altLang="ko-KR"/>
              <a:t>. </a:t>
            </a:r>
          </a:p>
          <a:p>
            <a:pPr eaLnBrk="1" hangingPunct="1"/>
            <a:r>
              <a:rPr lang="en-US" altLang="ko-KR"/>
              <a:t>    IgG</a:t>
            </a:r>
            <a:r>
              <a:rPr lang="ko-KR" altLang="en-US"/>
              <a:t>는 옵소닌으로 작용한다</a:t>
            </a:r>
            <a:r>
              <a:rPr lang="en-US" altLang="ko-KR"/>
              <a:t>. </a:t>
            </a:r>
          </a:p>
          <a:p>
            <a:pPr eaLnBrk="1" hangingPunct="1"/>
            <a:r>
              <a:rPr lang="ko-KR" altLang="en-US"/>
              <a:t>    항원이 결합된 </a:t>
            </a:r>
            <a:r>
              <a:rPr lang="en-US" altLang="ko-KR"/>
              <a:t>IgG </a:t>
            </a:r>
            <a:r>
              <a:rPr lang="ko-KR" altLang="en-US"/>
              <a:t>항체의 꼬리 부위는 </a:t>
            </a:r>
          </a:p>
          <a:p>
            <a:pPr eaLnBrk="1" hangingPunct="1"/>
            <a:r>
              <a:rPr lang="ko-KR" altLang="en-US"/>
              <a:t>    식세포의 표면 수용체에 결합할 수</a:t>
            </a:r>
          </a:p>
          <a:p>
            <a:pPr eaLnBrk="1" hangingPunct="1"/>
            <a:r>
              <a:rPr lang="ko-KR" altLang="en-US"/>
              <a:t>    있으며 결국 항체가 결합한 항원을</a:t>
            </a:r>
          </a:p>
          <a:p>
            <a:pPr eaLnBrk="1" hangingPunct="1"/>
            <a:r>
              <a:rPr lang="ko-KR" altLang="en-US"/>
              <a:t>    갖고 있는 병원체의 식세포작용을 </a:t>
            </a:r>
          </a:p>
          <a:p>
            <a:pPr eaLnBrk="1" hangingPunct="1"/>
            <a:r>
              <a:rPr lang="ko-KR" altLang="en-US"/>
              <a:t>    촉진한다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3. </a:t>
            </a:r>
            <a:r>
              <a:rPr lang="ko-KR" altLang="en-US"/>
              <a:t>살생세포</a:t>
            </a:r>
            <a:r>
              <a:rPr lang="en-US" altLang="ko-KR"/>
              <a:t>(killer (K) cell)</a:t>
            </a:r>
            <a:r>
              <a:rPr lang="ko-KR" altLang="en-US"/>
              <a:t>의 자극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</a:t>
            </a:r>
            <a:r>
              <a:rPr lang="ko-KR" altLang="en-US"/>
              <a:t>항체가 항원에 결합하면</a:t>
            </a:r>
            <a:r>
              <a:rPr lang="en-US" altLang="ko-KR"/>
              <a:t>, </a:t>
            </a:r>
            <a:r>
              <a:rPr lang="ko-KR" altLang="en-US"/>
              <a:t>항원을 갖고</a:t>
            </a:r>
          </a:p>
          <a:p>
            <a:pPr eaLnBrk="1" hangingPunct="1"/>
            <a:r>
              <a:rPr lang="ko-KR" altLang="en-US"/>
              <a:t>    있는 병원체를 살생세포로 하여금</a:t>
            </a:r>
          </a:p>
          <a:p>
            <a:pPr eaLnBrk="1" hangingPunct="1"/>
            <a:r>
              <a:rPr lang="ko-KR" altLang="en-US"/>
              <a:t>    공격하도록 유도한다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</a:t>
            </a:r>
            <a:r>
              <a:rPr lang="ko-KR" altLang="en-US"/>
              <a:t>살생세포는 침입자의 원형질막을</a:t>
            </a:r>
          </a:p>
          <a:p>
            <a:pPr eaLnBrk="1" hangingPunct="1"/>
            <a:r>
              <a:rPr lang="ko-KR" altLang="en-US"/>
              <a:t>    용해하여 파괴하기 위해</a:t>
            </a:r>
            <a:r>
              <a:rPr lang="en-US" altLang="ko-KR"/>
              <a:t>, </a:t>
            </a:r>
            <a:r>
              <a:rPr lang="ko-KR" altLang="en-US"/>
              <a:t>항체로 표지된</a:t>
            </a:r>
          </a:p>
          <a:p>
            <a:pPr eaLnBrk="1" hangingPunct="1"/>
            <a:r>
              <a:rPr lang="ko-KR" altLang="en-US"/>
              <a:t>    표적세포를 필요로 한다는 것을 빼면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 </a:t>
            </a:r>
            <a:r>
              <a:rPr lang="ko-KR" altLang="en-US"/>
              <a:t>자연살생세포</a:t>
            </a:r>
            <a:r>
              <a:rPr lang="en-US" altLang="ko-KR"/>
              <a:t>(natural killer (NK) cell)</a:t>
            </a:r>
            <a:r>
              <a:rPr lang="ko-KR" altLang="en-US"/>
              <a:t>과</a:t>
            </a:r>
          </a:p>
          <a:p>
            <a:pPr eaLnBrk="1" hangingPunct="1"/>
            <a:r>
              <a:rPr lang="ko-KR" altLang="en-US"/>
              <a:t>    유사하다</a:t>
            </a:r>
            <a:r>
              <a:rPr lang="en-US" altLang="ko-KR"/>
              <a:t>. </a:t>
            </a:r>
            <a:r>
              <a:rPr lang="ko-KR" altLang="en-US"/>
              <a:t>살생세포는 항체의 꼬리 </a:t>
            </a:r>
          </a:p>
          <a:p>
            <a:pPr eaLnBrk="1" hangingPunct="1"/>
            <a:r>
              <a:rPr lang="ko-KR" altLang="en-US"/>
              <a:t>    불변부를 인식하는 수용체를 갖는다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85610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4"/>
          <p:cNvSpPr txBox="1">
            <a:spLocks noChangeArrowheads="1"/>
          </p:cNvSpPr>
          <p:nvPr/>
        </p:nvSpPr>
        <p:spPr bwMode="auto">
          <a:xfrm>
            <a:off x="87313" y="122238"/>
            <a:ext cx="9015412" cy="668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클론 선택이 항체 생산의 특이성을 설명한다</a:t>
            </a:r>
            <a:r>
              <a:rPr lang="en-US" altLang="ko-KR" b="1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한 동물이 일생 동안 만날 가능성이 있는 외래 물질은 엄청나게 다양하다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이미 각 </a:t>
            </a:r>
            <a:r>
              <a:rPr lang="en-US" altLang="ko-KR"/>
              <a:t>B-</a:t>
            </a:r>
            <a:r>
              <a:rPr lang="ko-KR" altLang="en-US"/>
              <a:t>세포는 이들 수백만의 서로 다른 항원 중에서 하나에만 반응하도록 사전에</a:t>
            </a:r>
          </a:p>
          <a:p>
            <a:pPr eaLnBrk="1" hangingPunct="1"/>
            <a:r>
              <a:rPr lang="ko-KR" altLang="en-US"/>
              <a:t>  프로그램 되어있다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다른 항원들은 동일한 </a:t>
            </a:r>
            <a:r>
              <a:rPr lang="en-US" altLang="ko-KR"/>
              <a:t>B-</a:t>
            </a:r>
            <a:r>
              <a:rPr lang="ko-KR" altLang="en-US"/>
              <a:t>세포와 결합할 수 없고</a:t>
            </a:r>
            <a:r>
              <a:rPr lang="en-US" altLang="ko-KR"/>
              <a:t>, </a:t>
            </a:r>
            <a:r>
              <a:rPr lang="ko-KR" altLang="en-US"/>
              <a:t>동일 </a:t>
            </a:r>
            <a:r>
              <a:rPr lang="en-US" altLang="ko-KR"/>
              <a:t>B-</a:t>
            </a:r>
            <a:r>
              <a:rPr lang="ko-KR" altLang="en-US"/>
              <a:t>세포가 다른 항체를 </a:t>
            </a:r>
          </a:p>
          <a:p>
            <a:pPr eaLnBrk="1" hangingPunct="1"/>
            <a:r>
              <a:rPr lang="ko-KR" altLang="en-US"/>
              <a:t>  분비하도록 유도할 수도 없다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각 동물은 수백만의 서로 다른 미리 형성된 </a:t>
            </a:r>
            <a:r>
              <a:rPr lang="en-US" altLang="ko-KR"/>
              <a:t>B-</a:t>
            </a:r>
            <a:r>
              <a:rPr lang="ko-KR" altLang="en-US"/>
              <a:t>세포를 가지고 있다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  자연계에 존재하지 않고 합성된 물질에 대한 특이성을 포함하여</a:t>
            </a:r>
            <a:r>
              <a:rPr lang="en-US" altLang="ko-KR"/>
              <a:t>, </a:t>
            </a:r>
            <a:r>
              <a:rPr lang="ko-KR" altLang="en-US"/>
              <a:t>모든 가능한 항원에</a:t>
            </a:r>
          </a:p>
          <a:p>
            <a:pPr eaLnBrk="1" hangingPunct="1"/>
            <a:r>
              <a:rPr lang="ko-KR" altLang="en-US"/>
              <a:t>  특이적인 </a:t>
            </a:r>
            <a:r>
              <a:rPr lang="en-US" altLang="ko-KR"/>
              <a:t>B-</a:t>
            </a:r>
            <a:r>
              <a:rPr lang="ko-KR" altLang="en-US"/>
              <a:t>세포들을 가지고 있다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 b="1"/>
              <a:t>클론 선택설</a:t>
            </a:r>
            <a:r>
              <a:rPr lang="en-US" altLang="ko-KR" b="1"/>
              <a:t>(clonal selection theory)</a:t>
            </a:r>
            <a:r>
              <a:rPr lang="ko-KR" altLang="en-US"/>
              <a:t>에 의하면</a:t>
            </a:r>
            <a:r>
              <a:rPr lang="en-US" altLang="ko-KR"/>
              <a:t>, </a:t>
            </a:r>
            <a:r>
              <a:rPr lang="ko-KR" altLang="en-US"/>
              <a:t>태아 시기 동안에 생성된 다양한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B-</a:t>
            </a:r>
            <a:r>
              <a:rPr lang="ko-KR" altLang="en-US"/>
              <a:t>림프구가 특정 항원에 노출되지 않았다 하더라도 특정 항원에 대한 수용체를 </a:t>
            </a:r>
          </a:p>
          <a:p>
            <a:pPr eaLnBrk="1" hangingPunct="1"/>
            <a:r>
              <a:rPr lang="ko-KR" altLang="en-US"/>
              <a:t>  표면에 가지며</a:t>
            </a:r>
            <a:r>
              <a:rPr lang="en-US" altLang="ko-KR"/>
              <a:t>, </a:t>
            </a:r>
            <a:r>
              <a:rPr lang="ko-KR" altLang="en-US"/>
              <a:t>항체를 생산할 수 있다</a:t>
            </a:r>
            <a:r>
              <a:rPr lang="en-US" altLang="ko-KR"/>
              <a:t>. </a:t>
            </a:r>
            <a:r>
              <a:rPr lang="ko-KR" altLang="en-US"/>
              <a:t>특정 조상 </a:t>
            </a:r>
            <a:r>
              <a:rPr lang="en-US" altLang="ko-KR"/>
              <a:t>B-</a:t>
            </a:r>
            <a:r>
              <a:rPr lang="ko-KR" altLang="en-US"/>
              <a:t>림프구의 모든 산물은 한가지 </a:t>
            </a:r>
          </a:p>
          <a:p>
            <a:pPr eaLnBrk="1" hangingPunct="1"/>
            <a:r>
              <a:rPr lang="ko-KR" altLang="en-US"/>
              <a:t>  항체를 생산하도록 되어 있는 동일한 세포로 구성된 클론을 형성한다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B-</a:t>
            </a:r>
            <a:r>
              <a:rPr lang="ko-KR" altLang="en-US"/>
              <a:t>세포는 그들의 수용체가 적당한 항원과 만나기 전까지 특정 항체를 생산하지 않는</a:t>
            </a:r>
          </a:p>
          <a:p>
            <a:pPr eaLnBrk="1" hangingPunct="1"/>
            <a:r>
              <a:rPr lang="ko-KR" altLang="en-US"/>
              <a:t>  휴면 상태에 있다가</a:t>
            </a:r>
            <a:r>
              <a:rPr lang="en-US" altLang="ko-KR"/>
              <a:t>, </a:t>
            </a:r>
            <a:r>
              <a:rPr lang="ko-KR" altLang="en-US"/>
              <a:t>한 항원이 체내로 들어오면</a:t>
            </a:r>
            <a:r>
              <a:rPr lang="en-US" altLang="ko-KR"/>
              <a:t>, </a:t>
            </a:r>
            <a:r>
              <a:rPr lang="ko-KR" altLang="en-US"/>
              <a:t>선택적으로 동일한 항원에 특이적</a:t>
            </a:r>
          </a:p>
          <a:p>
            <a:pPr eaLnBrk="1" hangingPunct="1"/>
            <a:r>
              <a:rPr lang="ko-KR" altLang="en-US"/>
              <a:t>  수용체를 갖고 있는 특정 </a:t>
            </a:r>
            <a:r>
              <a:rPr lang="en-US" altLang="ko-KR"/>
              <a:t>B-</a:t>
            </a:r>
            <a:r>
              <a:rPr lang="ko-KR" altLang="en-US"/>
              <a:t>세포 클론을 선택적으로 활성화시키기 때문에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>
                <a:latin typeface="Arial" charset="0"/>
              </a:rPr>
              <a:t>“</a:t>
            </a:r>
            <a:r>
              <a:rPr lang="ko-KR" altLang="en-US"/>
              <a:t>클론 선택설</a:t>
            </a:r>
            <a:r>
              <a:rPr lang="en-US" altLang="ko-KR">
                <a:latin typeface="Arial" charset="0"/>
              </a:rPr>
              <a:t>”</a:t>
            </a:r>
            <a:r>
              <a:rPr lang="ko-KR" altLang="en-US"/>
              <a:t>이라는 용어가 만들어 졌다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새롭게 형성된 </a:t>
            </a:r>
            <a:r>
              <a:rPr lang="en-US" altLang="ko-KR"/>
              <a:t>B-</a:t>
            </a:r>
            <a:r>
              <a:rPr lang="ko-KR" altLang="en-US"/>
              <a:t>세포에 의해 생성된 첫 번째 항체는 </a:t>
            </a:r>
            <a:r>
              <a:rPr lang="en-US" altLang="ko-KR"/>
              <a:t>IgM</a:t>
            </a:r>
            <a:r>
              <a:rPr lang="ko-KR" altLang="en-US"/>
              <a:t>으로</a:t>
            </a:r>
            <a:r>
              <a:rPr lang="en-US" altLang="ko-KR"/>
              <a:t>, </a:t>
            </a:r>
            <a:r>
              <a:rPr lang="ko-KR" altLang="en-US"/>
              <a:t>분비되지 않고</a:t>
            </a:r>
          </a:p>
          <a:p>
            <a:pPr eaLnBrk="1" hangingPunct="1"/>
            <a:r>
              <a:rPr lang="ko-KR" altLang="en-US"/>
              <a:t>  세포의 원형질막으로 끼어들어가</a:t>
            </a:r>
            <a:r>
              <a:rPr lang="en-US" altLang="ko-KR"/>
              <a:t>, </a:t>
            </a:r>
            <a:r>
              <a:rPr lang="ko-KR" altLang="en-US"/>
              <a:t>특정 종류의 항원과 결합하기 위한 수용체 역할을</a:t>
            </a:r>
          </a:p>
          <a:p>
            <a:pPr eaLnBrk="1" hangingPunct="1"/>
            <a:r>
              <a:rPr lang="ko-KR" altLang="en-US"/>
              <a:t>  한다</a:t>
            </a:r>
            <a:r>
              <a:rPr lang="en-US" altLang="ko-KR"/>
              <a:t>. </a:t>
            </a:r>
            <a:r>
              <a:rPr lang="ko-KR" altLang="en-US"/>
              <a:t>적합한 항원이 </a:t>
            </a:r>
            <a:r>
              <a:rPr lang="en-US" altLang="ko-KR"/>
              <a:t>B-</a:t>
            </a:r>
            <a:r>
              <a:rPr lang="ko-KR" altLang="en-US"/>
              <a:t>세포에 결합하면</a:t>
            </a:r>
            <a:r>
              <a:rPr lang="en-US" altLang="ko-KR"/>
              <a:t>, </a:t>
            </a:r>
            <a:r>
              <a:rPr lang="ko-KR" altLang="en-US"/>
              <a:t>특정 항체를 엄청나게 많이 만들고 </a:t>
            </a:r>
          </a:p>
          <a:p>
            <a:pPr eaLnBrk="1" hangingPunct="1"/>
            <a:r>
              <a:rPr lang="ko-KR" altLang="en-US"/>
              <a:t>  분비하라는 명령이 된다</a:t>
            </a:r>
            <a:r>
              <a:rPr lang="en-US" altLang="ko-KR"/>
              <a:t>. 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그러나 이러한 명령은 보조 </a:t>
            </a:r>
            <a:r>
              <a:rPr lang="en-US" altLang="ko-KR"/>
              <a:t>T </a:t>
            </a:r>
            <a:r>
              <a:rPr lang="ko-KR" altLang="en-US"/>
              <a:t>림프구</a:t>
            </a:r>
            <a:r>
              <a:rPr lang="en-US" altLang="ko-KR"/>
              <a:t>(helper T lymphocyte)</a:t>
            </a:r>
            <a:r>
              <a:rPr lang="ko-KR" altLang="en-US"/>
              <a:t>가 명령을 확인할 때까지</a:t>
            </a:r>
          </a:p>
          <a:p>
            <a:pPr eaLnBrk="1" hangingPunct="1"/>
            <a:r>
              <a:rPr lang="ko-KR" altLang="en-US"/>
              <a:t>  실행되지 않는다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5990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261123" name="Picture 4" descr="10-16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4285" r="11783" b="9521"/>
          <a:stretch>
            <a:fillRect/>
          </a:stretch>
        </p:blipFill>
        <p:spPr>
          <a:xfrm>
            <a:off x="1187450" y="333375"/>
            <a:ext cx="6692900" cy="53387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1124" name="Text Box 5"/>
          <p:cNvSpPr txBox="1">
            <a:spLocks noChangeArrowheads="1"/>
          </p:cNvSpPr>
          <p:nvPr/>
        </p:nvSpPr>
        <p:spPr bwMode="auto">
          <a:xfrm>
            <a:off x="592138" y="5738813"/>
            <a:ext cx="78867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클론 선택설</a:t>
            </a:r>
            <a:r>
              <a:rPr lang="en-US" altLang="ko-KR"/>
              <a:t>.(a) </a:t>
            </a:r>
            <a:r>
              <a:rPr lang="ko-KR" altLang="en-US"/>
              <a:t>한 항원에 특이적인 </a:t>
            </a:r>
            <a:r>
              <a:rPr lang="en-US" altLang="ko-KR"/>
              <a:t>B </a:t>
            </a:r>
            <a:r>
              <a:rPr lang="ko-KR" altLang="en-US"/>
              <a:t>세포 클론이 형질세포와 기억세포로</a:t>
            </a:r>
          </a:p>
          <a:p>
            <a:pPr eaLnBrk="1" hangingPunct="1"/>
            <a:r>
              <a:rPr lang="ko-KR" altLang="en-US"/>
              <a:t>증식되고 분화한다</a:t>
            </a:r>
            <a:r>
              <a:rPr lang="en-US" altLang="ko-KR"/>
              <a:t>. (b) </a:t>
            </a:r>
            <a:r>
              <a:rPr lang="ko-KR" altLang="en-US"/>
              <a:t>형질세포가 항체를 분비하여 이들 항체가 </a:t>
            </a:r>
            <a:r>
              <a:rPr lang="en-US" altLang="ko-KR"/>
              <a:t>B </a:t>
            </a:r>
            <a:r>
              <a:rPr lang="ko-KR" altLang="en-US"/>
              <a:t>세포와 </a:t>
            </a:r>
          </a:p>
          <a:p>
            <a:pPr eaLnBrk="1" hangingPunct="1"/>
            <a:r>
              <a:rPr lang="ko-KR" altLang="en-US"/>
              <a:t>결합되지 않은 항원과 결합한다</a:t>
            </a:r>
            <a:r>
              <a:rPr lang="en-US" altLang="ko-KR"/>
              <a:t>. </a:t>
            </a:r>
            <a:r>
              <a:rPr lang="ko-KR" altLang="en-US"/>
              <a:t>특별한 클론으로 발전한 기억세포가</a:t>
            </a:r>
          </a:p>
          <a:p>
            <a:pPr eaLnBrk="1" hangingPunct="1"/>
            <a:r>
              <a:rPr lang="ko-KR" altLang="en-US"/>
              <a:t>차후 동일 항원에 노출될 때를 대비한다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7327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4"/>
          <p:cNvSpPr txBox="1">
            <a:spLocks noChangeArrowheads="1"/>
          </p:cNvSpPr>
          <p:nvPr/>
        </p:nvSpPr>
        <p:spPr bwMode="auto">
          <a:xfrm>
            <a:off x="87313" y="122238"/>
            <a:ext cx="9094787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선택된 클론은 활성화된 형질세포와 동면 상태인 기억세포로 분화한다</a:t>
            </a:r>
            <a:r>
              <a:rPr lang="en-US" altLang="ko-KR" b="1"/>
              <a:t>..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특정 활성화된 </a:t>
            </a:r>
            <a:r>
              <a:rPr lang="en-US" altLang="ko-KR"/>
              <a:t>B-</a:t>
            </a:r>
            <a:r>
              <a:rPr lang="ko-KR" altLang="en-US"/>
              <a:t>세포는 증식을 통해 그 수가 증가하고</a:t>
            </a:r>
            <a:r>
              <a:rPr lang="en-US" altLang="ko-KR"/>
              <a:t>, </a:t>
            </a:r>
            <a:r>
              <a:rPr lang="ko-KR" altLang="en-US"/>
              <a:t>두 가지 형태의 세포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즉 형질세포</a:t>
            </a:r>
            <a:r>
              <a:rPr lang="en-US" altLang="ko-KR"/>
              <a:t>(plasma cell)</a:t>
            </a:r>
            <a:r>
              <a:rPr lang="ko-KR" altLang="en-US"/>
              <a:t>와 기억세포</a:t>
            </a:r>
            <a:r>
              <a:rPr lang="en-US" altLang="ko-KR"/>
              <a:t>(memory cell)</a:t>
            </a:r>
            <a:r>
              <a:rPr lang="ko-KR" altLang="en-US"/>
              <a:t>로 분화한다</a:t>
            </a:r>
            <a:r>
              <a:rPr lang="en-US" altLang="ko-KR"/>
              <a:t>. </a:t>
            </a:r>
          </a:p>
          <a:p>
            <a:pPr eaLnBrk="1" hangingPunct="1"/>
            <a:endParaRPr lang="ko-KR" altLang="en-US"/>
          </a:p>
          <a:p>
            <a:pPr eaLnBrk="1" hangingPunct="1"/>
            <a:r>
              <a:rPr lang="ko-KR" altLang="en-US"/>
              <a:t>  대부분의 자손</a:t>
            </a:r>
            <a:r>
              <a:rPr lang="en-US" altLang="ko-KR"/>
              <a:t>(progeny)</a:t>
            </a:r>
            <a:r>
              <a:rPr lang="ko-KR" altLang="en-US"/>
              <a:t>은 표면 수용체와 동일한 항원 결합부위를 갖는 맞춤 항체를</a:t>
            </a:r>
          </a:p>
          <a:p>
            <a:pPr eaLnBrk="1" hangingPunct="1"/>
            <a:r>
              <a:rPr lang="ko-KR" altLang="en-US"/>
              <a:t>  대량으로 생산하는 형질세포로 분화된다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형질세포는 분화과정에서 막에 부착되기보다는 분비되는 </a:t>
            </a:r>
            <a:r>
              <a:rPr lang="en-US" altLang="ko-KR"/>
              <a:t>IgG</a:t>
            </a:r>
            <a:r>
              <a:rPr lang="ko-KR" altLang="en-US"/>
              <a:t>를 생산하도록 전환된다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혈액에 분비된 항체는 침입하여 떠다니는 자유 항원과 결합하여</a:t>
            </a:r>
            <a:r>
              <a:rPr lang="en-US" altLang="ko-KR"/>
              <a:t>, </a:t>
            </a:r>
            <a:r>
              <a:rPr lang="ko-KR" altLang="en-US"/>
              <a:t>보체계</a:t>
            </a:r>
            <a:r>
              <a:rPr lang="en-US" altLang="ko-KR"/>
              <a:t>, </a:t>
            </a:r>
            <a:r>
              <a:rPr lang="ko-KR" altLang="en-US"/>
              <a:t>식세포적</a:t>
            </a:r>
          </a:p>
          <a:p>
            <a:pPr eaLnBrk="1" hangingPunct="1"/>
            <a:r>
              <a:rPr lang="ko-KR" altLang="en-US"/>
              <a:t>  섭취 등에 의해 파괴될 수 있도록 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활성화된 특정 클론에서 생성된 모든 새로운 </a:t>
            </a:r>
            <a:r>
              <a:rPr lang="en-US" altLang="ko-KR"/>
              <a:t>B-</a:t>
            </a:r>
            <a:r>
              <a:rPr lang="ko-KR" altLang="en-US"/>
              <a:t>림프구가 항체를 분비하는 형질세포로</a:t>
            </a:r>
          </a:p>
          <a:p>
            <a:pPr eaLnBrk="1" hangingPunct="1"/>
            <a:r>
              <a:rPr lang="ko-KR" altLang="en-US"/>
              <a:t>  분화하는 것은 아니다</a:t>
            </a:r>
            <a:r>
              <a:rPr lang="en-US" altLang="ko-KR"/>
              <a:t>. </a:t>
            </a:r>
          </a:p>
          <a:p>
            <a:pPr eaLnBrk="1" hangingPunct="1"/>
            <a:r>
              <a:rPr lang="ko-KR" altLang="en-US"/>
              <a:t>  전체중의 일부는 지금 당장 항원과 싸우는 면역 활동에 가담하지 않고 동면 상태로</a:t>
            </a:r>
          </a:p>
          <a:p>
            <a:pPr eaLnBrk="1" hangingPunct="1"/>
            <a:r>
              <a:rPr lang="ko-KR" altLang="en-US"/>
              <a:t>  남아 기억세포</a:t>
            </a:r>
            <a:r>
              <a:rPr lang="en-US" altLang="ko-KR"/>
              <a:t>(memory cell)</a:t>
            </a:r>
            <a:r>
              <a:rPr lang="ko-KR" altLang="en-US"/>
              <a:t>이 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이 동물이 동일 항원에 다시 노출되면</a:t>
            </a:r>
            <a:r>
              <a:rPr lang="en-US" altLang="ko-KR"/>
              <a:t>, </a:t>
            </a:r>
            <a:r>
              <a:rPr lang="ko-KR" altLang="en-US"/>
              <a:t>이들 기억세포들이 자극에 대해 즉각적인</a:t>
            </a:r>
          </a:p>
          <a:p>
            <a:pPr eaLnBrk="1" hangingPunct="1"/>
            <a:r>
              <a:rPr lang="ko-KR" altLang="en-US"/>
              <a:t>  반응을 보일 수 있다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67580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Text Box 4"/>
          <p:cNvSpPr txBox="1">
            <a:spLocks noChangeArrowheads="1"/>
          </p:cNvSpPr>
          <p:nvPr/>
        </p:nvSpPr>
        <p:spPr bwMode="auto">
          <a:xfrm>
            <a:off x="87313" y="122238"/>
            <a:ext cx="8937625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1</a:t>
            </a:r>
            <a:r>
              <a:rPr lang="ko-KR" altLang="en-US" b="1"/>
              <a:t>차 반응과 </a:t>
            </a:r>
            <a:r>
              <a:rPr lang="en-US" altLang="ko-KR" b="1"/>
              <a:t>2</a:t>
            </a:r>
            <a:r>
              <a:rPr lang="ko-KR" altLang="en-US" b="1"/>
              <a:t>차 반응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미생물 항원과 처음 접촉하는 동안</a:t>
            </a:r>
            <a:r>
              <a:rPr lang="en-US" altLang="ko-KR"/>
              <a:t>, </a:t>
            </a:r>
            <a:r>
              <a:rPr lang="ko-KR" altLang="en-US"/>
              <a:t>항체반응은 형질세포가 형성될 때까지 며칠</a:t>
            </a:r>
          </a:p>
          <a:p>
            <a:pPr eaLnBrk="1" hangingPunct="1"/>
            <a:r>
              <a:rPr lang="ko-KR" altLang="en-US"/>
              <a:t>  늦춰지며 정점에 이르기 까지는 </a:t>
            </a:r>
            <a:r>
              <a:rPr lang="en-US" altLang="ko-KR"/>
              <a:t>2</a:t>
            </a:r>
            <a:r>
              <a:rPr lang="ko-KR" altLang="en-US"/>
              <a:t>주 정도의 시간이 소요된다</a:t>
            </a:r>
            <a:r>
              <a:rPr lang="en-US" altLang="ko-KR"/>
              <a:t>. </a:t>
            </a:r>
          </a:p>
          <a:p>
            <a:pPr eaLnBrk="1" hangingPunct="1"/>
            <a:r>
              <a:rPr lang="ko-KR" altLang="en-US"/>
              <a:t>  이러한 반응은 </a:t>
            </a:r>
            <a:r>
              <a:rPr lang="en-US" altLang="ko-KR"/>
              <a:t>1</a:t>
            </a:r>
            <a:r>
              <a:rPr lang="ko-KR" altLang="en-US"/>
              <a:t>차 반응</a:t>
            </a:r>
            <a:r>
              <a:rPr lang="en-US" altLang="ko-KR"/>
              <a:t>(primary response)</a:t>
            </a:r>
            <a:r>
              <a:rPr lang="ko-KR" altLang="en-US"/>
              <a:t>이라 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특정 미생물 감염에 의한 증상은 침입자에 대한 특정 면역 공격에 침입자가 </a:t>
            </a:r>
          </a:p>
          <a:p>
            <a:pPr eaLnBrk="1" hangingPunct="1"/>
            <a:r>
              <a:rPr lang="ko-KR" altLang="en-US"/>
              <a:t>  굴복하거나</a:t>
            </a:r>
            <a:r>
              <a:rPr lang="en-US" altLang="ko-KR"/>
              <a:t>, </a:t>
            </a:r>
            <a:r>
              <a:rPr lang="ko-KR" altLang="en-US"/>
              <a:t>감염된 개체가 죽을 때까지 지속된다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최고치에 도달한 이후</a:t>
            </a:r>
            <a:r>
              <a:rPr lang="en-US" altLang="ko-KR"/>
              <a:t>, </a:t>
            </a:r>
            <a:r>
              <a:rPr lang="ko-KR" altLang="en-US"/>
              <a:t>이러한 </a:t>
            </a:r>
            <a:r>
              <a:rPr lang="en-US" altLang="ko-KR"/>
              <a:t>1</a:t>
            </a:r>
            <a:r>
              <a:rPr lang="ko-KR" altLang="en-US"/>
              <a:t>차적 반응으로부터 유래한 몇몇 순환하는 항체가</a:t>
            </a:r>
          </a:p>
          <a:p>
            <a:pPr eaLnBrk="1" hangingPunct="1"/>
            <a:r>
              <a:rPr lang="ko-KR" altLang="en-US"/>
              <a:t>  비록 장기간 동안 존속하지만</a:t>
            </a:r>
            <a:r>
              <a:rPr lang="en-US" altLang="ko-KR"/>
              <a:t>, </a:t>
            </a:r>
            <a:r>
              <a:rPr lang="ko-KR" altLang="en-US"/>
              <a:t>항체 수준은 점진적으로 감소한다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그러나 동일한 항원에 대항하는 장기간의 방어는 기억세포에 의해 진행된다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만약 노출되었던 동일한 항원이 출현하면</a:t>
            </a:r>
            <a:r>
              <a:rPr lang="en-US" altLang="ko-KR"/>
              <a:t>, </a:t>
            </a:r>
            <a:r>
              <a:rPr lang="ko-KR" altLang="en-US"/>
              <a:t>기억세포가 신속하게 공격을 개시하는데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보다 효능이 크고</a:t>
            </a:r>
            <a:r>
              <a:rPr lang="en-US" altLang="ko-KR"/>
              <a:t>, 1</a:t>
            </a:r>
            <a:r>
              <a:rPr lang="ko-KR" altLang="en-US"/>
              <a:t>차 반응보다 장기간 지속되는 </a:t>
            </a:r>
            <a:r>
              <a:rPr lang="en-US" altLang="ko-KR"/>
              <a:t>2</a:t>
            </a:r>
            <a:r>
              <a:rPr lang="ko-KR" altLang="en-US"/>
              <a:t>차 반응</a:t>
            </a:r>
            <a:r>
              <a:rPr lang="en-US" altLang="ko-KR"/>
              <a:t>(secondary response)</a:t>
            </a:r>
            <a:r>
              <a:rPr lang="ko-KR" altLang="en-US"/>
              <a:t>를</a:t>
            </a:r>
          </a:p>
          <a:p>
            <a:pPr eaLnBrk="1" hangingPunct="1"/>
            <a:r>
              <a:rPr lang="ko-KR" altLang="en-US"/>
              <a:t>  개시한다</a:t>
            </a:r>
            <a:r>
              <a:rPr lang="en-US" altLang="ko-KR"/>
              <a:t>. </a:t>
            </a:r>
          </a:p>
          <a:p>
            <a:pPr eaLnBrk="1" hangingPunct="1"/>
            <a:endParaRPr lang="ko-KR" altLang="en-US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이러한 보다 빠르고 강력한 면역 공격은 동일 미생물에 의하여 다시 노출되어 생기는</a:t>
            </a:r>
          </a:p>
          <a:p>
            <a:pPr eaLnBrk="1" hangingPunct="1"/>
            <a:r>
              <a:rPr lang="ko-KR" altLang="en-US"/>
              <a:t>  감염을 방어하거나 극소화 할 수 있으며</a:t>
            </a:r>
            <a:r>
              <a:rPr lang="en-US" altLang="ko-KR"/>
              <a:t>, </a:t>
            </a:r>
          </a:p>
          <a:p>
            <a:pPr eaLnBrk="1" hangingPunct="1"/>
            <a:r>
              <a:rPr lang="ko-KR" altLang="en-US"/>
              <a:t>  특정 질병에 대한 장기간의 면역 체계를 형성한다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전혀 노출되지 않은 항원에 특이적인 클론은 일생 동안 동면 상태를 유지하고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반면</a:t>
            </a:r>
            <a:r>
              <a:rPr lang="en-US" altLang="ko-KR"/>
              <a:t>, </a:t>
            </a:r>
            <a:r>
              <a:rPr lang="ko-KR" altLang="en-US"/>
              <a:t>노출되었던 항원에 특이적인 클론은 반응하기 쉬운 기억세포의 형성을 통해</a:t>
            </a:r>
          </a:p>
          <a:p>
            <a:pPr eaLnBrk="1" hangingPunct="1"/>
            <a:r>
              <a:rPr lang="ko-KR" altLang="en-US"/>
              <a:t>  강화된다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8960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264195" name="Picture 4" descr="10-1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9521" r="3703" b="11902"/>
          <a:stretch>
            <a:fillRect/>
          </a:stretch>
        </p:blipFill>
        <p:spPr>
          <a:xfrm>
            <a:off x="827088" y="692150"/>
            <a:ext cx="7129462" cy="4264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4196" name="Text Box 6"/>
          <p:cNvSpPr txBox="1">
            <a:spLocks noChangeArrowheads="1"/>
          </p:cNvSpPr>
          <p:nvPr/>
        </p:nvSpPr>
        <p:spPr bwMode="auto">
          <a:xfrm>
            <a:off x="150813" y="5229225"/>
            <a:ext cx="8813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1</a:t>
            </a:r>
            <a:r>
              <a:rPr lang="ko-KR" altLang="en-US"/>
              <a:t>차</a:t>
            </a:r>
            <a:r>
              <a:rPr lang="en-US" altLang="ko-KR"/>
              <a:t>, 2</a:t>
            </a:r>
            <a:r>
              <a:rPr lang="ko-KR" altLang="en-US"/>
              <a:t>차 면역반응</a:t>
            </a:r>
            <a:r>
              <a:rPr lang="en-US" altLang="ko-KR"/>
              <a:t>. (a) </a:t>
            </a:r>
            <a:r>
              <a:rPr lang="ko-KR" altLang="en-US"/>
              <a:t>미생물 항원에 처음 노출 되었을 때의 </a:t>
            </a:r>
            <a:r>
              <a:rPr lang="en-US" altLang="ko-KR"/>
              <a:t>1</a:t>
            </a:r>
            <a:r>
              <a:rPr lang="ko-KR" altLang="en-US"/>
              <a:t>차 반응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(b) </a:t>
            </a:r>
            <a:r>
              <a:rPr lang="ko-KR" altLang="en-US"/>
              <a:t>동일한 미생물 항원에 대한 재차 노출에 의한 </a:t>
            </a:r>
            <a:r>
              <a:rPr lang="en-US" altLang="ko-KR"/>
              <a:t>2</a:t>
            </a:r>
            <a:r>
              <a:rPr lang="ko-KR" altLang="en-US"/>
              <a:t>차 반응</a:t>
            </a:r>
            <a:r>
              <a:rPr lang="en-US" altLang="ko-KR"/>
              <a:t>. 1</a:t>
            </a:r>
            <a:r>
              <a:rPr lang="ko-KR" altLang="en-US"/>
              <a:t>차 반응은 </a:t>
            </a:r>
            <a:r>
              <a:rPr lang="en-US" altLang="ko-KR"/>
              <a:t>2</a:t>
            </a:r>
            <a:r>
              <a:rPr lang="ko-KR" altLang="en-US"/>
              <a:t>주에 이르러</a:t>
            </a:r>
          </a:p>
          <a:p>
            <a:pPr eaLnBrk="1" hangingPunct="1"/>
            <a:r>
              <a:rPr lang="ko-KR" altLang="en-US"/>
              <a:t>낮은 최대치의 반응을 보이는 반면</a:t>
            </a:r>
            <a:r>
              <a:rPr lang="en-US" altLang="ko-KR"/>
              <a:t>,  2</a:t>
            </a:r>
            <a:r>
              <a:rPr lang="ko-KR" altLang="en-US"/>
              <a:t>차 반응은 </a:t>
            </a:r>
            <a:r>
              <a:rPr lang="en-US" altLang="ko-KR"/>
              <a:t>1</a:t>
            </a:r>
            <a:r>
              <a:rPr lang="ko-KR" altLang="en-US"/>
              <a:t>주 내에 큰 최대치의 반응을 보임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2</a:t>
            </a:r>
            <a:r>
              <a:rPr lang="ko-KR" altLang="en-US"/>
              <a:t>차 반응은 </a:t>
            </a:r>
            <a:r>
              <a:rPr lang="en-US" altLang="ko-KR"/>
              <a:t>1</a:t>
            </a:r>
            <a:r>
              <a:rPr lang="ko-KR" altLang="en-US"/>
              <a:t>차 반응에 비해 </a:t>
            </a:r>
            <a:r>
              <a:rPr lang="en-US" altLang="ko-KR"/>
              <a:t>100</a:t>
            </a:r>
            <a:r>
              <a:rPr lang="ko-KR" altLang="en-US"/>
              <a:t>배 더 크다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91500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ext Box 4"/>
          <p:cNvSpPr txBox="1">
            <a:spLocks noChangeArrowheads="1"/>
          </p:cNvSpPr>
          <p:nvPr/>
        </p:nvSpPr>
        <p:spPr bwMode="auto">
          <a:xfrm>
            <a:off x="87313" y="122238"/>
            <a:ext cx="9161462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B-</a:t>
            </a:r>
            <a:r>
              <a:rPr lang="ko-KR" altLang="en-US" b="1"/>
              <a:t>세포의 다양한 구성은</a:t>
            </a:r>
            <a:r>
              <a:rPr lang="en-US" altLang="ko-KR" b="1"/>
              <a:t>, </a:t>
            </a:r>
            <a:r>
              <a:rPr lang="ko-KR" altLang="en-US" b="1"/>
              <a:t>작은 유전자 조각 세트의 뒤섞임에 의해 이루어진다</a:t>
            </a:r>
            <a:r>
              <a:rPr lang="en-US" altLang="ko-KR" b="1"/>
              <a:t>.</a:t>
            </a:r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수백만 개의 서로 다른 항원에 대하여 특이적인 각각의 항체를 만들 수 있는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다양한 </a:t>
            </a:r>
            <a:r>
              <a:rPr lang="en-US" altLang="ko-KR"/>
              <a:t>B-</a:t>
            </a:r>
            <a:r>
              <a:rPr lang="ko-KR" altLang="en-US"/>
              <a:t>세포는 어떻게 형성될 수 있을까</a:t>
            </a:r>
            <a:r>
              <a:rPr lang="en-US" altLang="ko-KR"/>
              <a:t>?</a:t>
            </a:r>
          </a:p>
          <a:p>
            <a:pPr eaLnBrk="1" hangingPunct="1"/>
            <a:r>
              <a:rPr lang="en-US" altLang="ko-KR"/>
              <a:t>- B-</a:t>
            </a:r>
            <a:r>
              <a:rPr lang="ko-KR" altLang="en-US"/>
              <a:t>세포가 발달하는 동안</a:t>
            </a:r>
            <a:r>
              <a:rPr lang="en-US" altLang="ko-KR"/>
              <a:t>, </a:t>
            </a:r>
            <a:r>
              <a:rPr lang="ko-KR" altLang="en-US"/>
              <a:t>상대적으로 작은 수의 유전자 조각이 잘리고 재배열되어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방대한 수의 서로 다른 조합으로 이어 맞추어진다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각각의 서로 다른 유전자 조각의 조합에 의해 특이적인</a:t>
            </a:r>
            <a:r>
              <a:rPr lang="en-US" altLang="ko-KR"/>
              <a:t>(unique) B-</a:t>
            </a:r>
            <a:r>
              <a:rPr lang="ko-KR" altLang="en-US"/>
              <a:t>세포가 생긴다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항체 유전자는 돌연변이에 의해 더욱 다양해진다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이미 형성된 </a:t>
            </a:r>
            <a:r>
              <a:rPr lang="en-US" altLang="ko-KR"/>
              <a:t>B-</a:t>
            </a:r>
            <a:r>
              <a:rPr lang="ko-KR" altLang="en-US"/>
              <a:t>세포의 항체 유전자의</a:t>
            </a:r>
            <a:r>
              <a:rPr lang="en-US" altLang="ko-KR"/>
              <a:t>, </a:t>
            </a:r>
            <a:r>
              <a:rPr lang="ko-KR" altLang="en-US"/>
              <a:t>항원 결합부위를 암호화하고 있는 부위는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매우 높은 돌연변이 발생 빈도를 가진다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각각의 서로 다른 돌연변이에 의해 새로운 </a:t>
            </a:r>
            <a:r>
              <a:rPr lang="en-US" altLang="ko-KR"/>
              <a:t>B-</a:t>
            </a:r>
            <a:r>
              <a:rPr lang="ko-KR" altLang="en-US"/>
              <a:t>세포 클론들이 만들어진다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 b="1"/>
              <a:t>능동 면역과 수동면역</a:t>
            </a:r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항원에 노출되어 항체를 생산하는 것은</a:t>
            </a:r>
            <a:r>
              <a:rPr lang="en-US" altLang="ko-KR"/>
              <a:t>, </a:t>
            </a:r>
            <a:r>
              <a:rPr lang="ko-KR" altLang="en-US"/>
              <a:t>항원에 대한 능동면역이라 부른다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한 개체가 다른 개체로부터 항체를 전달 받는 간접적인 방법은 수동면역이라 부른다</a:t>
            </a:r>
            <a:r>
              <a:rPr lang="en-US" altLang="ko-KR"/>
              <a:t>.</a:t>
            </a:r>
          </a:p>
          <a:p>
            <a:pPr eaLnBrk="1" hangingPunct="1">
              <a:buFontTx/>
              <a:buChar char="-"/>
            </a:pPr>
            <a:r>
              <a:rPr lang="en-US" altLang="ko-KR"/>
              <a:t> IgG </a:t>
            </a:r>
            <a:r>
              <a:rPr lang="ko-KR" altLang="en-US"/>
              <a:t>항체의 전달은 포유동물의 태반을 통해 모체와 태아 사이에 정상적으로 일어난다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또한 수유하는 암컷의 초유는 </a:t>
            </a:r>
            <a:r>
              <a:rPr lang="en-US" altLang="ko-KR"/>
              <a:t>IgA </a:t>
            </a:r>
            <a:r>
              <a:rPr lang="ko-KR" altLang="en-US"/>
              <a:t>항체를 갖고 있어 젖을 먹는 유아를 보호한다</a:t>
            </a:r>
            <a:r>
              <a:rPr lang="en-US" altLang="ko-KR"/>
              <a:t>.</a:t>
            </a:r>
          </a:p>
          <a:p>
            <a:pPr eaLnBrk="1" hangingPunct="1">
              <a:buFontTx/>
              <a:buChar char="-"/>
            </a:pPr>
            <a:r>
              <a:rPr lang="ko-KR" altLang="en-US"/>
              <a:t> 수동적으로 전달된 항체는 보통 한 달 가까이 유지되어</a:t>
            </a:r>
            <a:r>
              <a:rPr lang="en-US" altLang="ko-KR"/>
              <a:t>, </a:t>
            </a:r>
            <a:r>
              <a:rPr lang="ko-KR" altLang="en-US"/>
              <a:t>신생아가 스스로 면역반응을</a:t>
            </a:r>
          </a:p>
          <a:p>
            <a:pPr eaLnBrk="1" hangingPunct="1"/>
            <a:r>
              <a:rPr lang="ko-KR" altLang="en-US"/>
              <a:t>   수행할 수 있을 때까지</a:t>
            </a:r>
            <a:r>
              <a:rPr lang="en-US" altLang="ko-KR"/>
              <a:t>, </a:t>
            </a:r>
            <a:r>
              <a:rPr lang="ko-KR" altLang="en-US"/>
              <a:t>중요한 면역방어 기능을 한다</a:t>
            </a:r>
            <a:r>
              <a:rPr lang="en-US" altLang="ko-KR"/>
              <a:t>. 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인간의 경우</a:t>
            </a:r>
            <a:r>
              <a:rPr lang="en-US" altLang="ko-KR"/>
              <a:t>, </a:t>
            </a:r>
            <a:r>
              <a:rPr lang="ko-KR" altLang="en-US"/>
              <a:t>생후 한 달이 지나야 항체 합성능력을 갖게 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440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Text Box 4"/>
          <p:cNvSpPr txBox="1">
            <a:spLocks noChangeArrowheads="1"/>
          </p:cNvSpPr>
          <p:nvPr/>
        </p:nvSpPr>
        <p:spPr bwMode="auto">
          <a:xfrm>
            <a:off x="87313" y="122238"/>
            <a:ext cx="8785225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림프구는 항원표출세포</a:t>
            </a:r>
            <a:r>
              <a:rPr lang="en-US" altLang="ko-KR" b="1"/>
              <a:t>(antigen-presenting cell)</a:t>
            </a:r>
            <a:r>
              <a:rPr lang="ko-KR" altLang="en-US" b="1"/>
              <a:t>에 표출된 항원에만 반응한다</a:t>
            </a:r>
            <a:r>
              <a:rPr lang="en-US" altLang="ko-KR" b="1"/>
              <a:t>.</a:t>
            </a:r>
          </a:p>
          <a:p>
            <a:pPr eaLnBrk="1" hangingPunct="1"/>
            <a:r>
              <a:rPr lang="en-US" altLang="ko-KR"/>
              <a:t>- B-</a:t>
            </a:r>
            <a:r>
              <a:rPr lang="ko-KR" altLang="en-US"/>
              <a:t>세포는</a:t>
            </a:r>
            <a:r>
              <a:rPr lang="en-US" altLang="ko-KR"/>
              <a:t>, </a:t>
            </a:r>
            <a:r>
              <a:rPr lang="ko-KR" altLang="en-US"/>
              <a:t>대식세포등의 항원표출세포의 도움 없이는 항체를 생산하는 일을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수행할 수 없으며</a:t>
            </a:r>
            <a:r>
              <a:rPr lang="en-US" altLang="ko-KR"/>
              <a:t>, </a:t>
            </a:r>
            <a:r>
              <a:rPr lang="ko-KR" altLang="en-US"/>
              <a:t>많은 경우 </a:t>
            </a:r>
            <a:r>
              <a:rPr lang="en-US" altLang="ko-KR"/>
              <a:t>T-</a:t>
            </a:r>
            <a:r>
              <a:rPr lang="ko-KR" altLang="en-US"/>
              <a:t>세포의 도움도 필요하다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 B-</a:t>
            </a:r>
            <a:r>
              <a:rPr lang="ko-KR" altLang="en-US"/>
              <a:t>세포 클론은 몸으로 들어온 가공되지 않은 외래 항원을 인식할 수 없다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항원에 반응하기 앞서 </a:t>
            </a:r>
            <a:r>
              <a:rPr lang="en-US" altLang="ko-KR"/>
              <a:t>B-</a:t>
            </a:r>
            <a:r>
              <a:rPr lang="ko-KR" altLang="en-US"/>
              <a:t>세포는</a:t>
            </a:r>
            <a:r>
              <a:rPr lang="en-US" altLang="ko-KR"/>
              <a:t>, </a:t>
            </a:r>
            <a:r>
              <a:rPr lang="ko-KR" altLang="en-US"/>
              <a:t>항원을 공식적으로 소개받아야 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항원표출세포로 대식세포를 예로 들면</a:t>
            </a:r>
            <a:r>
              <a:rPr lang="en-US" altLang="ko-KR"/>
              <a:t>, </a:t>
            </a:r>
            <a:r>
              <a:rPr lang="ko-KR" altLang="en-US"/>
              <a:t>침입하는 항원이 대식세포에 </a:t>
            </a:r>
            <a:r>
              <a:rPr lang="en-US" altLang="ko-KR"/>
              <a:t>1</a:t>
            </a:r>
            <a:r>
              <a:rPr lang="ko-KR" altLang="en-US"/>
              <a:t>차적으로</a:t>
            </a:r>
          </a:p>
          <a:p>
            <a:pPr eaLnBrk="1" hangingPunct="1"/>
            <a:r>
              <a:rPr lang="ko-KR" altLang="en-US"/>
              <a:t>   먹혀야 한다</a:t>
            </a:r>
            <a:r>
              <a:rPr lang="en-US" altLang="ko-KR"/>
              <a:t>. </a:t>
            </a:r>
            <a:r>
              <a:rPr lang="ko-KR" altLang="en-US"/>
              <a:t>이들 대식세포는 </a:t>
            </a:r>
            <a:r>
              <a:rPr lang="en-US" altLang="ko-KR"/>
              <a:t>B-</a:t>
            </a:r>
            <a:r>
              <a:rPr lang="ko-KR" altLang="en-US"/>
              <a:t>세포의 주변에 모여서 그들에게 항원을</a:t>
            </a:r>
          </a:p>
          <a:p>
            <a:pPr eaLnBrk="1" hangingPunct="1"/>
            <a:r>
              <a:rPr lang="ko-KR" altLang="en-US"/>
              <a:t>   공식적으로 소개한다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식세포작용을 통해 대식세포는 항원을 세포 내로 가져오고</a:t>
            </a:r>
            <a:r>
              <a:rPr lang="en-US" altLang="ko-KR"/>
              <a:t>, </a:t>
            </a:r>
            <a:r>
              <a:rPr lang="ko-KR" altLang="en-US"/>
              <a:t>이후 분화과정을 거쳐</a:t>
            </a:r>
          </a:p>
          <a:p>
            <a:pPr eaLnBrk="1" hangingPunct="1"/>
            <a:r>
              <a:rPr lang="ko-KR" altLang="en-US"/>
              <a:t>   자신의 원형질막 표면에 가공된 항원을 노출시켜</a:t>
            </a:r>
            <a:r>
              <a:rPr lang="en-US" altLang="ko-KR"/>
              <a:t>, </a:t>
            </a:r>
            <a:r>
              <a:rPr lang="ko-KR" altLang="en-US"/>
              <a:t>이웃한 </a:t>
            </a:r>
            <a:r>
              <a:rPr lang="en-US" altLang="ko-KR"/>
              <a:t>B-</a:t>
            </a:r>
            <a:r>
              <a:rPr lang="ko-KR" altLang="en-US"/>
              <a:t>세포가 이를 인식해</a:t>
            </a:r>
          </a:p>
          <a:p>
            <a:pPr eaLnBrk="1" hangingPunct="1"/>
            <a:r>
              <a:rPr lang="ko-KR" altLang="en-US"/>
              <a:t>   활성화 될 수 있게 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대식세포가 외래 미생물을 삼키게 되면</a:t>
            </a:r>
            <a:r>
              <a:rPr lang="en-US" altLang="ko-KR"/>
              <a:t>, </a:t>
            </a:r>
            <a:r>
              <a:rPr lang="ko-KR" altLang="en-US"/>
              <a:t>미생물이 작은 항원성 팹티드로 소화된다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이후 각 항원성 펩티드는 조면소포체에서 합성된 </a:t>
            </a:r>
            <a:r>
              <a:rPr lang="en-US" altLang="ko-KR"/>
              <a:t>MHC </a:t>
            </a:r>
            <a:r>
              <a:rPr lang="ko-KR" altLang="en-US"/>
              <a:t>분자에 결합한다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이후 </a:t>
            </a:r>
            <a:r>
              <a:rPr lang="en-US" altLang="ko-KR"/>
              <a:t>MHC </a:t>
            </a:r>
            <a:r>
              <a:rPr lang="ko-KR" altLang="en-US"/>
              <a:t>분자는 결합된 항원을 세포 표면으로 이동시켜 지나가는 림프구에게</a:t>
            </a:r>
          </a:p>
          <a:p>
            <a:pPr eaLnBrk="1" hangingPunct="1"/>
            <a:r>
              <a:rPr lang="ko-KR" altLang="en-US"/>
              <a:t>   제시한다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또한 대식세포는 </a:t>
            </a:r>
            <a:r>
              <a:rPr lang="en-US" altLang="ko-KR"/>
              <a:t>interleukin1</a:t>
            </a:r>
            <a:r>
              <a:rPr lang="ko-KR" altLang="en-US"/>
              <a:t>을 분비하여 </a:t>
            </a:r>
            <a:r>
              <a:rPr lang="en-US" altLang="ko-KR"/>
              <a:t>B-</a:t>
            </a:r>
            <a:r>
              <a:rPr lang="ko-KR" altLang="en-US"/>
              <a:t>세포를 더욱 자극한다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20905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7802563" cy="161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0403" name="Group 14"/>
          <p:cNvGrpSpPr>
            <a:grpSpLocks noChangeAspect="1"/>
          </p:cNvGrpSpPr>
          <p:nvPr/>
        </p:nvGrpSpPr>
        <p:grpSpPr bwMode="auto">
          <a:xfrm>
            <a:off x="893763" y="2970213"/>
            <a:ext cx="3368675" cy="3275012"/>
            <a:chOff x="689" y="1871"/>
            <a:chExt cx="1728" cy="1680"/>
          </a:xfrm>
        </p:grpSpPr>
        <p:pic>
          <p:nvPicPr>
            <p:cNvPr id="230408" name="Picture 7" descr="h10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" y="2153"/>
              <a:ext cx="763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409" name="Picture 8" descr="e1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" y="3069"/>
              <a:ext cx="172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0410" name="Rectangle 11"/>
            <p:cNvSpPr>
              <a:spLocks noChangeAspect="1" noChangeArrowheads="1"/>
            </p:cNvSpPr>
            <p:nvPr/>
          </p:nvSpPr>
          <p:spPr bwMode="auto">
            <a:xfrm>
              <a:off x="1111" y="1871"/>
              <a:ext cx="599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2400">
                  <a:solidFill>
                    <a:schemeClr val="accent2"/>
                  </a:solidFill>
                  <a:latin typeface="Arial" charset="0"/>
                </a:rPr>
                <a:t>Normal</a:t>
              </a:r>
            </a:p>
          </p:txBody>
        </p:sp>
      </p:grpSp>
      <p:grpSp>
        <p:nvGrpSpPr>
          <p:cNvPr id="230404" name="Group 15"/>
          <p:cNvGrpSpPr>
            <a:grpSpLocks noChangeAspect="1"/>
          </p:cNvGrpSpPr>
          <p:nvPr/>
        </p:nvGrpSpPr>
        <p:grpSpPr bwMode="auto">
          <a:xfrm>
            <a:off x="5164138" y="2970213"/>
            <a:ext cx="3368675" cy="3271837"/>
            <a:chOff x="3379" y="1871"/>
            <a:chExt cx="1728" cy="1678"/>
          </a:xfrm>
        </p:grpSpPr>
        <p:pic>
          <p:nvPicPr>
            <p:cNvPr id="230405" name="Picture 9" descr="h50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" y="2153"/>
              <a:ext cx="763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406" name="Picture 10" descr="e50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3067"/>
              <a:ext cx="172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0407" name="Rectangle 12"/>
            <p:cNvSpPr>
              <a:spLocks noChangeAspect="1" noChangeArrowheads="1"/>
            </p:cNvSpPr>
            <p:nvPr/>
          </p:nvSpPr>
          <p:spPr bwMode="auto">
            <a:xfrm>
              <a:off x="3523" y="1871"/>
              <a:ext cx="1156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2400">
                  <a:solidFill>
                    <a:schemeClr val="accent2"/>
                  </a:solidFill>
                  <a:latin typeface="Arial" charset="0"/>
                </a:rPr>
                <a:t>Atrial fibrillation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6065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Text Box 4"/>
          <p:cNvSpPr txBox="1">
            <a:spLocks noChangeArrowheads="1"/>
          </p:cNvSpPr>
          <p:nvPr/>
        </p:nvSpPr>
        <p:spPr bwMode="auto">
          <a:xfrm>
            <a:off x="34925" y="122238"/>
            <a:ext cx="9175750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- B-</a:t>
            </a:r>
            <a:r>
              <a:rPr lang="ko-KR" altLang="en-US"/>
              <a:t>세포는 보통 완전한 활성을 위하여 한가지 요소가 더 필요한데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보조 </a:t>
            </a:r>
            <a:r>
              <a:rPr lang="en-US" altLang="ko-KR"/>
              <a:t>T-</a:t>
            </a:r>
            <a:r>
              <a:rPr lang="ko-KR" altLang="en-US"/>
              <a:t>세포</a:t>
            </a:r>
            <a:r>
              <a:rPr lang="en-US" altLang="ko-KR"/>
              <a:t>(helper T-cell)</a:t>
            </a:r>
            <a:r>
              <a:rPr lang="ko-KR" altLang="en-US"/>
              <a:t>이다</a:t>
            </a:r>
            <a:r>
              <a:rPr lang="en-US" altLang="ko-KR"/>
              <a:t>. </a:t>
            </a:r>
          </a:p>
          <a:p>
            <a:pPr eaLnBrk="1" hangingPunct="1"/>
            <a:endParaRPr lang="en-US" altLang="ko-KR"/>
          </a:p>
          <a:p>
            <a:pPr eaLnBrk="1" hangingPunct="1">
              <a:buFontTx/>
              <a:buChar char="-"/>
            </a:pPr>
            <a:r>
              <a:rPr lang="ko-KR" altLang="en-US"/>
              <a:t> 대부분의 항원은 대식세포에 의해서 보조 </a:t>
            </a:r>
            <a:r>
              <a:rPr lang="en-US" altLang="ko-KR"/>
              <a:t>T-</a:t>
            </a:r>
            <a:r>
              <a:rPr lang="ko-KR" altLang="en-US"/>
              <a:t>세포에도 표출된다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(</a:t>
            </a:r>
            <a:r>
              <a:rPr lang="ko-KR" altLang="en-US"/>
              <a:t>수지상세포 </a:t>
            </a:r>
            <a:r>
              <a:rPr lang="en-US" altLang="ko-KR"/>
              <a:t>(dendritic cell)</a:t>
            </a:r>
            <a:r>
              <a:rPr lang="ko-KR" altLang="en-US"/>
              <a:t>도 항원 표출을 담당하는데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 </a:t>
            </a:r>
            <a:r>
              <a:rPr lang="ko-KR" altLang="en-US"/>
              <a:t>수지상세포는 거의 모든 조직에서 감시자의 기능을 하는 특수화된 항원표출세포이다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</a:t>
            </a:r>
            <a:r>
              <a:rPr lang="ko-KR" altLang="en-US"/>
              <a:t>항원에 노출된 </a:t>
            </a:r>
            <a:r>
              <a:rPr lang="en-US" altLang="ko-KR"/>
              <a:t> </a:t>
            </a:r>
            <a:r>
              <a:rPr lang="ko-KR" altLang="en-US"/>
              <a:t>수지상세포는 림프절로 이동하여 </a:t>
            </a:r>
            <a:r>
              <a:rPr lang="en-US" altLang="ko-KR"/>
              <a:t>T-</a:t>
            </a:r>
            <a:r>
              <a:rPr lang="ko-KR" altLang="en-US"/>
              <a:t>세포를 밀집 및 활성화 시킨다</a:t>
            </a:r>
            <a:r>
              <a:rPr lang="en-US" altLang="ko-KR"/>
              <a:t>.)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보조 </a:t>
            </a:r>
            <a:r>
              <a:rPr lang="en-US" altLang="ko-KR"/>
              <a:t>T-</a:t>
            </a:r>
            <a:r>
              <a:rPr lang="ko-KR" altLang="en-US"/>
              <a:t>세포는 </a:t>
            </a:r>
            <a:r>
              <a:rPr lang="en-US" altLang="ko-KR"/>
              <a:t>B-</a:t>
            </a:r>
            <a:r>
              <a:rPr lang="ko-KR" altLang="en-US"/>
              <a:t>세포가 형질세포로 분화하는데 기여하는 </a:t>
            </a:r>
            <a:r>
              <a:rPr lang="en-US" altLang="ko-KR"/>
              <a:t>B-</a:t>
            </a:r>
            <a:r>
              <a:rPr lang="ko-KR" altLang="en-US"/>
              <a:t>세포 성장인자</a:t>
            </a:r>
          </a:p>
          <a:p>
            <a:pPr eaLnBrk="1" hangingPunct="1"/>
            <a:r>
              <a:rPr lang="ko-KR" altLang="en-US"/>
              <a:t>   </a:t>
            </a:r>
            <a:r>
              <a:rPr lang="en-US" altLang="ko-KR"/>
              <a:t>(B-cell growth factor)</a:t>
            </a:r>
            <a:r>
              <a:rPr lang="ko-KR" altLang="en-US"/>
              <a:t>를 분비하여 </a:t>
            </a:r>
            <a:r>
              <a:rPr lang="en-US" altLang="ko-KR"/>
              <a:t>B-</a:t>
            </a:r>
            <a:r>
              <a:rPr lang="ko-KR" altLang="en-US"/>
              <a:t>세포의 분화를 유도한다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따라서 대식세포</a:t>
            </a:r>
            <a:r>
              <a:rPr lang="en-US" altLang="ko-KR"/>
              <a:t>, B-</a:t>
            </a:r>
            <a:r>
              <a:rPr lang="ko-KR" altLang="en-US"/>
              <a:t>세포</a:t>
            </a:r>
            <a:r>
              <a:rPr lang="en-US" altLang="ko-KR"/>
              <a:t>, </a:t>
            </a:r>
            <a:r>
              <a:rPr lang="ko-KR" altLang="en-US"/>
              <a:t>보조 </a:t>
            </a:r>
            <a:r>
              <a:rPr lang="en-US" altLang="ko-KR"/>
              <a:t>T-</a:t>
            </a:r>
            <a:r>
              <a:rPr lang="ko-KR" altLang="en-US"/>
              <a:t>세포간의 상호 작용에 의해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외래 침입자에 대한 식세포</a:t>
            </a:r>
            <a:r>
              <a:rPr lang="en-US" altLang="ko-KR"/>
              <a:t>-</a:t>
            </a:r>
            <a:r>
              <a:rPr lang="ko-KR" altLang="en-US"/>
              <a:t>항체 면역 공격을 상승적으로 강화한다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19133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268291" name="Picture 4" descr="10-18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2" t="4285" r="16832" b="6665"/>
          <a:stretch>
            <a:fillRect/>
          </a:stretch>
        </p:blipFill>
        <p:spPr>
          <a:xfrm>
            <a:off x="827088" y="53975"/>
            <a:ext cx="7164387" cy="68040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02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269315" name="Picture 4" descr="표10-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15710" r="3366" b="19043"/>
          <a:stretch>
            <a:fillRect/>
          </a:stretch>
        </p:blipFill>
        <p:spPr>
          <a:xfrm>
            <a:off x="0" y="620713"/>
            <a:ext cx="9144000" cy="45227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1034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b="1"/>
              <a:t>10.6  T </a:t>
            </a:r>
            <a:r>
              <a:rPr lang="ko-KR" altLang="en-US" b="1"/>
              <a:t>림프구</a:t>
            </a:r>
            <a:r>
              <a:rPr lang="en-US" altLang="ko-KR" b="1"/>
              <a:t>: </a:t>
            </a:r>
            <a:r>
              <a:rPr lang="ko-KR" altLang="en-US" b="1"/>
              <a:t>세포매개 면역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 T-</a:t>
            </a:r>
            <a:r>
              <a:rPr lang="ko-KR" altLang="en-US"/>
              <a:t>림프구는 대부분의 바이러스 감염에 대한 방어에서 </a:t>
            </a:r>
            <a:r>
              <a:rPr lang="en-US" altLang="ko-KR"/>
              <a:t>B-</a:t>
            </a:r>
            <a:r>
              <a:rPr lang="ko-KR" altLang="en-US"/>
              <a:t>림프구 못지 않은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중요성을 가지며</a:t>
            </a:r>
            <a:r>
              <a:rPr lang="en-US" altLang="ko-KR"/>
              <a:t>, </a:t>
            </a:r>
            <a:r>
              <a:rPr lang="ko-KR" altLang="en-US"/>
              <a:t>면역 기작에서 중요한 조절 기능을 수행한다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en-US" altLang="ko-KR"/>
              <a:t> B-</a:t>
            </a:r>
            <a:r>
              <a:rPr lang="ko-KR" altLang="en-US"/>
              <a:t>세포처럼 </a:t>
            </a:r>
            <a:r>
              <a:rPr lang="en-US" altLang="ko-KR"/>
              <a:t>T-</a:t>
            </a:r>
            <a:r>
              <a:rPr lang="ko-KR" altLang="en-US"/>
              <a:t>세포는 클론을 형성하고</a:t>
            </a:r>
            <a:r>
              <a:rPr lang="en-US" altLang="ko-KR"/>
              <a:t>, </a:t>
            </a:r>
            <a:r>
              <a:rPr lang="ko-KR" altLang="en-US"/>
              <a:t>항원 특이적이다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en-US" altLang="ko-KR"/>
              <a:t> </a:t>
            </a:r>
            <a:r>
              <a:rPr lang="ko-KR" altLang="en-US"/>
              <a:t>각 </a:t>
            </a:r>
            <a:r>
              <a:rPr lang="en-US" altLang="ko-KR"/>
              <a:t>T-</a:t>
            </a:r>
            <a:r>
              <a:rPr lang="ko-KR" altLang="en-US"/>
              <a:t>세포는 원형질막에 </a:t>
            </a:r>
            <a:r>
              <a:rPr lang="en-US" altLang="ko-KR"/>
              <a:t>B-</a:t>
            </a:r>
            <a:r>
              <a:rPr lang="ko-KR" altLang="en-US"/>
              <a:t>세포의 표면 수용체와 유사하지만 동일하지 않은</a:t>
            </a:r>
            <a:r>
              <a:rPr lang="en-US" altLang="ko-KR"/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</a:t>
            </a:r>
            <a:r>
              <a:rPr lang="ko-KR" altLang="en-US"/>
              <a:t>독특한 수용체 단백질을 가진다</a:t>
            </a:r>
            <a:r>
              <a:rPr lang="en-US" altLang="ko-KR"/>
              <a:t>.</a:t>
            </a:r>
          </a:p>
        </p:txBody>
      </p:sp>
      <p:pic>
        <p:nvPicPr>
          <p:cNvPr id="270339" name="Picture 5" descr="표10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13330" r="3703" b="18567"/>
          <a:stretch>
            <a:fillRect/>
          </a:stretch>
        </p:blipFill>
        <p:spPr bwMode="auto">
          <a:xfrm>
            <a:off x="0" y="2081213"/>
            <a:ext cx="9129713" cy="473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7102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Text Box 4"/>
          <p:cNvSpPr txBox="1">
            <a:spLocks noChangeArrowheads="1"/>
          </p:cNvSpPr>
          <p:nvPr/>
        </p:nvSpPr>
        <p:spPr bwMode="auto">
          <a:xfrm>
            <a:off x="15875" y="50800"/>
            <a:ext cx="868045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ko-KR"/>
              <a:t>T-</a:t>
            </a:r>
            <a:r>
              <a:rPr lang="ko-KR" altLang="en-US"/>
              <a:t>세포는 미성숙 림프구가 흉선에서 분화하는 동안 </a:t>
            </a:r>
            <a:r>
              <a:rPr lang="en-US" altLang="ko-KR"/>
              <a:t>T-</a:t>
            </a:r>
            <a:r>
              <a:rPr lang="ko-KR" altLang="en-US"/>
              <a:t>세포 수용체를 갖게 된다</a:t>
            </a:r>
            <a:r>
              <a:rPr lang="en-US" altLang="ko-KR"/>
              <a:t>.</a:t>
            </a:r>
          </a:p>
          <a:p>
            <a:pPr eaLnBrk="1" hangingPunct="1">
              <a:buFontTx/>
              <a:buChar char="-"/>
            </a:pPr>
            <a:endParaRPr lang="en-US" altLang="ko-KR"/>
          </a:p>
          <a:p>
            <a:pPr eaLnBrk="1" hangingPunct="1"/>
            <a:r>
              <a:rPr lang="en-US" altLang="ko-KR"/>
              <a:t>- B-</a:t>
            </a:r>
            <a:r>
              <a:rPr lang="ko-KR" altLang="en-US"/>
              <a:t>세포와는 달리</a:t>
            </a:r>
            <a:r>
              <a:rPr lang="en-US" altLang="ko-KR"/>
              <a:t> T-</a:t>
            </a:r>
            <a:r>
              <a:rPr lang="ko-KR" altLang="en-US"/>
              <a:t>세포는</a:t>
            </a:r>
            <a:r>
              <a:rPr lang="en-US" altLang="ko-KR"/>
              <a:t>, </a:t>
            </a:r>
            <a:r>
              <a:rPr lang="ko-KR" altLang="en-US"/>
              <a:t>항원표출세포가 세포 자신의 표식과 함께</a:t>
            </a:r>
            <a:r>
              <a:rPr lang="en-US" altLang="ko-KR"/>
              <a:t>, </a:t>
            </a:r>
            <a:r>
              <a:rPr lang="ko-KR" altLang="en-US"/>
              <a:t>항원을</a:t>
            </a:r>
          </a:p>
          <a:p>
            <a:pPr eaLnBrk="1" hangingPunct="1"/>
            <a:r>
              <a:rPr lang="ko-KR" altLang="en-US"/>
              <a:t>   표출하였을 때에만 외래 항원에 의해 활성화된다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즉</a:t>
            </a:r>
            <a:r>
              <a:rPr lang="en-US" altLang="ko-KR"/>
              <a:t>, T-</a:t>
            </a:r>
            <a:r>
              <a:rPr lang="ko-KR" altLang="en-US"/>
              <a:t>세포가 결합하기 위해서는</a:t>
            </a:r>
            <a:r>
              <a:rPr lang="en-US" altLang="ko-KR"/>
              <a:t>, </a:t>
            </a:r>
            <a:r>
              <a:rPr lang="ko-KR" altLang="en-US"/>
              <a:t>외래 항원과</a:t>
            </a:r>
            <a:r>
              <a:rPr lang="en-US" altLang="ko-KR"/>
              <a:t>, </a:t>
            </a:r>
            <a:r>
              <a:rPr lang="ko-KR" altLang="en-US"/>
              <a:t>자가</a:t>
            </a:r>
            <a:r>
              <a:rPr lang="en-US" altLang="ko-KR"/>
              <a:t>-</a:t>
            </a:r>
            <a:r>
              <a:rPr lang="ko-KR" altLang="en-US"/>
              <a:t>항원</a:t>
            </a:r>
            <a:r>
              <a:rPr lang="en-US" altLang="ko-KR"/>
              <a:t>(self-antigen) </a:t>
            </a:r>
            <a:r>
              <a:rPr lang="ko-KR" altLang="en-US"/>
              <a:t>모두가</a:t>
            </a:r>
          </a:p>
          <a:p>
            <a:pPr eaLnBrk="1" hangingPunct="1"/>
            <a:r>
              <a:rPr lang="ko-KR" altLang="en-US"/>
              <a:t>   세포의 표면에 표출되어야만 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흉선에서의 교육과정을 통해</a:t>
            </a:r>
            <a:r>
              <a:rPr lang="en-US" altLang="ko-KR"/>
              <a:t>, T-</a:t>
            </a:r>
            <a:r>
              <a:rPr lang="ko-KR" altLang="en-US"/>
              <a:t>세포는</a:t>
            </a:r>
            <a:r>
              <a:rPr lang="en-US" altLang="ko-KR"/>
              <a:t>, </a:t>
            </a:r>
            <a:r>
              <a:rPr lang="ko-KR" altLang="en-US"/>
              <a:t>자기 조직 항원과 함께 있는 외래 항원을</a:t>
            </a:r>
          </a:p>
          <a:p>
            <a:pPr eaLnBrk="1" hangingPunct="1"/>
            <a:r>
              <a:rPr lang="ko-KR" altLang="en-US"/>
              <a:t>   인식할 수 있도록 학습된다</a:t>
            </a:r>
            <a:r>
              <a:rPr lang="en-US" altLang="ko-KR"/>
              <a:t>. (</a:t>
            </a:r>
            <a:r>
              <a:rPr lang="ko-KR" altLang="en-US"/>
              <a:t>이중 항원 </a:t>
            </a:r>
            <a:r>
              <a:rPr lang="en-US" altLang="ko-KR"/>
              <a:t>(dual antigen) </a:t>
            </a:r>
            <a:r>
              <a:rPr lang="ko-KR" altLang="en-US"/>
              <a:t>요구</a:t>
            </a:r>
            <a:r>
              <a:rPr lang="en-US" altLang="ko-KR"/>
              <a:t>)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일반적으로 항원에 노출된 후 민감화</a:t>
            </a:r>
            <a:r>
              <a:rPr lang="en-US" altLang="ko-KR"/>
              <a:t>(sentitized) </a:t>
            </a:r>
            <a:r>
              <a:rPr lang="ko-KR" altLang="en-US"/>
              <a:t>또는 활성화</a:t>
            </a:r>
            <a:r>
              <a:rPr lang="en-US" altLang="ko-KR"/>
              <a:t>(activated)</a:t>
            </a:r>
            <a:r>
              <a:rPr lang="ko-KR" altLang="en-US"/>
              <a:t>되는데</a:t>
            </a:r>
          </a:p>
          <a:p>
            <a:pPr eaLnBrk="1" hangingPunct="1"/>
            <a:r>
              <a:rPr lang="ko-KR" altLang="en-US"/>
              <a:t>   며칠이 걸리며</a:t>
            </a:r>
            <a:r>
              <a:rPr lang="en-US" altLang="ko-KR"/>
              <a:t>, </a:t>
            </a:r>
            <a:r>
              <a:rPr lang="ko-KR" altLang="en-US"/>
              <a:t>이 기간 동안에 </a:t>
            </a:r>
            <a:r>
              <a:rPr lang="en-US" altLang="ko-KR"/>
              <a:t>T-</a:t>
            </a:r>
            <a:r>
              <a:rPr lang="ko-KR" altLang="en-US"/>
              <a:t>세포는 세포매개 면역공격을 준비한다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특정 항원 복합체에 노출되면</a:t>
            </a:r>
            <a:r>
              <a:rPr lang="en-US" altLang="ko-KR"/>
              <a:t>, </a:t>
            </a:r>
            <a:r>
              <a:rPr lang="ko-KR" altLang="en-US"/>
              <a:t>며칠 동안 이에 상보적인 </a:t>
            </a:r>
            <a:r>
              <a:rPr lang="en-US" altLang="ko-KR"/>
              <a:t>T-</a:t>
            </a:r>
            <a:r>
              <a:rPr lang="ko-KR" altLang="en-US"/>
              <a:t>세포 클론이 증식하고</a:t>
            </a:r>
          </a:p>
          <a:p>
            <a:pPr eaLnBrk="1" hangingPunct="1"/>
            <a:r>
              <a:rPr lang="ko-KR" altLang="en-US"/>
              <a:t>   분화하여</a:t>
            </a:r>
            <a:r>
              <a:rPr lang="en-US" altLang="ko-KR"/>
              <a:t>, </a:t>
            </a:r>
            <a:r>
              <a:rPr lang="ko-KR" altLang="en-US"/>
              <a:t>다양한 세포매개 반응을 수행하는 활성화된 </a:t>
            </a:r>
            <a:r>
              <a:rPr lang="en-US" altLang="ko-KR"/>
              <a:t>T-</a:t>
            </a:r>
            <a:r>
              <a:rPr lang="ko-KR" altLang="en-US"/>
              <a:t>세포가 양산된다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 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86642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 Box 4"/>
          <p:cNvSpPr txBox="1">
            <a:spLocks noChangeArrowheads="1"/>
          </p:cNvSpPr>
          <p:nvPr/>
        </p:nvSpPr>
        <p:spPr bwMode="auto">
          <a:xfrm>
            <a:off x="15875" y="50800"/>
            <a:ext cx="8986838" cy="668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세포독성 </a:t>
            </a:r>
            <a:r>
              <a:rPr lang="en-US" altLang="ko-KR" b="1"/>
              <a:t>T-</a:t>
            </a:r>
            <a:r>
              <a:rPr lang="ko-KR" altLang="en-US" b="1"/>
              <a:t>세포와 보조 </a:t>
            </a:r>
            <a:r>
              <a:rPr lang="en-US" altLang="ko-KR" b="1"/>
              <a:t>T-</a:t>
            </a:r>
            <a:r>
              <a:rPr lang="ko-KR" altLang="en-US" b="1"/>
              <a:t>세포</a:t>
            </a:r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항원에 의해 활성화 되었을 때</a:t>
            </a:r>
            <a:r>
              <a:rPr lang="en-US" altLang="ko-KR"/>
              <a:t>, </a:t>
            </a:r>
            <a:r>
              <a:rPr lang="ko-KR" altLang="en-US"/>
              <a:t>기능에 따라 </a:t>
            </a:r>
            <a:r>
              <a:rPr lang="en-US" altLang="ko-KR"/>
              <a:t>T-</a:t>
            </a:r>
            <a:r>
              <a:rPr lang="ko-KR" altLang="en-US"/>
              <a:t>세포를 두 종류로 나눌 수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1. </a:t>
            </a:r>
            <a:r>
              <a:rPr lang="ko-KR" altLang="en-US"/>
              <a:t>보조 </a:t>
            </a:r>
            <a:r>
              <a:rPr lang="en-US" altLang="ko-KR"/>
              <a:t>T-</a:t>
            </a:r>
            <a:r>
              <a:rPr lang="ko-KR" altLang="en-US"/>
              <a:t>세포</a:t>
            </a:r>
            <a:r>
              <a:rPr lang="en-US" altLang="ko-KR"/>
              <a:t>(CD4 </a:t>
            </a:r>
            <a:r>
              <a:rPr lang="ko-KR" altLang="en-US"/>
              <a:t>세포</a:t>
            </a:r>
            <a:r>
              <a:rPr lang="en-US" altLang="ko-KR"/>
              <a:t>, helper T-cell). </a:t>
            </a:r>
            <a:r>
              <a:rPr lang="ko-KR" altLang="en-US"/>
              <a:t>항원에 의해 자극 받은 </a:t>
            </a:r>
            <a:r>
              <a:rPr lang="en-US" altLang="ko-KR"/>
              <a:t>B-</a:t>
            </a:r>
            <a:r>
              <a:rPr lang="ko-KR" altLang="en-US"/>
              <a:t>세포가</a:t>
            </a:r>
          </a:p>
          <a:p>
            <a:pPr eaLnBrk="1" hangingPunct="1"/>
            <a:r>
              <a:rPr lang="ko-KR" altLang="en-US"/>
              <a:t>       항체 분비세포로 발달하는 것을 돕고</a:t>
            </a:r>
            <a:r>
              <a:rPr lang="en-US" altLang="ko-KR"/>
              <a:t>, </a:t>
            </a:r>
            <a:r>
              <a:rPr lang="ko-KR" altLang="en-US"/>
              <a:t>세포독성 </a:t>
            </a:r>
            <a:r>
              <a:rPr lang="en-US" altLang="ko-KR"/>
              <a:t>T-</a:t>
            </a:r>
            <a:r>
              <a:rPr lang="ko-KR" altLang="en-US"/>
              <a:t>세포의 활성을 증가시키고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    </a:t>
            </a:r>
            <a:r>
              <a:rPr lang="ko-KR" altLang="en-US"/>
              <a:t>대식세포를 활성화 시킨다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   2. </a:t>
            </a:r>
            <a:r>
              <a:rPr lang="ko-KR" altLang="en-US"/>
              <a:t>세포독성 </a:t>
            </a:r>
            <a:r>
              <a:rPr lang="en-US" altLang="ko-KR"/>
              <a:t>T-</a:t>
            </a:r>
            <a:r>
              <a:rPr lang="ko-KR" altLang="en-US"/>
              <a:t>세포</a:t>
            </a:r>
            <a:r>
              <a:rPr lang="en-US" altLang="ko-KR"/>
              <a:t>(CD8 </a:t>
            </a:r>
            <a:r>
              <a:rPr lang="ko-KR" altLang="en-US"/>
              <a:t>세포</a:t>
            </a:r>
            <a:r>
              <a:rPr lang="en-US" altLang="ko-KR"/>
              <a:t>, cytotoxic T-cell, killer T-cell). </a:t>
            </a:r>
            <a:r>
              <a:rPr lang="ko-KR" altLang="en-US"/>
              <a:t>세포독성 </a:t>
            </a:r>
            <a:r>
              <a:rPr lang="en-US" altLang="ko-KR"/>
              <a:t>T-</a:t>
            </a:r>
            <a:r>
              <a:rPr lang="ko-KR" altLang="en-US"/>
              <a:t>세포는</a:t>
            </a:r>
          </a:p>
          <a:p>
            <a:pPr eaLnBrk="1" hangingPunct="1"/>
            <a:r>
              <a:rPr lang="ko-KR" altLang="en-US"/>
              <a:t>       항체나 보체가 접근할 수 없는 세포 내에 숨어있는 침입자에 대한 방어를 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 B-</a:t>
            </a:r>
            <a:r>
              <a:rPr lang="ko-KR" altLang="en-US"/>
              <a:t>세포와 달리 항체를 분비하지 않는 대신</a:t>
            </a:r>
            <a:r>
              <a:rPr lang="en-US" altLang="ko-KR"/>
              <a:t>, </a:t>
            </a:r>
            <a:r>
              <a:rPr lang="ko-KR" altLang="en-US"/>
              <a:t>이들은 표적과 직접 접촉해야 하기</a:t>
            </a:r>
          </a:p>
          <a:p>
            <a:pPr eaLnBrk="1" hangingPunct="1"/>
            <a:r>
              <a:rPr lang="ko-KR" altLang="en-US"/>
              <a:t>       때문에 세포매개 면역</a:t>
            </a:r>
            <a:r>
              <a:rPr lang="en-US" altLang="ko-KR"/>
              <a:t>(cell-mediated immunity)</a:t>
            </a:r>
            <a:r>
              <a:rPr lang="ko-KR" altLang="en-US"/>
              <a:t>라 부른다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 </a:t>
            </a:r>
            <a:r>
              <a:rPr lang="ko-KR" altLang="en-US"/>
              <a:t>세포독성 </a:t>
            </a:r>
            <a:r>
              <a:rPr lang="en-US" altLang="ko-KR"/>
              <a:t>T-</a:t>
            </a:r>
            <a:r>
              <a:rPr lang="ko-KR" altLang="en-US"/>
              <a:t>세포는 바이러스에 감염된 세포</a:t>
            </a:r>
            <a:r>
              <a:rPr lang="en-US" altLang="ko-KR"/>
              <a:t>, </a:t>
            </a:r>
            <a:r>
              <a:rPr lang="ko-KR" altLang="en-US"/>
              <a:t>돌연변이 단백질을 갖는 암세포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    </a:t>
            </a:r>
            <a:r>
              <a:rPr lang="ko-KR" altLang="en-US"/>
              <a:t>이식된 세포 등의 표적세포와 접촉하여</a:t>
            </a:r>
            <a:r>
              <a:rPr lang="en-US" altLang="ko-KR"/>
              <a:t>, </a:t>
            </a:r>
            <a:r>
              <a:rPr lang="ko-KR" altLang="en-US"/>
              <a:t>세포를 파괴하는 화학물질을 분비한다</a:t>
            </a:r>
            <a:r>
              <a:rPr lang="en-US" altLang="ko-KR"/>
              <a:t>. </a:t>
            </a:r>
          </a:p>
          <a:p>
            <a:pPr eaLnBrk="1" hangingPunct="1"/>
            <a:endParaRPr lang="ko-KR" altLang="en-US"/>
          </a:p>
          <a:p>
            <a:pPr eaLnBrk="1" hangingPunct="1"/>
            <a:r>
              <a:rPr lang="en-US" altLang="ko-KR"/>
              <a:t>- B-</a:t>
            </a:r>
            <a:r>
              <a:rPr lang="ko-KR" altLang="en-US"/>
              <a:t>세포에서처럼 활성화된 </a:t>
            </a:r>
            <a:r>
              <a:rPr lang="en-US" altLang="ko-KR"/>
              <a:t>T-</a:t>
            </a:r>
            <a:r>
              <a:rPr lang="ko-KR" altLang="en-US"/>
              <a:t>세포의 일부가 동면 상태로 남아</a:t>
            </a:r>
            <a:r>
              <a:rPr lang="en-US" altLang="ko-KR"/>
              <a:t>, </a:t>
            </a:r>
            <a:r>
              <a:rPr lang="ko-KR" altLang="en-US"/>
              <a:t>다시 출현한</a:t>
            </a:r>
          </a:p>
          <a:p>
            <a:pPr eaLnBrk="1" hangingPunct="1"/>
            <a:r>
              <a:rPr lang="ko-KR" altLang="en-US"/>
              <a:t>   동일한 외래 항원에 대해 보다 신속하고 강력하게 반응하는 기억 </a:t>
            </a:r>
            <a:r>
              <a:rPr lang="en-US" altLang="ko-KR"/>
              <a:t>T-</a:t>
            </a:r>
            <a:r>
              <a:rPr lang="ko-KR" altLang="en-US"/>
              <a:t>세포의 </a:t>
            </a:r>
          </a:p>
          <a:p>
            <a:pPr eaLnBrk="1" hangingPunct="1"/>
            <a:r>
              <a:rPr lang="ko-KR" altLang="en-US"/>
              <a:t>   역할을 수행한다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항원의 자극에 의해 형질세포로 변환되면</a:t>
            </a:r>
            <a:r>
              <a:rPr lang="en-US" altLang="ko-KR"/>
              <a:t>, </a:t>
            </a:r>
            <a:r>
              <a:rPr lang="ko-KR" altLang="en-US"/>
              <a:t>짧은 기간 동안 다량의 항체를 생산하고</a:t>
            </a:r>
          </a:p>
          <a:p>
            <a:pPr eaLnBrk="1" hangingPunct="1"/>
            <a:r>
              <a:rPr lang="ko-KR" altLang="en-US"/>
              <a:t>   죽는 </a:t>
            </a:r>
            <a:r>
              <a:rPr lang="en-US" altLang="ko-KR"/>
              <a:t>B-</a:t>
            </a:r>
            <a:r>
              <a:rPr lang="ko-KR" altLang="en-US"/>
              <a:t>세포에 비해</a:t>
            </a:r>
            <a:r>
              <a:rPr lang="en-US" altLang="ko-KR"/>
              <a:t>, </a:t>
            </a:r>
            <a:r>
              <a:rPr lang="ko-KR" altLang="en-US"/>
              <a:t>활성화된 </a:t>
            </a:r>
            <a:r>
              <a:rPr lang="en-US" altLang="ko-KR"/>
              <a:t>T-</a:t>
            </a:r>
            <a:r>
              <a:rPr lang="ko-KR" altLang="en-US"/>
              <a:t>세포는 수명이 길다</a:t>
            </a:r>
            <a:r>
              <a:rPr lang="en-US" altLang="ko-KR"/>
              <a:t>.</a:t>
            </a:r>
          </a:p>
          <a:p>
            <a:pPr eaLnBrk="1" hangingPunct="1"/>
            <a:endParaRPr lang="ko-KR" altLang="en-US" b="1"/>
          </a:p>
          <a:p>
            <a:pPr eaLnBrk="1" hangingPunct="1"/>
            <a:r>
              <a:rPr lang="ko-KR" altLang="en-US" b="1"/>
              <a:t>보조 </a:t>
            </a:r>
            <a:r>
              <a:rPr lang="en-US" altLang="ko-KR" b="1"/>
              <a:t>T-</a:t>
            </a:r>
            <a:r>
              <a:rPr lang="ko-KR" altLang="en-US" b="1"/>
              <a:t>세포는 다른 면역 세포를 조절하는 화학물질을 분비한다</a:t>
            </a:r>
            <a:r>
              <a:rPr lang="en-US" altLang="ko-KR" b="1"/>
              <a:t>.</a:t>
            </a:r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수십억에 이르는 </a:t>
            </a:r>
            <a:r>
              <a:rPr lang="en-US" altLang="ko-KR"/>
              <a:t>T-</a:t>
            </a:r>
            <a:r>
              <a:rPr lang="ko-KR" altLang="en-US"/>
              <a:t>세포의 거의 대부분은 침입하는 병원체에 대한 면역적 파괴에</a:t>
            </a:r>
          </a:p>
          <a:p>
            <a:pPr eaLnBrk="1" hangingPunct="1"/>
            <a:r>
              <a:rPr lang="ko-KR" altLang="en-US"/>
              <a:t>   직접 참여하지 않으며</a:t>
            </a:r>
            <a:r>
              <a:rPr lang="en-US" altLang="ko-KR"/>
              <a:t>, </a:t>
            </a:r>
            <a:r>
              <a:rPr lang="ko-KR" altLang="en-US"/>
              <a:t>이를 돕는 보조자 역할을 한다</a:t>
            </a:r>
            <a:r>
              <a:rPr lang="en-US" altLang="ko-KR"/>
              <a:t>. </a:t>
            </a:r>
          </a:p>
          <a:p>
            <a:pPr eaLnBrk="1" hangingPunct="1"/>
            <a:r>
              <a:rPr lang="ko-KR" altLang="en-US"/>
              <a:t> 이들은 자기 자신의 활성과</a:t>
            </a:r>
            <a:r>
              <a:rPr lang="en-US" altLang="ko-KR"/>
              <a:t>, </a:t>
            </a:r>
            <a:r>
              <a:rPr lang="ko-KR" altLang="en-US"/>
              <a:t>대식세포의 활성뿐 아니라</a:t>
            </a:r>
            <a:r>
              <a:rPr lang="en-US" altLang="ko-KR"/>
              <a:t>, B-</a:t>
            </a:r>
            <a:r>
              <a:rPr lang="ko-KR" altLang="en-US"/>
              <a:t>세포와 세포독성 </a:t>
            </a:r>
            <a:r>
              <a:rPr lang="en-US" altLang="ko-KR"/>
              <a:t>T-</a:t>
            </a:r>
            <a:r>
              <a:rPr lang="ko-KR" altLang="en-US"/>
              <a:t>세포의</a:t>
            </a:r>
          </a:p>
          <a:p>
            <a:pPr eaLnBrk="1" hangingPunct="1"/>
            <a:r>
              <a:rPr lang="ko-KR" altLang="en-US"/>
              <a:t>   활성을 조절하기 때문에</a:t>
            </a:r>
            <a:r>
              <a:rPr lang="en-US" altLang="ko-KR"/>
              <a:t>, </a:t>
            </a:r>
            <a:r>
              <a:rPr lang="ko-KR" altLang="en-US"/>
              <a:t>조절</a:t>
            </a:r>
            <a:r>
              <a:rPr lang="en-US" altLang="ko-KR"/>
              <a:t>T-</a:t>
            </a:r>
            <a:r>
              <a:rPr lang="ko-KR" altLang="en-US"/>
              <a:t>세포</a:t>
            </a:r>
            <a:r>
              <a:rPr lang="en-US" altLang="ko-KR"/>
              <a:t>(regulatory T-cell)</a:t>
            </a:r>
            <a:r>
              <a:rPr lang="ko-KR" altLang="en-US"/>
              <a:t>라고도 불린다</a:t>
            </a:r>
            <a:r>
              <a:rPr lang="en-US" altLang="ko-KR"/>
              <a:t>.</a:t>
            </a:r>
            <a:endParaRPr lang="en-US" altLang="ko-KR" b="1"/>
          </a:p>
        </p:txBody>
      </p:sp>
    </p:spTree>
    <p:extLst>
      <p:ext uri="{BB962C8B-B14F-4D97-AF65-F5344CB8AC3E}">
        <p14:creationId xmlns:p14="http://schemas.microsoft.com/office/powerpoint/2010/main" val="24179892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ext Box 4"/>
          <p:cNvSpPr txBox="1">
            <a:spLocks noChangeArrowheads="1"/>
          </p:cNvSpPr>
          <p:nvPr/>
        </p:nvSpPr>
        <p:spPr bwMode="auto">
          <a:xfrm>
            <a:off x="87313" y="-100013"/>
            <a:ext cx="8767762" cy="695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Cytokine</a:t>
            </a:r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항원에 대한 노출은</a:t>
            </a:r>
            <a:r>
              <a:rPr lang="en-US" altLang="ko-KR"/>
              <a:t>, </a:t>
            </a:r>
            <a:r>
              <a:rPr lang="ko-KR" altLang="en-US"/>
              <a:t>많은 경우 </a:t>
            </a:r>
            <a:r>
              <a:rPr lang="en-US" altLang="ko-KR"/>
              <a:t>B-</a:t>
            </a:r>
            <a:r>
              <a:rPr lang="ko-KR" altLang="en-US"/>
              <a:t>세포와 </a:t>
            </a:r>
            <a:r>
              <a:rPr lang="en-US" altLang="ko-KR"/>
              <a:t>T-</a:t>
            </a:r>
            <a:r>
              <a:rPr lang="ko-KR" altLang="en-US"/>
              <a:t>세포를 동시에 활성화시킨다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림프구가 다른 면역세포에 대하여 행사하는 대부분의 영향력은 </a:t>
            </a:r>
            <a:r>
              <a:rPr lang="en-US" altLang="ko-KR"/>
              <a:t>cytokine</a:t>
            </a:r>
            <a:r>
              <a:rPr lang="ko-KR" altLang="en-US"/>
              <a:t>의 분비에</a:t>
            </a:r>
          </a:p>
          <a:p>
            <a:pPr eaLnBrk="1" hangingPunct="1"/>
            <a:r>
              <a:rPr lang="ko-KR" altLang="en-US"/>
              <a:t>   의해 매개되는데</a:t>
            </a:r>
            <a:r>
              <a:rPr lang="en-US" altLang="ko-KR"/>
              <a:t>, </a:t>
            </a:r>
            <a:r>
              <a:rPr lang="ko-KR" altLang="en-US"/>
              <a:t>대부분의 </a:t>
            </a:r>
            <a:r>
              <a:rPr lang="en-US" altLang="ko-KR"/>
              <a:t>cytokine</a:t>
            </a:r>
            <a:r>
              <a:rPr lang="ko-KR" altLang="en-US"/>
              <a:t>은 보조 </a:t>
            </a:r>
            <a:r>
              <a:rPr lang="en-US" altLang="ko-KR"/>
              <a:t>T-</a:t>
            </a:r>
            <a:r>
              <a:rPr lang="ko-KR" altLang="en-US"/>
              <a:t>세포에 의해 생산된다</a:t>
            </a:r>
            <a:r>
              <a:rPr lang="en-US" altLang="ko-KR"/>
              <a:t>.</a:t>
            </a:r>
          </a:p>
          <a:p>
            <a:pPr eaLnBrk="1" hangingPunct="1">
              <a:buFontTx/>
              <a:buChar char="-"/>
            </a:pPr>
            <a:r>
              <a:rPr lang="ko-KR" altLang="en-US"/>
              <a:t> 항체와 달리</a:t>
            </a:r>
            <a:r>
              <a:rPr lang="en-US" altLang="ko-KR"/>
              <a:t>, cytokine</a:t>
            </a:r>
            <a:r>
              <a:rPr lang="ko-KR" altLang="en-US"/>
              <a:t>은 항원과 직접적으로 상호작용 하지 않는 대신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다른 면역계 세포가 활동하도록 돕는다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   1. </a:t>
            </a:r>
            <a:r>
              <a:rPr lang="ko-KR" altLang="en-US"/>
              <a:t>보조 </a:t>
            </a:r>
            <a:r>
              <a:rPr lang="en-US" altLang="ko-KR"/>
              <a:t>T-</a:t>
            </a:r>
            <a:r>
              <a:rPr lang="ko-KR" altLang="en-US"/>
              <a:t>세포는 활성화된 </a:t>
            </a:r>
            <a:r>
              <a:rPr lang="en-US" altLang="ko-KR"/>
              <a:t>B-</a:t>
            </a:r>
            <a:r>
              <a:rPr lang="ko-KR" altLang="en-US"/>
              <a:t>세포 클론의 항체분비능력을 증강시키는 </a:t>
            </a:r>
            <a:r>
              <a:rPr lang="en-US" altLang="ko-KR"/>
              <a:t>B-</a:t>
            </a:r>
            <a:r>
              <a:rPr lang="ko-KR" altLang="en-US"/>
              <a:t>세포</a:t>
            </a:r>
          </a:p>
          <a:p>
            <a:pPr eaLnBrk="1" hangingPunct="1"/>
            <a:r>
              <a:rPr lang="ko-KR" altLang="en-US"/>
              <a:t>       성장인자를 분비한다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   2. </a:t>
            </a:r>
            <a:r>
              <a:rPr lang="ko-KR" altLang="en-US"/>
              <a:t>보조 </a:t>
            </a:r>
            <a:r>
              <a:rPr lang="en-US" altLang="ko-KR"/>
              <a:t>T-</a:t>
            </a:r>
            <a:r>
              <a:rPr lang="ko-KR" altLang="en-US"/>
              <a:t>세포는 세포독성 </a:t>
            </a:r>
            <a:r>
              <a:rPr lang="en-US" altLang="ko-KR"/>
              <a:t>T-</a:t>
            </a:r>
            <a:r>
              <a:rPr lang="ko-KR" altLang="en-US"/>
              <a:t>세포 뿐 아니라</a:t>
            </a:r>
            <a:r>
              <a:rPr lang="en-US" altLang="ko-KR"/>
              <a:t>, </a:t>
            </a:r>
            <a:r>
              <a:rPr lang="ko-KR" altLang="en-US"/>
              <a:t>다른 보조 </a:t>
            </a:r>
            <a:r>
              <a:rPr lang="en-US" altLang="ko-KR"/>
              <a:t>T-</a:t>
            </a:r>
            <a:r>
              <a:rPr lang="ko-KR" altLang="en-US"/>
              <a:t>세포의 활성을 </a:t>
            </a:r>
          </a:p>
          <a:p>
            <a:pPr eaLnBrk="1" hangingPunct="1"/>
            <a:r>
              <a:rPr lang="ko-KR" altLang="en-US"/>
              <a:t>       증강시키는 </a:t>
            </a:r>
            <a:r>
              <a:rPr lang="en-US" altLang="ko-KR"/>
              <a:t>interleukin 2(IL-2)</a:t>
            </a:r>
            <a:r>
              <a:rPr lang="ko-KR" altLang="en-US"/>
              <a:t>라는 이름의 </a:t>
            </a:r>
            <a:r>
              <a:rPr lang="en-US" altLang="ko-KR"/>
              <a:t>T-</a:t>
            </a:r>
            <a:r>
              <a:rPr lang="ko-KR" altLang="en-US"/>
              <a:t>세포 성장인자를 분비한다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   3. T-</a:t>
            </a:r>
            <a:r>
              <a:rPr lang="ko-KR" altLang="en-US"/>
              <a:t>세포에서 분비되는 일부 화학물질은 침입당한 지역으로 더 많은 </a:t>
            </a:r>
          </a:p>
          <a:p>
            <a:pPr eaLnBrk="1" hangingPunct="1"/>
            <a:r>
              <a:rPr lang="ko-KR" altLang="en-US"/>
              <a:t>       호중성백혈구와 대식세포를 유인하는 주화성 물질의 기능을 갖는다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   4. </a:t>
            </a:r>
            <a:r>
              <a:rPr lang="ko-KR" altLang="en-US"/>
              <a:t>일단 대식세포가 침입당한 부위로 유도되면</a:t>
            </a:r>
            <a:r>
              <a:rPr lang="en-US" altLang="ko-KR"/>
              <a:t>, </a:t>
            </a:r>
            <a:r>
              <a:rPr lang="ko-KR" altLang="en-US"/>
              <a:t>대식세포</a:t>
            </a:r>
            <a:r>
              <a:rPr lang="en-US" altLang="ko-KR"/>
              <a:t>-</a:t>
            </a:r>
            <a:r>
              <a:rPr lang="ko-KR" altLang="en-US"/>
              <a:t>이동억제인자</a:t>
            </a:r>
          </a:p>
          <a:p>
            <a:pPr eaLnBrk="1" hangingPunct="1"/>
            <a:r>
              <a:rPr lang="ko-KR" altLang="en-US"/>
              <a:t>       </a:t>
            </a:r>
            <a:r>
              <a:rPr lang="en-US" altLang="ko-KR"/>
              <a:t>(macrophage-migration inhibition factor)</a:t>
            </a:r>
            <a:r>
              <a:rPr lang="ko-KR" altLang="en-US"/>
              <a:t>가 보조 </a:t>
            </a:r>
            <a:r>
              <a:rPr lang="en-US" altLang="ko-KR"/>
              <a:t>T-</a:t>
            </a:r>
            <a:r>
              <a:rPr lang="ko-KR" altLang="en-US"/>
              <a:t>세포로부터 방출되어</a:t>
            </a:r>
          </a:p>
          <a:p>
            <a:pPr eaLnBrk="1" hangingPunct="1"/>
            <a:r>
              <a:rPr lang="ko-KR" altLang="en-US"/>
              <a:t>       대식세포가 다른 곳으로 이동하는 것을 방해한다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 </a:t>
            </a:r>
            <a:r>
              <a:rPr lang="ko-KR" altLang="en-US"/>
              <a:t>결과적으로 화학적으로 유인된 수많은 대식세포가 감염지역에 축적된다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 </a:t>
            </a:r>
            <a:r>
              <a:rPr lang="ko-KR" altLang="en-US"/>
              <a:t>이 인자는 또한 모여든 대식세포의 식세포작용 능력을 극대화 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 </a:t>
            </a:r>
            <a:r>
              <a:rPr lang="ko-KR" altLang="en-US"/>
              <a:t>이들 화난 대식세포는 보다 강력한 파괴능력을 갖는다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   5. </a:t>
            </a:r>
            <a:r>
              <a:rPr lang="ko-KR" altLang="en-US"/>
              <a:t>보조 </a:t>
            </a:r>
            <a:r>
              <a:rPr lang="en-US" altLang="ko-KR"/>
              <a:t>T-</a:t>
            </a:r>
            <a:r>
              <a:rPr lang="ko-KR" altLang="en-US"/>
              <a:t>세포로부터 분비되는 일부 </a:t>
            </a:r>
            <a:r>
              <a:rPr lang="en-US" altLang="ko-KR"/>
              <a:t>cytokine</a:t>
            </a:r>
            <a:r>
              <a:rPr lang="ko-KR" altLang="en-US"/>
              <a:t>은 호산성 백혈구를 활성화하고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    </a:t>
            </a:r>
            <a:r>
              <a:rPr lang="ko-KR" altLang="en-US"/>
              <a:t>기생충에 대한 방어를 위한 </a:t>
            </a:r>
            <a:r>
              <a:rPr lang="en-US" altLang="ko-KR"/>
              <a:t>IgE </a:t>
            </a:r>
            <a:r>
              <a:rPr lang="ko-KR" altLang="en-US"/>
              <a:t>항체의 발달을 촉진시킨다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03244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Text Box 4"/>
          <p:cNvSpPr txBox="1">
            <a:spLocks noChangeArrowheads="1"/>
          </p:cNvSpPr>
          <p:nvPr/>
        </p:nvSpPr>
        <p:spPr bwMode="auto">
          <a:xfrm>
            <a:off x="87313" y="122238"/>
            <a:ext cx="670242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T </a:t>
            </a:r>
            <a:r>
              <a:rPr lang="ko-KR" altLang="en-US" b="1"/>
              <a:t>보조 </a:t>
            </a:r>
            <a:r>
              <a:rPr lang="en-US" altLang="ko-KR" b="1"/>
              <a:t>1 </a:t>
            </a:r>
            <a:r>
              <a:rPr lang="ko-KR" altLang="en-US" b="1"/>
              <a:t>세포와 </a:t>
            </a:r>
            <a:r>
              <a:rPr lang="en-US" altLang="ko-KR" b="1"/>
              <a:t>T </a:t>
            </a:r>
            <a:r>
              <a:rPr lang="ko-KR" altLang="en-US" b="1"/>
              <a:t>보조 </a:t>
            </a:r>
            <a:r>
              <a:rPr lang="en-US" altLang="ko-KR" b="1"/>
              <a:t>2 </a:t>
            </a:r>
            <a:r>
              <a:rPr lang="ko-KR" altLang="en-US" b="1"/>
              <a:t>세포</a:t>
            </a:r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보조 </a:t>
            </a:r>
            <a:r>
              <a:rPr lang="en-US" altLang="ko-KR"/>
              <a:t>T-</a:t>
            </a:r>
            <a:r>
              <a:rPr lang="ko-KR" altLang="en-US"/>
              <a:t>세포는 전체 순환하는 </a:t>
            </a:r>
            <a:r>
              <a:rPr lang="en-US" altLang="ko-KR"/>
              <a:t>T-</a:t>
            </a:r>
            <a:r>
              <a:rPr lang="ko-KR" altLang="en-US"/>
              <a:t>세포의 </a:t>
            </a:r>
            <a:r>
              <a:rPr lang="en-US" altLang="ko-KR"/>
              <a:t>60-80%</a:t>
            </a:r>
            <a:r>
              <a:rPr lang="ko-KR" altLang="en-US"/>
              <a:t>를 차지한다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보조 </a:t>
            </a:r>
            <a:r>
              <a:rPr lang="en-US" altLang="ko-KR"/>
              <a:t>T-</a:t>
            </a:r>
            <a:r>
              <a:rPr lang="ko-KR" altLang="en-US"/>
              <a:t>세포는 </a:t>
            </a:r>
            <a:r>
              <a:rPr lang="en-US" altLang="ko-KR"/>
              <a:t>T</a:t>
            </a:r>
            <a:r>
              <a:rPr lang="en-US" altLang="ko-KR" baseline="-25000"/>
              <a:t>H</a:t>
            </a:r>
            <a:r>
              <a:rPr lang="en-US" altLang="ko-KR"/>
              <a:t>1</a:t>
            </a:r>
            <a:r>
              <a:rPr lang="ko-KR" altLang="en-US"/>
              <a:t>과 </a:t>
            </a:r>
            <a:r>
              <a:rPr lang="en-US" altLang="ko-KR"/>
              <a:t>T</a:t>
            </a:r>
            <a:r>
              <a:rPr lang="en-US" altLang="ko-KR" baseline="-25000"/>
              <a:t>H</a:t>
            </a:r>
            <a:r>
              <a:rPr lang="en-US" altLang="ko-KR"/>
              <a:t>2</a:t>
            </a:r>
            <a:r>
              <a:rPr lang="ko-KR" altLang="en-US"/>
              <a:t>의 두 그룹으로 나뉘는데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T</a:t>
            </a:r>
            <a:r>
              <a:rPr lang="en-US" altLang="ko-KR" baseline="-25000"/>
              <a:t>H</a:t>
            </a:r>
            <a:r>
              <a:rPr lang="en-US" altLang="ko-KR"/>
              <a:t>1 </a:t>
            </a:r>
            <a:r>
              <a:rPr lang="ko-KR" altLang="en-US"/>
              <a:t>세포독성 </a:t>
            </a:r>
            <a:r>
              <a:rPr lang="en-US" altLang="ko-KR"/>
              <a:t>T-</a:t>
            </a:r>
            <a:r>
              <a:rPr lang="ko-KR" altLang="en-US"/>
              <a:t>세포의 세포매개 면역을 촉진하고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T</a:t>
            </a:r>
            <a:r>
              <a:rPr lang="en-US" altLang="ko-KR" baseline="-25000"/>
              <a:t>H</a:t>
            </a:r>
            <a:r>
              <a:rPr lang="en-US" altLang="ko-KR"/>
              <a:t>2 </a:t>
            </a:r>
            <a:r>
              <a:rPr lang="ko-KR" altLang="en-US"/>
              <a:t>세포는 </a:t>
            </a:r>
            <a:r>
              <a:rPr lang="en-US" altLang="ko-KR"/>
              <a:t>B-</a:t>
            </a:r>
            <a:r>
              <a:rPr lang="ko-KR" altLang="en-US"/>
              <a:t>세포에 의한 항체매개 면역을 촉진한다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 b="1"/>
              <a:t>세포독성 </a:t>
            </a:r>
            <a:r>
              <a:rPr lang="en-US" altLang="ko-KR" b="1"/>
              <a:t>T-</a:t>
            </a:r>
            <a:r>
              <a:rPr lang="ko-KR" altLang="en-US" b="1"/>
              <a:t>세포는 표적세포를 파괴하는 화학물질을 분비한다</a:t>
            </a:r>
            <a:r>
              <a:rPr lang="en-US" altLang="ko-KR" b="1"/>
              <a:t>.</a:t>
            </a:r>
          </a:p>
          <a:p>
            <a:pPr eaLnBrk="1" hangingPunct="1"/>
            <a:r>
              <a:rPr lang="en-US" altLang="ko-KR" b="1"/>
              <a:t>-</a:t>
            </a:r>
            <a:r>
              <a:rPr lang="ko-KR" altLang="en-US"/>
              <a:t>주된 표적은 바이러스에 감염된 숙주세포이다</a:t>
            </a:r>
            <a:r>
              <a:rPr lang="en-US" altLang="ko-KR"/>
              <a:t>.</a:t>
            </a:r>
            <a:endParaRPr lang="en-US" altLang="ko-KR" b="1"/>
          </a:p>
        </p:txBody>
      </p:sp>
      <p:pic>
        <p:nvPicPr>
          <p:cNvPr id="274435" name="Picture 5" descr="10-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13330" r="3030" b="17615"/>
          <a:stretch>
            <a:fillRect/>
          </a:stretch>
        </p:blipFill>
        <p:spPr bwMode="auto">
          <a:xfrm>
            <a:off x="684213" y="2581275"/>
            <a:ext cx="810895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4399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75459" name="Text Box 6"/>
          <p:cNvSpPr txBox="1">
            <a:spLocks noChangeArrowheads="1"/>
          </p:cNvSpPr>
          <p:nvPr/>
        </p:nvSpPr>
        <p:spPr bwMode="auto">
          <a:xfrm>
            <a:off x="34925" y="122238"/>
            <a:ext cx="9163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-</a:t>
            </a:r>
            <a:r>
              <a:rPr lang="ko-KR" altLang="en-US"/>
              <a:t>자연살생세포와 세포독성 </a:t>
            </a:r>
            <a:r>
              <a:rPr lang="en-US" altLang="ko-KR"/>
              <a:t>T-</a:t>
            </a:r>
            <a:r>
              <a:rPr lang="ko-KR" altLang="en-US"/>
              <a:t>세포가 표적세포를 파괴할 때 직접적으로 사용되는 </a:t>
            </a:r>
          </a:p>
          <a:p>
            <a:pPr eaLnBrk="1" hangingPunct="1"/>
            <a:r>
              <a:rPr lang="ko-KR" altLang="en-US"/>
              <a:t>  수단은</a:t>
            </a:r>
            <a:r>
              <a:rPr lang="en-US" altLang="ko-KR"/>
              <a:t>, </a:t>
            </a:r>
            <a:r>
              <a:rPr lang="ko-KR" altLang="en-US"/>
              <a:t>표적세포의 표면 막에 구멍을 내는 채널을 형성하는 </a:t>
            </a:r>
            <a:r>
              <a:rPr lang="en-US" altLang="ko-KR"/>
              <a:t>perforin </a:t>
            </a:r>
            <a:r>
              <a:rPr lang="ko-KR" altLang="en-US"/>
              <a:t>분자의 방출이다</a:t>
            </a:r>
            <a:r>
              <a:rPr lang="en-US" altLang="ko-KR"/>
              <a:t>.</a:t>
            </a:r>
            <a:endParaRPr lang="en-US" altLang="ko-KR" b="1"/>
          </a:p>
        </p:txBody>
      </p:sp>
      <p:pic>
        <p:nvPicPr>
          <p:cNvPr id="275460" name="Picture 7" descr="10-20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4761" r="10100" b="14758"/>
          <a:stretch>
            <a:fillRect/>
          </a:stretch>
        </p:blipFill>
        <p:spPr>
          <a:xfrm>
            <a:off x="395288" y="836613"/>
            <a:ext cx="8351837" cy="59563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5461" name="Text Box 8"/>
          <p:cNvSpPr txBox="1">
            <a:spLocks noChangeArrowheads="1"/>
          </p:cNvSpPr>
          <p:nvPr/>
        </p:nvSpPr>
        <p:spPr bwMode="auto">
          <a:xfrm>
            <a:off x="5940425" y="3597275"/>
            <a:ext cx="17557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000" b="1"/>
              <a:t>보체</a:t>
            </a:r>
            <a:r>
              <a:rPr lang="en-US" altLang="ko-KR" sz="1000" b="1"/>
              <a:t>(complement)</a:t>
            </a:r>
            <a:r>
              <a:rPr lang="ko-KR" altLang="en-US" sz="1000" b="1"/>
              <a:t>분자들에</a:t>
            </a:r>
          </a:p>
          <a:p>
            <a:pPr eaLnBrk="1" hangingPunct="1"/>
            <a:r>
              <a:rPr lang="ko-KR" altLang="en-US" sz="1000" b="1"/>
              <a:t>의해 형성되는 막공격 </a:t>
            </a:r>
          </a:p>
          <a:p>
            <a:pPr eaLnBrk="1" hangingPunct="1"/>
            <a:r>
              <a:rPr lang="ko-KR" altLang="en-US" sz="1000" b="1"/>
              <a:t>복합체와 유사하다</a:t>
            </a:r>
            <a:r>
              <a:rPr lang="en-US" altLang="ko-KR" sz="1000" b="1"/>
              <a:t>.</a:t>
            </a:r>
          </a:p>
        </p:txBody>
      </p:sp>
      <p:sp>
        <p:nvSpPr>
          <p:cNvPr id="275462" name="Text Box 9"/>
          <p:cNvSpPr txBox="1">
            <a:spLocks noChangeArrowheads="1"/>
          </p:cNvSpPr>
          <p:nvPr/>
        </p:nvSpPr>
        <p:spPr bwMode="auto">
          <a:xfrm>
            <a:off x="4360863" y="2795588"/>
            <a:ext cx="45227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200"/>
              <a:t>세포독성 </a:t>
            </a:r>
            <a:r>
              <a:rPr lang="en-US" altLang="ko-KR" sz="1200"/>
              <a:t>T-</a:t>
            </a:r>
            <a:r>
              <a:rPr lang="ko-KR" altLang="en-US" sz="1200"/>
              <a:t>세포는 또한 소화효소와 유사한 </a:t>
            </a:r>
            <a:br>
              <a:rPr lang="ko-KR" altLang="en-US" sz="1200"/>
            </a:br>
            <a:r>
              <a:rPr lang="en-US" altLang="ko-KR" sz="1200"/>
              <a:t>gran-zyme</a:t>
            </a:r>
            <a:r>
              <a:rPr lang="ko-KR" altLang="en-US" sz="1200"/>
              <a:t>이라는 효소를 방출하여 감염된 숙주세포를 죽인다</a:t>
            </a:r>
            <a:r>
              <a:rPr lang="en-US" altLang="ko-KR" sz="1200"/>
              <a:t>. </a:t>
            </a:r>
          </a:p>
          <a:p>
            <a:pPr eaLnBrk="1" hangingPunct="1"/>
            <a:r>
              <a:rPr lang="en-US" altLang="ko-KR" sz="1200"/>
              <a:t>gran-zyme</a:t>
            </a:r>
            <a:r>
              <a:rPr lang="ko-KR" altLang="en-US" sz="1200"/>
              <a:t>은 </a:t>
            </a:r>
            <a:r>
              <a:rPr lang="en-US" altLang="ko-KR" sz="1200"/>
              <a:t>perforin</a:t>
            </a:r>
            <a:r>
              <a:rPr lang="ko-KR" altLang="en-US" sz="1200"/>
              <a:t>을 통해 숙주세포 내로 들어가 </a:t>
            </a:r>
          </a:p>
          <a:p>
            <a:pPr eaLnBrk="1" hangingPunct="1"/>
            <a:r>
              <a:rPr lang="ko-KR" altLang="en-US" sz="1200"/>
              <a:t>감염된 세포의 세포자살을 유도한다</a:t>
            </a:r>
            <a:r>
              <a:rPr lang="en-US" altLang="ko-KR" sz="12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42383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76483" name="Text Box 6"/>
          <p:cNvSpPr txBox="1">
            <a:spLocks noChangeArrowheads="1"/>
          </p:cNvSpPr>
          <p:nvPr/>
        </p:nvSpPr>
        <p:spPr bwMode="auto">
          <a:xfrm>
            <a:off x="34925" y="122238"/>
            <a:ext cx="9070975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-</a:t>
            </a:r>
            <a:r>
              <a:rPr lang="ko-KR" altLang="en-US"/>
              <a:t>숙주세포의 파괴에 의해 방출된 바이러스는 식세포</a:t>
            </a:r>
            <a:r>
              <a:rPr lang="en-US" altLang="ko-KR"/>
              <a:t>, </a:t>
            </a:r>
            <a:r>
              <a:rPr lang="ko-KR" altLang="en-US"/>
              <a:t>중화 항체</a:t>
            </a:r>
            <a:r>
              <a:rPr lang="en-US" altLang="ko-KR"/>
              <a:t>, </a:t>
            </a:r>
            <a:r>
              <a:rPr lang="ko-KR" altLang="en-US"/>
              <a:t>보체계에 의해</a:t>
            </a:r>
          </a:p>
          <a:p>
            <a:pPr eaLnBrk="1" hangingPunct="1"/>
            <a:r>
              <a:rPr lang="ko-KR" altLang="en-US"/>
              <a:t>  세포외액에서 직접 파괴된다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>
              <a:buFontTx/>
              <a:buChar char="•"/>
            </a:pPr>
            <a:r>
              <a:rPr lang="ko-KR" altLang="en-US" b="1"/>
              <a:t>면역계는 정상적으로 자가항원에 대한 </a:t>
            </a:r>
            <a:r>
              <a:rPr lang="en-US" altLang="ko-KR" b="1"/>
              <a:t>tolerance(</a:t>
            </a:r>
            <a:r>
              <a:rPr lang="ko-KR" altLang="en-US" b="1"/>
              <a:t>관용</a:t>
            </a:r>
            <a:r>
              <a:rPr lang="en-US" altLang="ko-KR" b="1"/>
              <a:t>)</a:t>
            </a:r>
            <a:r>
              <a:rPr lang="ko-KR" altLang="en-US" b="1"/>
              <a:t>을 가진다</a:t>
            </a:r>
            <a:r>
              <a:rPr lang="en-US" altLang="ko-KR" b="1"/>
              <a:t>.</a:t>
            </a:r>
          </a:p>
          <a:p>
            <a:pPr eaLnBrk="1" hangingPunct="1"/>
            <a:r>
              <a:rPr lang="en-US" altLang="ko-KR" b="1"/>
              <a:t>-</a:t>
            </a:r>
            <a:r>
              <a:rPr lang="en-US" altLang="ko-KR"/>
              <a:t>tolerance</a:t>
            </a:r>
            <a:r>
              <a:rPr lang="ko-KR" altLang="en-US"/>
              <a:t>라는 용어는 자기 자신의 조직에 대한 면역계의 공격을 방지하는 현상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면역계는 정상적으로 신체 자가 항원에 대한 항체나 활성화된 </a:t>
            </a:r>
            <a:r>
              <a:rPr lang="en-US" altLang="ko-KR"/>
              <a:t>T-</a:t>
            </a:r>
            <a:r>
              <a:rPr lang="ko-KR" altLang="en-US"/>
              <a:t>세포를 만들지 않고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외래 항원에 대한 방어만을 수행한다</a:t>
            </a:r>
            <a:r>
              <a:rPr lang="en-US" altLang="ko-KR"/>
              <a:t>. </a:t>
            </a:r>
            <a:r>
              <a:rPr lang="ko-KR" altLang="en-US"/>
              <a:t>그 기작은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1. clonal deletion. </a:t>
            </a:r>
            <a:r>
              <a:rPr lang="ko-KR" altLang="en-US"/>
              <a:t>림프구 발생 초기에</a:t>
            </a:r>
            <a:r>
              <a:rPr lang="en-US" altLang="ko-KR"/>
              <a:t>, </a:t>
            </a:r>
            <a:r>
              <a:rPr lang="ko-KR" altLang="en-US"/>
              <a:t>신체 항원에 노출된</a:t>
            </a:r>
            <a:r>
              <a:rPr lang="en-US" altLang="ko-KR"/>
              <a:t> </a:t>
            </a:r>
            <a:r>
              <a:rPr lang="ko-KR" altLang="en-US"/>
              <a:t>특정 림프구 클론들</a:t>
            </a:r>
          </a:p>
          <a:p>
            <a:pPr eaLnBrk="1" hangingPunct="1"/>
            <a:r>
              <a:rPr lang="en-US" altLang="ko-KR"/>
              <a:t>     (</a:t>
            </a:r>
            <a:r>
              <a:rPr lang="ko-KR" altLang="en-US"/>
              <a:t>자가 항원을 공격할 수 있는</a:t>
            </a:r>
            <a:r>
              <a:rPr lang="en-US" altLang="ko-KR"/>
              <a:t>)</a:t>
            </a:r>
            <a:r>
              <a:rPr lang="ko-KR" altLang="en-US"/>
              <a:t>은 영구적으로 파괴된다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</a:t>
            </a:r>
            <a:r>
              <a:rPr lang="ko-KR" altLang="en-US"/>
              <a:t>흉선에서</a:t>
            </a:r>
            <a:r>
              <a:rPr lang="en-US" altLang="ko-KR"/>
              <a:t>, </a:t>
            </a:r>
            <a:r>
              <a:rPr lang="ko-KR" altLang="en-US"/>
              <a:t>자신의 신체 단백질들과 반응을 보이는 미성숙 </a:t>
            </a:r>
            <a:r>
              <a:rPr lang="en-US" altLang="ko-KR"/>
              <a:t>T-</a:t>
            </a:r>
            <a:r>
              <a:rPr lang="ko-KR" altLang="en-US"/>
              <a:t>세포의 세포자살을</a:t>
            </a:r>
          </a:p>
          <a:p>
            <a:pPr eaLnBrk="1" hangingPunct="1"/>
            <a:r>
              <a:rPr lang="ko-KR" altLang="en-US"/>
              <a:t>      촉진한다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2. clonal anergy. </a:t>
            </a:r>
            <a:r>
              <a:rPr lang="ko-KR" altLang="en-US"/>
              <a:t>림프구의 활성을 위해서는 동시에 </a:t>
            </a:r>
            <a:r>
              <a:rPr lang="en-US" altLang="ko-KR"/>
              <a:t>2</a:t>
            </a:r>
            <a:r>
              <a:rPr lang="ko-KR" altLang="en-US"/>
              <a:t>가지 신호를 받아야 하는데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   </a:t>
            </a:r>
            <a:r>
              <a:rPr lang="ko-KR" altLang="en-US"/>
              <a:t>하나는 특이적인 항원으로부터 받는 신호이고</a:t>
            </a:r>
            <a:r>
              <a:rPr lang="en-US" altLang="ko-KR"/>
              <a:t>, </a:t>
            </a:r>
            <a:r>
              <a:rPr lang="ko-KR" altLang="en-US"/>
              <a:t>다른 하나는 항원</a:t>
            </a:r>
            <a:r>
              <a:rPr lang="en-US" altLang="ko-KR"/>
              <a:t>-</a:t>
            </a:r>
            <a:r>
              <a:rPr lang="ko-KR" altLang="en-US"/>
              <a:t>표출세포의</a:t>
            </a:r>
          </a:p>
          <a:p>
            <a:pPr eaLnBrk="1" hangingPunct="1"/>
            <a:r>
              <a:rPr lang="ko-KR" altLang="en-US"/>
              <a:t>      표면에서 발견되는 </a:t>
            </a:r>
            <a:r>
              <a:rPr lang="en-US" altLang="ko-KR"/>
              <a:t>B7 </a:t>
            </a:r>
            <a:r>
              <a:rPr lang="ko-KR" altLang="en-US"/>
              <a:t>보조신호 분자이다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</a:t>
            </a:r>
            <a:r>
              <a:rPr lang="ko-KR" altLang="en-US"/>
              <a:t>이 두 가지 신호는 대식세포와 같은 항원</a:t>
            </a:r>
            <a:r>
              <a:rPr lang="en-US" altLang="ko-KR"/>
              <a:t>-</a:t>
            </a:r>
            <a:r>
              <a:rPr lang="ko-KR" altLang="en-US"/>
              <a:t>표출세포가 외래 항원을  </a:t>
            </a:r>
            <a:r>
              <a:rPr lang="en-US" altLang="ko-KR"/>
              <a:t>T-</a:t>
            </a:r>
            <a:r>
              <a:rPr lang="ko-KR" altLang="en-US"/>
              <a:t>세포에 </a:t>
            </a:r>
          </a:p>
          <a:p>
            <a:pPr eaLnBrk="1" hangingPunct="1"/>
            <a:r>
              <a:rPr lang="ko-KR" altLang="en-US"/>
              <a:t>      표출할 때 필요하다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      일단 </a:t>
            </a:r>
            <a:r>
              <a:rPr lang="en-US" altLang="ko-KR"/>
              <a:t>T-</a:t>
            </a:r>
            <a:r>
              <a:rPr lang="ko-KR" altLang="en-US"/>
              <a:t>세포가 보조신호를 동반하는</a:t>
            </a:r>
            <a:r>
              <a:rPr lang="en-US" altLang="ko-KR"/>
              <a:t>, </a:t>
            </a:r>
            <a:r>
              <a:rPr lang="ko-KR" altLang="en-US"/>
              <a:t>특이적인 외래항원에 의해 활성화되면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   </a:t>
            </a:r>
            <a:r>
              <a:rPr lang="ko-KR" altLang="en-US"/>
              <a:t>이후</a:t>
            </a:r>
            <a:r>
              <a:rPr lang="en-US" altLang="ko-KR"/>
              <a:t>, T-</a:t>
            </a:r>
            <a:r>
              <a:rPr lang="ko-KR" altLang="en-US"/>
              <a:t>세포가 다른 세포와 상호작용을 할 때는</a:t>
            </a:r>
            <a:r>
              <a:rPr lang="en-US" altLang="ko-KR"/>
              <a:t>, </a:t>
            </a:r>
            <a:r>
              <a:rPr lang="ko-KR" altLang="en-US"/>
              <a:t>더 이상 보조신호가 필요치 않다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</a:t>
            </a:r>
            <a:r>
              <a:rPr lang="ko-KR" altLang="en-US"/>
              <a:t>자가항원은 보조신호를 가지는 항원표출세포에 의해 표출되지 않는다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</a:t>
            </a:r>
            <a:r>
              <a:rPr lang="ko-KR" altLang="en-US"/>
              <a:t>자가항원으로부터 온 단일신호</a:t>
            </a:r>
            <a:r>
              <a:rPr lang="en-US" altLang="ko-KR"/>
              <a:t>(</a:t>
            </a:r>
            <a:r>
              <a:rPr lang="ko-KR" altLang="en-US"/>
              <a:t>보조신호가 없는</a:t>
            </a:r>
            <a:r>
              <a:rPr lang="en-US" altLang="ko-KR"/>
              <a:t>)</a:t>
            </a:r>
            <a:r>
              <a:rPr lang="ko-KR" altLang="en-US"/>
              <a:t>에 의해 처음 노출된 특이적인</a:t>
            </a:r>
          </a:p>
          <a:p>
            <a:pPr eaLnBrk="1" hangingPunct="1"/>
            <a:r>
              <a:rPr lang="ko-KR" altLang="en-US"/>
              <a:t>      </a:t>
            </a:r>
            <a:r>
              <a:rPr lang="en-US" altLang="ko-KR"/>
              <a:t>T-</a:t>
            </a:r>
            <a:r>
              <a:rPr lang="ko-KR" altLang="en-US"/>
              <a:t>세포는 불활성화되고</a:t>
            </a:r>
            <a:r>
              <a:rPr lang="en-US" altLang="ko-KR"/>
              <a:t>, </a:t>
            </a:r>
            <a:r>
              <a:rPr lang="ko-KR" altLang="en-US"/>
              <a:t>이후의 노출에 대해 반응하지 않는다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      </a:t>
            </a:r>
            <a:r>
              <a:rPr lang="en-US" altLang="ko-KR"/>
              <a:t>T-</a:t>
            </a:r>
            <a:r>
              <a:rPr lang="ko-KR" altLang="en-US"/>
              <a:t>세포가 항원에 의해 활성화 되지 않고</a:t>
            </a:r>
            <a:r>
              <a:rPr lang="en-US" altLang="ko-KR"/>
              <a:t>, </a:t>
            </a:r>
            <a:r>
              <a:rPr lang="ko-KR" altLang="en-US"/>
              <a:t>불활성화되어 </a:t>
            </a:r>
            <a:r>
              <a:rPr lang="en-US" altLang="ko-KR"/>
              <a:t>clonal anergy</a:t>
            </a:r>
            <a:r>
              <a:rPr lang="ko-KR" altLang="en-US"/>
              <a:t>라 부른다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clonal anergy</a:t>
            </a:r>
            <a:r>
              <a:rPr lang="ko-KR" altLang="en-US"/>
              <a:t>는 </a:t>
            </a:r>
            <a:r>
              <a:rPr lang="en-US" altLang="ko-KR"/>
              <a:t>clonal deletion</a:t>
            </a:r>
            <a:r>
              <a:rPr lang="ko-KR" altLang="en-US"/>
              <a:t>을 보완한다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4638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ext Box 4"/>
          <p:cNvSpPr txBox="1">
            <a:spLocks noChangeArrowheads="1"/>
          </p:cNvSpPr>
          <p:nvPr/>
        </p:nvSpPr>
        <p:spPr bwMode="auto">
          <a:xfrm>
            <a:off x="107950" y="1588"/>
            <a:ext cx="854075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9.10 </a:t>
            </a:r>
            <a:r>
              <a:rPr lang="ko-KR" altLang="en-US" b="1"/>
              <a:t>펌프</a:t>
            </a:r>
            <a:r>
              <a:rPr lang="en-US" altLang="ko-KR" b="1"/>
              <a:t>: </a:t>
            </a:r>
            <a:r>
              <a:rPr lang="ko-KR" altLang="en-US" b="1"/>
              <a:t>심박출량과 조절</a:t>
            </a:r>
          </a:p>
          <a:p>
            <a:pPr eaLnBrk="1" hangingPunct="1"/>
            <a:r>
              <a:rPr lang="ko-KR" altLang="en-US"/>
              <a:t>심박출량</a:t>
            </a:r>
            <a:r>
              <a:rPr lang="en-US" altLang="ko-KR"/>
              <a:t>(cardiac output)</a:t>
            </a:r>
            <a:r>
              <a:rPr lang="ko-KR" altLang="en-US"/>
              <a:t>은 </a:t>
            </a:r>
            <a:r>
              <a:rPr lang="en-US" altLang="ko-KR"/>
              <a:t>1</a:t>
            </a:r>
            <a:r>
              <a:rPr lang="ko-KR" altLang="en-US"/>
              <a:t>분간 심장에서 몸으로 펌프되는 혈액의 부피이다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심박출량 </a:t>
            </a:r>
            <a:r>
              <a:rPr lang="en-US" altLang="ko-KR"/>
              <a:t>(cardiac output) = </a:t>
            </a:r>
            <a:r>
              <a:rPr lang="ko-KR" altLang="en-US"/>
              <a:t>심장박동률 </a:t>
            </a:r>
            <a:r>
              <a:rPr lang="en-US" altLang="ko-KR"/>
              <a:t>(heart rate) X </a:t>
            </a:r>
            <a:r>
              <a:rPr lang="ko-KR" altLang="en-US"/>
              <a:t>박출량 </a:t>
            </a:r>
            <a:r>
              <a:rPr lang="en-US" altLang="ko-KR"/>
              <a:t>(stroke volume)</a:t>
            </a:r>
          </a:p>
          <a:p>
            <a:pPr eaLnBrk="1" hangingPunct="1"/>
            <a:r>
              <a:rPr lang="en-US" altLang="ko-KR"/>
              <a:t>   (</a:t>
            </a:r>
            <a:r>
              <a:rPr lang="ko-KR" altLang="en-US"/>
              <a:t>부피</a:t>
            </a:r>
            <a:r>
              <a:rPr lang="en-US" altLang="ko-KR"/>
              <a:t>/</a:t>
            </a:r>
            <a:r>
              <a:rPr lang="ko-KR" altLang="en-US"/>
              <a:t>분</a:t>
            </a:r>
            <a:r>
              <a:rPr lang="en-US" altLang="ko-KR"/>
              <a:t>)		      (</a:t>
            </a:r>
            <a:r>
              <a:rPr lang="ko-KR" altLang="en-US"/>
              <a:t>박동수</a:t>
            </a:r>
            <a:r>
              <a:rPr lang="en-US" altLang="ko-KR"/>
              <a:t>/</a:t>
            </a:r>
            <a:r>
              <a:rPr lang="ko-KR" altLang="en-US"/>
              <a:t>분</a:t>
            </a:r>
            <a:r>
              <a:rPr lang="en-US" altLang="ko-KR"/>
              <a:t>)                    (</a:t>
            </a:r>
            <a:r>
              <a:rPr lang="ko-KR" altLang="en-US"/>
              <a:t>부피</a:t>
            </a:r>
            <a:r>
              <a:rPr lang="en-US" altLang="ko-KR"/>
              <a:t>/</a:t>
            </a:r>
            <a:r>
              <a:rPr lang="ko-KR" altLang="en-US"/>
              <a:t>박동</a:t>
            </a:r>
            <a:r>
              <a:rPr lang="en-US" altLang="ko-KR"/>
              <a:t>)</a:t>
            </a:r>
          </a:p>
          <a:p>
            <a:pPr eaLnBrk="1" hangingPunct="1"/>
            <a:endParaRPr lang="en-US" altLang="ko-KR"/>
          </a:p>
          <a:p>
            <a:pPr eaLnBrk="1" hangingPunct="1">
              <a:buFontTx/>
              <a:buChar char="•"/>
            </a:pPr>
            <a:r>
              <a:rPr lang="ko-KR" altLang="en-US"/>
              <a:t>심장박동률은 주로 동방결절에 대한 자율신경계의 영향에 의해 조절된다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척추동물의 심장이 수축을 시작하는 데에는 신경자극이 필요치 않다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하지만 수축률을 조절할 수 있는 두 종류의 자율신경계가 분포되어 있다</a:t>
            </a:r>
            <a:r>
              <a:rPr lang="en-US" altLang="ko-KR"/>
              <a:t>.</a:t>
            </a:r>
          </a:p>
        </p:txBody>
      </p:sp>
      <p:pic>
        <p:nvPicPr>
          <p:cNvPr id="231427" name="Picture 5" descr="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2" r="26932" b="28563"/>
          <a:stretch>
            <a:fillRect/>
          </a:stretch>
        </p:blipFill>
        <p:spPr bwMode="auto">
          <a:xfrm>
            <a:off x="107950" y="2636838"/>
            <a:ext cx="37576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28" name="Picture 6" descr="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2" t="72836" r="26932" b="952"/>
          <a:stretch>
            <a:fillRect/>
          </a:stretch>
        </p:blipFill>
        <p:spPr bwMode="auto">
          <a:xfrm>
            <a:off x="4211638" y="2674938"/>
            <a:ext cx="4032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9" name="Text Box 7"/>
          <p:cNvSpPr txBox="1">
            <a:spLocks noChangeArrowheads="1"/>
          </p:cNvSpPr>
          <p:nvPr/>
        </p:nvSpPr>
        <p:spPr bwMode="auto">
          <a:xfrm>
            <a:off x="3951288" y="4292600"/>
            <a:ext cx="472440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600"/>
              <a:t>(a)</a:t>
            </a:r>
            <a:r>
              <a:rPr lang="ko-KR" altLang="en-US" sz="1600"/>
              <a:t>동방결절 전위에 대한 자율신경의 영향</a:t>
            </a:r>
          </a:p>
          <a:p>
            <a:pPr eaLnBrk="1" hangingPunct="1"/>
            <a:r>
              <a:rPr lang="ko-KR" altLang="en-US" sz="1600"/>
              <a:t>부교감신경 자극은 동방결절의 탈분극을 감소시켜</a:t>
            </a:r>
          </a:p>
          <a:p>
            <a:pPr eaLnBrk="1" hangingPunct="1"/>
            <a:r>
              <a:rPr lang="ko-KR" altLang="en-US" sz="1600"/>
              <a:t>막이 더 느리게 역치에 도달하고</a:t>
            </a:r>
            <a:r>
              <a:rPr lang="en-US" altLang="ko-KR" sz="1600"/>
              <a:t>, </a:t>
            </a:r>
            <a:r>
              <a:rPr lang="ko-KR" altLang="en-US" sz="1600"/>
              <a:t>활동전위가 더 </a:t>
            </a:r>
          </a:p>
          <a:p>
            <a:pPr eaLnBrk="1" hangingPunct="1"/>
            <a:r>
              <a:rPr lang="ko-KR" altLang="en-US" sz="1600"/>
              <a:t>적게 생긴다</a:t>
            </a:r>
            <a:r>
              <a:rPr lang="en-US" altLang="ko-KR" sz="1600"/>
              <a:t>. </a:t>
            </a:r>
            <a:r>
              <a:rPr lang="ko-KR" altLang="en-US" sz="1600"/>
              <a:t>반면 교감신경 자극은 탈분극률을</a:t>
            </a:r>
          </a:p>
          <a:p>
            <a:pPr eaLnBrk="1" hangingPunct="1"/>
            <a:r>
              <a:rPr lang="ko-KR" altLang="en-US" sz="1600"/>
              <a:t>증가시켜</a:t>
            </a:r>
            <a:r>
              <a:rPr lang="en-US" altLang="ko-KR" sz="1600"/>
              <a:t>, </a:t>
            </a:r>
            <a:r>
              <a:rPr lang="ko-KR" altLang="en-US" sz="1600"/>
              <a:t>막이 더 빠르게 역치에 도달하고 더 </a:t>
            </a:r>
          </a:p>
          <a:p>
            <a:pPr eaLnBrk="1" hangingPunct="1"/>
            <a:r>
              <a:rPr lang="ko-KR" altLang="en-US" sz="1600"/>
              <a:t>빈번하게 활동전위가 생긴다</a:t>
            </a:r>
            <a:r>
              <a:rPr lang="en-US" altLang="ko-KR" sz="1600"/>
              <a:t>.</a:t>
            </a:r>
          </a:p>
          <a:p>
            <a:pPr eaLnBrk="1" hangingPunct="1"/>
            <a:r>
              <a:rPr lang="en-US" altLang="ko-KR" sz="1600"/>
              <a:t>(b)</a:t>
            </a:r>
            <a:r>
              <a:rPr lang="ko-KR" altLang="en-US" sz="1600"/>
              <a:t>자율신경계에 의한 심장박동률의 조절</a:t>
            </a:r>
            <a:r>
              <a:rPr lang="en-US" altLang="ko-KR" sz="1600"/>
              <a:t>. </a:t>
            </a:r>
          </a:p>
          <a:p>
            <a:pPr eaLnBrk="1" hangingPunct="1"/>
            <a:r>
              <a:rPr lang="ko-KR" altLang="en-US" sz="1600"/>
              <a:t>동방결절의 활동전위가 심장박동을 일으키므로</a:t>
            </a:r>
            <a:r>
              <a:rPr lang="en-US" altLang="ko-KR" sz="1600"/>
              <a:t>, </a:t>
            </a:r>
          </a:p>
          <a:p>
            <a:pPr eaLnBrk="1" hangingPunct="1"/>
            <a:r>
              <a:rPr lang="ko-KR" altLang="en-US" sz="1600"/>
              <a:t>부교감신경은 심장박동률을 감소시키는 반면</a:t>
            </a:r>
          </a:p>
          <a:p>
            <a:pPr eaLnBrk="1" hangingPunct="1"/>
            <a:r>
              <a:rPr lang="ko-KR" altLang="en-US" sz="1600"/>
              <a:t>교감신경은 심장박동률을 증가시킨다</a:t>
            </a:r>
            <a:r>
              <a:rPr lang="en-US" altLang="ko-KR" sz="16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74454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Text Box 4"/>
          <p:cNvSpPr txBox="1">
            <a:spLocks noChangeArrowheads="1"/>
          </p:cNvSpPr>
          <p:nvPr/>
        </p:nvSpPr>
        <p:spPr bwMode="auto">
          <a:xfrm>
            <a:off x="34925" y="122238"/>
            <a:ext cx="9178925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  3. receptor editing(</a:t>
            </a:r>
            <a:r>
              <a:rPr lang="ko-KR" altLang="en-US"/>
              <a:t>수용체 편집</a:t>
            </a:r>
            <a:r>
              <a:rPr lang="en-US" altLang="ko-KR"/>
              <a:t>). </a:t>
            </a:r>
            <a:r>
              <a:rPr lang="ko-KR" altLang="en-US"/>
              <a:t>신체 내 자가 항원 수용체를 갖는 </a:t>
            </a:r>
            <a:r>
              <a:rPr lang="en-US" altLang="ko-KR"/>
              <a:t>B-</a:t>
            </a:r>
            <a:r>
              <a:rPr lang="ko-KR" altLang="en-US"/>
              <a:t>세포가 </a:t>
            </a:r>
          </a:p>
          <a:p>
            <a:pPr eaLnBrk="1" hangingPunct="1"/>
            <a:r>
              <a:rPr lang="ko-KR" altLang="en-US"/>
              <a:t>      자가항원을 만나면</a:t>
            </a:r>
            <a:r>
              <a:rPr lang="en-US" altLang="ko-KR"/>
              <a:t>,  </a:t>
            </a:r>
            <a:r>
              <a:rPr lang="ko-KR" altLang="en-US"/>
              <a:t>이 </a:t>
            </a:r>
            <a:r>
              <a:rPr lang="en-US" altLang="ko-KR"/>
              <a:t>B-</a:t>
            </a:r>
            <a:r>
              <a:rPr lang="ko-KR" altLang="en-US"/>
              <a:t>세포는 수용체를 비자기</a:t>
            </a:r>
            <a:r>
              <a:rPr lang="en-US" altLang="ko-KR"/>
              <a:t>(non-self)</a:t>
            </a:r>
            <a:r>
              <a:rPr lang="ko-KR" altLang="en-US"/>
              <a:t>를 인식하도록 </a:t>
            </a:r>
          </a:p>
          <a:p>
            <a:pPr eaLnBrk="1" hangingPunct="1"/>
            <a:r>
              <a:rPr lang="ko-KR" altLang="en-US"/>
              <a:t>      변형시킨다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4. antigen sequestering(</a:t>
            </a:r>
            <a:r>
              <a:rPr lang="ko-KR" altLang="en-US"/>
              <a:t>항원 격리</a:t>
            </a:r>
            <a:r>
              <a:rPr lang="en-US" altLang="ko-KR"/>
              <a:t>). </a:t>
            </a:r>
            <a:r>
              <a:rPr lang="ko-KR" altLang="en-US"/>
              <a:t>일부의 자기</a:t>
            </a:r>
            <a:r>
              <a:rPr lang="en-US" altLang="ko-KR"/>
              <a:t>(self) </a:t>
            </a:r>
            <a:r>
              <a:rPr lang="ko-KR" altLang="en-US"/>
              <a:t>분자는 면역세포와 그들의 </a:t>
            </a:r>
          </a:p>
          <a:p>
            <a:pPr eaLnBrk="1" hangingPunct="1"/>
            <a:r>
              <a:rPr lang="ko-KR" altLang="en-US"/>
              <a:t>      산물이 있는 세포외액과 절대 접촉하지 않기 때문에</a:t>
            </a:r>
            <a:r>
              <a:rPr lang="en-US" altLang="ko-KR"/>
              <a:t>, </a:t>
            </a:r>
            <a:r>
              <a:rPr lang="ko-KR" altLang="en-US"/>
              <a:t>면역계로부터 격리된다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5. immune privilege(</a:t>
            </a:r>
            <a:r>
              <a:rPr lang="ko-KR" altLang="en-US"/>
              <a:t>면역 면책</a:t>
            </a:r>
            <a:r>
              <a:rPr lang="en-US" altLang="ko-KR"/>
              <a:t>). </a:t>
            </a:r>
            <a:r>
              <a:rPr lang="ko-KR" altLang="en-US"/>
              <a:t>정소</a:t>
            </a:r>
            <a:r>
              <a:rPr lang="en-US" altLang="ko-KR"/>
              <a:t>(testis)</a:t>
            </a:r>
            <a:r>
              <a:rPr lang="ko-KR" altLang="en-US"/>
              <a:t>나 눈과 같은 일부 조직은</a:t>
            </a:r>
            <a:r>
              <a:rPr lang="en-US" altLang="ko-KR"/>
              <a:t>, </a:t>
            </a:r>
            <a:r>
              <a:rPr lang="ko-KR" altLang="en-US"/>
              <a:t>다른 개체로</a:t>
            </a:r>
          </a:p>
          <a:p>
            <a:pPr eaLnBrk="1" hangingPunct="1"/>
            <a:r>
              <a:rPr lang="ko-KR" altLang="en-US"/>
              <a:t>      이식을 해도 면역 공격을 받지 않는다</a:t>
            </a:r>
            <a:r>
              <a:rPr lang="en-US" altLang="ko-KR"/>
              <a:t>. </a:t>
            </a:r>
            <a:r>
              <a:rPr lang="ko-KR" altLang="en-US"/>
              <a:t>이들 조직의 세포막 표면에는</a:t>
            </a:r>
            <a:r>
              <a:rPr lang="en-US" altLang="ko-KR"/>
              <a:t>, </a:t>
            </a:r>
            <a:r>
              <a:rPr lang="ko-KR" altLang="en-US"/>
              <a:t>이들 조직에</a:t>
            </a:r>
          </a:p>
          <a:p>
            <a:pPr eaLnBrk="1" hangingPunct="1"/>
            <a:r>
              <a:rPr lang="ko-KR" altLang="en-US"/>
              <a:t>      대하여 활성화되어 공격할 수 있는 림프구들의 세포자살을 유도하는 분자가</a:t>
            </a:r>
          </a:p>
          <a:p>
            <a:pPr eaLnBrk="1" hangingPunct="1"/>
            <a:r>
              <a:rPr lang="ko-KR" altLang="en-US"/>
              <a:t>      존재한다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>
              <a:buFontTx/>
              <a:buChar char="•"/>
            </a:pPr>
            <a:r>
              <a:rPr lang="ko-KR" altLang="en-US"/>
              <a:t>자가면역병</a:t>
            </a:r>
            <a:r>
              <a:rPr lang="en-US" altLang="ko-KR"/>
              <a:t>: </a:t>
            </a:r>
            <a:r>
              <a:rPr lang="ko-KR" altLang="en-US"/>
              <a:t>면역계가 자가 항원과 외래 항원간의 구별에 실패하여</a:t>
            </a:r>
            <a:r>
              <a:rPr lang="en-US" altLang="ko-KR"/>
              <a:t>, </a:t>
            </a:r>
            <a:r>
              <a:rPr lang="ko-KR" altLang="en-US"/>
              <a:t>자신의 조직에 대해</a:t>
            </a:r>
          </a:p>
          <a:p>
            <a:pPr eaLnBrk="1" hangingPunct="1"/>
            <a:r>
              <a:rPr lang="ko-KR" altLang="en-US"/>
              <a:t>                  면역반응을 일으키는 병으로 제</a:t>
            </a:r>
            <a:r>
              <a:rPr lang="en-US" altLang="ko-KR"/>
              <a:t>1</a:t>
            </a:r>
            <a:r>
              <a:rPr lang="ko-KR" altLang="en-US"/>
              <a:t>형 당뇨병</a:t>
            </a:r>
            <a:r>
              <a:rPr lang="en-US" altLang="ko-KR"/>
              <a:t>, </a:t>
            </a:r>
            <a:r>
              <a:rPr lang="ko-KR" altLang="en-US"/>
              <a:t>류마티스성 관절염 등이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그 주요 원인은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1. </a:t>
            </a:r>
            <a:r>
              <a:rPr lang="ko-KR" altLang="en-US"/>
              <a:t>정상적인 자가 항원이 화학물질</a:t>
            </a:r>
            <a:r>
              <a:rPr lang="en-US" altLang="ko-KR"/>
              <a:t>, </a:t>
            </a:r>
            <a:r>
              <a:rPr lang="ko-KR" altLang="en-US"/>
              <a:t>약품</a:t>
            </a:r>
            <a:r>
              <a:rPr lang="en-US" altLang="ko-KR"/>
              <a:t>, </a:t>
            </a:r>
            <a:r>
              <a:rPr lang="ko-KR" altLang="en-US"/>
              <a:t>바이러스 또는 돌연변이에 의해 변형되어</a:t>
            </a:r>
          </a:p>
          <a:p>
            <a:pPr eaLnBrk="1" hangingPunct="1"/>
            <a:r>
              <a:rPr lang="ko-KR" altLang="en-US"/>
              <a:t>      더 이상 면역계에 의해 자기 세포로 인식되지 않는 경우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2. </a:t>
            </a:r>
            <a:r>
              <a:rPr lang="ko-KR" altLang="en-US"/>
              <a:t>정상적으로 면역계가 접근할 수 없는 자가 항원의 노출</a:t>
            </a:r>
            <a:r>
              <a:rPr lang="en-US" altLang="ko-KR"/>
              <a:t>. </a:t>
            </a:r>
            <a:r>
              <a:rPr lang="ko-KR" altLang="en-US"/>
              <a:t>상해나 병에 의해 우연히</a:t>
            </a:r>
          </a:p>
          <a:p>
            <a:pPr eaLnBrk="1" hangingPunct="1"/>
            <a:r>
              <a:rPr lang="ko-KR" altLang="en-US"/>
              <a:t>      격리되어 있는 항원이 노출되면</a:t>
            </a:r>
            <a:r>
              <a:rPr lang="en-US" altLang="ko-KR"/>
              <a:t>, </a:t>
            </a:r>
            <a:r>
              <a:rPr lang="ko-KR" altLang="en-US"/>
              <a:t>면역계가 반응한다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3. </a:t>
            </a:r>
            <a:r>
              <a:rPr lang="ko-KR" altLang="en-US"/>
              <a:t>구조적으로 자가 항원과 매우 유사한 외래 항원에 면역계가 노출되면</a:t>
            </a:r>
            <a:r>
              <a:rPr lang="en-US" altLang="ko-KR"/>
              <a:t>, </a:t>
            </a:r>
            <a:r>
              <a:rPr lang="ko-KR" altLang="en-US"/>
              <a:t>외래 항원과</a:t>
            </a:r>
          </a:p>
          <a:p>
            <a:pPr eaLnBrk="1" hangingPunct="1"/>
            <a:r>
              <a:rPr lang="ko-KR" altLang="en-US"/>
              <a:t>      매우 유사한 자가 항원과도 반응할 수 있는 항체 또는 활성화된 </a:t>
            </a:r>
            <a:r>
              <a:rPr lang="en-US" altLang="ko-KR"/>
              <a:t>T-</a:t>
            </a:r>
            <a:r>
              <a:rPr lang="ko-KR" altLang="en-US"/>
              <a:t>세포를 생성할</a:t>
            </a:r>
          </a:p>
          <a:p>
            <a:pPr eaLnBrk="1" hangingPunct="1"/>
            <a:r>
              <a:rPr lang="ko-KR" altLang="en-US"/>
              <a:t>      수 있다</a:t>
            </a:r>
            <a:r>
              <a:rPr lang="en-US" altLang="ko-KR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264693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ext Box 4"/>
          <p:cNvSpPr txBox="1">
            <a:spLocks noChangeArrowheads="1"/>
          </p:cNvSpPr>
          <p:nvPr/>
        </p:nvSpPr>
        <p:spPr bwMode="auto">
          <a:xfrm>
            <a:off x="34925" y="122238"/>
            <a:ext cx="9080500" cy="585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 b="1"/>
              <a:t>주조직적합성 복합체는 자기임을 알리는 암호이다</a:t>
            </a:r>
            <a:r>
              <a:rPr lang="en-US" altLang="ko-KR" b="1"/>
              <a:t>.</a:t>
            </a:r>
          </a:p>
          <a:p>
            <a:pPr eaLnBrk="1" hangingPunct="1"/>
            <a:r>
              <a:rPr lang="en-US" altLang="ko-KR" b="1"/>
              <a:t>-</a:t>
            </a:r>
            <a:r>
              <a:rPr lang="ko-KR" altLang="en-US"/>
              <a:t>면역계는 어떻게 자가 항원을 인식하는가</a:t>
            </a:r>
            <a:r>
              <a:rPr lang="en-US" altLang="ko-KR"/>
              <a:t>?</a:t>
            </a:r>
          </a:p>
          <a:p>
            <a:pPr eaLnBrk="1" hangingPunct="1"/>
            <a:r>
              <a:rPr lang="en-US" altLang="ko-KR"/>
              <a:t>  </a:t>
            </a:r>
            <a:r>
              <a:rPr lang="en-US" altLang="ko-KR">
                <a:sym typeface="Wingdings" pitchFamily="2" charset="2"/>
              </a:rPr>
              <a:t> </a:t>
            </a:r>
            <a:r>
              <a:rPr lang="ko-KR" altLang="en-US">
                <a:sym typeface="Wingdings" pitchFamily="2" charset="2"/>
              </a:rPr>
              <a:t>자가 항원은 원형질막에 결합된 </a:t>
            </a:r>
            <a:r>
              <a:rPr lang="en-US" altLang="ko-KR">
                <a:sym typeface="Wingdings" pitchFamily="2" charset="2"/>
              </a:rPr>
              <a:t>MHC </a:t>
            </a:r>
            <a:r>
              <a:rPr lang="ko-KR" altLang="en-US">
                <a:sym typeface="Wingdings" pitchFamily="2" charset="2"/>
              </a:rPr>
              <a:t>분자라 불리는 당단백질들인데</a:t>
            </a:r>
            <a:r>
              <a:rPr lang="en-US" altLang="ko-KR">
                <a:sym typeface="Wingdings" pitchFamily="2" charset="2"/>
              </a:rPr>
              <a:t>,</a:t>
            </a:r>
          </a:p>
          <a:p>
            <a:pPr eaLnBrk="1" hangingPunct="1"/>
            <a:r>
              <a:rPr lang="en-US" altLang="ko-KR">
                <a:sym typeface="Wingdings" pitchFamily="2" charset="2"/>
              </a:rPr>
              <a:t>      major histocompatibility complex(MHC, </a:t>
            </a:r>
            <a:r>
              <a:rPr lang="ko-KR" altLang="en-US">
                <a:sym typeface="Wingdings" pitchFamily="2" charset="2"/>
              </a:rPr>
              <a:t>주조직적합성 복합체</a:t>
            </a:r>
            <a:r>
              <a:rPr lang="en-US" altLang="ko-KR">
                <a:sym typeface="Wingdings" pitchFamily="2" charset="2"/>
              </a:rPr>
              <a:t>)</a:t>
            </a:r>
            <a:r>
              <a:rPr lang="ko-KR" altLang="en-US">
                <a:sym typeface="Wingdings" pitchFamily="2" charset="2"/>
              </a:rPr>
              <a:t>라 불리는 유전자</a:t>
            </a:r>
          </a:p>
          <a:p>
            <a:pPr eaLnBrk="1" hangingPunct="1"/>
            <a:r>
              <a:rPr lang="ko-KR" altLang="en-US">
                <a:sym typeface="Wingdings" pitchFamily="2" charset="2"/>
              </a:rPr>
              <a:t>      그룹으로부터 만들어지기 때문이다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/>
            <a:endParaRPr lang="en-US" altLang="ko-KR">
              <a:sym typeface="Wingdings" pitchFamily="2" charset="2"/>
            </a:endParaRPr>
          </a:p>
          <a:p>
            <a:pPr eaLnBrk="1" hangingPunct="1"/>
            <a:r>
              <a:rPr lang="en-US" altLang="ko-KR">
                <a:sym typeface="Wingdings" pitchFamily="2" charset="2"/>
              </a:rPr>
              <a:t>-</a:t>
            </a:r>
            <a:r>
              <a:rPr lang="ko-KR" altLang="en-US">
                <a:sym typeface="Wingdings" pitchFamily="2" charset="2"/>
              </a:rPr>
              <a:t>이들은 항원표출세포가 외래 항원을 표출할 때 사용하는 자가항원이기도 하다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/>
            <a:endParaRPr lang="en-US" altLang="ko-KR">
              <a:sym typeface="Wingdings" pitchFamily="2" charset="2"/>
            </a:endParaRPr>
          </a:p>
          <a:p>
            <a:pPr eaLnBrk="1" hangingPunct="1"/>
            <a:r>
              <a:rPr lang="en-US" altLang="ko-KR">
                <a:sym typeface="Wingdings" pitchFamily="2" charset="2"/>
              </a:rPr>
              <a:t>-</a:t>
            </a:r>
            <a:r>
              <a:rPr lang="ko-KR" altLang="en-US">
                <a:sym typeface="Wingdings" pitchFamily="2" charset="2"/>
              </a:rPr>
              <a:t>포유류에서</a:t>
            </a:r>
            <a:r>
              <a:rPr lang="en-US" altLang="ko-KR">
                <a:sym typeface="Wingdings" pitchFamily="2" charset="2"/>
              </a:rPr>
              <a:t>, MHC </a:t>
            </a:r>
            <a:r>
              <a:rPr lang="ko-KR" altLang="en-US">
                <a:sym typeface="Wingdings" pitchFamily="2" charset="2"/>
              </a:rPr>
              <a:t>유전자는 가장 다양한 유전자이다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/>
            <a:r>
              <a:rPr lang="en-US" altLang="ko-KR">
                <a:sym typeface="Wingdings" pitchFamily="2" charset="2"/>
              </a:rPr>
              <a:t>  </a:t>
            </a:r>
            <a:r>
              <a:rPr lang="ko-KR" altLang="en-US">
                <a:sym typeface="Wingdings" pitchFamily="2" charset="2"/>
              </a:rPr>
              <a:t>각 개인은 </a:t>
            </a:r>
            <a:r>
              <a:rPr lang="en-US" altLang="ko-KR">
                <a:sym typeface="Wingdings" pitchFamily="2" charset="2"/>
              </a:rPr>
              <a:t>3-6</a:t>
            </a:r>
            <a:r>
              <a:rPr lang="ko-KR" altLang="en-US">
                <a:sym typeface="Wingdings" pitchFamily="2" charset="2"/>
              </a:rPr>
              <a:t>개의 유전자를 갖고 있어</a:t>
            </a:r>
            <a:r>
              <a:rPr lang="en-US" altLang="ko-KR">
                <a:sym typeface="Wingdings" pitchFamily="2" charset="2"/>
              </a:rPr>
              <a:t>, </a:t>
            </a:r>
            <a:r>
              <a:rPr lang="ko-KR" altLang="en-US">
                <a:sym typeface="Wingdings" pitchFamily="2" charset="2"/>
              </a:rPr>
              <a:t>다양한 조합을 만든다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ko-KR" altLang="en-US">
                <a:sym typeface="Wingdings" pitchFamily="2" charset="2"/>
              </a:rPr>
              <a:t>매우 다양한 조합 때문에</a:t>
            </a:r>
            <a:r>
              <a:rPr lang="en-US" altLang="ko-KR">
                <a:sym typeface="Wingdings" pitchFamily="2" charset="2"/>
              </a:rPr>
              <a:t>, MHC </a:t>
            </a:r>
            <a:r>
              <a:rPr lang="ko-KR" altLang="en-US">
                <a:sym typeface="Wingdings" pitchFamily="2" charset="2"/>
              </a:rPr>
              <a:t>분자의 정확한 형이 개개인 마다 달라 </a:t>
            </a:r>
          </a:p>
          <a:p>
            <a:pPr eaLnBrk="1" hangingPunct="1"/>
            <a:r>
              <a:rPr lang="en-US" altLang="ko-KR">
                <a:sym typeface="Wingdings" pitchFamily="2" charset="2"/>
              </a:rPr>
              <a:t>  </a:t>
            </a:r>
            <a:r>
              <a:rPr lang="en-US" altLang="ko-KR">
                <a:latin typeface="Arial" charset="0"/>
                <a:sym typeface="Wingdings" pitchFamily="2" charset="2"/>
              </a:rPr>
              <a:t>“</a:t>
            </a:r>
            <a:r>
              <a:rPr lang="ko-KR" altLang="en-US">
                <a:sym typeface="Wingdings" pitchFamily="2" charset="2"/>
              </a:rPr>
              <a:t>생화학적 지문</a:t>
            </a:r>
            <a:r>
              <a:rPr lang="en-US" altLang="ko-KR">
                <a:latin typeface="Arial" charset="0"/>
                <a:sym typeface="Wingdings" pitchFamily="2" charset="2"/>
              </a:rPr>
              <a:t>”</a:t>
            </a:r>
            <a:r>
              <a:rPr lang="en-US" altLang="ko-KR">
                <a:sym typeface="Wingdings" pitchFamily="2" charset="2"/>
              </a:rPr>
              <a:t> </a:t>
            </a:r>
            <a:r>
              <a:rPr lang="ko-KR" altLang="en-US">
                <a:sym typeface="Wingdings" pitchFamily="2" charset="2"/>
              </a:rPr>
              <a:t>또는 </a:t>
            </a:r>
            <a:r>
              <a:rPr lang="en-US" altLang="ko-KR">
                <a:latin typeface="Arial" charset="0"/>
                <a:sym typeface="Wingdings" pitchFamily="2" charset="2"/>
              </a:rPr>
              <a:t>“</a:t>
            </a:r>
            <a:r>
              <a:rPr lang="ko-KR" altLang="en-US">
                <a:sym typeface="Wingdings" pitchFamily="2" charset="2"/>
              </a:rPr>
              <a:t>분자 신분증</a:t>
            </a:r>
            <a:r>
              <a:rPr lang="en-US" altLang="ko-KR">
                <a:latin typeface="Arial" charset="0"/>
                <a:sym typeface="Wingdings" pitchFamily="2" charset="2"/>
              </a:rPr>
              <a:t>”</a:t>
            </a:r>
            <a:r>
              <a:rPr lang="ko-KR" altLang="en-US">
                <a:sym typeface="Wingdings" pitchFamily="2" charset="2"/>
              </a:rPr>
              <a:t>이 된다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/>
            <a:endParaRPr lang="en-US" altLang="ko-KR">
              <a:sym typeface="Wingdings" pitchFamily="2" charset="2"/>
            </a:endParaRPr>
          </a:p>
          <a:p>
            <a:pPr eaLnBrk="1" hangingPunct="1"/>
            <a:r>
              <a:rPr lang="en-US" altLang="ko-KR">
                <a:sym typeface="Wingdings" pitchFamily="2" charset="2"/>
              </a:rPr>
              <a:t>-</a:t>
            </a:r>
            <a:r>
              <a:rPr lang="ko-KR" altLang="en-US">
                <a:sym typeface="Wingdings" pitchFamily="2" charset="2"/>
              </a:rPr>
              <a:t>세포 표면의 항원 없이도</a:t>
            </a:r>
            <a:r>
              <a:rPr lang="en-US" altLang="ko-KR">
                <a:sym typeface="Wingdings" pitchFamily="2" charset="2"/>
              </a:rPr>
              <a:t>, MHC </a:t>
            </a:r>
            <a:r>
              <a:rPr lang="ko-KR" altLang="en-US">
                <a:sym typeface="Wingdings" pitchFamily="2" charset="2"/>
              </a:rPr>
              <a:t>분자는 면역세포에게 자기</a:t>
            </a:r>
            <a:r>
              <a:rPr lang="en-US" altLang="ko-KR">
                <a:sym typeface="Wingdings" pitchFamily="2" charset="2"/>
              </a:rPr>
              <a:t>(self)</a:t>
            </a:r>
            <a:r>
              <a:rPr lang="ko-KR" altLang="en-US">
                <a:sym typeface="Wingdings" pitchFamily="2" charset="2"/>
              </a:rPr>
              <a:t>라는 신호를 보낸다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/>
            <a:endParaRPr lang="en-US" altLang="ko-KR">
              <a:sym typeface="Wingdings" pitchFamily="2" charset="2"/>
            </a:endParaRPr>
          </a:p>
          <a:p>
            <a:pPr eaLnBrk="1" hangingPunct="1"/>
            <a:r>
              <a:rPr lang="en-US" altLang="ko-KR">
                <a:sym typeface="Wingdings" pitchFamily="2" charset="2"/>
              </a:rPr>
              <a:t>-T-</a:t>
            </a:r>
            <a:r>
              <a:rPr lang="ko-KR" altLang="en-US">
                <a:sym typeface="Wingdings" pitchFamily="2" charset="2"/>
              </a:rPr>
              <a:t>세포는 바이러스 단백질과 같은 외래 항원이 세포 표면의 </a:t>
            </a:r>
            <a:r>
              <a:rPr lang="en-US" altLang="ko-KR">
                <a:sym typeface="Wingdings" pitchFamily="2" charset="2"/>
              </a:rPr>
              <a:t>MHC </a:t>
            </a:r>
            <a:r>
              <a:rPr lang="ko-KR" altLang="en-US">
                <a:sym typeface="Wingdings" pitchFamily="2" charset="2"/>
              </a:rPr>
              <a:t>분자에 결합되어</a:t>
            </a:r>
          </a:p>
          <a:p>
            <a:pPr eaLnBrk="1" hangingPunct="1"/>
            <a:r>
              <a:rPr lang="ko-KR" altLang="en-US">
                <a:sym typeface="Wingdings" pitchFamily="2" charset="2"/>
              </a:rPr>
              <a:t>  전시되어 있을 때에만 결합하여 활성화된다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/>
            <a:r>
              <a:rPr lang="en-US" altLang="ko-KR">
                <a:sym typeface="Wingdings" pitchFamily="2" charset="2"/>
              </a:rPr>
              <a:t>  </a:t>
            </a:r>
            <a:r>
              <a:rPr lang="ko-KR" altLang="en-US">
                <a:sym typeface="Wingdings" pitchFamily="2" charset="2"/>
              </a:rPr>
              <a:t>즉</a:t>
            </a:r>
            <a:r>
              <a:rPr lang="en-US" altLang="ko-KR">
                <a:sym typeface="Wingdings" pitchFamily="2" charset="2"/>
              </a:rPr>
              <a:t>, </a:t>
            </a:r>
            <a:r>
              <a:rPr lang="ko-KR" altLang="en-US">
                <a:sym typeface="Wingdings" pitchFamily="2" charset="2"/>
              </a:rPr>
              <a:t>외래 항원과 </a:t>
            </a:r>
            <a:r>
              <a:rPr lang="en-US" altLang="ko-KR">
                <a:sym typeface="Wingdings" pitchFamily="2" charset="2"/>
              </a:rPr>
              <a:t>MHC </a:t>
            </a:r>
            <a:r>
              <a:rPr lang="ko-KR" altLang="en-US">
                <a:sym typeface="Wingdings" pitchFamily="2" charset="2"/>
              </a:rPr>
              <a:t>복합체는 </a:t>
            </a:r>
            <a:r>
              <a:rPr lang="en-US" altLang="ko-KR">
                <a:latin typeface="Arial" charset="0"/>
                <a:sym typeface="Wingdings" pitchFamily="2" charset="2"/>
              </a:rPr>
              <a:t>“</a:t>
            </a:r>
            <a:r>
              <a:rPr lang="ko-KR" altLang="en-US">
                <a:sym typeface="Wingdings" pitchFamily="2" charset="2"/>
              </a:rPr>
              <a:t>적이 내 안에 있다</a:t>
            </a:r>
            <a:r>
              <a:rPr lang="en-US" altLang="ko-KR">
                <a:latin typeface="Arial" charset="0"/>
                <a:sym typeface="Wingdings" pitchFamily="2" charset="2"/>
              </a:rPr>
              <a:t>”</a:t>
            </a:r>
            <a:r>
              <a:rPr lang="ko-KR" altLang="en-US">
                <a:sym typeface="Wingdings" pitchFamily="2" charset="2"/>
              </a:rPr>
              <a:t>는 표시이다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/>
            <a:endParaRPr lang="en-US" altLang="ko-KR">
              <a:sym typeface="Wingdings" pitchFamily="2" charset="2"/>
            </a:endParaRPr>
          </a:p>
          <a:p>
            <a:pPr eaLnBrk="1" hangingPunct="1"/>
            <a:r>
              <a:rPr lang="en-US" altLang="ko-KR">
                <a:sym typeface="Wingdings" pitchFamily="2" charset="2"/>
              </a:rPr>
              <a:t>-</a:t>
            </a:r>
            <a:r>
              <a:rPr lang="ko-KR" altLang="en-US">
                <a:sym typeface="Wingdings" pitchFamily="2" charset="2"/>
              </a:rPr>
              <a:t>자가 항원과 외래 항원 모두에 적합한</a:t>
            </a:r>
            <a:r>
              <a:rPr lang="en-US" altLang="ko-KR">
                <a:sym typeface="Wingdings" pitchFamily="2" charset="2"/>
              </a:rPr>
              <a:t>(</a:t>
            </a:r>
            <a:r>
              <a:rPr lang="ko-KR" altLang="en-US">
                <a:sym typeface="Wingdings" pitchFamily="2" charset="2"/>
              </a:rPr>
              <a:t>특이적인</a:t>
            </a:r>
            <a:r>
              <a:rPr lang="en-US" altLang="ko-KR">
                <a:sym typeface="Wingdings" pitchFamily="2" charset="2"/>
              </a:rPr>
              <a:t>) T-</a:t>
            </a:r>
            <a:r>
              <a:rPr lang="ko-KR" altLang="en-US">
                <a:sym typeface="Wingdings" pitchFamily="2" charset="2"/>
              </a:rPr>
              <a:t>세포만이 감염된 세포와 결합한다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/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908649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Text Box 4"/>
          <p:cNvSpPr txBox="1">
            <a:spLocks noChangeArrowheads="1"/>
          </p:cNvSpPr>
          <p:nvPr/>
        </p:nvSpPr>
        <p:spPr bwMode="auto">
          <a:xfrm>
            <a:off x="34925" y="44450"/>
            <a:ext cx="9110663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 b="1"/>
              <a:t>외래 항원을 </a:t>
            </a:r>
            <a:r>
              <a:rPr lang="en-US" altLang="ko-KR" b="1"/>
              <a:t>MHC</a:t>
            </a:r>
            <a:r>
              <a:rPr lang="ko-KR" altLang="en-US" b="1"/>
              <a:t>에 싣는 과정</a:t>
            </a:r>
            <a:r>
              <a:rPr lang="en-US" altLang="ko-KR" b="1"/>
              <a:t>.</a:t>
            </a:r>
          </a:p>
          <a:p>
            <a:pPr eaLnBrk="1" hangingPunct="1"/>
            <a:r>
              <a:rPr lang="en-US" altLang="ko-KR" b="1"/>
              <a:t>-</a:t>
            </a:r>
            <a:r>
              <a:rPr lang="en-US" altLang="ko-KR"/>
              <a:t>B</a:t>
            </a:r>
            <a:r>
              <a:rPr lang="ko-KR" altLang="en-US"/>
              <a:t>세포와 달리</a:t>
            </a:r>
            <a:r>
              <a:rPr lang="en-US" altLang="ko-KR"/>
              <a:t>, T-</a:t>
            </a:r>
            <a:r>
              <a:rPr lang="ko-KR" altLang="en-US"/>
              <a:t>세포는 자가 항원에 결합되어 있지 않은 외래항원에 결합할 수 없다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외래 단백질은 우선 세포내에서 효소 작용을 통하여 작은  펩티드 조각으로 분해된 후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새롭게 합성된 </a:t>
            </a:r>
            <a:r>
              <a:rPr lang="en-US" altLang="ko-KR"/>
              <a:t>MHC </a:t>
            </a:r>
            <a:r>
              <a:rPr lang="ko-KR" altLang="en-US"/>
              <a:t>분자의 결합 홈에 끼어</a:t>
            </a:r>
            <a:r>
              <a:rPr lang="en-US" altLang="ko-KR"/>
              <a:t>, </a:t>
            </a:r>
            <a:r>
              <a:rPr lang="ko-KR" altLang="en-US"/>
              <a:t>세포 표면에 표출된다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이러한 자가</a:t>
            </a:r>
            <a:r>
              <a:rPr lang="en-US" altLang="ko-KR"/>
              <a:t>/</a:t>
            </a:r>
            <a:r>
              <a:rPr lang="ko-KR" altLang="en-US"/>
              <a:t>외래 항원의 결합체는 병원체가 세포 내에 있다는 경보를 면역계에 발령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-T-</a:t>
            </a:r>
            <a:r>
              <a:rPr lang="ko-KR" altLang="en-US"/>
              <a:t>세포의 수용체가 특정 </a:t>
            </a:r>
            <a:r>
              <a:rPr lang="en-US" altLang="ko-KR"/>
              <a:t>MHC-</a:t>
            </a:r>
            <a:r>
              <a:rPr lang="ko-KR" altLang="en-US"/>
              <a:t>외래항원 복합체에 결합한다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세포독성 </a:t>
            </a:r>
            <a:r>
              <a:rPr lang="en-US" altLang="ko-KR"/>
              <a:t>T-</a:t>
            </a:r>
            <a:r>
              <a:rPr lang="ko-KR" altLang="en-US"/>
              <a:t>세포가 특정 </a:t>
            </a:r>
            <a:r>
              <a:rPr lang="en-US" altLang="ko-KR"/>
              <a:t>MHC-</a:t>
            </a:r>
            <a:r>
              <a:rPr lang="ko-KR" altLang="en-US"/>
              <a:t>외래항원 복합체에 결합하면</a:t>
            </a:r>
            <a:r>
              <a:rPr lang="en-US" altLang="ko-KR"/>
              <a:t>, </a:t>
            </a:r>
            <a:r>
              <a:rPr lang="ko-KR" altLang="en-US"/>
              <a:t>감염된 세포를 파괴한다</a:t>
            </a:r>
            <a:r>
              <a:rPr lang="en-US" altLang="ko-KR"/>
              <a:t>.</a:t>
            </a:r>
          </a:p>
        </p:txBody>
      </p:sp>
      <p:pic>
        <p:nvPicPr>
          <p:cNvPr id="279555" name="Picture 5" descr="10-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8" t="4761" r="27605" b="7141"/>
          <a:stretch>
            <a:fillRect/>
          </a:stretch>
        </p:blipFill>
        <p:spPr bwMode="auto">
          <a:xfrm>
            <a:off x="2627313" y="2133600"/>
            <a:ext cx="33448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4302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280579" name="Picture 4" descr="10-22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26659" r="2693" b="28563"/>
          <a:stretch>
            <a:fillRect/>
          </a:stretch>
        </p:blipFill>
        <p:spPr>
          <a:xfrm>
            <a:off x="323850" y="3789363"/>
            <a:ext cx="8255000" cy="2771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0580" name="Text Box 5"/>
          <p:cNvSpPr txBox="1">
            <a:spLocks noChangeArrowheads="1"/>
          </p:cNvSpPr>
          <p:nvPr/>
        </p:nvSpPr>
        <p:spPr bwMode="auto">
          <a:xfrm>
            <a:off x="34925" y="44450"/>
            <a:ext cx="9067800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ko-KR" b="1"/>
              <a:t>1</a:t>
            </a:r>
            <a:r>
              <a:rPr lang="ko-KR" altLang="en-US" b="1"/>
              <a:t>형과 </a:t>
            </a:r>
            <a:r>
              <a:rPr lang="en-US" altLang="ko-KR" b="1"/>
              <a:t>2</a:t>
            </a:r>
            <a:r>
              <a:rPr lang="ko-KR" altLang="en-US" b="1"/>
              <a:t>형 </a:t>
            </a:r>
            <a:r>
              <a:rPr lang="en-US" altLang="ko-KR" b="1"/>
              <a:t>MHC </a:t>
            </a:r>
            <a:r>
              <a:rPr lang="ko-KR" altLang="en-US" b="1"/>
              <a:t>당단백질 </a:t>
            </a:r>
            <a:r>
              <a:rPr lang="en-US" altLang="ko-KR" b="1"/>
              <a:t>(class 1 and class 2 glycoprotein).</a:t>
            </a:r>
          </a:p>
          <a:p>
            <a:pPr eaLnBrk="1" hangingPunct="1"/>
            <a:r>
              <a:rPr lang="en-US" altLang="ko-KR" b="1"/>
              <a:t>-</a:t>
            </a:r>
            <a:r>
              <a:rPr lang="en-US" altLang="ko-KR"/>
              <a:t>T-</a:t>
            </a:r>
            <a:r>
              <a:rPr lang="ko-KR" altLang="en-US"/>
              <a:t>세포는 자신에게 특이적인 </a:t>
            </a:r>
            <a:r>
              <a:rPr lang="en-US" altLang="ko-KR"/>
              <a:t>MHC</a:t>
            </a:r>
            <a:r>
              <a:rPr lang="ko-KR" altLang="en-US"/>
              <a:t>와 외래 펩티드 결합체를 만날 때만 활성화된다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-T-</a:t>
            </a:r>
            <a:r>
              <a:rPr lang="ko-KR" altLang="en-US"/>
              <a:t>세포 수용체는 특이적인 외래 항원 뿐 아니라</a:t>
            </a:r>
            <a:r>
              <a:rPr lang="en-US" altLang="ko-KR"/>
              <a:t>, </a:t>
            </a:r>
            <a:r>
              <a:rPr lang="ko-KR" altLang="en-US"/>
              <a:t>적절한 </a:t>
            </a:r>
            <a:r>
              <a:rPr lang="en-US" altLang="ko-KR"/>
              <a:t>MHC </a:t>
            </a:r>
            <a:r>
              <a:rPr lang="ko-KR" altLang="en-US"/>
              <a:t>단백질도 찾아야 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각 개인은 세포독성 </a:t>
            </a:r>
            <a:r>
              <a:rPr lang="en-US" altLang="ko-KR"/>
              <a:t>T-</a:t>
            </a:r>
            <a:r>
              <a:rPr lang="ko-KR" altLang="en-US"/>
              <a:t>세포와</a:t>
            </a:r>
            <a:r>
              <a:rPr lang="en-US" altLang="ko-KR"/>
              <a:t>, </a:t>
            </a:r>
            <a:r>
              <a:rPr lang="ko-KR" altLang="en-US"/>
              <a:t>보조 </a:t>
            </a:r>
            <a:r>
              <a:rPr lang="en-US" altLang="ko-KR"/>
              <a:t>T-</a:t>
            </a:r>
            <a:r>
              <a:rPr lang="ko-KR" altLang="en-US"/>
              <a:t>세포 각각에 의해 특이적으로 인식되는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2</a:t>
            </a:r>
            <a:r>
              <a:rPr lang="ko-KR" altLang="en-US"/>
              <a:t>개의 주요 </a:t>
            </a:r>
            <a:r>
              <a:rPr lang="en-US" altLang="ko-KR"/>
              <a:t>MHC </a:t>
            </a:r>
            <a:r>
              <a:rPr lang="ko-KR" altLang="en-US"/>
              <a:t>당단백질을 갖고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세포독성 </a:t>
            </a:r>
            <a:r>
              <a:rPr lang="en-US" altLang="ko-KR"/>
              <a:t>T-</a:t>
            </a:r>
            <a:r>
              <a:rPr lang="ko-KR" altLang="en-US"/>
              <a:t>세포는 모든 체세포의 표면에서 발견되는 </a:t>
            </a:r>
            <a:r>
              <a:rPr lang="en-US" altLang="ko-KR"/>
              <a:t>1</a:t>
            </a:r>
            <a:r>
              <a:rPr lang="ko-KR" altLang="en-US"/>
              <a:t>형 </a:t>
            </a:r>
            <a:r>
              <a:rPr lang="en-US" altLang="ko-KR"/>
              <a:t>MHC </a:t>
            </a:r>
            <a:r>
              <a:rPr lang="ko-KR" altLang="en-US"/>
              <a:t>당단백질과 결합된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외래항원에 반응할 수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보조 </a:t>
            </a:r>
            <a:r>
              <a:rPr lang="en-US" altLang="ko-KR"/>
              <a:t>T-</a:t>
            </a:r>
            <a:r>
              <a:rPr lang="ko-KR" altLang="en-US"/>
              <a:t>세포는 특정 면역세포</a:t>
            </a:r>
            <a:r>
              <a:rPr lang="en-US" altLang="ko-KR"/>
              <a:t>(B-</a:t>
            </a:r>
            <a:r>
              <a:rPr lang="ko-KR" altLang="en-US"/>
              <a:t>세포</a:t>
            </a:r>
            <a:r>
              <a:rPr lang="en-US" altLang="ko-KR"/>
              <a:t>, </a:t>
            </a:r>
            <a:r>
              <a:rPr lang="ko-KR" altLang="en-US"/>
              <a:t>세포독성 </a:t>
            </a:r>
            <a:r>
              <a:rPr lang="en-US" altLang="ko-KR"/>
              <a:t>T-</a:t>
            </a:r>
            <a:r>
              <a:rPr lang="ko-KR" altLang="en-US"/>
              <a:t>세포</a:t>
            </a:r>
            <a:r>
              <a:rPr lang="en-US" altLang="ko-KR"/>
              <a:t>, </a:t>
            </a:r>
            <a:r>
              <a:rPr lang="ko-KR" altLang="en-US"/>
              <a:t>대식세포 등</a:t>
            </a:r>
            <a:r>
              <a:rPr lang="en-US" altLang="ko-KR"/>
              <a:t>)</a:t>
            </a:r>
            <a:r>
              <a:rPr lang="ko-KR" altLang="en-US"/>
              <a:t>의 표면에서 </a:t>
            </a:r>
          </a:p>
          <a:p>
            <a:pPr eaLnBrk="1" hangingPunct="1"/>
            <a:r>
              <a:rPr lang="ko-KR" altLang="en-US"/>
              <a:t>  제한적으로 발견되는 </a:t>
            </a:r>
            <a:r>
              <a:rPr lang="en-US" altLang="ko-KR"/>
              <a:t>2</a:t>
            </a:r>
            <a:r>
              <a:rPr lang="ko-KR" altLang="en-US"/>
              <a:t>형 </a:t>
            </a:r>
            <a:r>
              <a:rPr lang="en-US" altLang="ko-KR"/>
              <a:t>MHC </a:t>
            </a:r>
            <a:r>
              <a:rPr lang="ko-KR" altLang="en-US"/>
              <a:t>당단백질을 인식한다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-1</a:t>
            </a:r>
            <a:r>
              <a:rPr lang="ko-KR" altLang="en-US"/>
              <a:t>형과 </a:t>
            </a:r>
            <a:r>
              <a:rPr lang="en-US" altLang="ko-KR"/>
              <a:t>2</a:t>
            </a:r>
            <a:r>
              <a:rPr lang="ko-KR" altLang="en-US"/>
              <a:t>형 표지는</a:t>
            </a:r>
            <a:r>
              <a:rPr lang="en-US" altLang="ko-KR"/>
              <a:t>, </a:t>
            </a:r>
            <a:r>
              <a:rPr lang="ko-KR" altLang="en-US"/>
              <a:t>세포독성 </a:t>
            </a:r>
            <a:r>
              <a:rPr lang="en-US" altLang="ko-KR"/>
              <a:t>T-</a:t>
            </a:r>
            <a:r>
              <a:rPr lang="ko-KR" altLang="en-US"/>
              <a:t>세포와 보조 </a:t>
            </a:r>
            <a:r>
              <a:rPr lang="en-US" altLang="ko-KR"/>
              <a:t>T-</a:t>
            </a:r>
            <a:r>
              <a:rPr lang="ko-KR" altLang="en-US"/>
              <a:t>세포가 그들의 능력을 가장 효과적으로</a:t>
            </a:r>
          </a:p>
          <a:p>
            <a:pPr eaLnBrk="1" hangingPunct="1"/>
            <a:r>
              <a:rPr lang="ko-KR" altLang="en-US"/>
              <a:t>  발휘할 수 있는 위치로 유도되도록 안내하는 역할을 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03457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Text Box 4"/>
          <p:cNvSpPr txBox="1">
            <a:spLocks noChangeArrowheads="1"/>
          </p:cNvSpPr>
          <p:nvPr/>
        </p:nvSpPr>
        <p:spPr bwMode="auto">
          <a:xfrm>
            <a:off x="34925" y="115888"/>
            <a:ext cx="9166225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-</a:t>
            </a:r>
            <a:r>
              <a:rPr lang="ko-KR" altLang="en-US"/>
              <a:t>암세포는 비정상 세포의 특성인 돌연변이 단백질을 갖는데</a:t>
            </a:r>
            <a:r>
              <a:rPr lang="en-US" altLang="ko-KR"/>
              <a:t>, MHC </a:t>
            </a:r>
            <a:r>
              <a:rPr lang="ko-KR" altLang="en-US"/>
              <a:t>분자가 돌연변이</a:t>
            </a:r>
          </a:p>
          <a:p>
            <a:pPr eaLnBrk="1" hangingPunct="1"/>
            <a:r>
              <a:rPr lang="ko-KR" altLang="en-US"/>
              <a:t>  단백질을 표출시킬 수 있기 때문에 세포독성 </a:t>
            </a:r>
            <a:r>
              <a:rPr lang="en-US" altLang="ko-KR"/>
              <a:t>T-</a:t>
            </a:r>
            <a:r>
              <a:rPr lang="ko-KR" altLang="en-US"/>
              <a:t>세포는 암세포와도 결합할 수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-1</a:t>
            </a:r>
            <a:r>
              <a:rPr lang="ko-KR" altLang="en-US"/>
              <a:t>형 </a:t>
            </a:r>
            <a:r>
              <a:rPr lang="en-US" altLang="ko-KR"/>
              <a:t>MHC </a:t>
            </a:r>
            <a:r>
              <a:rPr lang="ko-KR" altLang="en-US"/>
              <a:t>분자는 모든 세포에 의해 표출되기 때문에</a:t>
            </a:r>
            <a:r>
              <a:rPr lang="en-US" altLang="ko-KR"/>
              <a:t>, </a:t>
            </a:r>
            <a:r>
              <a:rPr lang="ko-KR" altLang="en-US"/>
              <a:t>세포독성</a:t>
            </a:r>
            <a:r>
              <a:rPr lang="en-US" altLang="ko-KR"/>
              <a:t>T-</a:t>
            </a:r>
            <a:r>
              <a:rPr lang="ko-KR" altLang="en-US"/>
              <a:t>세포는 모든 </a:t>
            </a:r>
          </a:p>
          <a:p>
            <a:pPr eaLnBrk="1" hangingPunct="1"/>
            <a:r>
              <a:rPr lang="ko-KR" altLang="en-US"/>
              <a:t>  바이러스에 감염된 세포 또는 모든 암세포를 공격할 수 있다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>
              <a:buFontTx/>
              <a:buChar char="•"/>
            </a:pPr>
            <a:r>
              <a:rPr lang="ko-KR" altLang="en-US" b="1"/>
              <a:t>암세포에 대한 면역 감시는 면역세포와 인터페론의 상호작용으로 이루어진다</a:t>
            </a:r>
            <a:r>
              <a:rPr lang="en-US" altLang="ko-KR" b="1"/>
              <a:t>.</a:t>
            </a:r>
          </a:p>
          <a:p>
            <a:pPr eaLnBrk="1" hangingPunct="1"/>
            <a:r>
              <a:rPr lang="en-US" altLang="ko-KR"/>
              <a:t>-T </a:t>
            </a:r>
            <a:r>
              <a:rPr lang="ko-KR" altLang="en-US"/>
              <a:t>세포는</a:t>
            </a:r>
            <a:r>
              <a:rPr lang="en-US" altLang="ko-KR"/>
              <a:t>, </a:t>
            </a:r>
            <a:r>
              <a:rPr lang="ko-KR" altLang="en-US"/>
              <a:t>바이러스에 감염된 숙주세포를 파괴할 뿐만 아니라</a:t>
            </a:r>
            <a:r>
              <a:rPr lang="en-US" altLang="ko-KR"/>
              <a:t>, </a:t>
            </a:r>
            <a:r>
              <a:rPr lang="ko-KR" altLang="en-US"/>
              <a:t>암세포가 증식하고 </a:t>
            </a:r>
          </a:p>
          <a:p>
            <a:pPr eaLnBrk="1" hangingPunct="1"/>
            <a:r>
              <a:rPr lang="ko-KR" altLang="en-US"/>
              <a:t>  퍼지기 전에 이들을 인식하고 파괴하는 면역감시</a:t>
            </a:r>
            <a:r>
              <a:rPr lang="en-US" altLang="ko-KR"/>
              <a:t>(immune surveillance) </a:t>
            </a:r>
            <a:r>
              <a:rPr lang="ko-KR" altLang="en-US"/>
              <a:t>역할을 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모든 정상 세포는 세포분열과 성장을 조절하는 유전자의 돌연변이 결과 암세포로</a:t>
            </a:r>
          </a:p>
          <a:p>
            <a:pPr eaLnBrk="1" hangingPunct="1"/>
            <a:r>
              <a:rPr lang="ko-KR" altLang="en-US"/>
              <a:t>  변형된다</a:t>
            </a:r>
            <a:r>
              <a:rPr lang="en-US" altLang="ko-KR"/>
              <a:t>. </a:t>
            </a:r>
            <a:r>
              <a:rPr lang="ko-KR" altLang="en-US"/>
              <a:t>이러한 돌연변이는 방사선</a:t>
            </a:r>
            <a:r>
              <a:rPr lang="en-US" altLang="ko-KR"/>
              <a:t>, </a:t>
            </a:r>
            <a:r>
              <a:rPr lang="ko-KR" altLang="en-US"/>
              <a:t>화학물질</a:t>
            </a:r>
            <a:r>
              <a:rPr lang="en-US" altLang="ko-KR"/>
              <a:t>, </a:t>
            </a:r>
            <a:r>
              <a:rPr lang="ko-KR" altLang="en-US"/>
              <a:t>바이러스 등의 발암원 </a:t>
            </a:r>
            <a:r>
              <a:rPr lang="en-US" altLang="ko-KR"/>
              <a:t>(carcinogenic</a:t>
            </a:r>
          </a:p>
          <a:p>
            <a:pPr eaLnBrk="1" hangingPunct="1"/>
            <a:r>
              <a:rPr lang="en-US" altLang="ko-KR"/>
              <a:t>  factor)</a:t>
            </a:r>
            <a:r>
              <a:rPr lang="ko-KR" altLang="en-US"/>
              <a:t>에 의해 노출되어 일어난다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암에 대한 면역 감시는 인터페론과 세 가지 종류의 면역세포</a:t>
            </a:r>
            <a:r>
              <a:rPr lang="en-US" altLang="ko-KR"/>
              <a:t>(</a:t>
            </a:r>
            <a:r>
              <a:rPr lang="ko-KR" altLang="en-US"/>
              <a:t>세포독성 </a:t>
            </a:r>
            <a:r>
              <a:rPr lang="en-US" altLang="ko-KR"/>
              <a:t>T-</a:t>
            </a:r>
            <a:r>
              <a:rPr lang="ko-KR" altLang="en-US"/>
              <a:t>세포</a:t>
            </a:r>
            <a:r>
              <a:rPr lang="en-US" altLang="ko-KR"/>
              <a:t>, 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자연살생세포</a:t>
            </a:r>
            <a:r>
              <a:rPr lang="en-US" altLang="ko-KR"/>
              <a:t>(NK </a:t>
            </a:r>
            <a:r>
              <a:rPr lang="ko-KR" altLang="en-US"/>
              <a:t>세포</a:t>
            </a:r>
            <a:r>
              <a:rPr lang="en-US" altLang="ko-KR"/>
              <a:t>), </a:t>
            </a:r>
            <a:r>
              <a:rPr lang="ko-KR" altLang="en-US"/>
              <a:t>대식세포</a:t>
            </a:r>
            <a:r>
              <a:rPr lang="en-US" altLang="ko-KR"/>
              <a:t>) </a:t>
            </a:r>
            <a:r>
              <a:rPr lang="ko-KR" altLang="en-US"/>
              <a:t>사이의 상호 작용에 의해 진행된다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이들 세 종류의 면역 세포는 암세포를 직접 공격하고 파괴할 수 있을 뿐 아니라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이들 모두가 인터페론을 분비할 수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인터페론은 암세포의 증식을 억제하고</a:t>
            </a:r>
            <a:r>
              <a:rPr lang="en-US" altLang="ko-KR"/>
              <a:t>, </a:t>
            </a:r>
            <a:r>
              <a:rPr lang="ko-KR" altLang="en-US"/>
              <a:t>면역세포의 살해능력을 증가시킨다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-NK</a:t>
            </a:r>
            <a:r>
              <a:rPr lang="ko-KR" altLang="en-US"/>
              <a:t>세포는 암세포를 공격하기 위해</a:t>
            </a:r>
            <a:r>
              <a:rPr lang="en-US" altLang="ko-KR"/>
              <a:t>, </a:t>
            </a:r>
            <a:r>
              <a:rPr lang="ko-KR" altLang="en-US"/>
              <a:t>암세포에 사전에 노출될 필요가 없기 때문에</a:t>
            </a:r>
          </a:p>
          <a:p>
            <a:pPr eaLnBrk="1" hangingPunct="1"/>
            <a:r>
              <a:rPr lang="ko-KR" altLang="en-US"/>
              <a:t>  암에 대한 </a:t>
            </a:r>
            <a:r>
              <a:rPr lang="en-US" altLang="ko-KR"/>
              <a:t>1</a:t>
            </a:r>
            <a:r>
              <a:rPr lang="ko-KR" altLang="en-US"/>
              <a:t>차 방어선이다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세포독성 </a:t>
            </a:r>
            <a:r>
              <a:rPr lang="en-US" altLang="ko-KR"/>
              <a:t>T-</a:t>
            </a:r>
            <a:r>
              <a:rPr lang="ko-KR" altLang="en-US"/>
              <a:t>세포는 </a:t>
            </a:r>
            <a:r>
              <a:rPr lang="en-US" altLang="ko-KR"/>
              <a:t>1</a:t>
            </a:r>
            <a:r>
              <a:rPr lang="ko-KR" altLang="en-US"/>
              <a:t>형 </a:t>
            </a:r>
            <a:r>
              <a:rPr lang="en-US" altLang="ko-KR"/>
              <a:t>MHC </a:t>
            </a:r>
            <a:r>
              <a:rPr lang="ko-KR" altLang="en-US"/>
              <a:t>분자와 결합된 돌연변이 단백질을 갖는 암세포를</a:t>
            </a:r>
          </a:p>
          <a:p>
            <a:pPr eaLnBrk="1" hangingPunct="1"/>
            <a:r>
              <a:rPr lang="ko-KR" altLang="en-US"/>
              <a:t>  표적으로 삼는다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세포독성 </a:t>
            </a:r>
            <a:r>
              <a:rPr lang="en-US" altLang="ko-KR"/>
              <a:t>T-</a:t>
            </a:r>
            <a:r>
              <a:rPr lang="ko-KR" altLang="en-US"/>
              <a:t>세포는 바이러스에 의해 유도된 암세포에 대한 방어에 특히 중요하다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대식세포는 손상되어 죽은 세포를 깨끗이 제거할 뿐만 아니라 암세포를 삼켜 파괴한다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25959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4" descr="10-23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285" r="6732" b="7141"/>
          <a:stretch>
            <a:fillRect/>
          </a:stretch>
        </p:blipFill>
        <p:spPr>
          <a:xfrm>
            <a:off x="755650" y="404813"/>
            <a:ext cx="7578725" cy="54848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108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283651" name="Picture 4" descr="표10-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4" t="4761" r="31644" b="6665"/>
          <a:stretch>
            <a:fillRect/>
          </a:stretch>
        </p:blipFill>
        <p:spPr>
          <a:xfrm>
            <a:off x="2339975" y="0"/>
            <a:ext cx="4021138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9911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84675" name="Text Box 4"/>
          <p:cNvSpPr txBox="1">
            <a:spLocks noChangeArrowheads="1"/>
          </p:cNvSpPr>
          <p:nvPr/>
        </p:nvSpPr>
        <p:spPr bwMode="auto">
          <a:xfrm>
            <a:off x="250825" y="-26988"/>
            <a:ext cx="2047875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2400" b="1"/>
              <a:t>7</a:t>
            </a:r>
            <a:r>
              <a:rPr lang="ko-KR" altLang="en-US" sz="2400" b="1"/>
              <a:t>장</a:t>
            </a:r>
            <a:r>
              <a:rPr lang="en-US" altLang="ko-KR" sz="2400" b="1"/>
              <a:t>: </a:t>
            </a:r>
            <a:r>
              <a:rPr lang="ko-KR" altLang="en-US" sz="2400" b="1"/>
              <a:t>내분비계</a:t>
            </a:r>
          </a:p>
        </p:txBody>
      </p:sp>
      <p:sp>
        <p:nvSpPr>
          <p:cNvPr id="284676" name="Text Box 5"/>
          <p:cNvSpPr txBox="1">
            <a:spLocks noChangeArrowheads="1"/>
          </p:cNvSpPr>
          <p:nvPr/>
        </p:nvSpPr>
        <p:spPr bwMode="auto">
          <a:xfrm>
            <a:off x="0" y="404813"/>
            <a:ext cx="9144000" cy="636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ko-KR" altLang="en-US" b="1"/>
              <a:t>호르몬은 온몸에 걸쳐 다양한 효과를 발휘한다</a:t>
            </a:r>
            <a:r>
              <a:rPr lang="en-US" altLang="ko-KR" b="1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호르몬</a:t>
            </a:r>
            <a:r>
              <a:rPr lang="en-US" altLang="ko-KR"/>
              <a:t>(</a:t>
            </a:r>
            <a:r>
              <a:rPr lang="ko-KR" altLang="en-US"/>
              <a:t>순환계에 의해 전달되는 신호분자들</a:t>
            </a:r>
            <a:r>
              <a:rPr lang="en-US" altLang="ko-KR"/>
              <a:t>)</a:t>
            </a:r>
            <a:r>
              <a:rPr lang="ko-KR" altLang="en-US"/>
              <a:t>은 순환계를 통해 온몸으로 퍼져나가나</a:t>
            </a:r>
            <a:r>
              <a:rPr lang="en-US" altLang="ko-KR"/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오로지 각각의 호르몬에 반응할 수 있는 특정 표적세포에만 반응할 수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즉</a:t>
            </a:r>
            <a:r>
              <a:rPr lang="en-US" altLang="ko-KR"/>
              <a:t>, </a:t>
            </a:r>
            <a:r>
              <a:rPr lang="ko-KR" altLang="en-US"/>
              <a:t>특정 호르몬과 결합하는 수용체를 갖고 있는 세포만 특정 호르몬의 조절을 받는다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내분비계</a:t>
            </a:r>
            <a:r>
              <a:rPr lang="en-US" altLang="ko-KR"/>
              <a:t>(endocrine system)</a:t>
            </a:r>
            <a:r>
              <a:rPr lang="ko-KR" altLang="en-US"/>
              <a:t>을 구성하는 내분비샘</a:t>
            </a:r>
            <a:r>
              <a:rPr lang="en-US" altLang="ko-KR"/>
              <a:t>(</a:t>
            </a:r>
            <a:r>
              <a:rPr lang="ko-KR" altLang="en-US"/>
              <a:t>선</a:t>
            </a:r>
            <a:r>
              <a:rPr lang="en-US" altLang="ko-KR"/>
              <a:t>, gland)</a:t>
            </a:r>
            <a:r>
              <a:rPr lang="ko-KR" altLang="en-US"/>
              <a:t>은 호르몬</a:t>
            </a:r>
            <a:r>
              <a:rPr lang="en-US" altLang="ko-KR"/>
              <a:t>(hormone)</a:t>
            </a:r>
            <a:r>
              <a:rPr lang="ko-KR" altLang="en-US"/>
              <a:t>을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분비하여 원거리 기관을 조절할 수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ko-KR" altLang="en-US" b="1"/>
              <a:t>자극 호르몬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몇몇 호르몬의 특이적인 기능은 다른 호르몬의 생성과 분비를 조절하는 것이다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-1</a:t>
            </a:r>
            <a:r>
              <a:rPr lang="ko-KR" altLang="en-US"/>
              <a:t>차적 기능이 다른 내분비샘에서 호르몬의 분비를 조절하는 호르몬을</a:t>
            </a:r>
            <a:r>
              <a:rPr lang="en-US" altLang="ko-KR"/>
              <a:t>, </a:t>
            </a:r>
            <a:r>
              <a:rPr lang="ko-KR" altLang="en-US"/>
              <a:t>자극호르몬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</a:t>
            </a:r>
            <a:r>
              <a:rPr lang="en-US" altLang="ko-KR"/>
              <a:t>(trophic hormone)</a:t>
            </a:r>
            <a:r>
              <a:rPr lang="ko-KR" altLang="en-US"/>
              <a:t>이라 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이러한 자극 호르몬은 표적인 내분비 조직을 자극하여 호르몬을 합성 또는 분비하도록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하여</a:t>
            </a:r>
            <a:r>
              <a:rPr lang="en-US" altLang="ko-KR"/>
              <a:t>, </a:t>
            </a:r>
            <a:r>
              <a:rPr lang="ko-KR" altLang="en-US"/>
              <a:t>이들 분비샘의 기능을 유지하도록 관리한다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예를 들어</a:t>
            </a:r>
            <a:r>
              <a:rPr lang="en-US" altLang="ko-KR"/>
              <a:t>, </a:t>
            </a:r>
            <a:r>
              <a:rPr lang="ko-KR" altLang="en-US"/>
              <a:t>뇌하수체 전엽의 자극호르몬인 갑상샘자극호르몬</a:t>
            </a:r>
            <a:r>
              <a:rPr lang="en-US" altLang="ko-KR"/>
              <a:t>(thyroid-stimulating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hormone, TSH)</a:t>
            </a:r>
            <a:r>
              <a:rPr lang="ko-KR" altLang="en-US"/>
              <a:t>은 갑상샘에서 갑상샘호르몬</a:t>
            </a:r>
            <a:r>
              <a:rPr lang="en-US" altLang="ko-KR"/>
              <a:t>(thyroid hormone)</a:t>
            </a:r>
            <a:r>
              <a:rPr lang="ko-KR" altLang="en-US"/>
              <a:t>의 분비를 자극한다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TSH</a:t>
            </a:r>
            <a:r>
              <a:rPr lang="ko-KR" altLang="en-US"/>
              <a:t>가 없는 경우 갑상샘이 위축되며</a:t>
            </a:r>
            <a:r>
              <a:rPr lang="en-US" altLang="ko-KR"/>
              <a:t>, </a:t>
            </a:r>
            <a:r>
              <a:rPr lang="ko-KR" altLang="en-US"/>
              <a:t>매우 낮은 농도의 갑상샘 호르몬이 생산된다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반대로 자극호르몬이 아닌 호르몬을 비자극호르몬</a:t>
            </a:r>
            <a:r>
              <a:rPr lang="en-US" altLang="ko-KR"/>
              <a:t>(nontrophic)</a:t>
            </a:r>
            <a:r>
              <a:rPr lang="ko-KR" altLang="en-US"/>
              <a:t>호르몬이라 부르며</a:t>
            </a:r>
            <a:r>
              <a:rPr lang="en-US" altLang="ko-KR"/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이들은 내분비샘이 아닌 표적기관에 </a:t>
            </a:r>
            <a:r>
              <a:rPr lang="en-US" altLang="ko-KR"/>
              <a:t>1</a:t>
            </a:r>
            <a:r>
              <a:rPr lang="ko-KR" altLang="en-US"/>
              <a:t>차적인 효과를 갖는다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  <a:r>
              <a:rPr lang="ko-KR" altLang="en-US"/>
              <a:t>세포의 산소 소모율을 증가시키는 갑상샘호르몬은 비자극 호르몬의 한 예이다</a:t>
            </a:r>
          </a:p>
        </p:txBody>
      </p:sp>
    </p:spTree>
    <p:extLst>
      <p:ext uri="{BB962C8B-B14F-4D97-AF65-F5344CB8AC3E}">
        <p14:creationId xmlns:p14="http://schemas.microsoft.com/office/powerpoint/2010/main" val="5720385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Text Box 5"/>
          <p:cNvSpPr txBox="1">
            <a:spLocks noChangeArrowheads="1"/>
          </p:cNvSpPr>
          <p:nvPr/>
        </p:nvSpPr>
        <p:spPr bwMode="auto">
          <a:xfrm>
            <a:off x="0" y="158750"/>
            <a:ext cx="91440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ko-KR" altLang="en-US" b="1"/>
              <a:t>내분비 기능의 복잡성</a:t>
            </a:r>
            <a:r>
              <a:rPr lang="en-US" altLang="ko-KR" b="1"/>
              <a:t>.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 </a:t>
            </a:r>
            <a:r>
              <a:rPr lang="ko-KR" altLang="en-US" b="1"/>
              <a:t>하나의 내분비샘에서 여러 가지 호르몬이 생산될 수 있다</a:t>
            </a:r>
            <a:r>
              <a:rPr lang="en-US" altLang="ko-KR" b="1"/>
              <a:t>.</a:t>
            </a:r>
            <a:r>
              <a:rPr lang="en-US" altLang="ko-KR"/>
              <a:t> 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</a:t>
            </a:r>
            <a:r>
              <a:rPr lang="en-US" altLang="ko-KR"/>
              <a:t>-</a:t>
            </a:r>
            <a:r>
              <a:rPr lang="ko-KR" altLang="en-US"/>
              <a:t>예를 들어</a:t>
            </a:r>
            <a:r>
              <a:rPr lang="en-US" altLang="ko-KR"/>
              <a:t>, </a:t>
            </a:r>
            <a:r>
              <a:rPr lang="ko-KR" altLang="en-US"/>
              <a:t>포유류의 뇌하수체 전엽은 </a:t>
            </a:r>
            <a:r>
              <a:rPr lang="en-US" altLang="ko-KR"/>
              <a:t>6</a:t>
            </a:r>
            <a:r>
              <a:rPr lang="ko-KR" altLang="en-US"/>
              <a:t>종류의 서로 다른 호르몬을 분비하며</a:t>
            </a:r>
            <a:r>
              <a:rPr lang="en-US" altLang="ko-KR"/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이들은 분비샘 내의 서로 다르게 특화된 세포들에서 분비된다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-</a:t>
            </a:r>
            <a:r>
              <a:rPr lang="ko-KR" altLang="en-US"/>
              <a:t>각각의 호르몬은 서로 다른 조절 기작에 의해 조절되며</a:t>
            </a:r>
            <a:r>
              <a:rPr lang="en-US" altLang="ko-KR"/>
              <a:t>, </a:t>
            </a:r>
            <a:r>
              <a:rPr lang="ko-KR" altLang="en-US"/>
              <a:t>다른 기능을 갖는다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-</a:t>
            </a:r>
            <a:r>
              <a:rPr lang="ko-KR" altLang="en-US"/>
              <a:t>어떤 것들은 자극 호르몬의 기능은 다른 어떤 것들은 비자극 호르몬의 기능을 갖는다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/>
              <a:t> </a:t>
            </a:r>
            <a:r>
              <a:rPr lang="ko-KR" altLang="en-US" b="1"/>
              <a:t>한 종류의 호르몬이 </a:t>
            </a:r>
            <a:r>
              <a:rPr lang="en-US" altLang="ko-KR" b="1"/>
              <a:t>1</a:t>
            </a:r>
            <a:r>
              <a:rPr lang="ko-KR" altLang="en-US" b="1"/>
              <a:t>개 이상의 내분비샘에서 분비될 수 있다</a:t>
            </a:r>
            <a:r>
              <a:rPr lang="en-US" altLang="ko-KR" b="1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-</a:t>
            </a:r>
            <a:r>
              <a:rPr lang="ko-KR" altLang="en-US"/>
              <a:t>예를 들어</a:t>
            </a:r>
            <a:r>
              <a:rPr lang="en-US" altLang="ko-KR"/>
              <a:t>, </a:t>
            </a:r>
            <a:r>
              <a:rPr lang="ko-KR" altLang="en-US"/>
              <a:t>척추동물의 시상하부와 췌장은 각각 </a:t>
            </a:r>
            <a:r>
              <a:rPr lang="en-US" altLang="ko-KR"/>
              <a:t>somatostatin</a:t>
            </a:r>
            <a:r>
              <a:rPr lang="ko-KR" altLang="en-US"/>
              <a:t>을 분비한다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en-US" altLang="ko-KR"/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/>
              <a:t> </a:t>
            </a:r>
            <a:r>
              <a:rPr lang="ko-KR" altLang="en-US" b="1"/>
              <a:t>단일 호르몬이 한 종류 이상의 표적세포를 가져</a:t>
            </a:r>
            <a:r>
              <a:rPr lang="en-US" altLang="ko-KR" b="1"/>
              <a:t>, </a:t>
            </a:r>
            <a:r>
              <a:rPr lang="ko-KR" altLang="en-US" b="1"/>
              <a:t>한 종류 이상의 효과를 유도한다</a:t>
            </a:r>
            <a:r>
              <a:rPr lang="en-US" altLang="ko-KR" b="1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-</a:t>
            </a:r>
            <a:r>
              <a:rPr lang="ko-KR" altLang="en-US"/>
              <a:t>예를 들어</a:t>
            </a:r>
            <a:r>
              <a:rPr lang="en-US" altLang="ko-KR"/>
              <a:t>, </a:t>
            </a:r>
            <a:r>
              <a:rPr lang="ko-KR" altLang="en-US"/>
              <a:t>뇌하수체 후엽에서 분비되는 </a:t>
            </a:r>
            <a:r>
              <a:rPr lang="en-US" altLang="ko-KR"/>
              <a:t>vasopressin</a:t>
            </a:r>
            <a:r>
              <a:rPr lang="ko-KR" altLang="en-US"/>
              <a:t>은 포유류의 신장에서 물의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재흡수를 촉진하며</a:t>
            </a:r>
            <a:r>
              <a:rPr lang="en-US" altLang="ko-KR"/>
              <a:t>, </a:t>
            </a:r>
            <a:r>
              <a:rPr lang="ko-KR" altLang="en-US"/>
              <a:t>온몸의 소동맥의 수축을 촉진한다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-</a:t>
            </a:r>
            <a:r>
              <a:rPr lang="ko-KR" altLang="en-US"/>
              <a:t>때때로 여러 개의 표적세포를 갖는 호르몬들은 공통의 결과를 얻기 위하여</a:t>
            </a:r>
            <a:r>
              <a:rPr lang="en-US" altLang="ko-KR"/>
              <a:t>,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 </a:t>
            </a:r>
            <a:r>
              <a:rPr lang="ko-KR" altLang="en-US"/>
              <a:t>다양한 조직의 상호 협동을 유도한다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-</a:t>
            </a:r>
            <a:r>
              <a:rPr lang="ko-KR" altLang="en-US"/>
              <a:t>예를 들어</a:t>
            </a:r>
            <a:r>
              <a:rPr lang="en-US" altLang="ko-KR"/>
              <a:t>, </a:t>
            </a:r>
            <a:r>
              <a:rPr lang="ko-KR" altLang="en-US"/>
              <a:t>췌장에서 분비되는 인슐린은 근육</a:t>
            </a:r>
            <a:r>
              <a:rPr lang="en-US" altLang="ko-KR"/>
              <a:t>, </a:t>
            </a:r>
            <a:r>
              <a:rPr lang="ko-KR" altLang="en-US"/>
              <a:t>간</a:t>
            </a:r>
            <a:r>
              <a:rPr lang="en-US" altLang="ko-KR"/>
              <a:t>, </a:t>
            </a:r>
            <a:r>
              <a:rPr lang="ko-KR" altLang="en-US"/>
              <a:t>지방에서 식사 후 영양분의 흡수와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저장에 관련된 일을 함께 하도록 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48972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5"/>
          <p:cNvSpPr txBox="1">
            <a:spLocks noChangeArrowheads="1"/>
          </p:cNvSpPr>
          <p:nvPr/>
        </p:nvSpPr>
        <p:spPr bwMode="auto">
          <a:xfrm>
            <a:off x="0" y="44450"/>
            <a:ext cx="914400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 b="1"/>
              <a:t> 어떤 호르몬들의 분비는 주기를 갖는다</a:t>
            </a:r>
            <a:r>
              <a:rPr lang="en-US" altLang="ko-KR" b="1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-</a:t>
            </a:r>
            <a:r>
              <a:rPr lang="ko-KR" altLang="en-US"/>
              <a:t>주로 생식주기와 관련된 내분비 조절에서 나타나는데</a:t>
            </a:r>
            <a:r>
              <a:rPr lang="en-US" altLang="ko-KR"/>
              <a:t>, </a:t>
            </a:r>
            <a:r>
              <a:rPr lang="ko-KR" altLang="en-US"/>
              <a:t>다양한 호르몬들의 분비가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특정 패턴으로 변화한다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/>
              <a:t> </a:t>
            </a:r>
            <a:r>
              <a:rPr lang="ko-KR" altLang="en-US" b="1"/>
              <a:t>하나의 표적세포가 하나 이상의 호르몬에 의해 영향을 받을 수 있다</a:t>
            </a:r>
            <a:r>
              <a:rPr lang="en-US" altLang="ko-KR" b="1"/>
              <a:t>.</a:t>
            </a:r>
            <a:r>
              <a:rPr lang="en-US" altLang="ko-KR"/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-</a:t>
            </a:r>
            <a:r>
              <a:rPr lang="ko-KR" altLang="en-US"/>
              <a:t>어떤 세포는 다른 호르몬에 다르게 반응하기 위한 다른 수용체들을 갖는다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-</a:t>
            </a:r>
            <a:r>
              <a:rPr lang="ko-KR" altLang="en-US"/>
              <a:t>예를 들면</a:t>
            </a:r>
            <a:r>
              <a:rPr lang="en-US" altLang="ko-KR"/>
              <a:t>, </a:t>
            </a:r>
            <a:r>
              <a:rPr lang="ko-KR" altLang="en-US"/>
              <a:t>인슐린은 간세포 내의 특정 효소를 활성화하여 포도당을 글리코겐으로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 </a:t>
            </a:r>
            <a:r>
              <a:rPr lang="ko-KR" altLang="en-US"/>
              <a:t>합성하도록 촉진하는 반면</a:t>
            </a:r>
            <a:r>
              <a:rPr lang="en-US" altLang="ko-KR"/>
              <a:t>, </a:t>
            </a:r>
            <a:r>
              <a:rPr lang="ko-KR" altLang="en-US"/>
              <a:t>다른 호르몬인 글루카곤은 동일한 간세포에서</a:t>
            </a:r>
            <a:r>
              <a:rPr lang="en-US" altLang="ko-KR"/>
              <a:t>, </a:t>
            </a:r>
            <a:r>
              <a:rPr lang="ko-KR" altLang="en-US"/>
              <a:t>다른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효소를 활성화하여 글리코겐을 포도당으로 분해는 것을 촉진한다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ko-KR" altLang="en-US"/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 </a:t>
            </a:r>
            <a:r>
              <a:rPr lang="ko-KR" altLang="en-US" b="1"/>
              <a:t>동일한 화학신호전달물질이 분비된 조직에서 표적세포로 전달되는 방법에 따라</a:t>
            </a:r>
            <a:r>
              <a:rPr lang="en-US" altLang="ko-KR" b="1"/>
              <a:t>,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 b="1"/>
              <a:t>  </a:t>
            </a:r>
            <a:r>
              <a:rPr lang="ko-KR" altLang="en-US" b="1"/>
              <a:t>호르몬 또는 신경전달물질로 작용한다</a:t>
            </a:r>
            <a:r>
              <a:rPr lang="en-US" altLang="ko-KR" b="1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-</a:t>
            </a:r>
            <a:r>
              <a:rPr lang="ko-KR" altLang="en-US"/>
              <a:t>예를 들어</a:t>
            </a:r>
            <a:r>
              <a:rPr lang="en-US" altLang="ko-KR"/>
              <a:t>, </a:t>
            </a:r>
            <a:r>
              <a:rPr lang="ko-KR" altLang="en-US"/>
              <a:t>노르에피네프린은 척추동물의 부신수질에서는 호르몬으로 분비되고</a:t>
            </a:r>
            <a:r>
              <a:rPr lang="en-US" altLang="ko-KR"/>
              <a:t>,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교감신경절후 섬유에서는 신경전달물질로 방출된다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/>
              <a:t> </a:t>
            </a:r>
            <a:r>
              <a:rPr lang="ko-KR" altLang="en-US" b="1"/>
              <a:t>어떤 기관은 주 기능이 내분비</a:t>
            </a:r>
            <a:r>
              <a:rPr lang="en-US" altLang="ko-KR" b="1"/>
              <a:t>(</a:t>
            </a:r>
            <a:r>
              <a:rPr lang="ko-KR" altLang="en-US" b="1"/>
              <a:t>단지 분비만을 위해 특성화</a:t>
            </a:r>
            <a:r>
              <a:rPr lang="en-US" altLang="ko-KR" b="1"/>
              <a:t>)</a:t>
            </a:r>
            <a:r>
              <a:rPr lang="ko-KR" altLang="en-US" b="1"/>
              <a:t>이며</a:t>
            </a:r>
            <a:r>
              <a:rPr lang="en-US" altLang="ko-KR" b="1"/>
              <a:t>, </a:t>
            </a:r>
            <a:r>
              <a:rPr lang="ko-KR" altLang="en-US" b="1"/>
              <a:t>다른 내분비 기관들은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 b="1"/>
              <a:t>  호르몬을 분비하는 내분비 기관으로서의 기능 이외에</a:t>
            </a:r>
            <a:r>
              <a:rPr lang="en-US" altLang="ko-KR" b="1"/>
              <a:t>, </a:t>
            </a:r>
            <a:r>
              <a:rPr lang="ko-KR" altLang="en-US" b="1"/>
              <a:t>다른 기능을 수행한다</a:t>
            </a:r>
            <a:r>
              <a:rPr lang="en-US" altLang="ko-KR" b="1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-</a:t>
            </a:r>
            <a:r>
              <a:rPr lang="ko-KR" altLang="en-US"/>
              <a:t>예를 들어</a:t>
            </a:r>
            <a:r>
              <a:rPr lang="en-US" altLang="ko-KR"/>
              <a:t>, </a:t>
            </a:r>
            <a:r>
              <a:rPr lang="ko-KR" altLang="en-US"/>
              <a:t>척추동물의 정소는 성호르몬인 테스토스테론을 분비할 뿐만 아니라</a:t>
            </a:r>
            <a:r>
              <a:rPr lang="en-US" altLang="ko-KR"/>
              <a:t>,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  </a:t>
            </a:r>
            <a:r>
              <a:rPr lang="ko-KR" altLang="en-US"/>
              <a:t>정자를 생산한다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037053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1390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9.15 </a:t>
            </a:r>
            <a:r>
              <a:rPr lang="ko-KR" altLang="en-US" b="1"/>
              <a:t>혈관계</a:t>
            </a:r>
          </a:p>
        </p:txBody>
      </p:sp>
      <p:pic>
        <p:nvPicPr>
          <p:cNvPr id="232451" name="Picture 6" descr="표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" t="19043" r="1346" b="19043"/>
          <a:stretch>
            <a:fillRect/>
          </a:stretch>
        </p:blipFill>
        <p:spPr bwMode="auto">
          <a:xfrm>
            <a:off x="179388" y="1341438"/>
            <a:ext cx="8713787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5881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grpSp>
        <p:nvGrpSpPr>
          <p:cNvPr id="287747" name="Group 6"/>
          <p:cNvGrpSpPr>
            <a:grpSpLocks/>
          </p:cNvGrpSpPr>
          <p:nvPr/>
        </p:nvGrpSpPr>
        <p:grpSpPr bwMode="auto">
          <a:xfrm>
            <a:off x="1763713" y="692150"/>
            <a:ext cx="5783262" cy="5986463"/>
            <a:chOff x="1051" y="166"/>
            <a:chExt cx="3643" cy="3771"/>
          </a:xfrm>
        </p:grpSpPr>
        <p:pic>
          <p:nvPicPr>
            <p:cNvPr id="287749" name="Picture 4" descr="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32" t="2380" r="17505" b="952"/>
            <a:stretch>
              <a:fillRect/>
            </a:stretch>
          </p:blipFill>
          <p:spPr bwMode="auto">
            <a:xfrm>
              <a:off x="1051" y="166"/>
              <a:ext cx="3622" cy="3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7750" name="Rectangle 5"/>
            <p:cNvSpPr>
              <a:spLocks noChangeArrowheads="1"/>
            </p:cNvSpPr>
            <p:nvPr/>
          </p:nvSpPr>
          <p:spPr bwMode="auto">
            <a:xfrm>
              <a:off x="4332" y="3657"/>
              <a:ext cx="362" cy="2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287748" name="Text Box 7"/>
          <p:cNvSpPr txBox="1">
            <a:spLocks noChangeArrowheads="1"/>
          </p:cNvSpPr>
          <p:nvPr/>
        </p:nvSpPr>
        <p:spPr bwMode="auto">
          <a:xfrm>
            <a:off x="2987675" y="115888"/>
            <a:ext cx="2273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포유동물의 내분비계</a:t>
            </a:r>
          </a:p>
        </p:txBody>
      </p:sp>
    </p:spTree>
    <p:extLst>
      <p:ext uri="{BB962C8B-B14F-4D97-AF65-F5344CB8AC3E}">
        <p14:creationId xmlns:p14="http://schemas.microsoft.com/office/powerpoint/2010/main" val="32257090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  </a:t>
            </a:r>
          </a:p>
        </p:txBody>
      </p:sp>
      <p:sp>
        <p:nvSpPr>
          <p:cNvPr id="288771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88772" name="Text Box 5"/>
          <p:cNvSpPr txBox="1">
            <a:spLocks noChangeArrowheads="1"/>
          </p:cNvSpPr>
          <p:nvPr/>
        </p:nvSpPr>
        <p:spPr bwMode="auto">
          <a:xfrm>
            <a:off x="158750" y="122238"/>
            <a:ext cx="8609013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 b="1"/>
              <a:t>호르몬은 화학적으로 </a:t>
            </a:r>
            <a:r>
              <a:rPr lang="en-US" altLang="ko-KR" b="1"/>
              <a:t>3 </a:t>
            </a:r>
            <a:r>
              <a:rPr lang="ko-KR" altLang="en-US" b="1"/>
              <a:t>종류로 구분된다</a:t>
            </a:r>
          </a:p>
          <a:p>
            <a:pPr eaLnBrk="1" hangingPunct="1">
              <a:buFontTx/>
              <a:buChar char="•"/>
            </a:pPr>
            <a:r>
              <a:rPr lang="en-US" altLang="ko-KR" b="1"/>
              <a:t>: </a:t>
            </a:r>
            <a:r>
              <a:rPr lang="ko-KR" altLang="en-US" b="1"/>
              <a:t>펩티드와 단백질</a:t>
            </a:r>
            <a:r>
              <a:rPr lang="en-US" altLang="ko-KR" b="1"/>
              <a:t>, </a:t>
            </a:r>
            <a:r>
              <a:rPr lang="ko-KR" altLang="en-US" b="1"/>
              <a:t>아민 계통</a:t>
            </a:r>
            <a:r>
              <a:rPr lang="en-US" altLang="ko-KR" b="1"/>
              <a:t>, </a:t>
            </a:r>
            <a:r>
              <a:rPr lang="ko-KR" altLang="en-US" b="1"/>
              <a:t>스테로이드 계통</a:t>
            </a:r>
          </a:p>
          <a:p>
            <a:pPr eaLnBrk="1" hangingPunct="1"/>
            <a:r>
              <a:rPr lang="en-US" altLang="ko-KR"/>
              <a:t>1. </a:t>
            </a:r>
            <a:r>
              <a:rPr lang="ko-KR" altLang="en-US"/>
              <a:t>펩티드 호르몬과 단백질 호르몬은 아미노산들이 다양한 길이로 배열되어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(</a:t>
            </a:r>
            <a:r>
              <a:rPr lang="ko-KR" altLang="en-US"/>
              <a:t>펩티드</a:t>
            </a:r>
            <a:r>
              <a:rPr lang="en-US" altLang="ko-KR"/>
              <a:t>: </a:t>
            </a:r>
            <a:r>
              <a:rPr lang="ko-KR" altLang="en-US"/>
              <a:t>짧은 사슬</a:t>
            </a:r>
            <a:r>
              <a:rPr lang="en-US" altLang="ko-KR"/>
              <a:t>, </a:t>
            </a:r>
            <a:r>
              <a:rPr lang="ko-KR" altLang="en-US"/>
              <a:t>단백질</a:t>
            </a:r>
            <a:r>
              <a:rPr lang="en-US" altLang="ko-KR"/>
              <a:t>: </a:t>
            </a:r>
            <a:r>
              <a:rPr lang="ko-KR" altLang="en-US"/>
              <a:t>긴 사슬</a:t>
            </a:r>
            <a:r>
              <a:rPr lang="en-US" altLang="ko-KR"/>
              <a:t>)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동물의 주요 호르몬들이 이 부류에 해당되며</a:t>
            </a:r>
            <a:r>
              <a:rPr lang="en-US" altLang="ko-KR"/>
              <a:t>, </a:t>
            </a:r>
            <a:r>
              <a:rPr lang="ko-KR" altLang="en-US"/>
              <a:t>이들은 척추동물의</a:t>
            </a:r>
          </a:p>
          <a:p>
            <a:pPr eaLnBrk="1" hangingPunct="1"/>
            <a:r>
              <a:rPr lang="ko-KR" altLang="en-US"/>
              <a:t>   시상하부</a:t>
            </a:r>
            <a:r>
              <a:rPr lang="en-US" altLang="ko-KR"/>
              <a:t>, </a:t>
            </a:r>
            <a:r>
              <a:rPr lang="ko-KR" altLang="en-US"/>
              <a:t>뇌하수체 전엽</a:t>
            </a:r>
            <a:r>
              <a:rPr lang="en-US" altLang="ko-KR"/>
              <a:t>, </a:t>
            </a:r>
            <a:r>
              <a:rPr lang="ko-KR" altLang="en-US"/>
              <a:t>뇌하수체 후엽</a:t>
            </a:r>
            <a:r>
              <a:rPr lang="en-US" altLang="ko-KR"/>
              <a:t>, </a:t>
            </a:r>
            <a:r>
              <a:rPr lang="ko-KR" altLang="en-US"/>
              <a:t>송과샘</a:t>
            </a:r>
            <a:r>
              <a:rPr lang="en-US" altLang="ko-KR"/>
              <a:t>, </a:t>
            </a:r>
            <a:r>
              <a:rPr lang="ko-KR" altLang="en-US"/>
              <a:t>췌장</a:t>
            </a:r>
            <a:r>
              <a:rPr lang="en-US" altLang="ko-KR"/>
              <a:t>, </a:t>
            </a:r>
            <a:r>
              <a:rPr lang="ko-KR" altLang="en-US"/>
              <a:t>부갑상샘</a:t>
            </a:r>
            <a:r>
              <a:rPr lang="en-US" altLang="ko-KR"/>
              <a:t>, </a:t>
            </a:r>
            <a:r>
              <a:rPr lang="ko-KR" altLang="en-US"/>
              <a:t>위장관</a:t>
            </a:r>
            <a:r>
              <a:rPr lang="en-US" altLang="ko-KR"/>
              <a:t>, </a:t>
            </a:r>
            <a:r>
              <a:rPr lang="ko-KR" altLang="en-US"/>
              <a:t>신장</a:t>
            </a:r>
            <a:r>
              <a:rPr lang="en-US" altLang="ko-KR"/>
              <a:t>,</a:t>
            </a:r>
          </a:p>
          <a:p>
            <a:pPr eaLnBrk="1" hangingPunct="1"/>
            <a:r>
              <a:rPr lang="ko-KR" altLang="en-US"/>
              <a:t>   간</a:t>
            </a:r>
            <a:r>
              <a:rPr lang="en-US" altLang="ko-KR"/>
              <a:t>, </a:t>
            </a:r>
            <a:r>
              <a:rPr lang="ko-KR" altLang="en-US"/>
              <a:t>갑상샘</a:t>
            </a:r>
            <a:r>
              <a:rPr lang="en-US" altLang="ko-KR"/>
              <a:t>, </a:t>
            </a:r>
            <a:r>
              <a:rPr lang="ko-KR" altLang="en-US"/>
              <a:t>심장 등에서 합성 분비된다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2. </a:t>
            </a:r>
            <a:r>
              <a:rPr lang="ko-KR" altLang="en-US"/>
              <a:t>아민</a:t>
            </a:r>
            <a:r>
              <a:rPr lang="en-US" altLang="ko-KR"/>
              <a:t>(amine) </a:t>
            </a:r>
            <a:r>
              <a:rPr lang="ko-KR" altLang="en-US"/>
              <a:t>계통은 </a:t>
            </a:r>
            <a:r>
              <a:rPr lang="en-US" altLang="ko-KR"/>
              <a:t>tyrosine </a:t>
            </a:r>
            <a:r>
              <a:rPr lang="ko-KR" altLang="en-US"/>
              <a:t>아미노산에서 유도된 것들로 척추 동물의</a:t>
            </a:r>
          </a:p>
          <a:p>
            <a:pPr eaLnBrk="1" hangingPunct="1"/>
            <a:r>
              <a:rPr lang="ko-KR" altLang="en-US"/>
              <a:t>    갑상샘과 부신수질 등에서 분비된다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</a:t>
            </a:r>
            <a:r>
              <a:rPr lang="ko-KR" altLang="en-US"/>
              <a:t>부신수질질 호르몬은 </a:t>
            </a:r>
            <a:r>
              <a:rPr lang="en-US" altLang="ko-KR"/>
              <a:t>catecholamine</a:t>
            </a:r>
            <a:r>
              <a:rPr lang="ko-KR" altLang="en-US"/>
              <a:t>으로 불린다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3. </a:t>
            </a:r>
            <a:r>
              <a:rPr lang="ko-KR" altLang="en-US"/>
              <a:t>스테로이드</a:t>
            </a:r>
            <a:r>
              <a:rPr lang="en-US" altLang="ko-KR"/>
              <a:t>(steroid) </a:t>
            </a:r>
            <a:r>
              <a:rPr lang="ko-KR" altLang="en-US"/>
              <a:t>계통은 콜레스테롤에서 유도된 중성 지방으로</a:t>
            </a:r>
            <a:r>
              <a:rPr lang="en-US" altLang="ko-KR"/>
              <a:t>, </a:t>
            </a:r>
            <a:r>
              <a:rPr lang="ko-KR" altLang="en-US"/>
              <a:t>척추동물의 </a:t>
            </a:r>
          </a:p>
          <a:p>
            <a:pPr eaLnBrk="1" hangingPunct="1"/>
            <a:r>
              <a:rPr lang="ko-KR" altLang="en-US"/>
              <a:t>    부신피질과 생식소</a:t>
            </a:r>
            <a:r>
              <a:rPr lang="en-US" altLang="ko-KR"/>
              <a:t>, </a:t>
            </a:r>
            <a:r>
              <a:rPr lang="ko-KR" altLang="en-US"/>
              <a:t>그리고 포유류의 태반에서 분비된다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각 그룹 내에서</a:t>
            </a:r>
            <a:r>
              <a:rPr lang="en-US" altLang="ko-KR"/>
              <a:t>, </a:t>
            </a:r>
            <a:r>
              <a:rPr lang="ko-KR" altLang="en-US"/>
              <a:t>호르몬 간의 미세한 화학적 구조적 차이가</a:t>
            </a:r>
            <a:r>
              <a:rPr lang="en-US" altLang="ko-KR"/>
              <a:t>, </a:t>
            </a:r>
            <a:r>
              <a:rPr lang="ko-KR" altLang="en-US"/>
              <a:t>생물학적 반응의 큰</a:t>
            </a:r>
          </a:p>
          <a:p>
            <a:pPr eaLnBrk="1" hangingPunct="1"/>
            <a:r>
              <a:rPr lang="ko-KR" altLang="en-US"/>
              <a:t>  차이를 나타내게 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(</a:t>
            </a:r>
            <a:r>
              <a:rPr lang="ko-KR" altLang="en-US"/>
              <a:t>테스토스테론과 에스토로젠은 아주 미세한 차이를 갖는다</a:t>
            </a:r>
            <a:r>
              <a:rPr lang="en-US" altLang="ko-KR"/>
              <a:t>)</a:t>
            </a:r>
          </a:p>
        </p:txBody>
      </p:sp>
      <p:pic>
        <p:nvPicPr>
          <p:cNvPr id="288773" name="Picture 7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21423" r="10100" b="45226"/>
          <a:stretch>
            <a:fillRect/>
          </a:stretch>
        </p:blipFill>
        <p:spPr>
          <a:xfrm>
            <a:off x="2195513" y="5300663"/>
            <a:ext cx="4791075" cy="14160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8774" name="Text Box 8"/>
          <p:cNvSpPr txBox="1">
            <a:spLocks noChangeArrowheads="1"/>
          </p:cNvSpPr>
          <p:nvPr/>
        </p:nvSpPr>
        <p:spPr bwMode="auto">
          <a:xfrm>
            <a:off x="808038" y="5522913"/>
            <a:ext cx="1555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테스토스테론</a:t>
            </a:r>
          </a:p>
          <a:p>
            <a:pPr eaLnBrk="1" hangingPunct="1"/>
            <a:r>
              <a:rPr lang="en-US" altLang="ko-KR"/>
              <a:t>(</a:t>
            </a:r>
            <a:r>
              <a:rPr lang="ko-KR" altLang="en-US"/>
              <a:t>남성호르몬</a:t>
            </a:r>
            <a:r>
              <a:rPr lang="en-US" altLang="ko-KR"/>
              <a:t>)</a:t>
            </a:r>
          </a:p>
        </p:txBody>
      </p:sp>
      <p:sp>
        <p:nvSpPr>
          <p:cNvPr id="288775" name="Text Box 9"/>
          <p:cNvSpPr txBox="1">
            <a:spLocks noChangeArrowheads="1"/>
          </p:cNvSpPr>
          <p:nvPr/>
        </p:nvSpPr>
        <p:spPr bwMode="auto">
          <a:xfrm>
            <a:off x="7048500" y="5516563"/>
            <a:ext cx="149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에스트로젠</a:t>
            </a:r>
          </a:p>
          <a:p>
            <a:pPr eaLnBrk="1" hangingPunct="1"/>
            <a:r>
              <a:rPr lang="en-US" altLang="ko-KR"/>
              <a:t>(</a:t>
            </a:r>
            <a:r>
              <a:rPr lang="ko-KR" altLang="en-US"/>
              <a:t>여성호르몬</a:t>
            </a:r>
            <a:r>
              <a:rPr lang="en-US" altLang="ko-KR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83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4"/>
          <p:cNvSpPr txBox="1">
            <a:spLocks noChangeArrowheads="1"/>
          </p:cNvSpPr>
          <p:nvPr/>
        </p:nvSpPr>
        <p:spPr bwMode="auto">
          <a:xfrm>
            <a:off x="158750" y="122238"/>
            <a:ext cx="8556625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 b="1"/>
              <a:t> 호르몬들의 용해 특성</a:t>
            </a:r>
          </a:p>
          <a:p>
            <a:pPr eaLnBrk="1" hangingPunct="1">
              <a:buFontTx/>
              <a:buChar char="-"/>
            </a:pPr>
            <a:r>
              <a:rPr lang="ko-KR" altLang="en-US"/>
              <a:t>호르몬의 화학적 특성 중 용해도는 호르몬이 합성되고</a:t>
            </a:r>
            <a:r>
              <a:rPr lang="en-US" altLang="ko-KR"/>
              <a:t>, </a:t>
            </a:r>
            <a:r>
              <a:rPr lang="ko-KR" altLang="en-US"/>
              <a:t>저장되고</a:t>
            </a:r>
            <a:r>
              <a:rPr lang="en-US" altLang="ko-KR"/>
              <a:t>, </a:t>
            </a:r>
            <a:r>
              <a:rPr lang="ko-KR" altLang="en-US"/>
              <a:t>분비되는 방법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혈액을 통한 수송 방법</a:t>
            </a:r>
            <a:r>
              <a:rPr lang="en-US" altLang="ko-KR"/>
              <a:t>, </a:t>
            </a:r>
            <a:r>
              <a:rPr lang="ko-KR" altLang="en-US"/>
              <a:t>표적세포에 영향을 끼치는 기작</a:t>
            </a:r>
            <a:r>
              <a:rPr lang="en-US" altLang="ko-KR"/>
              <a:t>, </a:t>
            </a:r>
            <a:r>
              <a:rPr lang="ko-KR" altLang="en-US"/>
              <a:t>순환계에서의 반감기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단기간</a:t>
            </a:r>
            <a:r>
              <a:rPr lang="en-US" altLang="ko-KR"/>
              <a:t>-</a:t>
            </a:r>
            <a:r>
              <a:rPr lang="ko-KR" altLang="en-US"/>
              <a:t>장기간의 조절 기작의 형태를 결정한다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용해도의 차이는 호르몬의 기능에 절대적 영향을 끼친다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모든 펩티드와 카테콜아민은 친수성이다</a:t>
            </a:r>
            <a:r>
              <a:rPr lang="en-US" altLang="ko-KR"/>
              <a:t>. </a:t>
            </a:r>
          </a:p>
          <a:p>
            <a:pPr eaLnBrk="1" hangingPunct="1"/>
            <a:r>
              <a:rPr lang="ko-KR" altLang="en-US"/>
              <a:t>  즉</a:t>
            </a:r>
            <a:r>
              <a:rPr lang="en-US" altLang="ko-KR"/>
              <a:t>, </a:t>
            </a:r>
            <a:r>
              <a:rPr lang="ko-KR" altLang="en-US"/>
              <a:t>물에 높은 용해도와 지질에 낮은 용해도를 갖는다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모든 스테로이드와 갑상샘호르몬은 친지질성</a:t>
            </a:r>
            <a:r>
              <a:rPr lang="en-US" altLang="ko-KR"/>
              <a:t>(</a:t>
            </a:r>
            <a:r>
              <a:rPr lang="ko-KR" altLang="en-US"/>
              <a:t>소수성</a:t>
            </a:r>
            <a:r>
              <a:rPr lang="en-US" altLang="ko-KR"/>
              <a:t>)</a:t>
            </a:r>
            <a:r>
              <a:rPr lang="ko-KR" altLang="en-US"/>
              <a:t>이다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즉</a:t>
            </a:r>
            <a:r>
              <a:rPr lang="en-US" altLang="ko-KR"/>
              <a:t>, </a:t>
            </a:r>
            <a:r>
              <a:rPr lang="ko-KR" altLang="en-US"/>
              <a:t>지질에 높은 용해도와 물에 낮은 용해도를 갖는다</a:t>
            </a:r>
            <a:r>
              <a:rPr lang="en-US" altLang="ko-KR"/>
              <a:t>.</a:t>
            </a:r>
          </a:p>
          <a:p>
            <a:pPr eaLnBrk="1" hangingPunct="1">
              <a:buFontTx/>
              <a:buChar char="-"/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455653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Text Box 4"/>
          <p:cNvSpPr txBox="1">
            <a:spLocks noChangeArrowheads="1"/>
          </p:cNvSpPr>
          <p:nvPr/>
        </p:nvSpPr>
        <p:spPr bwMode="auto">
          <a:xfrm>
            <a:off x="158750" y="122238"/>
            <a:ext cx="9043988" cy="668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/>
              <a:t> </a:t>
            </a:r>
            <a:r>
              <a:rPr lang="ko-KR" altLang="en-US" b="1"/>
              <a:t>호르몬의 합성</a:t>
            </a:r>
            <a:r>
              <a:rPr lang="en-US" altLang="ko-KR" b="1"/>
              <a:t>, </a:t>
            </a:r>
            <a:r>
              <a:rPr lang="ko-KR" altLang="en-US" b="1"/>
              <a:t>저장</a:t>
            </a:r>
            <a:r>
              <a:rPr lang="en-US" altLang="ko-KR" b="1"/>
              <a:t>, </a:t>
            </a:r>
            <a:r>
              <a:rPr lang="ko-KR" altLang="en-US" b="1"/>
              <a:t>분비 기작은 호르몬의 그룹에 따라 다양하다</a:t>
            </a:r>
            <a:r>
              <a:rPr lang="en-US" altLang="ko-KR" b="1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각 호르몬 그룹에 따른 화학적 차이로 인해 합성</a:t>
            </a:r>
            <a:r>
              <a:rPr lang="en-US" altLang="ko-KR"/>
              <a:t>, </a:t>
            </a:r>
            <a:r>
              <a:rPr lang="ko-KR" altLang="en-US"/>
              <a:t>저장</a:t>
            </a:r>
            <a:r>
              <a:rPr lang="en-US" altLang="ko-KR"/>
              <a:t>, </a:t>
            </a:r>
            <a:r>
              <a:rPr lang="ko-KR" altLang="en-US"/>
              <a:t>분비가 차이를 보인다</a:t>
            </a:r>
            <a:r>
              <a:rPr lang="en-US" altLang="ko-KR"/>
              <a:t>.</a:t>
            </a:r>
          </a:p>
          <a:p>
            <a:pPr eaLnBrk="1" hangingPunct="1"/>
            <a:endParaRPr lang="ko-KR" altLang="en-US"/>
          </a:p>
          <a:p>
            <a:pPr eaLnBrk="1" hangingPunct="1"/>
            <a:r>
              <a:rPr lang="ko-KR" altLang="en-US" b="1"/>
              <a:t>펩티드 호르몬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펩티드 호르몬은 다른 종류의 단백질 합성에 사용되는 방법과 동일하게 합성된다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내분비 세포에서 분비되기 때문에 합성된 호르몬은 분비되기 전까지 막에 둘러싸여</a:t>
            </a:r>
          </a:p>
          <a:p>
            <a:pPr eaLnBrk="1" hangingPunct="1"/>
            <a:r>
              <a:rPr lang="ko-KR" altLang="en-US"/>
              <a:t>  세포내 단백질과 격리된다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</a:p>
          <a:p>
            <a:pPr eaLnBrk="1" hangingPunct="1"/>
            <a:r>
              <a:rPr lang="en-US" altLang="ko-KR"/>
              <a:t>1. </a:t>
            </a:r>
            <a:r>
              <a:rPr lang="ko-KR" altLang="en-US"/>
              <a:t>큰 전구체 단백질</a:t>
            </a:r>
            <a:r>
              <a:rPr lang="en-US" altLang="ko-KR"/>
              <a:t>(precursor protein)</a:t>
            </a:r>
            <a:r>
              <a:rPr lang="ko-KR" altLang="en-US"/>
              <a:t> 또는 전전구호르몬</a:t>
            </a:r>
            <a:r>
              <a:rPr lang="en-US" altLang="ko-KR"/>
              <a:t>(preprohormone)</a:t>
            </a:r>
            <a:r>
              <a:rPr lang="ko-KR" altLang="en-US"/>
              <a:t>은</a:t>
            </a:r>
          </a:p>
          <a:p>
            <a:pPr eaLnBrk="1" hangingPunct="1"/>
            <a:r>
              <a:rPr lang="ko-KR" altLang="en-US"/>
              <a:t>      조면소포체상의 리보솜에서 합성된다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</a:t>
            </a:r>
            <a:r>
              <a:rPr lang="ko-KR" altLang="en-US"/>
              <a:t>합성된 전전구체 호르몬은 활면소포체에서 소낭으로 떨어져 나와 골지체로 </a:t>
            </a:r>
          </a:p>
          <a:p>
            <a:pPr eaLnBrk="1" hangingPunct="1"/>
            <a:r>
              <a:rPr lang="ko-KR" altLang="en-US"/>
              <a:t>      이동한다</a:t>
            </a:r>
            <a:r>
              <a:rPr lang="en-US" altLang="ko-KR"/>
              <a:t>.  </a:t>
            </a:r>
          </a:p>
          <a:p>
            <a:pPr eaLnBrk="1" hangingPunct="1"/>
            <a:r>
              <a:rPr lang="en-US" altLang="ko-KR"/>
              <a:t>  2. </a:t>
            </a:r>
            <a:r>
              <a:rPr lang="ko-KR" altLang="en-US"/>
              <a:t>소포체와 골지체를 거치는 동안 큰 전전구호르몬 분자는 쪼개져 </a:t>
            </a:r>
            <a:r>
              <a:rPr lang="en-US" altLang="ko-KR"/>
              <a:t>1</a:t>
            </a:r>
            <a:r>
              <a:rPr lang="ko-KR" altLang="en-US"/>
              <a:t>차적으로</a:t>
            </a:r>
          </a:p>
          <a:p>
            <a:pPr eaLnBrk="1" hangingPunct="1"/>
            <a:r>
              <a:rPr lang="ko-KR" altLang="en-US"/>
              <a:t>      전구호르몬</a:t>
            </a:r>
            <a:r>
              <a:rPr lang="en-US" altLang="ko-KR"/>
              <a:t>(prohormone)</a:t>
            </a:r>
            <a:r>
              <a:rPr lang="ko-KR" altLang="en-US"/>
              <a:t>으로</a:t>
            </a:r>
            <a:r>
              <a:rPr lang="en-US" altLang="ko-KR"/>
              <a:t>, </a:t>
            </a:r>
            <a:r>
              <a:rPr lang="ko-KR" altLang="en-US"/>
              <a:t>궁극적으로는 활성호르몬</a:t>
            </a:r>
            <a:r>
              <a:rPr lang="en-US" altLang="ko-KR"/>
              <a:t>(active hormone)</a:t>
            </a:r>
            <a:r>
              <a:rPr lang="ko-KR" altLang="en-US"/>
              <a:t>으로 </a:t>
            </a:r>
          </a:p>
          <a:p>
            <a:pPr eaLnBrk="1" hangingPunct="1"/>
            <a:r>
              <a:rPr lang="ko-KR" altLang="en-US"/>
              <a:t>      짧아진다</a:t>
            </a:r>
            <a:r>
              <a:rPr lang="en-US" altLang="ko-KR"/>
              <a:t>. </a:t>
            </a:r>
          </a:p>
          <a:p>
            <a:pPr eaLnBrk="1" hangingPunct="1"/>
            <a:r>
              <a:rPr lang="en-US" altLang="ko-KR"/>
              <a:t>      </a:t>
            </a:r>
            <a:r>
              <a:rPr lang="ko-KR" altLang="en-US"/>
              <a:t>하나의 전구호르몬이 여러 개의 활성 호르몬으로 쪼개지는 경우도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(pro-opiomelanocortin </a:t>
            </a:r>
            <a:r>
              <a:rPr lang="ko-KR" altLang="en-US"/>
              <a:t>전구체 분자는 부신피질자극호르몬</a:t>
            </a:r>
            <a:r>
              <a:rPr lang="en-US" altLang="ko-KR"/>
              <a:t>(adrenocorticotrophic</a:t>
            </a:r>
          </a:p>
          <a:p>
            <a:pPr eaLnBrk="1" hangingPunct="1"/>
            <a:r>
              <a:rPr lang="en-US" altLang="ko-KR"/>
              <a:t>      hormone, ACTH), </a:t>
            </a:r>
            <a:r>
              <a:rPr lang="ko-KR" altLang="en-US"/>
              <a:t>멜라닌세포자극호르몬</a:t>
            </a:r>
            <a:r>
              <a:rPr lang="en-US" altLang="ko-KR"/>
              <a:t>(melanocyte-stimulating hormone),</a:t>
            </a:r>
          </a:p>
          <a:p>
            <a:pPr eaLnBrk="1" hangingPunct="1"/>
            <a:r>
              <a:rPr lang="en-US" altLang="ko-KR"/>
              <a:t>      </a:t>
            </a:r>
            <a:r>
              <a:rPr lang="ko-KR" altLang="en-US"/>
              <a:t>베타</a:t>
            </a:r>
            <a:r>
              <a:rPr lang="en-US" altLang="ko-KR"/>
              <a:t>-</a:t>
            </a:r>
            <a:r>
              <a:rPr lang="ko-KR" altLang="en-US"/>
              <a:t>엔도르핀</a:t>
            </a:r>
            <a:r>
              <a:rPr lang="en-US" altLang="ko-KR"/>
              <a:t>(beta-endolphin)</a:t>
            </a:r>
            <a:r>
              <a:rPr lang="ko-KR" altLang="en-US"/>
              <a:t>의 세 가지 활성 호르몬으로 쪼개진다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  3. </a:t>
            </a:r>
            <a:r>
              <a:rPr lang="ko-KR" altLang="en-US"/>
              <a:t>골지체는 가공이 완성된 호르몬들을 농축하고</a:t>
            </a:r>
            <a:r>
              <a:rPr lang="en-US" altLang="ko-KR"/>
              <a:t>, </a:t>
            </a:r>
            <a:r>
              <a:rPr lang="ko-KR" altLang="en-US"/>
              <a:t>분비 신호가 오기 전까지 세포질</a:t>
            </a:r>
          </a:p>
          <a:p>
            <a:pPr eaLnBrk="1" hangingPunct="1"/>
            <a:r>
              <a:rPr lang="ko-KR" altLang="en-US"/>
              <a:t>      안에 저장할 수 있도록 분비 소낭으로 포장한다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4. </a:t>
            </a:r>
            <a:r>
              <a:rPr lang="ko-KR" altLang="en-US"/>
              <a:t>적합한 자극에 반응하여</a:t>
            </a:r>
            <a:r>
              <a:rPr lang="en-US" altLang="ko-KR"/>
              <a:t>, </a:t>
            </a:r>
            <a:r>
              <a:rPr lang="ko-KR" altLang="en-US"/>
              <a:t>분비 소낭은 원형질막과 융합하고 세포외배출 기작을</a:t>
            </a:r>
          </a:p>
          <a:p>
            <a:pPr eaLnBrk="1" hangingPunct="1"/>
            <a:r>
              <a:rPr lang="ko-KR" altLang="en-US"/>
              <a:t>      통해 세포 외부로 내용물을 분비한다</a:t>
            </a:r>
            <a:r>
              <a:rPr lang="en-US" altLang="ko-KR"/>
              <a:t>.</a:t>
            </a:r>
            <a:r>
              <a:rPr lang="ko-KR" altLang="en-US"/>
              <a:t>혈액은 분비된 호르몬을 받아 들인다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6877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ext Box 4"/>
          <p:cNvSpPr txBox="1">
            <a:spLocks noChangeArrowheads="1"/>
          </p:cNvSpPr>
          <p:nvPr/>
        </p:nvSpPr>
        <p:spPr bwMode="auto">
          <a:xfrm>
            <a:off x="158750" y="122238"/>
            <a:ext cx="8850313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스테로이드 호르몬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모든 스테로이드 합성세포</a:t>
            </a:r>
            <a:r>
              <a:rPr lang="en-US" altLang="ko-KR"/>
              <a:t>(steroidogenic cell)</a:t>
            </a:r>
            <a:r>
              <a:rPr lang="ko-KR" altLang="en-US"/>
              <a:t>는 호르몬을 생산 및 분비하기 위해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1. </a:t>
            </a:r>
            <a:r>
              <a:rPr lang="ko-KR" altLang="en-US"/>
              <a:t>콜레스테롤을 모든 스테로이드 호르몬의 공통적인 전구체로 사용한다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</a:t>
            </a:r>
            <a:r>
              <a:rPr lang="ko-KR" altLang="en-US"/>
              <a:t>척추동물의 스테로이드 합성 세포는 스스로 콜레스테롤을 합성할 수 있으나</a:t>
            </a:r>
            <a:r>
              <a:rPr lang="en-US" altLang="ko-KR"/>
              <a:t>,</a:t>
            </a:r>
          </a:p>
          <a:p>
            <a:pPr eaLnBrk="1" hangingPunct="1"/>
            <a:r>
              <a:rPr lang="ko-KR" altLang="en-US"/>
              <a:t>      대부분은 세포 내로 흡수된 저밀도 지방단백질</a:t>
            </a:r>
            <a:r>
              <a:rPr lang="en-US" altLang="ko-KR"/>
              <a:t>(LDL)</a:t>
            </a:r>
            <a:r>
              <a:rPr lang="ko-KR" altLang="en-US"/>
              <a:t>이 리소좀의 효소에 의해</a:t>
            </a:r>
          </a:p>
          <a:p>
            <a:pPr eaLnBrk="1" hangingPunct="1"/>
            <a:r>
              <a:rPr lang="ko-KR" altLang="en-US"/>
              <a:t>      분해되어 방출된 자유 콜레스테롤이다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</a:t>
            </a:r>
            <a:r>
              <a:rPr lang="ko-KR" altLang="en-US"/>
              <a:t>스테로이드 호르몬이 더 많이 요구될 때는</a:t>
            </a:r>
            <a:r>
              <a:rPr lang="en-US" altLang="ko-KR"/>
              <a:t>, </a:t>
            </a:r>
            <a:r>
              <a:rPr lang="ko-KR" altLang="en-US"/>
              <a:t>스테로이드 합성세포의 </a:t>
            </a:r>
          </a:p>
          <a:p>
            <a:pPr eaLnBrk="1" hangingPunct="1"/>
            <a:r>
              <a:rPr lang="en-US" altLang="ko-KR"/>
              <a:t>      LDL</a:t>
            </a:r>
            <a:r>
              <a:rPr lang="ko-KR" altLang="en-US"/>
              <a:t>의 흡수와 분해가 증가한다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  2. </a:t>
            </a:r>
            <a:r>
              <a:rPr lang="ko-KR" altLang="en-US"/>
              <a:t>콜레스테롤로부터 다양한 스테로이드 호르몬을 합성하기 위해서는 콜레스테롤을</a:t>
            </a:r>
          </a:p>
          <a:p>
            <a:pPr eaLnBrk="1" hangingPunct="1"/>
            <a:r>
              <a:rPr lang="ko-KR" altLang="en-US"/>
              <a:t>      변형시키는 일련의 효소반응을 필요로 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</a:t>
            </a:r>
          </a:p>
          <a:p>
            <a:pPr eaLnBrk="1" hangingPunct="1"/>
            <a:r>
              <a:rPr lang="en-US" altLang="ko-KR"/>
              <a:t>  3. </a:t>
            </a:r>
            <a:r>
              <a:rPr lang="ko-KR" altLang="en-US"/>
              <a:t>펩티드 호르몬과 달리</a:t>
            </a:r>
            <a:r>
              <a:rPr lang="en-US" altLang="ko-KR"/>
              <a:t>, </a:t>
            </a:r>
            <a:r>
              <a:rPr lang="ko-KR" altLang="en-US"/>
              <a:t>스테로이드 호르몬들은 합성된 후 세포 내에 저장되지</a:t>
            </a:r>
          </a:p>
          <a:p>
            <a:pPr eaLnBrk="1" hangingPunct="1"/>
            <a:r>
              <a:rPr lang="ko-KR" altLang="en-US"/>
              <a:t>      않는다</a:t>
            </a:r>
            <a:r>
              <a:rPr lang="en-US" altLang="ko-KR"/>
              <a:t>. </a:t>
            </a:r>
            <a:r>
              <a:rPr lang="ko-KR" altLang="en-US"/>
              <a:t>지용성인 스테로이드 호르몬은 즉시 스테로이드 합성세포의 지질막을</a:t>
            </a:r>
          </a:p>
          <a:p>
            <a:pPr eaLnBrk="1" hangingPunct="1"/>
            <a:r>
              <a:rPr lang="ko-KR" altLang="en-US"/>
              <a:t>      통해 확산되어 순환계로 유입된다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</a:t>
            </a:r>
            <a:r>
              <a:rPr lang="ko-KR" altLang="en-US"/>
              <a:t>스테로이드가 아닌</a:t>
            </a:r>
            <a:r>
              <a:rPr lang="en-US" altLang="ko-KR"/>
              <a:t>, </a:t>
            </a:r>
            <a:r>
              <a:rPr lang="ko-KR" altLang="en-US"/>
              <a:t>전구체인 콜레스테롤만이 스테로이드 합성세포 내에 </a:t>
            </a:r>
          </a:p>
          <a:p>
            <a:pPr eaLnBrk="1" hangingPunct="1"/>
            <a:r>
              <a:rPr lang="ko-KR" altLang="en-US"/>
              <a:t>      저장되어 있다</a:t>
            </a:r>
            <a:r>
              <a:rPr lang="en-US" altLang="ko-KR"/>
              <a:t>. </a:t>
            </a:r>
            <a:r>
              <a:rPr lang="ko-KR" altLang="en-US"/>
              <a:t>따라서 스테로이드 호르몬의 분비량은 호르몬의 합성 속도에</a:t>
            </a:r>
          </a:p>
          <a:p>
            <a:pPr eaLnBrk="1" hangingPunct="1"/>
            <a:r>
              <a:rPr lang="ko-KR" altLang="en-US"/>
              <a:t>      완전히 의존한다</a:t>
            </a:r>
            <a:r>
              <a:rPr lang="en-US" altLang="ko-KR"/>
              <a:t>. </a:t>
            </a:r>
            <a:r>
              <a:rPr lang="ko-KR" altLang="en-US"/>
              <a:t>반면</a:t>
            </a:r>
            <a:r>
              <a:rPr lang="en-US" altLang="ko-KR"/>
              <a:t>, </a:t>
            </a:r>
            <a:r>
              <a:rPr lang="ko-KR" altLang="en-US"/>
              <a:t>펩티드 호르몬의 분비는 이미 합성되어 저장된</a:t>
            </a:r>
          </a:p>
          <a:p>
            <a:pPr eaLnBrk="1" hangingPunct="1"/>
            <a:r>
              <a:rPr lang="ko-KR" altLang="en-US"/>
              <a:t>      호르몬의 분비 조절에 의해 주로 조절된다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  4. </a:t>
            </a:r>
            <a:r>
              <a:rPr lang="ko-KR" altLang="en-US"/>
              <a:t>순환계로 분비된 이후</a:t>
            </a:r>
            <a:r>
              <a:rPr lang="en-US" altLang="ko-KR"/>
              <a:t>, </a:t>
            </a:r>
            <a:r>
              <a:rPr lang="ko-KR" altLang="en-US"/>
              <a:t>몇몇 스테로이드 호르몬은 혈액 또는 다른 기관에서 </a:t>
            </a:r>
          </a:p>
          <a:p>
            <a:pPr eaLnBrk="1" hangingPunct="1"/>
            <a:r>
              <a:rPr lang="ko-KR" altLang="en-US"/>
              <a:t>      변형되어</a:t>
            </a:r>
            <a:r>
              <a:rPr lang="en-US" altLang="ko-KR"/>
              <a:t>, </a:t>
            </a:r>
            <a:r>
              <a:rPr lang="ko-KR" altLang="en-US"/>
              <a:t>보다 강력한 호르몬 또는 다른 호르몬으로 전환된다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38543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866" name="Group 6"/>
          <p:cNvGrpSpPr>
            <a:grpSpLocks/>
          </p:cNvGrpSpPr>
          <p:nvPr/>
        </p:nvGrpSpPr>
        <p:grpSpPr bwMode="auto">
          <a:xfrm>
            <a:off x="179388" y="1052513"/>
            <a:ext cx="8756650" cy="5580062"/>
            <a:chOff x="122" y="278"/>
            <a:chExt cx="5516" cy="3515"/>
          </a:xfrm>
        </p:grpSpPr>
        <p:pic>
          <p:nvPicPr>
            <p:cNvPr id="292868" name="Picture 4" descr="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37" b="5237"/>
            <a:stretch>
              <a:fillRect/>
            </a:stretch>
          </p:blipFill>
          <p:spPr bwMode="auto">
            <a:xfrm>
              <a:off x="122" y="278"/>
              <a:ext cx="5516" cy="3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92869" name="Rectangle 5"/>
            <p:cNvSpPr>
              <a:spLocks noChangeArrowheads="1"/>
            </p:cNvSpPr>
            <p:nvPr/>
          </p:nvSpPr>
          <p:spPr bwMode="auto">
            <a:xfrm>
              <a:off x="4377" y="3702"/>
              <a:ext cx="1134" cy="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292867" name="Text Box 7"/>
          <p:cNvSpPr txBox="1">
            <a:spLocks noChangeArrowheads="1"/>
          </p:cNvSpPr>
          <p:nvPr/>
        </p:nvSpPr>
        <p:spPr bwMode="auto">
          <a:xfrm>
            <a:off x="2484438" y="549275"/>
            <a:ext cx="3840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주요 스테로이드 호르몬의 합성 경로</a:t>
            </a:r>
          </a:p>
        </p:txBody>
      </p:sp>
    </p:spTree>
    <p:extLst>
      <p:ext uri="{BB962C8B-B14F-4D97-AF65-F5344CB8AC3E}">
        <p14:creationId xmlns:p14="http://schemas.microsoft.com/office/powerpoint/2010/main" val="33057124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Text Box 4"/>
          <p:cNvSpPr txBox="1">
            <a:spLocks noChangeArrowheads="1"/>
          </p:cNvSpPr>
          <p:nvPr/>
        </p:nvSpPr>
        <p:spPr bwMode="auto">
          <a:xfrm>
            <a:off x="158750" y="122238"/>
            <a:ext cx="8621713" cy="53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아민계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척추동물의 아민 호르몬들</a:t>
            </a:r>
            <a:r>
              <a:rPr lang="en-US" altLang="ko-KR"/>
              <a:t>(</a:t>
            </a:r>
            <a:r>
              <a:rPr lang="ko-KR" altLang="en-US"/>
              <a:t>아민계</a:t>
            </a:r>
            <a:r>
              <a:rPr lang="en-US" altLang="ko-KR"/>
              <a:t>)</a:t>
            </a:r>
            <a:r>
              <a:rPr lang="ko-KR" altLang="en-US"/>
              <a:t>인 갑상샘호르몬과 부신수질 카테콜아민은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각기 고유한 합성 과정와 분비 경로를 갖고 있지만</a:t>
            </a:r>
            <a:r>
              <a:rPr lang="en-US" altLang="ko-KR"/>
              <a:t>, </a:t>
            </a:r>
            <a:r>
              <a:rPr lang="ko-KR" altLang="en-US"/>
              <a:t>몇 가지 특성을 공유한다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1. </a:t>
            </a:r>
            <a:r>
              <a:rPr lang="ko-KR" altLang="en-US"/>
              <a:t>아민은 자연계에 존재하는 </a:t>
            </a:r>
            <a:r>
              <a:rPr lang="en-US" altLang="ko-KR"/>
              <a:t>tyrosine</a:t>
            </a:r>
            <a:r>
              <a:rPr lang="ko-KR" altLang="en-US"/>
              <a:t>에서 유래한다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2. </a:t>
            </a:r>
            <a:r>
              <a:rPr lang="ko-KR" altLang="en-US"/>
              <a:t>아민 호르몬들의 합성과 관련된 효소들은 분비세포의 세포소기관에 있지 않다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3. </a:t>
            </a:r>
            <a:r>
              <a:rPr lang="ko-KR" altLang="en-US"/>
              <a:t>이들 두 형태의 아민은 분비가 될 때 까지 세포 내에 저장된다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      </a:t>
            </a:r>
          </a:p>
          <a:p>
            <a:pPr eaLnBrk="1" hangingPunct="1"/>
            <a:endParaRPr lang="ko-KR" altLang="en-US"/>
          </a:p>
          <a:p>
            <a:pPr eaLnBrk="1" hangingPunct="1">
              <a:buFontTx/>
              <a:buChar char="•"/>
            </a:pPr>
            <a:r>
              <a:rPr lang="ko-KR" altLang="en-US" b="1"/>
              <a:t>수용성 호르몬들은 혈장에 용해된 상태로 수송되나</a:t>
            </a:r>
            <a:r>
              <a:rPr lang="en-US" altLang="ko-KR" b="1"/>
              <a:t>, </a:t>
            </a:r>
            <a:r>
              <a:rPr lang="ko-KR" altLang="en-US" b="1"/>
              <a:t>지용성 호르몬들은 거의 모든 </a:t>
            </a:r>
          </a:p>
          <a:p>
            <a:pPr eaLnBrk="1" hangingPunct="1"/>
            <a:r>
              <a:rPr lang="ko-KR" altLang="en-US" b="1"/>
              <a:t>경우 혈장 단백질에 결합되어 수송된다</a:t>
            </a:r>
            <a:r>
              <a:rPr lang="en-US" altLang="ko-KR" b="1"/>
              <a:t>.</a:t>
            </a:r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모든 호르몬들은 혈액을 통해 이동하나</a:t>
            </a:r>
            <a:r>
              <a:rPr lang="en-US" altLang="ko-KR"/>
              <a:t>, </a:t>
            </a:r>
            <a:r>
              <a:rPr lang="ko-KR" altLang="en-US"/>
              <a:t>모두가 같은 방법으로 수송되지 않는다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1. </a:t>
            </a:r>
            <a:r>
              <a:rPr lang="ko-KR" altLang="en-US"/>
              <a:t>친수성 펩티드 호르몬은 대부분 혈장에 단순히 녹은 상태로 수송되나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   </a:t>
            </a:r>
            <a:r>
              <a:rPr lang="ko-KR" altLang="en-US"/>
              <a:t>때로는 특정 수송 단백질에 결합되어 수송된다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2. </a:t>
            </a:r>
            <a:r>
              <a:rPr lang="ko-KR" altLang="en-US"/>
              <a:t>물에 거의 녹지 않는 친지질성 스테로이드 호르몬과</a:t>
            </a:r>
            <a:r>
              <a:rPr lang="en-US" altLang="ko-KR"/>
              <a:t>, </a:t>
            </a:r>
            <a:r>
              <a:rPr lang="ko-KR" altLang="en-US"/>
              <a:t>감상샘호르몬은</a:t>
            </a:r>
            <a:r>
              <a:rPr lang="en-US" altLang="ko-KR"/>
              <a:t>, </a:t>
            </a:r>
          </a:p>
          <a:p>
            <a:pPr eaLnBrk="1" hangingPunct="1"/>
            <a:r>
              <a:rPr lang="en-US" altLang="ko-KR"/>
              <a:t>      </a:t>
            </a:r>
            <a:r>
              <a:rPr lang="ko-KR" altLang="en-US"/>
              <a:t>혈장에 녹지 않기 때문에</a:t>
            </a:r>
            <a:r>
              <a:rPr lang="en-US" altLang="ko-KR"/>
              <a:t>, </a:t>
            </a:r>
            <a:r>
              <a:rPr lang="ko-KR" altLang="en-US"/>
              <a:t>혈장 단백질과 결합한 상태로 순환한다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 </a:t>
            </a:r>
            <a:r>
              <a:rPr lang="ko-KR" altLang="en-US"/>
              <a:t>친지질성 호르몬은 수송 단백질과 결합되어 있지 않고</a:t>
            </a:r>
            <a:r>
              <a:rPr lang="en-US" altLang="ko-KR"/>
              <a:t>, </a:t>
            </a:r>
            <a:r>
              <a:rPr lang="ko-KR" altLang="en-US"/>
              <a:t>혈장에 녹아있는</a:t>
            </a:r>
          </a:p>
          <a:p>
            <a:pPr eaLnBrk="1" hangingPunct="1"/>
            <a:r>
              <a:rPr lang="ko-KR" altLang="en-US"/>
              <a:t>   미세한 양만이 생물학적 활성을 갖는다</a:t>
            </a:r>
            <a:r>
              <a:rPr lang="en-US" altLang="ko-KR"/>
              <a:t>. (</a:t>
            </a:r>
            <a:r>
              <a:rPr lang="ko-KR" altLang="en-US"/>
              <a:t>확산을 통해 수용체에 결합할 수 있다</a:t>
            </a:r>
            <a:r>
              <a:rPr lang="en-US" altLang="ko-KR"/>
              <a:t>.)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수송 단백질에 결합된 친지질성 호르몬은 자유 호르몬을 보충하는 저장고 역할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19085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4" descr="표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6" t="7141" r="13466" b="7141"/>
          <a:stretch>
            <a:fillRect/>
          </a:stretch>
        </p:blipFill>
        <p:spPr bwMode="auto">
          <a:xfrm>
            <a:off x="539750" y="-3175"/>
            <a:ext cx="82804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629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Text Box 4"/>
          <p:cNvSpPr txBox="1">
            <a:spLocks noChangeArrowheads="1"/>
          </p:cNvSpPr>
          <p:nvPr/>
        </p:nvSpPr>
        <p:spPr bwMode="auto">
          <a:xfrm>
            <a:off x="34925" y="122238"/>
            <a:ext cx="9090025" cy="476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 b="1"/>
              <a:t> 호르몬은 이온의 흐름</a:t>
            </a:r>
            <a:r>
              <a:rPr lang="en-US" altLang="ko-KR" b="1"/>
              <a:t>, 2</a:t>
            </a:r>
            <a:r>
              <a:rPr lang="ko-KR" altLang="en-US" b="1"/>
              <a:t>차 전달자</a:t>
            </a:r>
            <a:r>
              <a:rPr lang="en-US" altLang="ko-KR" b="1"/>
              <a:t>, </a:t>
            </a:r>
            <a:r>
              <a:rPr lang="ko-KR" altLang="en-US" b="1"/>
              <a:t>전사인자의 변화를 통해 효과를 나타낸다</a:t>
            </a:r>
            <a:r>
              <a:rPr lang="en-US" altLang="ko-KR" b="1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호르몬이 효과를 나타내기 위해서는 표적세포의 호르몬 특이 수용체에 결합해야 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 b="1"/>
              <a:t>호르몬 작용의 일반적인 기작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호르몬의 수용체는 그 존재 부위에 따라 </a:t>
            </a:r>
            <a:r>
              <a:rPr lang="en-US" altLang="ko-KR"/>
              <a:t>2</a:t>
            </a:r>
            <a:r>
              <a:rPr lang="ko-KR" altLang="en-US"/>
              <a:t>가지로 나눌 수 있다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1. </a:t>
            </a:r>
            <a:r>
              <a:rPr lang="ko-KR" altLang="en-US"/>
              <a:t>막 수용체</a:t>
            </a:r>
            <a:r>
              <a:rPr lang="en-US" altLang="ko-KR"/>
              <a:t>: </a:t>
            </a:r>
            <a:r>
              <a:rPr lang="ko-KR" altLang="en-US"/>
              <a:t>지질에 거의 용해되지 않는 친수성 펩티드와 카테콜아민은</a:t>
            </a:r>
            <a:r>
              <a:rPr lang="en-US" altLang="ko-KR"/>
              <a:t>, </a:t>
            </a:r>
            <a:r>
              <a:rPr lang="ko-KR" altLang="en-US"/>
              <a:t>표적세포의</a:t>
            </a:r>
          </a:p>
          <a:p>
            <a:pPr eaLnBrk="1" hangingPunct="1"/>
            <a:r>
              <a:rPr lang="ko-KR" altLang="en-US"/>
              <a:t>    지질 이중층을 통과할 수 없다</a:t>
            </a:r>
            <a:r>
              <a:rPr lang="en-US" altLang="ko-KR"/>
              <a:t>. </a:t>
            </a:r>
          </a:p>
          <a:p>
            <a:pPr eaLnBrk="1" hangingPunct="1"/>
            <a:r>
              <a:rPr lang="ko-KR" altLang="en-US"/>
              <a:t>    이들 호르몬은 표적세포의 세포막에 위치한 특정 수용체에 결합한다</a:t>
            </a:r>
            <a:r>
              <a:rPr lang="en-US" altLang="ko-KR"/>
              <a:t>. </a:t>
            </a:r>
          </a:p>
          <a:p>
            <a:pPr eaLnBrk="1" hangingPunct="1"/>
            <a:r>
              <a:rPr lang="ko-KR" altLang="en-US"/>
              <a:t>    이들 수용체는 이웃한 통로의 구조</a:t>
            </a:r>
            <a:r>
              <a:rPr lang="en-US" altLang="ko-KR"/>
              <a:t>, </a:t>
            </a:r>
            <a:r>
              <a:rPr lang="ko-KR" altLang="en-US"/>
              <a:t>표적세포 내의 </a:t>
            </a:r>
            <a:r>
              <a:rPr lang="en-US" altLang="ko-KR"/>
              <a:t>2</a:t>
            </a:r>
            <a:r>
              <a:rPr lang="ko-KR" altLang="en-US"/>
              <a:t>차 전달자의 활성을 변화시킨다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2</a:t>
            </a:r>
            <a:r>
              <a:rPr lang="ko-KR" altLang="en-US"/>
              <a:t>차전달자는 기존의 세포내 단백질</a:t>
            </a:r>
            <a:r>
              <a:rPr lang="en-US" altLang="ko-KR"/>
              <a:t>(</a:t>
            </a:r>
            <a:r>
              <a:rPr lang="ko-KR" altLang="en-US"/>
              <a:t>일반적으로 효소의 활성</a:t>
            </a:r>
            <a:r>
              <a:rPr lang="en-US" altLang="ko-KR"/>
              <a:t>)</a:t>
            </a:r>
            <a:r>
              <a:rPr lang="ko-KR" altLang="en-US"/>
              <a:t>을 변화시킨다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</a:t>
            </a:r>
            <a:r>
              <a:rPr lang="ko-KR" altLang="en-US"/>
              <a:t>많은 친수성 호르몬은 </a:t>
            </a:r>
            <a:r>
              <a:rPr lang="en-US" altLang="ko-KR"/>
              <a:t>Ca </a:t>
            </a:r>
            <a:r>
              <a:rPr lang="ko-KR" altLang="en-US"/>
              <a:t>채널을 열거나</a:t>
            </a:r>
            <a:r>
              <a:rPr lang="en-US" altLang="ko-KR"/>
              <a:t>, </a:t>
            </a:r>
            <a:r>
              <a:rPr lang="ko-KR" altLang="en-US"/>
              <a:t>또는 </a:t>
            </a:r>
            <a:r>
              <a:rPr lang="en-US" altLang="ko-KR"/>
              <a:t>2</a:t>
            </a:r>
            <a:r>
              <a:rPr lang="ko-KR" altLang="en-US"/>
              <a:t>차전달자로 </a:t>
            </a:r>
            <a:r>
              <a:rPr lang="en-US" altLang="ko-KR"/>
              <a:t>cAMP</a:t>
            </a:r>
            <a:r>
              <a:rPr lang="ko-KR" altLang="en-US"/>
              <a:t>를 사용한다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  </a:t>
            </a:r>
          </a:p>
          <a:p>
            <a:pPr eaLnBrk="1" hangingPunct="1"/>
            <a:r>
              <a:rPr lang="en-US" altLang="ko-KR"/>
              <a:t>2. </a:t>
            </a:r>
            <a:r>
              <a:rPr lang="ko-KR" altLang="en-US"/>
              <a:t>세포내 수용체</a:t>
            </a:r>
            <a:r>
              <a:rPr lang="en-US" altLang="ko-KR"/>
              <a:t>: </a:t>
            </a:r>
            <a:r>
              <a:rPr lang="ko-KR" altLang="en-US"/>
              <a:t>친지질성 호르몬과 갑상생호르몬</a:t>
            </a:r>
            <a:r>
              <a:rPr lang="en-US" altLang="ko-KR"/>
              <a:t>(</a:t>
            </a:r>
            <a:r>
              <a:rPr lang="ko-KR" altLang="en-US"/>
              <a:t>혈장내 수송단백질과 결합하지 </a:t>
            </a:r>
          </a:p>
          <a:p>
            <a:pPr eaLnBrk="1" hangingPunct="1"/>
            <a:r>
              <a:rPr lang="ko-KR" altLang="en-US"/>
              <a:t>    않은</a:t>
            </a:r>
            <a:r>
              <a:rPr lang="en-US" altLang="ko-KR"/>
              <a:t>)</a:t>
            </a:r>
            <a:r>
              <a:rPr lang="ko-KR" altLang="en-US"/>
              <a:t>은 표적세포의 지질이중막을 쉽게 통과하여 세포 내부에 존재하는 수용체에 </a:t>
            </a:r>
          </a:p>
          <a:p>
            <a:pPr eaLnBrk="1" hangingPunct="1"/>
            <a:r>
              <a:rPr lang="ko-KR" altLang="en-US"/>
              <a:t>    결합한다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    세포 내부의 수용체는 일반적으로 특정 유전자의 발현을 조절하는 전사인자이다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65817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Text Box 4"/>
          <p:cNvSpPr txBox="1">
            <a:spLocks noChangeArrowheads="1"/>
          </p:cNvSpPr>
          <p:nvPr/>
        </p:nvSpPr>
        <p:spPr bwMode="auto">
          <a:xfrm>
            <a:off x="34925" y="122238"/>
            <a:ext cx="9170988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 b="1"/>
              <a:t> 유전자 발현을 활성화하여</a:t>
            </a:r>
            <a:r>
              <a:rPr lang="en-US" altLang="ko-KR" b="1"/>
              <a:t>, </a:t>
            </a:r>
            <a:r>
              <a:rPr lang="ko-KR" altLang="en-US" b="1"/>
              <a:t>친지질성 호르몬은 다른 호르몬의 합성을 촉진한다</a:t>
            </a:r>
            <a:r>
              <a:rPr lang="en-US" altLang="ko-KR" b="1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친지질성 호르몬</a:t>
            </a:r>
            <a:r>
              <a:rPr lang="en-US" altLang="ko-KR"/>
              <a:t>(</a:t>
            </a:r>
            <a:r>
              <a:rPr lang="ko-KR" altLang="en-US"/>
              <a:t>스테로이드 호르몬과 갑상샘호르몬</a:t>
            </a:r>
            <a:r>
              <a:rPr lang="en-US" altLang="ko-KR"/>
              <a:t>)</a:t>
            </a:r>
            <a:r>
              <a:rPr lang="ko-KR" altLang="en-US"/>
              <a:t>은 일반적으로 표적세포의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유전자 발현에 영향을 끼친다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1. </a:t>
            </a:r>
            <a:r>
              <a:rPr lang="ko-KR" altLang="en-US"/>
              <a:t>대부분의 친지질성 호르몬은 세포 내로 확산된 후</a:t>
            </a:r>
            <a:r>
              <a:rPr lang="en-US" altLang="ko-KR"/>
              <a:t>, </a:t>
            </a:r>
            <a:r>
              <a:rPr lang="ko-KR" altLang="en-US"/>
              <a:t>핵 내에 존재하는 수용체에</a:t>
            </a:r>
          </a:p>
          <a:p>
            <a:pPr eaLnBrk="1" hangingPunct="1"/>
            <a:r>
              <a:rPr lang="ko-KR" altLang="en-US"/>
              <a:t>    결합한다</a:t>
            </a:r>
            <a:r>
              <a:rPr lang="en-US" altLang="ko-KR"/>
              <a:t>. 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2. </a:t>
            </a:r>
            <a:r>
              <a:rPr lang="ko-KR" altLang="en-US"/>
              <a:t>각 수용체는 특정 호르몬과 결합하는 결합부위가 있고</a:t>
            </a:r>
            <a:r>
              <a:rPr lang="en-US" altLang="ko-KR"/>
              <a:t>, DNA</a:t>
            </a:r>
            <a:r>
              <a:rPr lang="ko-KR" altLang="en-US"/>
              <a:t>에 결합하는 부위가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</a:t>
            </a:r>
            <a:r>
              <a:rPr lang="ko-KR" altLang="en-US"/>
              <a:t>대부분의 수용체는 호르몬과 결합하지 않은 상태에서는 </a:t>
            </a:r>
            <a:r>
              <a:rPr lang="en-US" altLang="ko-KR"/>
              <a:t>DNA</a:t>
            </a:r>
            <a:r>
              <a:rPr lang="ko-KR" altLang="en-US"/>
              <a:t>와 결합하지 않는다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3. </a:t>
            </a:r>
            <a:r>
              <a:rPr lang="ko-KR" altLang="en-US"/>
              <a:t>일단 호르몬이 수용체에 결합하면</a:t>
            </a:r>
            <a:r>
              <a:rPr lang="en-US" altLang="ko-KR"/>
              <a:t>, </a:t>
            </a:r>
            <a:r>
              <a:rPr lang="ko-KR" altLang="en-US"/>
              <a:t>호르몬</a:t>
            </a:r>
            <a:r>
              <a:rPr lang="en-US" altLang="ko-KR"/>
              <a:t>-</a:t>
            </a:r>
            <a:r>
              <a:rPr lang="ko-KR" altLang="en-US"/>
              <a:t>수용체 복합체는</a:t>
            </a:r>
            <a:r>
              <a:rPr lang="en-US" altLang="ko-KR"/>
              <a:t>, </a:t>
            </a:r>
            <a:r>
              <a:rPr lang="ko-KR" altLang="en-US"/>
              <a:t>호르몬 반응 요소</a:t>
            </a:r>
          </a:p>
          <a:p>
            <a:pPr eaLnBrk="1" hangingPunct="1"/>
            <a:r>
              <a:rPr lang="ko-KR" altLang="en-US"/>
              <a:t>    </a:t>
            </a:r>
            <a:r>
              <a:rPr lang="en-US" altLang="ko-KR"/>
              <a:t>(hormone response element, HRE)</a:t>
            </a:r>
            <a:r>
              <a:rPr lang="ko-KR" altLang="en-US"/>
              <a:t>라 불리는 </a:t>
            </a:r>
            <a:r>
              <a:rPr lang="en-US" altLang="ko-KR"/>
              <a:t>DNA</a:t>
            </a:r>
            <a:r>
              <a:rPr lang="ko-KR" altLang="en-US"/>
              <a:t>의 특정 부위에 결합한다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</a:t>
            </a:r>
            <a:r>
              <a:rPr lang="ko-KR" altLang="en-US"/>
              <a:t>예를 들어</a:t>
            </a:r>
            <a:r>
              <a:rPr lang="en-US" altLang="ko-KR"/>
              <a:t>, </a:t>
            </a:r>
            <a:r>
              <a:rPr lang="ko-KR" altLang="en-US"/>
              <a:t>에스트로젠과 에스트로젠 수용체의 복합체는</a:t>
            </a:r>
            <a:r>
              <a:rPr lang="en-US" altLang="ko-KR"/>
              <a:t>, DNA </a:t>
            </a:r>
            <a:r>
              <a:rPr lang="ko-KR" altLang="en-US"/>
              <a:t>상의 에스트로젠</a:t>
            </a:r>
          </a:p>
          <a:p>
            <a:pPr eaLnBrk="1" hangingPunct="1"/>
            <a:r>
              <a:rPr lang="ko-KR" altLang="en-US"/>
              <a:t>    반응요소</a:t>
            </a:r>
            <a:r>
              <a:rPr lang="en-US" altLang="ko-KR"/>
              <a:t>(ERE)</a:t>
            </a:r>
            <a:r>
              <a:rPr lang="ko-KR" altLang="en-US"/>
              <a:t>에 결합한다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4. </a:t>
            </a:r>
            <a:r>
              <a:rPr lang="ko-KR" altLang="en-US"/>
              <a:t>호르몬</a:t>
            </a:r>
            <a:r>
              <a:rPr lang="en-US" altLang="ko-KR"/>
              <a:t>-</a:t>
            </a:r>
            <a:r>
              <a:rPr lang="ko-KR" altLang="en-US"/>
              <a:t>수용체 복합체의 </a:t>
            </a:r>
            <a:r>
              <a:rPr lang="en-US" altLang="ko-KR"/>
              <a:t>DNA </a:t>
            </a:r>
            <a:r>
              <a:rPr lang="ko-KR" altLang="en-US"/>
              <a:t>결합은</a:t>
            </a:r>
            <a:r>
              <a:rPr lang="en-US" altLang="ko-KR"/>
              <a:t>, </a:t>
            </a:r>
            <a:r>
              <a:rPr lang="ko-KR" altLang="en-US"/>
              <a:t>표적세포 내의 특정 유전자의 발현을 </a:t>
            </a:r>
          </a:p>
          <a:p>
            <a:pPr eaLnBrk="1" hangingPunct="1"/>
            <a:r>
              <a:rPr lang="ko-KR" altLang="en-US"/>
              <a:t>    유도하여</a:t>
            </a:r>
            <a:r>
              <a:rPr lang="en-US" altLang="ko-KR"/>
              <a:t>, </a:t>
            </a:r>
            <a:r>
              <a:rPr lang="ko-KR" altLang="en-US"/>
              <a:t>단백질의 양을 증가 시킨다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5. </a:t>
            </a:r>
            <a:r>
              <a:rPr lang="ko-KR" altLang="en-US"/>
              <a:t>표적세포 내에서 새롭게 합성된 단백질이 호르몬에 대한 반응을 수행한다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각각의 서로 다른 친지질성 호르몬들은 서로 다른 유전자를 활성화시키고</a:t>
            </a:r>
            <a:r>
              <a:rPr lang="en-US" altLang="ko-KR"/>
              <a:t>, 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서로 다른 생물학적 효과를 만든다</a:t>
            </a:r>
            <a:r>
              <a:rPr lang="en-US" altLang="ko-KR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20505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4" descr="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2" t="2856" r="25584" b="3809"/>
          <a:stretch>
            <a:fillRect/>
          </a:stretch>
        </p:blipFill>
        <p:spPr bwMode="auto">
          <a:xfrm>
            <a:off x="107950" y="620713"/>
            <a:ext cx="399097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5" name="Picture 5" descr="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2380" r="10100" b="1428"/>
          <a:stretch>
            <a:fillRect/>
          </a:stretch>
        </p:blipFill>
        <p:spPr bwMode="auto">
          <a:xfrm>
            <a:off x="4284663" y="692150"/>
            <a:ext cx="4721225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6" name="Text Box 6"/>
          <p:cNvSpPr txBox="1">
            <a:spLocks noChangeArrowheads="1"/>
          </p:cNvSpPr>
          <p:nvPr/>
        </p:nvSpPr>
        <p:spPr bwMode="auto">
          <a:xfrm>
            <a:off x="4284663" y="4824413"/>
            <a:ext cx="473075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600"/>
              <a:t>압력 저장소로 기능하는 동맥</a:t>
            </a:r>
            <a:r>
              <a:rPr lang="en-US" altLang="ko-KR" sz="1600"/>
              <a:t>.</a:t>
            </a:r>
          </a:p>
          <a:p>
            <a:pPr eaLnBrk="1" hangingPunct="1"/>
            <a:r>
              <a:rPr lang="en-US" altLang="ko-KR" sz="1600"/>
              <a:t>(a)</a:t>
            </a:r>
            <a:r>
              <a:rPr lang="ko-KR" altLang="en-US" sz="1600"/>
              <a:t>탄성으로 인해 동맥은 압력 저장소로 작용</a:t>
            </a:r>
            <a:r>
              <a:rPr lang="en-US" altLang="ko-KR" sz="1600"/>
              <a:t>.</a:t>
            </a:r>
          </a:p>
          <a:p>
            <a:pPr eaLnBrk="1" hangingPunct="1"/>
            <a:r>
              <a:rPr lang="ko-KR" altLang="en-US" sz="1600"/>
              <a:t>좁고</a:t>
            </a:r>
            <a:r>
              <a:rPr lang="en-US" altLang="ko-KR" sz="1600"/>
              <a:t>, </a:t>
            </a:r>
            <a:r>
              <a:rPr lang="ko-KR" altLang="en-US" sz="1600"/>
              <a:t>큰 저항을 지는 소동맥으로 배출된 양보다 </a:t>
            </a:r>
          </a:p>
          <a:p>
            <a:pPr eaLnBrk="1" hangingPunct="1"/>
            <a:r>
              <a:rPr lang="ko-KR" altLang="en-US" sz="1600"/>
              <a:t>더 많은 혈액이 동맥으로 분출되기 때문에 </a:t>
            </a:r>
          </a:p>
          <a:p>
            <a:pPr eaLnBrk="1" hangingPunct="1"/>
            <a:r>
              <a:rPr lang="ko-KR" altLang="en-US" sz="1600"/>
              <a:t>탄성이 높은 동맥은 심장 수축기 때 팽창된다</a:t>
            </a:r>
            <a:r>
              <a:rPr lang="en-US" altLang="ko-KR" sz="1600"/>
              <a:t>.</a:t>
            </a:r>
          </a:p>
          <a:p>
            <a:pPr eaLnBrk="1" hangingPunct="1"/>
            <a:r>
              <a:rPr lang="en-US" altLang="ko-KR" sz="1600"/>
              <a:t>(b)</a:t>
            </a:r>
            <a:r>
              <a:rPr lang="ko-KR" altLang="en-US" sz="1600"/>
              <a:t>심장 확장기 중에 동맥의 탄성의 반동은 심장이</a:t>
            </a:r>
          </a:p>
          <a:p>
            <a:pPr eaLnBrk="1" hangingPunct="1"/>
            <a:r>
              <a:rPr lang="ko-KR" altLang="en-US" sz="1600"/>
              <a:t>펌프하지 않을 때 혈액을 계속 흐르게 한다</a:t>
            </a:r>
            <a:r>
              <a:rPr lang="en-US" altLang="ko-KR" sz="1600"/>
              <a:t>.</a:t>
            </a:r>
          </a:p>
        </p:txBody>
      </p:sp>
      <p:sp>
        <p:nvSpPr>
          <p:cNvPr id="233477" name="Rectangle 7"/>
          <p:cNvSpPr>
            <a:spLocks noChangeArrowheads="1"/>
          </p:cNvSpPr>
          <p:nvPr/>
        </p:nvSpPr>
        <p:spPr bwMode="auto">
          <a:xfrm>
            <a:off x="8316913" y="4365625"/>
            <a:ext cx="719137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038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297987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4" b="19043"/>
          <a:stretch>
            <a:fillRect/>
          </a:stretch>
        </p:blipFill>
        <p:spPr>
          <a:xfrm>
            <a:off x="0" y="1341438"/>
            <a:ext cx="9144000" cy="42497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988" name="Text Box 5"/>
          <p:cNvSpPr txBox="1">
            <a:spLocks noChangeArrowheads="1"/>
          </p:cNvSpPr>
          <p:nvPr/>
        </p:nvSpPr>
        <p:spPr bwMode="auto">
          <a:xfrm>
            <a:off x="2987675" y="549275"/>
            <a:ext cx="3094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친지질성 호르몬의 작용 기작</a:t>
            </a:r>
          </a:p>
        </p:txBody>
      </p:sp>
    </p:spTree>
    <p:extLst>
      <p:ext uri="{BB962C8B-B14F-4D97-AF65-F5344CB8AC3E}">
        <p14:creationId xmlns:p14="http://schemas.microsoft.com/office/powerpoint/2010/main" val="34315710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ext Box 4"/>
          <p:cNvSpPr txBox="1">
            <a:spLocks noChangeArrowheads="1"/>
          </p:cNvSpPr>
          <p:nvPr/>
        </p:nvSpPr>
        <p:spPr bwMode="auto">
          <a:xfrm>
            <a:off x="34925" y="122238"/>
            <a:ext cx="8947150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 호르몬 반응의 시작과 지속</a:t>
            </a:r>
            <a:endParaRPr lang="en-US" altLang="ko-KR" b="1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천분의 </a:t>
            </a:r>
            <a:r>
              <a:rPr lang="en-US" altLang="ko-KR"/>
              <a:t>1</a:t>
            </a:r>
            <a:r>
              <a:rPr lang="ko-KR" altLang="en-US"/>
              <a:t>초 단위의 짧은 시간에 반응하는 신경반응과 대조적으로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호르몬의 작용은 상대적으로 느리고 오래 지속된다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-2</a:t>
            </a:r>
            <a:r>
              <a:rPr lang="ko-KR" altLang="en-US"/>
              <a:t>차전달자를 이용하여 기존의 효소들의 활성을 변화시키는 호르몬의 경우 몇 분</a:t>
            </a:r>
            <a:r>
              <a:rPr lang="en-US" altLang="ko-KR"/>
              <a:t>,</a:t>
            </a:r>
          </a:p>
          <a:p>
            <a:pPr eaLnBrk="1" hangingPunct="1"/>
            <a:r>
              <a:rPr lang="ko-KR" altLang="en-US"/>
              <a:t>  새로운 단백질의 필요로 하는 호르몬 반응의 경우 활성이 시작되기까지 몇 시간이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소요된다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신경반응이 자극 신호가 끝나면 바로 끝나는 것과는 달리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호르몬 반응은 호르몬이 더 이상 수용체에 결합되어 있지 않아도 일정기간 지속된다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>
              <a:buFontTx/>
              <a:buChar char="•"/>
            </a:pPr>
            <a:r>
              <a:rPr lang="ko-KR" altLang="en-US" b="1"/>
              <a:t>호르몬의 작용은 표적세포에서 증폭된다</a:t>
            </a:r>
            <a:r>
              <a:rPr lang="en-US" altLang="ko-KR" b="1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호르몬은 매우 희석된</a:t>
            </a:r>
            <a:r>
              <a:rPr lang="en-US" altLang="ko-KR"/>
              <a:t>, </a:t>
            </a:r>
            <a:r>
              <a:rPr lang="ko-KR" altLang="en-US"/>
              <a:t>매우 낮은 농도에서 활성을 유도한다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-1</a:t>
            </a:r>
            <a:r>
              <a:rPr lang="ko-KR" altLang="en-US"/>
              <a:t>개의 호르몬 분자와</a:t>
            </a:r>
            <a:r>
              <a:rPr lang="en-US" altLang="ko-KR"/>
              <a:t>, </a:t>
            </a:r>
            <a:r>
              <a:rPr lang="ko-KR" altLang="en-US"/>
              <a:t>그 수용체 간의 결합은 많은 활성 단백질 산물을 만들 수 있다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예를 들어</a:t>
            </a:r>
            <a:r>
              <a:rPr lang="en-US" altLang="ko-KR"/>
              <a:t>, 1</a:t>
            </a:r>
            <a:r>
              <a:rPr lang="ko-KR" altLang="en-US"/>
              <a:t>개의 펩티드 호르몬은 많은 수의 </a:t>
            </a:r>
            <a:r>
              <a:rPr lang="en-US" altLang="ko-KR"/>
              <a:t>cAMP </a:t>
            </a:r>
            <a:r>
              <a:rPr lang="ko-KR" altLang="en-US"/>
              <a:t>전달자를 생산하고</a:t>
            </a:r>
            <a:r>
              <a:rPr lang="en-US" altLang="ko-KR"/>
              <a:t>, </a:t>
            </a:r>
            <a:r>
              <a:rPr lang="ko-KR" altLang="en-US"/>
              <a:t>많은 수의</a:t>
            </a:r>
          </a:p>
          <a:p>
            <a:pPr eaLnBrk="1" hangingPunct="1"/>
            <a:r>
              <a:rPr lang="ko-KR" altLang="en-US"/>
              <a:t>  효소를 활성화 시킨다</a:t>
            </a:r>
            <a:r>
              <a:rPr lang="en-US" altLang="ko-KR"/>
              <a:t>. </a:t>
            </a:r>
            <a:r>
              <a:rPr lang="ko-KR" altLang="en-US"/>
              <a:t>또한</a:t>
            </a:r>
            <a:r>
              <a:rPr lang="en-US" altLang="ko-KR"/>
              <a:t>, 1</a:t>
            </a:r>
            <a:r>
              <a:rPr lang="ko-KR" altLang="en-US"/>
              <a:t>개의 스테로이드 호르몬에 의해 활성화된 유전자가</a:t>
            </a:r>
            <a:r>
              <a:rPr lang="en-US" altLang="ko-KR"/>
              <a:t>, </a:t>
            </a:r>
          </a:p>
          <a:p>
            <a:pPr eaLnBrk="1" hangingPunct="1"/>
            <a:r>
              <a:rPr lang="ko-KR" altLang="en-US"/>
              <a:t>  많은 수의 </a:t>
            </a:r>
            <a:r>
              <a:rPr lang="en-US" altLang="ko-KR"/>
              <a:t>mRNA</a:t>
            </a:r>
            <a:r>
              <a:rPr lang="ko-KR" altLang="en-US"/>
              <a:t>를 합성하도록 유도한다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86753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4" descr="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6" t="4285" r="18852" b="6189"/>
          <a:stretch>
            <a:fillRect/>
          </a:stretch>
        </p:blipFill>
        <p:spPr bwMode="auto">
          <a:xfrm>
            <a:off x="1763713" y="1125538"/>
            <a:ext cx="574992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0035" name="Text Box 5"/>
          <p:cNvSpPr txBox="1">
            <a:spLocks noChangeArrowheads="1"/>
          </p:cNvSpPr>
          <p:nvPr/>
        </p:nvSpPr>
        <p:spPr bwMode="auto">
          <a:xfrm>
            <a:off x="1692275" y="333375"/>
            <a:ext cx="5705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자유로운</a:t>
            </a:r>
            <a:r>
              <a:rPr lang="en-US" altLang="ko-KR" b="1"/>
              <a:t>, </a:t>
            </a:r>
            <a:r>
              <a:rPr lang="ko-KR" altLang="en-US" b="1"/>
              <a:t>생물학적 활성 호르몬의 혈장 내 농도의 조절</a:t>
            </a:r>
          </a:p>
          <a:p>
            <a:pPr eaLnBrk="1" hangingPunct="1"/>
            <a:r>
              <a:rPr lang="en-US" altLang="ko-KR" b="1"/>
              <a:t>(</a:t>
            </a:r>
            <a:r>
              <a:rPr lang="ko-KR" altLang="en-US" b="1"/>
              <a:t>주로 분비율의 변화를 통해 조절된다</a:t>
            </a:r>
            <a:r>
              <a:rPr lang="en-US" altLang="ko-KR" b="1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975537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7-5 </a:t>
            </a:r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01060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5062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7-6 </a:t>
            </a:r>
          </a:p>
        </p:txBody>
      </p:sp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02084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9061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7-7 </a:t>
            </a:r>
          </a:p>
        </p:txBody>
      </p:sp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03108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3471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7-8 </a:t>
            </a:r>
          </a:p>
        </p:txBody>
      </p:sp>
      <p:sp>
        <p:nvSpPr>
          <p:cNvPr id="304131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04132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0909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캘리포니아 도마뱀 </a:t>
            </a:r>
            <a:r>
              <a:rPr lang="en-US" altLang="ko-KR" i="1"/>
              <a:t>Sceloporus.</a:t>
            </a:r>
          </a:p>
        </p:txBody>
      </p:sp>
      <p:sp>
        <p:nvSpPr>
          <p:cNvPr id="305155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05156" name="Picture 4" descr="p276하단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5796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7-9 </a:t>
            </a:r>
          </a:p>
        </p:txBody>
      </p:sp>
      <p:sp>
        <p:nvSpPr>
          <p:cNvPr id="306179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06180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0564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7-10 </a:t>
            </a:r>
          </a:p>
        </p:txBody>
      </p:sp>
      <p:sp>
        <p:nvSpPr>
          <p:cNvPr id="307203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07204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978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4" descr="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t="17615" r="3030" b="14282"/>
          <a:stretch>
            <a:fillRect/>
          </a:stretch>
        </p:blipFill>
        <p:spPr bwMode="auto">
          <a:xfrm>
            <a:off x="179388" y="260350"/>
            <a:ext cx="5040312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499" name="Text Box 5"/>
          <p:cNvSpPr txBox="1">
            <a:spLocks noChangeArrowheads="1"/>
          </p:cNvSpPr>
          <p:nvPr/>
        </p:nvSpPr>
        <p:spPr bwMode="auto">
          <a:xfrm>
            <a:off x="5292725" y="476250"/>
            <a:ext cx="37655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동맥의 혈압</a:t>
            </a:r>
            <a:r>
              <a:rPr lang="en-US" altLang="ko-KR"/>
              <a:t>. </a:t>
            </a:r>
            <a:r>
              <a:rPr lang="ko-KR" altLang="en-US"/>
              <a:t>수축기압은 심실의</a:t>
            </a:r>
          </a:p>
          <a:p>
            <a:pPr eaLnBrk="1" hangingPunct="1"/>
            <a:r>
              <a:rPr lang="ko-KR" altLang="en-US"/>
              <a:t>수축기 때 혈액이 동맥 내로 펌프될</a:t>
            </a:r>
          </a:p>
          <a:p>
            <a:pPr eaLnBrk="1" hangingPunct="1"/>
            <a:r>
              <a:rPr lang="ko-KR" altLang="en-US"/>
              <a:t>때</a:t>
            </a:r>
            <a:r>
              <a:rPr lang="en-US" altLang="ko-KR"/>
              <a:t>, </a:t>
            </a:r>
            <a:r>
              <a:rPr lang="ko-KR" altLang="en-US"/>
              <a:t>동맥에 걸리는 최고 압력이다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확장기압은 심실의 확장기 중에</a:t>
            </a:r>
          </a:p>
          <a:p>
            <a:pPr eaLnBrk="1" hangingPunct="1"/>
            <a:r>
              <a:rPr lang="ko-KR" altLang="en-US"/>
              <a:t>혈액이 소동맥 쪽으로 분출될 때</a:t>
            </a:r>
            <a:r>
              <a:rPr lang="en-US" altLang="ko-KR"/>
              <a:t>,</a:t>
            </a:r>
          </a:p>
          <a:p>
            <a:pPr eaLnBrk="1" hangingPunct="1"/>
            <a:r>
              <a:rPr lang="ko-KR" altLang="en-US"/>
              <a:t>동맥에 걸리는 가장 낮은 압력이다</a:t>
            </a:r>
            <a:r>
              <a:rPr lang="en-US" altLang="ko-KR"/>
              <a:t>.</a:t>
            </a:r>
          </a:p>
        </p:txBody>
      </p:sp>
      <p:pic>
        <p:nvPicPr>
          <p:cNvPr id="234500" name="Picture 6" descr="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t="6189" r="5724" b="7617"/>
          <a:stretch>
            <a:fillRect/>
          </a:stretch>
        </p:blipFill>
        <p:spPr bwMode="auto">
          <a:xfrm>
            <a:off x="107950" y="3222625"/>
            <a:ext cx="5184775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1" name="Text Box 7"/>
          <p:cNvSpPr txBox="1">
            <a:spLocks noChangeArrowheads="1"/>
          </p:cNvSpPr>
          <p:nvPr/>
        </p:nvSpPr>
        <p:spPr bwMode="auto">
          <a:xfrm>
            <a:off x="5364163" y="3357563"/>
            <a:ext cx="361315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사람의 체순환과 압력</a:t>
            </a:r>
          </a:p>
          <a:p>
            <a:pPr eaLnBrk="1" hangingPunct="1"/>
            <a:r>
              <a:rPr lang="ko-KR" altLang="en-US"/>
              <a:t>대동맥에서는 압력 주기의 크기가</a:t>
            </a:r>
          </a:p>
          <a:p>
            <a:pPr eaLnBrk="1" hangingPunct="1"/>
            <a:r>
              <a:rPr lang="ko-KR" altLang="en-US"/>
              <a:t>일정하다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소동맥에서는 저항이 높아서</a:t>
            </a:r>
          </a:p>
          <a:p>
            <a:pPr eaLnBrk="1" hangingPunct="1"/>
            <a:r>
              <a:rPr lang="ko-KR" altLang="en-US"/>
              <a:t>압력이 가파르게 떨어진다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혈액이 모세혈관과 정맥계를 흐를</a:t>
            </a:r>
          </a:p>
          <a:p>
            <a:pPr eaLnBrk="1" hangingPunct="1"/>
            <a:r>
              <a:rPr lang="ko-KR" altLang="en-US"/>
              <a:t>때 압력은 계속 천천히 감소한다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45151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 </a:t>
            </a:r>
          </a:p>
        </p:txBody>
      </p:sp>
      <p:sp>
        <p:nvSpPr>
          <p:cNvPr id="308227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08228" name="Picture 4" descr="표 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2145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7-11 </a:t>
            </a:r>
          </a:p>
        </p:txBody>
      </p:sp>
      <p:sp>
        <p:nvSpPr>
          <p:cNvPr id="309251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09252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7869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7-12 </a:t>
            </a:r>
          </a:p>
        </p:txBody>
      </p:sp>
      <p:sp>
        <p:nvSpPr>
          <p:cNvPr id="310275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10276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1921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7-13 </a:t>
            </a:r>
          </a:p>
        </p:txBody>
      </p:sp>
      <p:sp>
        <p:nvSpPr>
          <p:cNvPr id="311299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11300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6804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7-14 </a:t>
            </a:r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12324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2760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</a:t>
            </a:r>
          </a:p>
        </p:txBody>
      </p:sp>
      <p:sp>
        <p:nvSpPr>
          <p:cNvPr id="313347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13348" name="Picture 4" descr="표 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3162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북양 가마우지</a:t>
            </a:r>
            <a:r>
              <a:rPr lang="en-US" altLang="ko-KR"/>
              <a:t>. 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14372" name="Picture 4" descr="289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5752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7-15 </a:t>
            </a:r>
          </a:p>
        </p:txBody>
      </p:sp>
      <p:sp>
        <p:nvSpPr>
          <p:cNvPr id="315395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15396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3822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7-16 </a:t>
            </a:r>
          </a:p>
        </p:txBody>
      </p:sp>
      <p:sp>
        <p:nvSpPr>
          <p:cNvPr id="316419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16420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7680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7-17 </a:t>
            </a:r>
          </a:p>
        </p:txBody>
      </p:sp>
      <p:sp>
        <p:nvSpPr>
          <p:cNvPr id="317443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17444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492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4" descr="9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" t="16187" r="1346" b="19043"/>
          <a:stretch>
            <a:fillRect/>
          </a:stretch>
        </p:blipFill>
        <p:spPr>
          <a:xfrm>
            <a:off x="631825" y="315913"/>
            <a:ext cx="7623175" cy="35893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23" name="Text Box 5"/>
          <p:cNvSpPr txBox="1">
            <a:spLocks noChangeArrowheads="1"/>
          </p:cNvSpPr>
          <p:nvPr/>
        </p:nvSpPr>
        <p:spPr bwMode="auto">
          <a:xfrm>
            <a:off x="179388" y="4078288"/>
            <a:ext cx="856615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모세혈관 벽을 가로지르는 교환</a:t>
            </a:r>
            <a:r>
              <a:rPr lang="en-US" altLang="ko-KR"/>
              <a:t>. </a:t>
            </a:r>
          </a:p>
          <a:p>
            <a:pPr eaLnBrk="1" hangingPunct="1"/>
            <a:r>
              <a:rPr lang="en-US" altLang="ko-KR"/>
              <a:t>(a)</a:t>
            </a:r>
            <a:r>
              <a:rPr lang="ko-KR" altLang="en-US"/>
              <a:t>인접한 내피세포 사이의 갈라진 틈은 모세혈관 벽에 구멍을 형성한다</a:t>
            </a:r>
            <a:r>
              <a:rPr lang="en-US" altLang="ko-KR"/>
              <a:t>. </a:t>
            </a:r>
          </a:p>
          <a:p>
            <a:pPr eaLnBrk="1" hangingPunct="1"/>
            <a:r>
              <a:rPr lang="en-US" altLang="ko-KR"/>
              <a:t>(b)</a:t>
            </a:r>
            <a:r>
              <a:rPr lang="ko-KR" altLang="en-US"/>
              <a:t>모세혈관 벽의 단면도</a:t>
            </a:r>
            <a:r>
              <a:rPr lang="en-US" altLang="ko-KR"/>
              <a:t>. </a:t>
            </a:r>
            <a:r>
              <a:rPr lang="ko-KR" altLang="en-US"/>
              <a:t>작은 수용성 물질은 구멍을 통해서 통과하므로 혈장과 </a:t>
            </a:r>
          </a:p>
          <a:p>
            <a:pPr eaLnBrk="1" hangingPunct="1"/>
            <a:r>
              <a:rPr lang="ko-KR" altLang="en-US"/>
              <a:t>    간질액</a:t>
            </a:r>
            <a:r>
              <a:rPr lang="en-US" altLang="ko-KR"/>
              <a:t> </a:t>
            </a:r>
            <a:r>
              <a:rPr lang="ko-KR" altLang="en-US"/>
              <a:t>간에 교환이 일어난다</a:t>
            </a:r>
            <a:r>
              <a:rPr lang="en-US" altLang="ko-KR"/>
              <a:t>. </a:t>
            </a:r>
          </a:p>
          <a:p>
            <a:pPr eaLnBrk="1" hangingPunct="1"/>
            <a:r>
              <a:rPr lang="ko-KR" altLang="en-US"/>
              <a:t>    반면 지용성 물질은 내피세포를 통과하므로 모세혈관 벽을 가로질러 교환된다</a:t>
            </a:r>
            <a:r>
              <a:rPr lang="en-US" altLang="ko-KR"/>
              <a:t>. </a:t>
            </a:r>
          </a:p>
          <a:p>
            <a:pPr eaLnBrk="1" hangingPunct="1"/>
            <a:r>
              <a:rPr lang="ko-KR" altLang="en-US"/>
              <a:t>    모세혈관을 가로질러 이동되는 단백질은 소낭 수송에 의해 교환된다</a:t>
            </a:r>
            <a:r>
              <a:rPr lang="en-US" altLang="ko-KR"/>
              <a:t>. </a:t>
            </a:r>
          </a:p>
          <a:p>
            <a:pPr eaLnBrk="1" hangingPunct="1"/>
            <a:r>
              <a:rPr lang="ko-KR" altLang="en-US"/>
              <a:t>    혈장 단백질은 일반적으로 혈장에서 모세혈관 벽을 가로질러 나갈 수 없다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058989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7-18 </a:t>
            </a:r>
          </a:p>
        </p:txBody>
      </p:sp>
      <p:sp>
        <p:nvSpPr>
          <p:cNvPr id="318467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18468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4724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7-19 </a:t>
            </a:r>
          </a:p>
        </p:txBody>
      </p:sp>
      <p:sp>
        <p:nvSpPr>
          <p:cNvPr id="319491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19492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857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7-20 </a:t>
            </a:r>
          </a:p>
        </p:txBody>
      </p:sp>
      <p:sp>
        <p:nvSpPr>
          <p:cNvPr id="320515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20516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09278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  </a:t>
            </a:r>
          </a:p>
        </p:txBody>
      </p:sp>
      <p:sp>
        <p:nvSpPr>
          <p:cNvPr id="321539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21540" name="Picture 4" descr="표 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7945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7-21 </a:t>
            </a:r>
          </a:p>
        </p:txBody>
      </p:sp>
      <p:sp>
        <p:nvSpPr>
          <p:cNvPr id="322563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22564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5305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</a:t>
            </a:r>
          </a:p>
        </p:txBody>
      </p:sp>
      <p:sp>
        <p:nvSpPr>
          <p:cNvPr id="323587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23588" name="Picture 4" descr="표 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1811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7-22 </a:t>
            </a:r>
          </a:p>
        </p:txBody>
      </p:sp>
      <p:sp>
        <p:nvSpPr>
          <p:cNvPr id="324611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24612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8167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  </a:t>
            </a:r>
          </a:p>
        </p:txBody>
      </p:sp>
      <p:sp>
        <p:nvSpPr>
          <p:cNvPr id="325635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25636" name="Picture 4" descr="표 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31627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 </a:t>
            </a:r>
          </a:p>
        </p:txBody>
      </p:sp>
      <p:sp>
        <p:nvSpPr>
          <p:cNvPr id="326659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26660" name="Picture 4" descr="표 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77142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그림 </a:t>
            </a:r>
            <a:r>
              <a:rPr lang="en-US" altLang="ko-KR"/>
              <a:t>7-23 </a:t>
            </a:r>
          </a:p>
        </p:txBody>
      </p:sp>
      <p:sp>
        <p:nvSpPr>
          <p:cNvPr id="327683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327684" name="Picture 4" descr="7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" y="115888"/>
            <a:ext cx="8756650" cy="61928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002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8915</Words>
  <Application>Microsoft Office PowerPoint</Application>
  <PresentationFormat>화면 슬라이드 쇼(4:3)</PresentationFormat>
  <Paragraphs>1029</Paragraphs>
  <Slides>111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111</vt:i4>
      </vt:variant>
    </vt:vector>
  </HeadingPairs>
  <TitlesOfParts>
    <vt:vector size="112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biology education</dc:creator>
  <cp:lastModifiedBy>biology education</cp:lastModifiedBy>
  <cp:revision>1</cp:revision>
  <dcterms:created xsi:type="dcterms:W3CDTF">2010-11-17T02:03:46Z</dcterms:created>
  <dcterms:modified xsi:type="dcterms:W3CDTF">2010-11-17T02:04:26Z</dcterms:modified>
</cp:coreProperties>
</file>