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03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217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804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304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57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65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985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47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53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61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40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A9CD0-3038-49CF-8FC4-8A658260C39C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662C0-4D9C-47A3-B40C-BE969D3F9D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9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3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4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18787" name="Picture 4" descr="5-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904" r="20198" b="1904"/>
          <a:stretch>
            <a:fillRect/>
          </a:stretch>
        </p:blipFill>
        <p:spPr>
          <a:xfrm>
            <a:off x="3133725" y="0"/>
            <a:ext cx="6010275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107950" y="260350"/>
            <a:ext cx="424815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5.4 </a:t>
            </a:r>
            <a:r>
              <a:rPr lang="ko-KR" altLang="en-US" b="1"/>
              <a:t>척추자율신경계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-</a:t>
            </a:r>
            <a:r>
              <a:rPr lang="ko-KR" altLang="en-US"/>
              <a:t>척추동물의 생존에 필수적인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기본적이면서 생리적인 여러 기능에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관여한다</a:t>
            </a:r>
            <a:r>
              <a:rPr lang="en-US" altLang="ko-KR"/>
              <a:t>. </a:t>
            </a:r>
            <a:r>
              <a:rPr lang="ko-KR" altLang="en-US"/>
              <a:t>특히 뇌의 고차원적인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지배에서 벗어난 혈액순환</a:t>
            </a:r>
            <a:r>
              <a:rPr lang="en-US" altLang="ko-KR"/>
              <a:t>, </a:t>
            </a:r>
            <a:r>
              <a:rPr lang="ko-KR" altLang="en-US"/>
              <a:t>소화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체온조절</a:t>
            </a:r>
            <a:r>
              <a:rPr lang="en-US" altLang="ko-KR"/>
              <a:t>, </a:t>
            </a:r>
            <a:r>
              <a:rPr lang="ko-KR" altLang="en-US"/>
              <a:t>동공조절 등과 같은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내장활동을 조절한다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내장기관 대부분은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교감</a:t>
            </a:r>
            <a:r>
              <a:rPr lang="en-US" altLang="ko-KR"/>
              <a:t>(sympathetic)  </a:t>
            </a:r>
            <a:r>
              <a:rPr lang="ko-KR" altLang="en-US"/>
              <a:t>및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부교감</a:t>
            </a:r>
            <a:r>
              <a:rPr lang="en-US" altLang="ko-KR"/>
              <a:t>(parasympathetic)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신경섬유에 의해 연결되어있다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한 기관에 연결되어 있는 교감과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부교감 신경은 모두 정상적으로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일정수준의 활동전위 활성을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갖지만</a:t>
            </a:r>
            <a:r>
              <a:rPr lang="en-US" altLang="ko-KR"/>
              <a:t>, </a:t>
            </a:r>
            <a:r>
              <a:rPr lang="ko-KR" altLang="en-US"/>
              <a:t>주어진 상황에 따라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한 쪽이 더 지배적일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ko-KR" altLang="en-US"/>
          </a:p>
        </p:txBody>
      </p:sp>
      <p:sp>
        <p:nvSpPr>
          <p:cNvPr id="118789" name="Rectangle 7"/>
          <p:cNvSpPr>
            <a:spLocks noChangeArrowheads="1"/>
          </p:cNvSpPr>
          <p:nvPr/>
        </p:nvSpPr>
        <p:spPr bwMode="auto">
          <a:xfrm>
            <a:off x="4735513" y="2717800"/>
            <a:ext cx="360362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8790" name="Text Box 8"/>
          <p:cNvSpPr txBox="1">
            <a:spLocks noChangeArrowheads="1"/>
          </p:cNvSpPr>
          <p:nvPr/>
        </p:nvSpPr>
        <p:spPr bwMode="auto">
          <a:xfrm>
            <a:off x="4643438" y="2670175"/>
            <a:ext cx="7175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700">
                <a:solidFill>
                  <a:schemeClr val="bg2"/>
                </a:solidFill>
              </a:rPr>
              <a:t>교감신경줄기</a:t>
            </a:r>
          </a:p>
        </p:txBody>
      </p:sp>
    </p:spTree>
    <p:extLst>
      <p:ext uri="{BB962C8B-B14F-4D97-AF65-F5344CB8AC3E}">
        <p14:creationId xmlns:p14="http://schemas.microsoft.com/office/powerpoint/2010/main" val="166560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표5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5710" r="3366" b="19043"/>
          <a:stretch>
            <a:fillRect/>
          </a:stretch>
        </p:blipFill>
        <p:spPr bwMode="auto">
          <a:xfrm>
            <a:off x="107950" y="73025"/>
            <a:ext cx="8964613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5" descr="5-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7615" r="3366" b="20471"/>
          <a:stretch>
            <a:fillRect/>
          </a:stretch>
        </p:blipFill>
        <p:spPr bwMode="auto">
          <a:xfrm>
            <a:off x="2195513" y="4581525"/>
            <a:ext cx="44640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8466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5"/>
          <p:cNvSpPr txBox="1">
            <a:spLocks noChangeArrowheads="1"/>
          </p:cNvSpPr>
          <p:nvPr/>
        </p:nvSpPr>
        <p:spPr bwMode="auto">
          <a:xfrm>
            <a:off x="4859338" y="115888"/>
            <a:ext cx="414655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(1)Na</a:t>
            </a:r>
            <a:r>
              <a:rPr lang="ko-KR" altLang="en-US"/>
              <a:t>의 유입은 일정한데</a:t>
            </a:r>
            <a:r>
              <a:rPr lang="en-US" altLang="ko-KR"/>
              <a:t>,</a:t>
            </a:r>
            <a:br>
              <a:rPr lang="en-US" altLang="ko-KR"/>
            </a:br>
            <a:r>
              <a:rPr lang="en-US" altLang="ko-KR"/>
              <a:t>    (</a:t>
            </a:r>
            <a:r>
              <a:rPr lang="ko-KR" altLang="en-US"/>
              <a:t>전압개폐성 </a:t>
            </a:r>
            <a:r>
              <a:rPr lang="en-US" altLang="ko-KR"/>
              <a:t>Na </a:t>
            </a:r>
            <a:r>
              <a:rPr lang="ko-KR" altLang="en-US"/>
              <a:t>채널 대신</a:t>
            </a:r>
          </a:p>
          <a:p>
            <a:pPr eaLnBrk="1" hangingPunct="1"/>
            <a:r>
              <a:rPr lang="ko-KR" altLang="en-US"/>
              <a:t>      항상 열려있는 </a:t>
            </a:r>
            <a:r>
              <a:rPr lang="en-US" altLang="ko-KR"/>
              <a:t>Na</a:t>
            </a:r>
            <a:r>
              <a:rPr lang="ko-KR" altLang="en-US"/>
              <a:t>채널을 가짐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    P</a:t>
            </a:r>
            <a:r>
              <a:rPr lang="ko-KR" altLang="en-US"/>
              <a:t>의 유출은 천천히 감소한다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따라서 안쪽은 점진적으로 음전하가</a:t>
            </a:r>
          </a:p>
          <a:p>
            <a:pPr eaLnBrk="1" hangingPunct="1"/>
            <a:r>
              <a:rPr lang="ko-KR" altLang="en-US"/>
              <a:t>    감소하여 탈분극된다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(2)</a:t>
            </a:r>
            <a:r>
              <a:rPr lang="ko-KR" altLang="en-US"/>
              <a:t>두 가지 전압개폐성 </a:t>
            </a:r>
            <a:r>
              <a:rPr lang="en-US" altLang="ko-KR"/>
              <a:t>Ca </a:t>
            </a:r>
            <a:r>
              <a:rPr lang="ko-KR" altLang="en-US"/>
              <a:t>채널중에</a:t>
            </a:r>
          </a:p>
          <a:p>
            <a:pPr eaLnBrk="1" hangingPunct="1"/>
            <a:r>
              <a:rPr lang="ko-KR" altLang="en-US"/>
              <a:t>    일시적</a:t>
            </a:r>
            <a:r>
              <a:rPr lang="en-US" altLang="ko-KR"/>
              <a:t>(transient) Ca </a:t>
            </a:r>
            <a:r>
              <a:rPr lang="ko-KR" altLang="en-US"/>
              <a:t>채널</a:t>
            </a:r>
            <a:r>
              <a:rPr lang="en-US" altLang="ko-KR"/>
              <a:t>(Ca, T)</a:t>
            </a:r>
            <a:r>
              <a:rPr lang="ko-KR" altLang="en-US"/>
              <a:t>이</a:t>
            </a:r>
          </a:p>
          <a:p>
            <a:pPr eaLnBrk="1" hangingPunct="1"/>
            <a:r>
              <a:rPr lang="ko-KR" altLang="en-US"/>
              <a:t>    열린다</a:t>
            </a:r>
            <a:r>
              <a:rPr lang="en-US" altLang="ko-KR"/>
              <a:t>. </a:t>
            </a:r>
            <a:r>
              <a:rPr lang="ko-KR" altLang="en-US"/>
              <a:t>이 채널은 막이 역치에 </a:t>
            </a:r>
          </a:p>
          <a:p>
            <a:pPr eaLnBrk="1" hangingPunct="1"/>
            <a:r>
              <a:rPr lang="ko-KR" altLang="en-US"/>
              <a:t>    도달하기 전에 열려서</a:t>
            </a:r>
            <a:r>
              <a:rPr lang="en-US" altLang="ko-KR"/>
              <a:t>, </a:t>
            </a:r>
            <a:r>
              <a:rPr lang="ko-KR" altLang="en-US"/>
              <a:t>단기간의</a:t>
            </a:r>
          </a:p>
          <a:p>
            <a:pPr eaLnBrk="1" hangingPunct="1"/>
            <a:r>
              <a:rPr lang="ko-KR" altLang="en-US"/>
              <a:t>    </a:t>
            </a:r>
            <a:r>
              <a:rPr lang="en-US" altLang="ko-KR"/>
              <a:t>Ca </a:t>
            </a:r>
            <a:r>
              <a:rPr lang="ko-KR" altLang="en-US"/>
              <a:t>유입이 막을 계속 탈분극 시키고</a:t>
            </a:r>
          </a:p>
          <a:p>
            <a:pPr eaLnBrk="1" hangingPunct="1"/>
            <a:r>
              <a:rPr lang="ko-KR" altLang="en-US"/>
              <a:t>    역치에 이르게 한다</a:t>
            </a:r>
            <a:r>
              <a:rPr lang="en-US" altLang="ko-KR"/>
              <a:t>.</a:t>
            </a:r>
          </a:p>
        </p:txBody>
      </p:sp>
      <p:sp>
        <p:nvSpPr>
          <p:cNvPr id="220163" name="Text Box 9"/>
          <p:cNvSpPr txBox="1">
            <a:spLocks noChangeArrowheads="1"/>
          </p:cNvSpPr>
          <p:nvPr/>
        </p:nvSpPr>
        <p:spPr bwMode="auto">
          <a:xfrm>
            <a:off x="231775" y="3860800"/>
            <a:ext cx="879633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(3)</a:t>
            </a:r>
            <a:r>
              <a:rPr lang="ko-KR" altLang="en-US"/>
              <a:t>일단 막전위가 역치값에 도달하면</a:t>
            </a:r>
            <a:r>
              <a:rPr lang="en-US" altLang="ko-KR"/>
              <a:t>, </a:t>
            </a:r>
            <a:r>
              <a:rPr lang="ko-KR" altLang="en-US"/>
              <a:t>활동전위의 오르막 부위는</a:t>
            </a:r>
            <a:r>
              <a:rPr lang="en-US" altLang="ko-KR"/>
              <a:t>, </a:t>
            </a:r>
            <a:r>
              <a:rPr lang="ko-KR" altLang="en-US"/>
              <a:t>오래 지속되는</a:t>
            </a:r>
          </a:p>
          <a:p>
            <a:pPr eaLnBrk="1" hangingPunct="1"/>
            <a:r>
              <a:rPr lang="ko-KR" altLang="en-US"/>
              <a:t>    </a:t>
            </a:r>
            <a:r>
              <a:rPr lang="en-US" altLang="ko-KR"/>
              <a:t>(lasting) Ca </a:t>
            </a:r>
            <a:r>
              <a:rPr lang="ko-KR" altLang="en-US"/>
              <a:t>채널의 활성화에 따른 다량의 </a:t>
            </a:r>
            <a:r>
              <a:rPr lang="en-US" altLang="ko-KR"/>
              <a:t>Ca </a:t>
            </a:r>
            <a:r>
              <a:rPr lang="ko-KR" altLang="en-US"/>
              <a:t>유입에 의해 생성된다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(4)</a:t>
            </a:r>
            <a:r>
              <a:rPr lang="ko-KR" altLang="en-US"/>
              <a:t>활동전위의 내리막 곡선은</a:t>
            </a:r>
            <a:r>
              <a:rPr lang="en-US" altLang="ko-KR"/>
              <a:t>, K </a:t>
            </a:r>
            <a:r>
              <a:rPr lang="ko-KR" altLang="en-US"/>
              <a:t>채널이 활성화되어 일어나는 </a:t>
            </a:r>
            <a:r>
              <a:rPr lang="en-US" altLang="ko-KR"/>
              <a:t>K</a:t>
            </a:r>
            <a:r>
              <a:rPr lang="ko-KR" altLang="en-US"/>
              <a:t>의 유출에 기인한다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(1)</a:t>
            </a:r>
            <a:r>
              <a:rPr lang="ko-KR" altLang="en-US"/>
              <a:t>활동전위가 끝난 후 </a:t>
            </a:r>
            <a:r>
              <a:rPr lang="en-US" altLang="ko-KR"/>
              <a:t>K </a:t>
            </a:r>
            <a:r>
              <a:rPr lang="ko-KR" altLang="en-US"/>
              <a:t>채널은 느리게 닫히고 역치를 향해 다시 느린 탈분극이</a:t>
            </a:r>
          </a:p>
          <a:p>
            <a:pPr eaLnBrk="1" hangingPunct="1"/>
            <a:r>
              <a:rPr lang="ko-KR" altLang="en-US"/>
              <a:t>    시작된다</a:t>
            </a:r>
            <a:r>
              <a:rPr lang="en-US" altLang="ko-KR"/>
              <a:t>. </a:t>
            </a:r>
            <a:r>
              <a:rPr lang="ko-KR" altLang="en-US"/>
              <a:t>이러한 </a:t>
            </a:r>
            <a:r>
              <a:rPr lang="en-US" altLang="ko-KR"/>
              <a:t>K </a:t>
            </a:r>
            <a:r>
              <a:rPr lang="ko-KR" altLang="en-US"/>
              <a:t>채널은 </a:t>
            </a:r>
            <a:r>
              <a:rPr lang="en-US" altLang="ko-KR"/>
              <a:t>EAG  </a:t>
            </a:r>
            <a:r>
              <a:rPr lang="ko-KR" altLang="en-US"/>
              <a:t>타입인데</a:t>
            </a:r>
            <a:r>
              <a:rPr lang="en-US" altLang="ko-KR"/>
              <a:t>, </a:t>
            </a:r>
            <a:r>
              <a:rPr lang="ko-KR" altLang="en-US"/>
              <a:t>이 채널이 방해되면 심장마비가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자동주기성이 있고 수축하지 않는 특수화된 심근세포는 척추동물의 심장에서 주로</a:t>
            </a:r>
          </a:p>
          <a:p>
            <a:pPr eaLnBrk="1" hangingPunct="1"/>
            <a:r>
              <a:rPr lang="en-US" altLang="ko-KR"/>
              <a:t>(1) </a:t>
            </a:r>
            <a:r>
              <a:rPr lang="ko-KR" altLang="en-US"/>
              <a:t>동방결절</a:t>
            </a:r>
            <a:r>
              <a:rPr lang="en-US" altLang="ko-KR"/>
              <a:t>(sinoatrial node, SA node)</a:t>
            </a:r>
            <a:r>
              <a:rPr lang="ko-KR" altLang="en-US"/>
              <a:t>은 포유류의 우심방 벽에 존재한다</a:t>
            </a:r>
            <a:r>
              <a:rPr lang="en-US" altLang="ko-KR"/>
              <a:t>.</a:t>
            </a:r>
          </a:p>
        </p:txBody>
      </p:sp>
      <p:grpSp>
        <p:nvGrpSpPr>
          <p:cNvPr id="220164" name="Group 13"/>
          <p:cNvGrpSpPr>
            <a:grpSpLocks noChangeAspect="1"/>
          </p:cNvGrpSpPr>
          <p:nvPr/>
        </p:nvGrpSpPr>
        <p:grpSpPr bwMode="auto">
          <a:xfrm>
            <a:off x="0" y="347663"/>
            <a:ext cx="4932363" cy="3516312"/>
            <a:chOff x="0" y="219"/>
            <a:chExt cx="3107" cy="2215"/>
          </a:xfrm>
        </p:grpSpPr>
        <p:pic>
          <p:nvPicPr>
            <p:cNvPr id="220166" name="Picture 4" descr="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0" t="13330" r="11446" b="6665"/>
            <a:stretch>
              <a:fillRect/>
            </a:stretch>
          </p:blipFill>
          <p:spPr bwMode="auto">
            <a:xfrm>
              <a:off x="0" y="219"/>
              <a:ext cx="3107" cy="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67" name="Text Box 6"/>
            <p:cNvSpPr txBox="1">
              <a:spLocks noChangeAspect="1" noChangeArrowheads="1"/>
            </p:cNvSpPr>
            <p:nvPr/>
          </p:nvSpPr>
          <p:spPr bwMode="auto">
            <a:xfrm>
              <a:off x="590" y="1924"/>
              <a:ext cx="2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600" b="1"/>
                <a:t>(1)</a:t>
              </a:r>
            </a:p>
          </p:txBody>
        </p:sp>
        <p:sp>
          <p:nvSpPr>
            <p:cNvPr id="220168" name="Text Box 7"/>
            <p:cNvSpPr txBox="1">
              <a:spLocks noChangeAspect="1" noChangeArrowheads="1"/>
            </p:cNvSpPr>
            <p:nvPr/>
          </p:nvSpPr>
          <p:spPr bwMode="auto">
            <a:xfrm>
              <a:off x="916" y="1689"/>
              <a:ext cx="2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600" b="1"/>
                <a:t>(2)</a:t>
              </a:r>
            </a:p>
          </p:txBody>
        </p:sp>
        <p:sp>
          <p:nvSpPr>
            <p:cNvPr id="220169" name="Text Box 8"/>
            <p:cNvSpPr txBox="1">
              <a:spLocks noChangeAspect="1" noChangeArrowheads="1"/>
            </p:cNvSpPr>
            <p:nvPr/>
          </p:nvSpPr>
          <p:spPr bwMode="auto">
            <a:xfrm>
              <a:off x="612" y="1134"/>
              <a:ext cx="2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600" b="1"/>
                <a:t>(3)</a:t>
              </a:r>
            </a:p>
          </p:txBody>
        </p:sp>
        <p:sp>
          <p:nvSpPr>
            <p:cNvPr id="220170" name="Text Box 10"/>
            <p:cNvSpPr txBox="1">
              <a:spLocks noChangeAspect="1" noChangeArrowheads="1"/>
            </p:cNvSpPr>
            <p:nvPr/>
          </p:nvSpPr>
          <p:spPr bwMode="auto">
            <a:xfrm>
              <a:off x="1285" y="461"/>
              <a:ext cx="2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600" b="1"/>
                <a:t>(4)</a:t>
              </a:r>
            </a:p>
          </p:txBody>
        </p:sp>
      </p:grpSp>
      <p:sp>
        <p:nvSpPr>
          <p:cNvPr id="220165" name="Text Box 11"/>
          <p:cNvSpPr txBox="1">
            <a:spLocks noChangeArrowheads="1"/>
          </p:cNvSpPr>
          <p:nvPr/>
        </p:nvSpPr>
        <p:spPr bwMode="auto">
          <a:xfrm>
            <a:off x="2771775" y="2732088"/>
            <a:ext cx="447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 b="1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8879957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1187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888841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자동주기성이 있고 수축하지 않는 특수화된 심근세포는 척추동물의 심장에서 주로</a:t>
            </a:r>
          </a:p>
          <a:p>
            <a:pPr eaLnBrk="1" hangingPunct="1"/>
            <a:r>
              <a:rPr lang="ko-KR" altLang="en-US"/>
              <a:t>동방결절과 방실결절에 존재한다</a:t>
            </a:r>
            <a:r>
              <a:rPr lang="en-US" altLang="ko-KR"/>
              <a:t>.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동방결절</a:t>
            </a:r>
            <a:r>
              <a:rPr lang="en-US" altLang="ko-KR"/>
              <a:t>(sinoatrial node, SA node)</a:t>
            </a:r>
            <a:r>
              <a:rPr lang="ko-KR" altLang="en-US"/>
              <a:t>은 포유류의 우심방 벽에 존재한다</a:t>
            </a:r>
            <a:r>
              <a:rPr lang="en-US" altLang="ko-KR"/>
              <a:t>.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방실결절</a:t>
            </a:r>
            <a:r>
              <a:rPr lang="en-US" altLang="ko-KR"/>
              <a:t>(atrioventricular node, AV node)</a:t>
            </a:r>
            <a:r>
              <a:rPr lang="ko-KR" altLang="en-US"/>
              <a:t>은 심방과 심실이 접하는 바로 윗부분의</a:t>
            </a:r>
          </a:p>
          <a:p>
            <a:pPr eaLnBrk="1" hangingPunct="1"/>
            <a:r>
              <a:rPr lang="ko-KR" altLang="en-US"/>
              <a:t>    격막 가까이 우심방의 밑부분에 위치한다</a:t>
            </a:r>
          </a:p>
        </p:txBody>
      </p:sp>
      <p:grpSp>
        <p:nvGrpSpPr>
          <p:cNvPr id="221188" name="Group 8"/>
          <p:cNvGrpSpPr>
            <a:grpSpLocks noChangeAspect="1"/>
          </p:cNvGrpSpPr>
          <p:nvPr/>
        </p:nvGrpSpPr>
        <p:grpSpPr bwMode="auto">
          <a:xfrm>
            <a:off x="755650" y="1700213"/>
            <a:ext cx="7488238" cy="3378200"/>
            <a:chOff x="295" y="1793"/>
            <a:chExt cx="4717" cy="2128"/>
          </a:xfrm>
        </p:grpSpPr>
        <p:pic>
          <p:nvPicPr>
            <p:cNvPr id="221190" name="Picture 4" descr="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87" b="22375"/>
            <a:stretch>
              <a:fillRect/>
            </a:stretch>
          </p:blipFill>
          <p:spPr bwMode="auto">
            <a:xfrm>
              <a:off x="295" y="1793"/>
              <a:ext cx="4717" cy="2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1191" name="Text Box 7"/>
            <p:cNvSpPr txBox="1">
              <a:spLocks noChangeAspect="1" noChangeArrowheads="1"/>
            </p:cNvSpPr>
            <p:nvPr/>
          </p:nvSpPr>
          <p:spPr bwMode="auto">
            <a:xfrm>
              <a:off x="1826" y="3748"/>
              <a:ext cx="69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200"/>
                <a:t>Perkinje </a:t>
              </a:r>
              <a:r>
                <a:rPr lang="ko-KR" altLang="en-US" sz="1200"/>
                <a:t>섬유</a:t>
              </a:r>
            </a:p>
          </p:txBody>
        </p:sp>
      </p:grpSp>
      <p:sp>
        <p:nvSpPr>
          <p:cNvPr id="221189" name="Text Box 9"/>
          <p:cNvSpPr txBox="1">
            <a:spLocks noChangeArrowheads="1"/>
          </p:cNvSpPr>
          <p:nvPr/>
        </p:nvSpPr>
        <p:spPr bwMode="auto">
          <a:xfrm>
            <a:off x="115888" y="5162550"/>
            <a:ext cx="8337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동방결절은 사람의 경우 </a:t>
            </a:r>
            <a:r>
              <a:rPr lang="en-US" altLang="ko-KR"/>
              <a:t>1</a:t>
            </a:r>
            <a:r>
              <a:rPr lang="ko-KR" altLang="en-US"/>
              <a:t>분에 </a:t>
            </a:r>
            <a:r>
              <a:rPr lang="en-US" altLang="ko-KR"/>
              <a:t>90-100</a:t>
            </a:r>
            <a:r>
              <a:rPr lang="ko-KR" altLang="en-US"/>
              <a:t>번의 가장 빠른 자동주기성을 나타내고</a:t>
            </a:r>
          </a:p>
          <a:p>
            <a:pPr eaLnBrk="1" hangingPunct="1"/>
            <a:r>
              <a:rPr lang="ko-KR" altLang="en-US"/>
              <a:t>심장의 다른 부분들을 같은 속도로 조종한다</a:t>
            </a:r>
            <a:r>
              <a:rPr lang="en-US" altLang="ko-KR"/>
              <a:t>. </a:t>
            </a:r>
            <a:r>
              <a:rPr lang="ko-KR" altLang="en-US"/>
              <a:t>그러므로 심장 전체를 흥분시키는</a:t>
            </a:r>
          </a:p>
          <a:p>
            <a:pPr eaLnBrk="1" hangingPunct="1"/>
            <a:r>
              <a:rPr lang="ko-KR" altLang="en-US"/>
              <a:t>심장의 주요 박동원이다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다른 자동주기성 조직은 스스로 역치에 도달하기 전에 동방결절로부터 발생된 </a:t>
            </a:r>
          </a:p>
          <a:p>
            <a:pPr eaLnBrk="1" hangingPunct="1"/>
            <a:r>
              <a:rPr lang="ko-KR" altLang="en-US"/>
              <a:t>활동전위에 의해 활성화 되므로</a:t>
            </a:r>
            <a:r>
              <a:rPr lang="en-US" altLang="ko-KR"/>
              <a:t>, </a:t>
            </a:r>
            <a:r>
              <a:rPr lang="ko-KR" altLang="en-US"/>
              <a:t>자신의 느린 주기성은 겉으로 드러나지 않는다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446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4"/>
          <p:cNvSpPr txBox="1">
            <a:spLocks noChangeArrowheads="1"/>
          </p:cNvSpPr>
          <p:nvPr/>
        </p:nvSpPr>
        <p:spPr bwMode="auto">
          <a:xfrm>
            <a:off x="87313" y="50800"/>
            <a:ext cx="886142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심장흥분의 전도는 효율적인 펌프기능을 위해 조화롭게 조율된다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활동전위는 동방결절에서 일단 시작되면 심장의 다른 부분으로 퍼진다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효율적인 심장 기능을 위해서 흥분의 전도는 세 가지 기준을 충족해야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(1)</a:t>
            </a:r>
            <a:r>
              <a:rPr lang="ko-KR" altLang="en-US"/>
              <a:t>심방의 흥분과 수축은 심실이 수축을 시작하기 전에 완성되어야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그래야 심실이 완전히 수축 전에 완전히 채워질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심실이 수축되면 혈액이 동맥으로 분출된다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(2)</a:t>
            </a:r>
            <a:r>
              <a:rPr lang="ko-KR" altLang="en-US"/>
              <a:t>심장의 각 방이 효율적인 펌프작용을 하기 위한 하나의 단위로 수축하도록</a:t>
            </a:r>
          </a:p>
          <a:p>
            <a:pPr eaLnBrk="1" hangingPunct="1"/>
            <a:r>
              <a:rPr lang="ko-KR" altLang="en-US"/>
              <a:t>    심근 섬유의 동시에 흥분되어 동시에 수축되어야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무작위적이고 조정되지 않은 흥분과 수축은 세동</a:t>
            </a:r>
            <a:r>
              <a:rPr lang="en-US" altLang="ko-KR"/>
              <a:t>(fibrillation)</a:t>
            </a:r>
            <a:r>
              <a:rPr lang="ko-KR" altLang="en-US"/>
              <a:t>으로 알려져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심실의 세동이 일어나면 심장이 동맥으로 혈액을 뿜을 수 없기 때문에 죽는다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(3)</a:t>
            </a:r>
            <a:r>
              <a:rPr lang="ko-KR" altLang="en-US"/>
              <a:t>한 쌍의 심방과 한 쌍의 심실은 각 깡이 동시에 수축하도록 조절되어야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그래야 폐순환과 체순환으로 혈액이 조화롭게 분출된다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심방의 흥분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동방결절에서 시작한 활동전위는 세포에서 세포로 간극 연접을 통해 먼저 두 심방에</a:t>
            </a:r>
          </a:p>
          <a:p>
            <a:pPr eaLnBrk="1" hangingPunct="1"/>
            <a:r>
              <a:rPr lang="ko-KR" altLang="en-US"/>
              <a:t>  퍼진다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심방과 심실 사이의 전달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방실결절은 심방과 심실 사이에서 전기적으로 접촉하는 유일한 지점이다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활동전위는 방실결절을 통해 비교적 느리게 전도된다</a:t>
            </a:r>
            <a:r>
              <a:rPr lang="en-US" altLang="ko-KR"/>
              <a:t>. </a:t>
            </a:r>
            <a:r>
              <a:rPr lang="ko-KR" altLang="en-US"/>
              <a:t>약 </a:t>
            </a:r>
            <a:r>
              <a:rPr lang="en-US" altLang="ko-KR"/>
              <a:t>0.1</a:t>
            </a:r>
            <a:r>
              <a:rPr lang="ko-KR" altLang="en-US"/>
              <a:t>초의 지연이 있어서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</a:t>
            </a:r>
            <a:r>
              <a:rPr lang="ko-KR" altLang="en-US"/>
              <a:t>방실결절의 지연</a:t>
            </a:r>
            <a:r>
              <a:rPr lang="en-US" altLang="ko-KR"/>
              <a:t>, AV nodal dealy) </a:t>
            </a:r>
            <a:r>
              <a:rPr lang="ko-KR" altLang="en-US"/>
              <a:t>심실이 흥분하고 수축하기 전에 심방이 완전히</a:t>
            </a:r>
          </a:p>
          <a:p>
            <a:pPr eaLnBrk="1" hangingPunct="1"/>
            <a:r>
              <a:rPr lang="ko-KR" altLang="en-US"/>
              <a:t>  흥분하여 수축하여</a:t>
            </a:r>
            <a:r>
              <a:rPr lang="en-US" altLang="ko-KR"/>
              <a:t>, </a:t>
            </a:r>
            <a:r>
              <a:rPr lang="ko-KR" altLang="en-US"/>
              <a:t>심방의 내용물을 심실로 보낼 수 있도록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89271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4"/>
          <p:cNvSpPr txBox="1">
            <a:spLocks noChangeArrowheads="1"/>
          </p:cNvSpPr>
          <p:nvPr/>
        </p:nvSpPr>
        <p:spPr bwMode="auto">
          <a:xfrm>
            <a:off x="87313" y="50800"/>
            <a:ext cx="833913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심실의 흥분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방실결절의 지연 이후에 흥분은 빠르게 </a:t>
            </a:r>
            <a:r>
              <a:rPr lang="en-US" altLang="ko-KR"/>
              <a:t>2</a:t>
            </a:r>
            <a:r>
              <a:rPr lang="ko-KR" altLang="en-US"/>
              <a:t>개의 특수한 경로를 따라 이동한다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(1)</a:t>
            </a:r>
            <a:r>
              <a:rPr lang="ko-KR" altLang="en-US"/>
              <a:t>히스속 </a:t>
            </a:r>
            <a:r>
              <a:rPr lang="en-US" altLang="ko-KR"/>
              <a:t>(bundle of His): </a:t>
            </a:r>
            <a:r>
              <a:rPr lang="ko-KR" altLang="en-US"/>
              <a:t>특수화된 세포의 통로는 방실결절에서 시작하여 </a:t>
            </a:r>
          </a:p>
          <a:p>
            <a:pPr eaLnBrk="1" hangingPunct="1"/>
            <a:r>
              <a:rPr lang="ko-KR" altLang="en-US"/>
              <a:t>   심실 사이의 격막으로 들어가며</a:t>
            </a:r>
            <a:r>
              <a:rPr lang="en-US" altLang="ko-KR"/>
              <a:t>, </a:t>
            </a:r>
            <a:r>
              <a:rPr lang="ko-KR" altLang="en-US"/>
              <a:t>이곳에서 좌우 다발로 나뉜다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(2)Perkinje </a:t>
            </a:r>
            <a:r>
              <a:rPr lang="ko-KR" altLang="en-US"/>
              <a:t>섬유</a:t>
            </a:r>
            <a:r>
              <a:rPr lang="en-US" altLang="ko-KR"/>
              <a:t>: </a:t>
            </a:r>
            <a:r>
              <a:rPr lang="ko-KR" altLang="en-US"/>
              <a:t>히스속에서부터 뻗은 작은 말단 섬유로</a:t>
            </a:r>
            <a:r>
              <a:rPr lang="en-US" altLang="ko-KR"/>
              <a:t>, </a:t>
            </a:r>
            <a:r>
              <a:rPr lang="ko-KR" altLang="en-US"/>
              <a:t>심실의 일부 근육층을</a:t>
            </a:r>
          </a:p>
          <a:p>
            <a:pPr eaLnBrk="1" hangingPunct="1"/>
            <a:r>
              <a:rPr lang="ko-KR" altLang="en-US"/>
              <a:t>   통해 퍼진다</a:t>
            </a:r>
            <a:r>
              <a:rPr lang="en-US" altLang="ko-KR"/>
              <a:t>.</a:t>
            </a:r>
          </a:p>
        </p:txBody>
      </p:sp>
      <p:grpSp>
        <p:nvGrpSpPr>
          <p:cNvPr id="223235" name="Group 5"/>
          <p:cNvGrpSpPr>
            <a:grpSpLocks noChangeAspect="1"/>
          </p:cNvGrpSpPr>
          <p:nvPr/>
        </p:nvGrpSpPr>
        <p:grpSpPr bwMode="auto">
          <a:xfrm>
            <a:off x="684213" y="1773238"/>
            <a:ext cx="7488237" cy="3378200"/>
            <a:chOff x="295" y="1793"/>
            <a:chExt cx="4717" cy="2128"/>
          </a:xfrm>
        </p:grpSpPr>
        <p:pic>
          <p:nvPicPr>
            <p:cNvPr id="223237" name="Picture 6" descr="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87" b="22375"/>
            <a:stretch>
              <a:fillRect/>
            </a:stretch>
          </p:blipFill>
          <p:spPr bwMode="auto">
            <a:xfrm>
              <a:off x="295" y="1793"/>
              <a:ext cx="4717" cy="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238" name="Text Box 7"/>
            <p:cNvSpPr txBox="1">
              <a:spLocks noChangeAspect="1" noChangeArrowheads="1"/>
            </p:cNvSpPr>
            <p:nvPr/>
          </p:nvSpPr>
          <p:spPr bwMode="auto">
            <a:xfrm>
              <a:off x="1826" y="3748"/>
              <a:ext cx="69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200"/>
                <a:t>Perkinje </a:t>
              </a:r>
              <a:r>
                <a:rPr lang="ko-KR" altLang="en-US" sz="1200"/>
                <a:t>섬유</a:t>
              </a:r>
            </a:p>
          </p:txBody>
        </p:sp>
      </p:grpSp>
      <p:sp>
        <p:nvSpPr>
          <p:cNvPr id="223236" name="Text Box 8"/>
          <p:cNvSpPr txBox="1">
            <a:spLocks noChangeArrowheads="1"/>
          </p:cNvSpPr>
          <p:nvPr/>
        </p:nvSpPr>
        <p:spPr bwMode="auto">
          <a:xfrm>
            <a:off x="-36513" y="5084763"/>
            <a:ext cx="92852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심실의 전도 시스템에서</a:t>
            </a:r>
            <a:r>
              <a:rPr lang="en-US" altLang="ko-KR"/>
              <a:t>, </a:t>
            </a:r>
            <a:r>
              <a:rPr lang="ko-KR" altLang="en-US"/>
              <a:t>섬유망은</a:t>
            </a:r>
            <a:r>
              <a:rPr lang="en-US" altLang="ko-KR"/>
              <a:t> </a:t>
            </a:r>
            <a:r>
              <a:rPr lang="ko-KR" altLang="en-US"/>
              <a:t>활동전위를 빠르게 전파하기 위해 특화되어있다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이러한 섬유망에 의해 심실이 하나의 단위로 수축하기 위해 흥분이 촉진되고 조절된다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이러한 시스템에 의해 활동전위가 많은 수의 심근세포로 빠르게 전달되지만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모든 세포가 섬유망과 연결된 것은 아니다</a:t>
            </a:r>
            <a:r>
              <a:rPr lang="en-US" altLang="ko-KR"/>
              <a:t>. </a:t>
            </a:r>
            <a:r>
              <a:rPr lang="ko-KR" altLang="en-US"/>
              <a:t>섬유망에 연결된 세포가 </a:t>
            </a:r>
            <a:r>
              <a:rPr lang="en-US" altLang="ko-KR"/>
              <a:t>gap junction</a:t>
            </a:r>
            <a:r>
              <a:rPr lang="ko-KR" altLang="en-US"/>
              <a:t>에 의해 </a:t>
            </a:r>
          </a:p>
          <a:p>
            <a:pPr eaLnBrk="1" hangingPunct="1"/>
            <a:r>
              <a:rPr lang="ko-KR" altLang="en-US"/>
              <a:t>나머지 심실근 세포에 흥분을 퍼트린다</a:t>
            </a:r>
            <a:r>
              <a:rPr lang="en-US" altLang="ko-KR"/>
              <a:t>. </a:t>
            </a:r>
            <a:r>
              <a:rPr lang="ko-KR" altLang="en-US"/>
              <a:t>결과적으로 두 심실에서 혈액을 동시에 체순환과</a:t>
            </a:r>
          </a:p>
          <a:p>
            <a:pPr eaLnBrk="1" hangingPunct="1"/>
            <a:r>
              <a:rPr lang="ko-KR" altLang="en-US"/>
              <a:t>폐순환으로 효율적으로 분출하도록 심실의 심근세포를 거의 동시적으로 활성화 시킨다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5924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24259" name="Picture 4" descr="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6665" r="23901" b="4285"/>
          <a:stretch>
            <a:fillRect/>
          </a:stretch>
        </p:blipFill>
        <p:spPr>
          <a:xfrm>
            <a:off x="34925" y="1773238"/>
            <a:ext cx="3794125" cy="4032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4260" name="Text Box 5"/>
          <p:cNvSpPr txBox="1">
            <a:spLocks noChangeArrowheads="1"/>
          </p:cNvSpPr>
          <p:nvPr/>
        </p:nvSpPr>
        <p:spPr bwMode="auto">
          <a:xfrm>
            <a:off x="34925" y="38100"/>
            <a:ext cx="87852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수축성 심근세포의 활동전위는 특징적인 고원기</a:t>
            </a:r>
            <a:r>
              <a:rPr lang="en-US" altLang="ko-KR"/>
              <a:t>(</a:t>
            </a:r>
            <a:r>
              <a:rPr lang="ko-KR" altLang="en-US"/>
              <a:t>안정기</a:t>
            </a:r>
            <a:r>
              <a:rPr lang="en-US" altLang="ko-KR"/>
              <a:t>)</a:t>
            </a:r>
            <a:r>
              <a:rPr lang="ko-KR" altLang="en-US"/>
              <a:t>를 보인다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수축성 심근세포의 활동전위는 동방결절 전위로부터 형성되지만 그 기작은 다르다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수축성 심근세포의 막은 자동주기성 세포와 달리 박동원으로부터 전도된 전기적 </a:t>
            </a:r>
          </a:p>
          <a:p>
            <a:pPr eaLnBrk="1" hangingPunct="1"/>
            <a:r>
              <a:rPr lang="ko-KR" altLang="en-US"/>
              <a:t>  활성에 의해 흥분될 때까지 휴지기에서 약 </a:t>
            </a:r>
            <a:r>
              <a:rPr lang="en-US" altLang="ko-KR"/>
              <a:t>-90mV</a:t>
            </a:r>
            <a:r>
              <a:rPr lang="ko-KR" altLang="en-US"/>
              <a:t>에 머문다</a:t>
            </a:r>
            <a:r>
              <a:rPr lang="en-US" altLang="ko-KR"/>
              <a:t>. </a:t>
            </a:r>
            <a:r>
              <a:rPr lang="ko-KR" altLang="en-US"/>
              <a:t>일단 심실의 수축성</a:t>
            </a:r>
          </a:p>
          <a:p>
            <a:pPr eaLnBrk="1" hangingPunct="1"/>
            <a:r>
              <a:rPr lang="ko-KR" altLang="en-US"/>
              <a:t>  심근세포의 막이 흥분되면 활동전위는 막투과성의 변화에 의해 형성된다</a:t>
            </a:r>
            <a:r>
              <a:rPr lang="en-US" altLang="ko-KR"/>
              <a:t>.</a:t>
            </a:r>
          </a:p>
        </p:txBody>
      </p:sp>
      <p:sp>
        <p:nvSpPr>
          <p:cNvPr id="224261" name="Text Box 6"/>
          <p:cNvSpPr txBox="1">
            <a:spLocks noChangeArrowheads="1"/>
          </p:cNvSpPr>
          <p:nvPr/>
        </p:nvSpPr>
        <p:spPr bwMode="auto">
          <a:xfrm>
            <a:off x="3779838" y="1557338"/>
            <a:ext cx="5487987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(1)</a:t>
            </a:r>
            <a:r>
              <a:rPr lang="ko-KR" altLang="en-US"/>
              <a:t>활동전위의 오르막 중에 막전위는 </a:t>
            </a:r>
            <a:r>
              <a:rPr lang="en-US" altLang="ko-KR"/>
              <a:t>Na</a:t>
            </a:r>
            <a:r>
              <a:rPr lang="ko-KR" altLang="en-US"/>
              <a:t>의 </a:t>
            </a:r>
          </a:p>
          <a:p>
            <a:pPr eaLnBrk="1" hangingPunct="1"/>
            <a:r>
              <a:rPr lang="ko-KR" altLang="en-US"/>
              <a:t>막투과성이 급격히 증가해 빠르게 </a:t>
            </a:r>
            <a:r>
              <a:rPr lang="en-US" altLang="ko-KR"/>
              <a:t>+30mV</a:t>
            </a:r>
            <a:r>
              <a:rPr lang="ko-KR" altLang="en-US"/>
              <a:t>가 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뉴런 및 골격근과 유사</a:t>
            </a:r>
            <a:r>
              <a:rPr lang="en-US" altLang="ko-KR"/>
              <a:t>). </a:t>
            </a:r>
            <a:r>
              <a:rPr lang="ko-KR" altLang="en-US"/>
              <a:t>심근세포는 특이하게</a:t>
            </a:r>
          </a:p>
          <a:p>
            <a:pPr eaLnBrk="1" hangingPunct="1"/>
            <a:r>
              <a:rPr lang="ko-KR" altLang="en-US"/>
              <a:t> 활동전위가 수백 </a:t>
            </a:r>
            <a:r>
              <a:rPr lang="en-US" altLang="ko-KR"/>
              <a:t>ms </a:t>
            </a:r>
            <a:r>
              <a:rPr lang="ko-KR" altLang="en-US"/>
              <a:t>동안 유지되어 고원기를 보임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뉴런이나 골격근의 활동전위는 </a:t>
            </a:r>
            <a:r>
              <a:rPr lang="en-US" altLang="ko-KR"/>
              <a:t>1~2 ms </a:t>
            </a:r>
            <a:r>
              <a:rPr lang="ko-KR" altLang="en-US"/>
              <a:t>동안 지속</a:t>
            </a:r>
            <a:r>
              <a:rPr lang="en-US" altLang="ko-KR"/>
              <a:t>)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(2)</a:t>
            </a:r>
            <a:r>
              <a:rPr lang="ko-KR" altLang="en-US"/>
              <a:t>활동전위의 오르막 중에 일어나는 전압의 급격한 변화는 느린 </a:t>
            </a:r>
            <a:r>
              <a:rPr lang="en-US" altLang="ko-KR"/>
              <a:t>Ca </a:t>
            </a:r>
            <a:r>
              <a:rPr lang="ko-KR" altLang="en-US"/>
              <a:t>채널의 활성화와 </a:t>
            </a:r>
            <a:r>
              <a:rPr lang="en-US" altLang="ko-KR"/>
              <a:t>K</a:t>
            </a:r>
            <a:r>
              <a:rPr lang="ko-KR" altLang="en-US"/>
              <a:t>의 투과성의 </a:t>
            </a:r>
          </a:p>
          <a:p>
            <a:pPr eaLnBrk="1" hangingPunct="1"/>
            <a:r>
              <a:rPr lang="ko-KR" altLang="en-US"/>
              <a:t>감소를 일으킨다</a:t>
            </a:r>
            <a:r>
              <a:rPr lang="en-US" altLang="ko-KR"/>
              <a:t>. Ca </a:t>
            </a:r>
            <a:r>
              <a:rPr lang="ko-KR" altLang="en-US"/>
              <a:t>채널이 열리면 </a:t>
            </a:r>
            <a:r>
              <a:rPr lang="en-US" altLang="ko-KR"/>
              <a:t>Ca</a:t>
            </a:r>
            <a:r>
              <a:rPr lang="ko-KR" altLang="en-US"/>
              <a:t>은 느리게 안쪽으로 확산하여 세포내 양전하를 증가시켜</a:t>
            </a:r>
          </a:p>
          <a:p>
            <a:pPr eaLnBrk="1" hangingPunct="1"/>
            <a:r>
              <a:rPr lang="ko-KR" altLang="en-US"/>
              <a:t>활동전위의 고원기가 유지되는 주 원인이 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K </a:t>
            </a:r>
            <a:r>
              <a:rPr lang="ko-KR" altLang="en-US"/>
              <a:t>투과성</a:t>
            </a:r>
            <a:r>
              <a:rPr lang="en-US" altLang="ko-KR"/>
              <a:t>(</a:t>
            </a:r>
            <a:r>
              <a:rPr lang="ko-KR" altLang="en-US"/>
              <a:t>유출</a:t>
            </a:r>
            <a:r>
              <a:rPr lang="en-US" altLang="ko-KR"/>
              <a:t>)</a:t>
            </a:r>
            <a:r>
              <a:rPr lang="ko-KR" altLang="en-US"/>
              <a:t>의 감소는 막의 재분극을 막고</a:t>
            </a:r>
            <a:r>
              <a:rPr lang="en-US" altLang="ko-KR"/>
              <a:t>, </a:t>
            </a:r>
            <a:r>
              <a:rPr lang="ko-KR" altLang="en-US"/>
              <a:t>안정기가 유지되는데 도움을 준다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(3)</a:t>
            </a:r>
            <a:r>
              <a:rPr lang="ko-KR" altLang="en-US"/>
              <a:t>활동전위의 빠른 내리막은 </a:t>
            </a:r>
            <a:r>
              <a:rPr lang="en-US" altLang="ko-KR"/>
              <a:t>Ca </a:t>
            </a:r>
            <a:r>
              <a:rPr lang="ko-KR" altLang="en-US"/>
              <a:t>통로가 불활성화</a:t>
            </a:r>
          </a:p>
          <a:p>
            <a:pPr eaLnBrk="1" hangingPunct="1"/>
            <a:r>
              <a:rPr lang="ko-KR" altLang="en-US"/>
              <a:t>되고</a:t>
            </a:r>
            <a:r>
              <a:rPr lang="en-US" altLang="ko-KR"/>
              <a:t>, EAG K </a:t>
            </a:r>
            <a:r>
              <a:rPr lang="ko-KR" altLang="en-US"/>
              <a:t>채널의 활성화에 의해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안정기의 끝부분에서 </a:t>
            </a:r>
            <a:r>
              <a:rPr lang="en-US" altLang="ko-KR"/>
              <a:t>K</a:t>
            </a:r>
            <a:r>
              <a:rPr lang="ko-KR" altLang="en-US"/>
              <a:t>가 빠르게 외부로 유출되어</a:t>
            </a:r>
          </a:p>
          <a:p>
            <a:pPr eaLnBrk="1" hangingPunct="1"/>
            <a:r>
              <a:rPr lang="ko-KR" altLang="en-US"/>
              <a:t>재분극이 빠르게 일어나고 다시 휴지막 전위로 </a:t>
            </a:r>
          </a:p>
          <a:p>
            <a:pPr eaLnBrk="1" hangingPunct="1"/>
            <a:r>
              <a:rPr lang="ko-KR" altLang="en-US"/>
              <a:t>돌아간다</a:t>
            </a:r>
            <a:r>
              <a:rPr lang="en-US" altLang="ko-KR"/>
              <a:t>.</a:t>
            </a:r>
            <a:endParaRPr lang="en-US" altLang="ko-KR" b="1"/>
          </a:p>
        </p:txBody>
      </p:sp>
    </p:spTree>
    <p:extLst>
      <p:ext uri="{BB962C8B-B14F-4D97-AF65-F5344CB8AC3E}">
        <p14:creationId xmlns:p14="http://schemas.microsoft.com/office/powerpoint/2010/main" val="13109239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4"/>
          <p:cNvSpPr txBox="1">
            <a:spLocks noChangeArrowheads="1"/>
          </p:cNvSpPr>
          <p:nvPr/>
        </p:nvSpPr>
        <p:spPr bwMode="auto">
          <a:xfrm>
            <a:off x="87313" y="50800"/>
            <a:ext cx="86391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세포외액에서 유입되는 </a:t>
            </a:r>
            <a:r>
              <a:rPr lang="en-US" altLang="ko-KR"/>
              <a:t>Ca</a:t>
            </a:r>
            <a:r>
              <a:rPr lang="ko-KR" altLang="en-US"/>
              <a:t>는</a:t>
            </a:r>
            <a:r>
              <a:rPr lang="en-US" altLang="ko-KR"/>
              <a:t>, </a:t>
            </a:r>
            <a:r>
              <a:rPr lang="ko-KR" altLang="en-US"/>
              <a:t>소포체로부터 훨씬 더 많은 </a:t>
            </a:r>
            <a:r>
              <a:rPr lang="en-US" altLang="ko-KR"/>
              <a:t>Ca</a:t>
            </a:r>
            <a:r>
              <a:rPr lang="ko-KR" altLang="en-US"/>
              <a:t>의 방출을 유도한다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심장의 수축세포에서 </a:t>
            </a:r>
            <a:r>
              <a:rPr lang="en-US" altLang="ko-KR"/>
              <a:t>L-</a:t>
            </a:r>
            <a:r>
              <a:rPr lang="ko-KR" altLang="en-US"/>
              <a:t>형 </a:t>
            </a:r>
            <a:r>
              <a:rPr lang="en-US" altLang="ko-KR"/>
              <a:t>Ca </a:t>
            </a:r>
            <a:r>
              <a:rPr lang="ko-KR" altLang="en-US"/>
              <a:t>채널은 주로 </a:t>
            </a:r>
            <a:r>
              <a:rPr lang="en-US" altLang="ko-KR"/>
              <a:t>T-tubule</a:t>
            </a:r>
            <a:r>
              <a:rPr lang="ko-KR" altLang="en-US"/>
              <a:t>에 위치한다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전압개폐성인 이 채널은 막전위의 변화에 반응하여 열린다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그러므로 골격근과 달리 </a:t>
            </a:r>
            <a:r>
              <a:rPr lang="en-US" altLang="ko-KR"/>
              <a:t>Ca</a:t>
            </a:r>
            <a:r>
              <a:rPr lang="ko-KR" altLang="en-US"/>
              <a:t>이 심장의 활동전위 중에 </a:t>
            </a:r>
            <a:r>
              <a:rPr lang="en-US" altLang="ko-KR"/>
              <a:t>T-tubule </a:t>
            </a:r>
            <a:r>
              <a:rPr lang="ko-KR" altLang="en-US"/>
              <a:t>막을 거쳐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세포외액으로부터 세포질로 유입된다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유입되는 소량의 </a:t>
            </a:r>
            <a:r>
              <a:rPr lang="en-US" altLang="ko-KR"/>
              <a:t>Ca</a:t>
            </a:r>
            <a:r>
              <a:rPr lang="ko-KR" altLang="en-US"/>
              <a:t>은 인접한 소포체에 있는 </a:t>
            </a:r>
            <a:r>
              <a:rPr lang="en-US" altLang="ko-KR"/>
              <a:t>Ca </a:t>
            </a:r>
            <a:r>
              <a:rPr lang="ko-KR" altLang="en-US"/>
              <a:t>방출 통로를 열리게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방법으로 세포외액에서 세포기질로 들어온 </a:t>
            </a:r>
            <a:r>
              <a:rPr lang="en-US" altLang="ko-KR"/>
              <a:t>Ca</a:t>
            </a:r>
            <a:r>
              <a:rPr lang="ko-KR" altLang="en-US"/>
              <a:t>은 세포내 저장소</a:t>
            </a:r>
            <a:r>
              <a:rPr lang="en-US" altLang="ko-KR"/>
              <a:t>(</a:t>
            </a:r>
            <a:r>
              <a:rPr lang="ko-KR" altLang="en-US"/>
              <a:t>근소포체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로부터 세포기질로 훨씬 더 많은 </a:t>
            </a:r>
            <a:r>
              <a:rPr lang="en-US" altLang="ko-KR"/>
              <a:t>Ca</a:t>
            </a:r>
            <a:r>
              <a:rPr lang="ko-KR" altLang="en-US"/>
              <a:t>이 방출되도록 한다</a:t>
            </a:r>
            <a:r>
              <a:rPr lang="en-US" altLang="ko-KR"/>
              <a:t>.</a:t>
            </a:r>
          </a:p>
        </p:txBody>
      </p:sp>
      <p:pic>
        <p:nvPicPr>
          <p:cNvPr id="2252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7200"/>
            <a:ext cx="3455987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345757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85" name="Text Box 7"/>
          <p:cNvSpPr txBox="1">
            <a:spLocks noChangeArrowheads="1"/>
          </p:cNvSpPr>
          <p:nvPr/>
        </p:nvSpPr>
        <p:spPr bwMode="auto">
          <a:xfrm>
            <a:off x="1908175" y="566102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골격근</a:t>
            </a:r>
          </a:p>
        </p:txBody>
      </p:sp>
      <p:sp>
        <p:nvSpPr>
          <p:cNvPr id="225286" name="Text Box 8"/>
          <p:cNvSpPr txBox="1">
            <a:spLocks noChangeArrowheads="1"/>
          </p:cNvSpPr>
          <p:nvPr/>
        </p:nvSpPr>
        <p:spPr bwMode="auto">
          <a:xfrm>
            <a:off x="5867400" y="566102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심근</a:t>
            </a:r>
          </a:p>
        </p:txBody>
      </p:sp>
      <p:sp>
        <p:nvSpPr>
          <p:cNvPr id="225287" name="Text Box 9"/>
          <p:cNvSpPr txBox="1">
            <a:spLocks noChangeArrowheads="1"/>
          </p:cNvSpPr>
          <p:nvPr/>
        </p:nvSpPr>
        <p:spPr bwMode="auto">
          <a:xfrm>
            <a:off x="4624388" y="6026150"/>
            <a:ext cx="331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CICR: Ca induced Ca release</a:t>
            </a:r>
          </a:p>
        </p:txBody>
      </p:sp>
    </p:spTree>
    <p:extLst>
      <p:ext uri="{BB962C8B-B14F-4D97-AF65-F5344CB8AC3E}">
        <p14:creationId xmlns:p14="http://schemas.microsoft.com/office/powerpoint/2010/main" val="16789977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98"/>
          <p:cNvSpPr>
            <a:spLocks noChangeArrowheads="1"/>
          </p:cNvSpPr>
          <p:nvPr/>
        </p:nvSpPr>
        <p:spPr bwMode="auto">
          <a:xfrm>
            <a:off x="179388" y="1882775"/>
            <a:ext cx="5400675" cy="3705225"/>
          </a:xfrm>
          <a:prstGeom prst="rect">
            <a:avLst/>
          </a:prstGeom>
          <a:solidFill>
            <a:schemeClr val="bg2"/>
          </a:solidFill>
          <a:ln w="12700">
            <a:solidFill>
              <a:srgbClr val="FFCC99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26307" name="Text Box 4"/>
          <p:cNvSpPr txBox="1">
            <a:spLocks noChangeArrowheads="1"/>
          </p:cNvSpPr>
          <p:nvPr/>
        </p:nvSpPr>
        <p:spPr bwMode="auto">
          <a:xfrm>
            <a:off x="1331913" y="765175"/>
            <a:ext cx="6048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ko-KR" altLang="en-US" sz="2000" b="1">
                <a:latin typeface="Arial" charset="0"/>
              </a:rPr>
              <a:t>골격근의  </a:t>
            </a:r>
            <a:r>
              <a:rPr lang="en-US" altLang="ko-KR" sz="2000" b="1">
                <a:latin typeface="Arial" charset="0"/>
              </a:rPr>
              <a:t>Excitation-Contraction Coupling</a:t>
            </a:r>
          </a:p>
        </p:txBody>
      </p:sp>
      <p:grpSp>
        <p:nvGrpSpPr>
          <p:cNvPr id="226308" name="Group 6"/>
          <p:cNvGrpSpPr>
            <a:grpSpLocks/>
          </p:cNvGrpSpPr>
          <p:nvPr/>
        </p:nvGrpSpPr>
        <p:grpSpPr bwMode="auto">
          <a:xfrm>
            <a:off x="323850" y="1844675"/>
            <a:ext cx="5113338" cy="3673475"/>
            <a:chOff x="158" y="981"/>
            <a:chExt cx="3221" cy="2314"/>
          </a:xfrm>
        </p:grpSpPr>
        <p:sp>
          <p:nvSpPr>
            <p:cNvPr id="226318" name="Line 7"/>
            <p:cNvSpPr>
              <a:spLocks noChangeShapeType="1"/>
            </p:cNvSpPr>
            <p:nvPr/>
          </p:nvSpPr>
          <p:spPr bwMode="auto">
            <a:xfrm>
              <a:off x="430" y="1480"/>
              <a:ext cx="4" cy="1815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9" name="Line 8"/>
            <p:cNvSpPr>
              <a:spLocks noChangeShapeType="1"/>
            </p:cNvSpPr>
            <p:nvPr/>
          </p:nvSpPr>
          <p:spPr bwMode="auto">
            <a:xfrm>
              <a:off x="612" y="1299"/>
              <a:ext cx="0" cy="1814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0" name="Line 9"/>
            <p:cNvSpPr>
              <a:spLocks noChangeShapeType="1"/>
            </p:cNvSpPr>
            <p:nvPr/>
          </p:nvSpPr>
          <p:spPr bwMode="auto">
            <a:xfrm>
              <a:off x="430" y="3295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1" name="Line 10"/>
            <p:cNvSpPr>
              <a:spLocks noChangeShapeType="1"/>
            </p:cNvSpPr>
            <p:nvPr/>
          </p:nvSpPr>
          <p:spPr bwMode="auto">
            <a:xfrm flipV="1">
              <a:off x="1020" y="1299"/>
              <a:ext cx="0" cy="1814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2" name="Line 11"/>
            <p:cNvSpPr>
              <a:spLocks noChangeShapeType="1"/>
            </p:cNvSpPr>
            <p:nvPr/>
          </p:nvSpPr>
          <p:spPr bwMode="auto">
            <a:xfrm>
              <a:off x="612" y="3113"/>
              <a:ext cx="408" cy="0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3" name="Line 12"/>
            <p:cNvSpPr>
              <a:spLocks noChangeShapeType="1"/>
            </p:cNvSpPr>
            <p:nvPr/>
          </p:nvSpPr>
          <p:spPr bwMode="auto">
            <a:xfrm flipH="1">
              <a:off x="1202" y="1480"/>
              <a:ext cx="0" cy="1815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4" name="Line 13"/>
            <p:cNvSpPr>
              <a:spLocks noChangeShapeType="1"/>
            </p:cNvSpPr>
            <p:nvPr/>
          </p:nvSpPr>
          <p:spPr bwMode="auto">
            <a:xfrm>
              <a:off x="430" y="3295"/>
              <a:ext cx="772" cy="0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5" name="Line 14"/>
            <p:cNvSpPr>
              <a:spLocks noChangeShapeType="1"/>
            </p:cNvSpPr>
            <p:nvPr/>
          </p:nvSpPr>
          <p:spPr bwMode="auto">
            <a:xfrm>
              <a:off x="1202" y="1480"/>
              <a:ext cx="1995" cy="0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6" name="Line 15"/>
            <p:cNvSpPr>
              <a:spLocks noChangeShapeType="1"/>
            </p:cNvSpPr>
            <p:nvPr/>
          </p:nvSpPr>
          <p:spPr bwMode="auto">
            <a:xfrm>
              <a:off x="1020" y="1299"/>
              <a:ext cx="2223" cy="0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7" name="Line 16"/>
            <p:cNvSpPr>
              <a:spLocks noChangeShapeType="1"/>
            </p:cNvSpPr>
            <p:nvPr/>
          </p:nvSpPr>
          <p:spPr bwMode="auto">
            <a:xfrm flipH="1">
              <a:off x="158" y="1480"/>
              <a:ext cx="273" cy="0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8" name="Line 17"/>
            <p:cNvSpPr>
              <a:spLocks noChangeShapeType="1"/>
            </p:cNvSpPr>
            <p:nvPr/>
          </p:nvSpPr>
          <p:spPr bwMode="auto">
            <a:xfrm flipH="1">
              <a:off x="158" y="1299"/>
              <a:ext cx="453" cy="0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9" name="AutoShape 18"/>
            <p:cNvSpPr>
              <a:spLocks noChangeArrowheads="1"/>
            </p:cNvSpPr>
            <p:nvPr/>
          </p:nvSpPr>
          <p:spPr bwMode="auto">
            <a:xfrm>
              <a:off x="1564" y="1843"/>
              <a:ext cx="907" cy="726"/>
            </a:xfrm>
            <a:prstGeom prst="flowChartOnlineStorage">
              <a:avLst/>
            </a:prstGeom>
            <a:noFill/>
            <a:ln w="57150" cmpd="thinThick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226330" name="Group 19"/>
            <p:cNvGrpSpPr>
              <a:grpSpLocks/>
            </p:cNvGrpSpPr>
            <p:nvPr/>
          </p:nvGrpSpPr>
          <p:grpSpPr bwMode="auto">
            <a:xfrm>
              <a:off x="2245" y="2750"/>
              <a:ext cx="1134" cy="480"/>
              <a:chOff x="4195" y="1525"/>
              <a:chExt cx="1407" cy="567"/>
            </a:xfrm>
          </p:grpSpPr>
          <p:sp>
            <p:nvSpPr>
              <p:cNvPr id="226372" name="Line 20"/>
              <p:cNvSpPr>
                <a:spLocks noChangeShapeType="1"/>
              </p:cNvSpPr>
              <p:nvPr/>
            </p:nvSpPr>
            <p:spPr bwMode="auto">
              <a:xfrm>
                <a:off x="4195" y="1525"/>
                <a:ext cx="0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73" name="Line 21"/>
              <p:cNvSpPr>
                <a:spLocks noChangeShapeType="1"/>
              </p:cNvSpPr>
              <p:nvPr/>
            </p:nvSpPr>
            <p:spPr bwMode="auto">
              <a:xfrm>
                <a:off x="4195" y="1933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74" name="Line 22"/>
              <p:cNvSpPr>
                <a:spLocks noChangeShapeType="1"/>
              </p:cNvSpPr>
              <p:nvPr/>
            </p:nvSpPr>
            <p:spPr bwMode="auto">
              <a:xfrm>
                <a:off x="4195" y="1525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75" name="Line 23"/>
              <p:cNvSpPr>
                <a:spLocks noChangeShapeType="1"/>
              </p:cNvSpPr>
              <p:nvPr/>
            </p:nvSpPr>
            <p:spPr bwMode="auto">
              <a:xfrm>
                <a:off x="5193" y="1933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76" name="Line 24"/>
              <p:cNvSpPr>
                <a:spLocks noChangeShapeType="1"/>
              </p:cNvSpPr>
              <p:nvPr/>
            </p:nvSpPr>
            <p:spPr bwMode="auto">
              <a:xfrm>
                <a:off x="5193" y="1525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77" name="Line 25"/>
              <p:cNvSpPr>
                <a:spLocks noChangeShapeType="1"/>
              </p:cNvSpPr>
              <p:nvPr/>
            </p:nvSpPr>
            <p:spPr bwMode="auto">
              <a:xfrm>
                <a:off x="5601" y="1525"/>
                <a:ext cx="0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78" name="Rectangle 26"/>
              <p:cNvSpPr>
                <a:spLocks noChangeArrowheads="1"/>
              </p:cNvSpPr>
              <p:nvPr/>
            </p:nvSpPr>
            <p:spPr bwMode="auto">
              <a:xfrm>
                <a:off x="4286" y="1794"/>
                <a:ext cx="1225" cy="46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6379" name="Rectangle 27"/>
              <p:cNvSpPr>
                <a:spLocks noChangeArrowheads="1"/>
              </p:cNvSpPr>
              <p:nvPr/>
            </p:nvSpPr>
            <p:spPr bwMode="auto">
              <a:xfrm>
                <a:off x="4286" y="1616"/>
                <a:ext cx="1225" cy="46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226380" name="Group 28"/>
              <p:cNvGrpSpPr>
                <a:grpSpLocks/>
              </p:cNvGrpSpPr>
              <p:nvPr/>
            </p:nvGrpSpPr>
            <p:grpSpPr bwMode="auto">
              <a:xfrm>
                <a:off x="5193" y="1570"/>
                <a:ext cx="227" cy="136"/>
                <a:chOff x="3606" y="3521"/>
                <a:chExt cx="227" cy="136"/>
              </a:xfrm>
            </p:grpSpPr>
            <p:sp>
              <p:nvSpPr>
                <p:cNvPr id="226403" name="Line 29"/>
                <p:cNvSpPr>
                  <a:spLocks noChangeShapeType="1"/>
                </p:cNvSpPr>
                <p:nvPr/>
              </p:nvSpPr>
              <p:spPr bwMode="auto">
                <a:xfrm>
                  <a:off x="3833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4" name="Line 30"/>
                <p:cNvSpPr>
                  <a:spLocks noChangeShapeType="1"/>
                </p:cNvSpPr>
                <p:nvPr/>
              </p:nvSpPr>
              <p:spPr bwMode="auto">
                <a:xfrm>
                  <a:off x="3787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5" name="Line 31"/>
                <p:cNvSpPr>
                  <a:spLocks noChangeShapeType="1"/>
                </p:cNvSpPr>
                <p:nvPr/>
              </p:nvSpPr>
              <p:spPr bwMode="auto">
                <a:xfrm>
                  <a:off x="3742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6" name="Line 32"/>
                <p:cNvSpPr>
                  <a:spLocks noChangeShapeType="1"/>
                </p:cNvSpPr>
                <p:nvPr/>
              </p:nvSpPr>
              <p:spPr bwMode="auto">
                <a:xfrm>
                  <a:off x="3696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7" name="Line 33"/>
                <p:cNvSpPr>
                  <a:spLocks noChangeShapeType="1"/>
                </p:cNvSpPr>
                <p:nvPr/>
              </p:nvSpPr>
              <p:spPr bwMode="auto">
                <a:xfrm>
                  <a:off x="3651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8" name="Line 34"/>
                <p:cNvSpPr>
                  <a:spLocks noChangeShapeType="1"/>
                </p:cNvSpPr>
                <p:nvPr/>
              </p:nvSpPr>
              <p:spPr bwMode="auto">
                <a:xfrm>
                  <a:off x="3606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226381" name="Group 35"/>
              <p:cNvGrpSpPr>
                <a:grpSpLocks/>
              </p:cNvGrpSpPr>
              <p:nvPr/>
            </p:nvGrpSpPr>
            <p:grpSpPr bwMode="auto">
              <a:xfrm>
                <a:off x="4376" y="1570"/>
                <a:ext cx="227" cy="136"/>
                <a:chOff x="2789" y="3521"/>
                <a:chExt cx="227" cy="136"/>
              </a:xfrm>
            </p:grpSpPr>
            <p:sp>
              <p:nvSpPr>
                <p:cNvPr id="226397" name="Line 36"/>
                <p:cNvSpPr>
                  <a:spLocks noChangeShapeType="1"/>
                </p:cNvSpPr>
                <p:nvPr/>
              </p:nvSpPr>
              <p:spPr bwMode="auto">
                <a:xfrm>
                  <a:off x="2789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8" name="Line 37"/>
                <p:cNvSpPr>
                  <a:spLocks noChangeShapeType="1"/>
                </p:cNvSpPr>
                <p:nvPr/>
              </p:nvSpPr>
              <p:spPr bwMode="auto">
                <a:xfrm>
                  <a:off x="2835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9" name="Line 38"/>
                <p:cNvSpPr>
                  <a:spLocks noChangeShapeType="1"/>
                </p:cNvSpPr>
                <p:nvPr/>
              </p:nvSpPr>
              <p:spPr bwMode="auto">
                <a:xfrm>
                  <a:off x="2880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0" name="Line 39"/>
                <p:cNvSpPr>
                  <a:spLocks noChangeShapeType="1"/>
                </p:cNvSpPr>
                <p:nvPr/>
              </p:nvSpPr>
              <p:spPr bwMode="auto">
                <a:xfrm>
                  <a:off x="2925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1" name="Line 40"/>
                <p:cNvSpPr>
                  <a:spLocks noChangeShapeType="1"/>
                </p:cNvSpPr>
                <p:nvPr/>
              </p:nvSpPr>
              <p:spPr bwMode="auto">
                <a:xfrm>
                  <a:off x="3016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402" name="Line 41"/>
                <p:cNvSpPr>
                  <a:spLocks noChangeShapeType="1"/>
                </p:cNvSpPr>
                <p:nvPr/>
              </p:nvSpPr>
              <p:spPr bwMode="auto">
                <a:xfrm>
                  <a:off x="2971" y="352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226382" name="Group 42"/>
              <p:cNvGrpSpPr>
                <a:grpSpLocks/>
              </p:cNvGrpSpPr>
              <p:nvPr/>
            </p:nvGrpSpPr>
            <p:grpSpPr bwMode="auto">
              <a:xfrm>
                <a:off x="4376" y="1749"/>
                <a:ext cx="227" cy="136"/>
                <a:chOff x="2925" y="3657"/>
                <a:chExt cx="227" cy="136"/>
              </a:xfrm>
            </p:grpSpPr>
            <p:sp>
              <p:nvSpPr>
                <p:cNvPr id="226391" name="Line 43"/>
                <p:cNvSpPr>
                  <a:spLocks noChangeShapeType="1"/>
                </p:cNvSpPr>
                <p:nvPr/>
              </p:nvSpPr>
              <p:spPr bwMode="auto">
                <a:xfrm>
                  <a:off x="2925" y="3657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2" name="Line 44"/>
                <p:cNvSpPr>
                  <a:spLocks noChangeShapeType="1"/>
                </p:cNvSpPr>
                <p:nvPr/>
              </p:nvSpPr>
              <p:spPr bwMode="auto">
                <a:xfrm>
                  <a:off x="2971" y="3657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3" name="Line 45"/>
                <p:cNvSpPr>
                  <a:spLocks noChangeShapeType="1"/>
                </p:cNvSpPr>
                <p:nvPr/>
              </p:nvSpPr>
              <p:spPr bwMode="auto">
                <a:xfrm>
                  <a:off x="3016" y="3657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4" name="Line 46"/>
                <p:cNvSpPr>
                  <a:spLocks noChangeShapeType="1"/>
                </p:cNvSpPr>
                <p:nvPr/>
              </p:nvSpPr>
              <p:spPr bwMode="auto">
                <a:xfrm>
                  <a:off x="3061" y="3657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5" name="Line 47"/>
                <p:cNvSpPr>
                  <a:spLocks noChangeShapeType="1"/>
                </p:cNvSpPr>
                <p:nvPr/>
              </p:nvSpPr>
              <p:spPr bwMode="auto">
                <a:xfrm>
                  <a:off x="3152" y="3657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6" name="Line 48"/>
                <p:cNvSpPr>
                  <a:spLocks noChangeShapeType="1"/>
                </p:cNvSpPr>
                <p:nvPr/>
              </p:nvSpPr>
              <p:spPr bwMode="auto">
                <a:xfrm>
                  <a:off x="3107" y="3657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226383" name="Group 49"/>
              <p:cNvGrpSpPr>
                <a:grpSpLocks/>
              </p:cNvGrpSpPr>
              <p:nvPr/>
            </p:nvGrpSpPr>
            <p:grpSpPr bwMode="auto">
              <a:xfrm>
                <a:off x="5193" y="1752"/>
                <a:ext cx="227" cy="136"/>
                <a:chOff x="3605" y="3702"/>
                <a:chExt cx="227" cy="136"/>
              </a:xfrm>
            </p:grpSpPr>
            <p:sp>
              <p:nvSpPr>
                <p:cNvPr id="226385" name="Line 50"/>
                <p:cNvSpPr>
                  <a:spLocks noChangeShapeType="1"/>
                </p:cNvSpPr>
                <p:nvPr/>
              </p:nvSpPr>
              <p:spPr bwMode="auto">
                <a:xfrm>
                  <a:off x="3605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86" name="Line 51"/>
                <p:cNvSpPr>
                  <a:spLocks noChangeShapeType="1"/>
                </p:cNvSpPr>
                <p:nvPr/>
              </p:nvSpPr>
              <p:spPr bwMode="auto">
                <a:xfrm>
                  <a:off x="3651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87" name="Line 52"/>
                <p:cNvSpPr>
                  <a:spLocks noChangeShapeType="1"/>
                </p:cNvSpPr>
                <p:nvPr/>
              </p:nvSpPr>
              <p:spPr bwMode="auto">
                <a:xfrm>
                  <a:off x="3696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88" name="Line 53"/>
                <p:cNvSpPr>
                  <a:spLocks noChangeShapeType="1"/>
                </p:cNvSpPr>
                <p:nvPr/>
              </p:nvSpPr>
              <p:spPr bwMode="auto">
                <a:xfrm>
                  <a:off x="3741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89" name="Line 54"/>
                <p:cNvSpPr>
                  <a:spLocks noChangeShapeType="1"/>
                </p:cNvSpPr>
                <p:nvPr/>
              </p:nvSpPr>
              <p:spPr bwMode="auto">
                <a:xfrm>
                  <a:off x="3832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26390" name="Line 55"/>
                <p:cNvSpPr>
                  <a:spLocks noChangeShapeType="1"/>
                </p:cNvSpPr>
                <p:nvPr/>
              </p:nvSpPr>
              <p:spPr bwMode="auto">
                <a:xfrm>
                  <a:off x="3787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226384" name="Text Box 56"/>
              <p:cNvSpPr txBox="1">
                <a:spLocks noChangeArrowheads="1"/>
              </p:cNvSpPr>
              <p:nvPr/>
            </p:nvSpPr>
            <p:spPr bwMode="auto">
              <a:xfrm>
                <a:off x="4286" y="1887"/>
                <a:ext cx="1270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ko-KR" sz="1200" b="1">
                    <a:solidFill>
                      <a:schemeClr val="bg1"/>
                    </a:solidFill>
                    <a:latin typeface="Verdana" pitchFamily="34" charset="0"/>
                  </a:rPr>
                  <a:t>myofilaments</a:t>
                </a:r>
              </a:p>
            </p:txBody>
          </p:sp>
        </p:grpSp>
        <p:sp>
          <p:nvSpPr>
            <p:cNvPr id="226331" name="AutoShape 57" descr="편지지"/>
            <p:cNvSpPr>
              <a:spLocks noChangeArrowheads="1"/>
            </p:cNvSpPr>
            <p:nvPr/>
          </p:nvSpPr>
          <p:spPr bwMode="auto">
            <a:xfrm>
              <a:off x="2245" y="2025"/>
              <a:ext cx="226" cy="273"/>
            </a:xfrm>
            <a:prstGeom prst="irregularSeal1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26332" name="Text Box 58"/>
            <p:cNvSpPr txBox="1">
              <a:spLocks noChangeArrowheads="1"/>
            </p:cNvSpPr>
            <p:nvPr/>
          </p:nvSpPr>
          <p:spPr bwMode="auto">
            <a:xfrm>
              <a:off x="1020" y="1282"/>
              <a:ext cx="9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400" b="1">
                  <a:solidFill>
                    <a:schemeClr val="bg1"/>
                  </a:solidFill>
                  <a:latin typeface="Verdana" pitchFamily="34" charset="0"/>
                </a:rPr>
                <a:t>Sarcolemma</a:t>
              </a:r>
            </a:p>
          </p:txBody>
        </p:sp>
        <p:sp>
          <p:nvSpPr>
            <p:cNvPr id="226333" name="Text Box 59"/>
            <p:cNvSpPr txBox="1">
              <a:spLocks noChangeArrowheads="1"/>
            </p:cNvSpPr>
            <p:nvPr/>
          </p:nvSpPr>
          <p:spPr bwMode="auto">
            <a:xfrm rot="-5400000">
              <a:off x="324" y="2704"/>
              <a:ext cx="72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400" b="1">
                  <a:solidFill>
                    <a:schemeClr val="bg1"/>
                  </a:solidFill>
                  <a:latin typeface="Verdana" pitchFamily="34" charset="0"/>
                </a:rPr>
                <a:t>T-tubule</a:t>
              </a:r>
            </a:p>
          </p:txBody>
        </p:sp>
        <p:sp>
          <p:nvSpPr>
            <p:cNvPr id="226334" name="Text Box 60"/>
            <p:cNvSpPr txBox="1">
              <a:spLocks noChangeArrowheads="1"/>
            </p:cNvSpPr>
            <p:nvPr/>
          </p:nvSpPr>
          <p:spPr bwMode="auto">
            <a:xfrm>
              <a:off x="1746" y="1752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b="1">
                  <a:solidFill>
                    <a:srgbClr val="FFFF99"/>
                  </a:solidFill>
                  <a:latin typeface="Verdana" pitchFamily="34" charset="0"/>
                </a:rPr>
                <a:t>SR</a:t>
              </a:r>
            </a:p>
          </p:txBody>
        </p:sp>
        <p:grpSp>
          <p:nvGrpSpPr>
            <p:cNvPr id="226335" name="Group 61"/>
            <p:cNvGrpSpPr>
              <a:grpSpLocks/>
            </p:cNvGrpSpPr>
            <p:nvPr/>
          </p:nvGrpSpPr>
          <p:grpSpPr bwMode="auto">
            <a:xfrm>
              <a:off x="1338" y="1979"/>
              <a:ext cx="409" cy="409"/>
              <a:chOff x="2200" y="2251"/>
              <a:chExt cx="409" cy="409"/>
            </a:xfrm>
          </p:grpSpPr>
          <p:sp>
            <p:nvSpPr>
              <p:cNvPr id="226370" name="AutoShape 62"/>
              <p:cNvSpPr>
                <a:spLocks noChangeArrowheads="1"/>
              </p:cNvSpPr>
              <p:nvPr/>
            </p:nvSpPr>
            <p:spPr bwMode="auto">
              <a:xfrm>
                <a:off x="2200" y="2251"/>
                <a:ext cx="408" cy="409"/>
              </a:xfrm>
              <a:prstGeom prst="flowChartMagneticDrum">
                <a:avLst/>
              </a:prstGeom>
              <a:solidFill>
                <a:srgbClr val="800080"/>
              </a:solidFill>
              <a:ln w="9525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6371" name="Text Box 63"/>
              <p:cNvSpPr txBox="1">
                <a:spLocks noChangeArrowheads="1"/>
              </p:cNvSpPr>
              <p:nvPr/>
            </p:nvSpPr>
            <p:spPr bwMode="auto">
              <a:xfrm>
                <a:off x="2200" y="2341"/>
                <a:ext cx="40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</a:pPr>
                <a:r>
                  <a:rPr kumimoji="0" lang="en-US" altLang="ko-KR" sz="1400" b="1">
                    <a:solidFill>
                      <a:srgbClr val="FFCC00"/>
                    </a:solidFill>
                    <a:latin typeface="Verdana" pitchFamily="34" charset="0"/>
                  </a:rPr>
                  <a:t>RyR</a:t>
                </a:r>
              </a:p>
            </p:txBody>
          </p:sp>
        </p:grpSp>
        <p:grpSp>
          <p:nvGrpSpPr>
            <p:cNvPr id="226336" name="Group 64"/>
            <p:cNvGrpSpPr>
              <a:grpSpLocks/>
            </p:cNvGrpSpPr>
            <p:nvPr/>
          </p:nvGrpSpPr>
          <p:grpSpPr bwMode="auto">
            <a:xfrm>
              <a:off x="793" y="1979"/>
              <a:ext cx="544" cy="363"/>
              <a:chOff x="1655" y="2069"/>
              <a:chExt cx="544" cy="363"/>
            </a:xfrm>
          </p:grpSpPr>
          <p:sp>
            <p:nvSpPr>
              <p:cNvPr id="226368" name="Oval 65"/>
              <p:cNvSpPr>
                <a:spLocks noChangeArrowheads="1"/>
              </p:cNvSpPr>
              <p:nvPr/>
            </p:nvSpPr>
            <p:spPr bwMode="auto">
              <a:xfrm>
                <a:off x="1655" y="2069"/>
                <a:ext cx="544" cy="363"/>
              </a:xfrm>
              <a:prstGeom prst="ellipse">
                <a:avLst/>
              </a:prstGeom>
              <a:solidFill>
                <a:srgbClr val="CCCCFF">
                  <a:alpha val="58038"/>
                </a:srgbClr>
              </a:solidFill>
              <a:ln w="9525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6369" name="Text Box 66"/>
              <p:cNvSpPr txBox="1">
                <a:spLocks noChangeArrowheads="1"/>
              </p:cNvSpPr>
              <p:nvPr/>
            </p:nvSpPr>
            <p:spPr bwMode="auto">
              <a:xfrm>
                <a:off x="1655" y="2160"/>
                <a:ext cx="49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</a:pPr>
                <a:r>
                  <a:rPr kumimoji="0" lang="en-US" altLang="ko-KR" sz="1400" b="1">
                    <a:solidFill>
                      <a:srgbClr val="003366"/>
                    </a:solidFill>
                    <a:latin typeface="Verdana" pitchFamily="34" charset="0"/>
                  </a:rPr>
                  <a:t>DHPR</a:t>
                </a:r>
              </a:p>
            </p:txBody>
          </p:sp>
        </p:grpSp>
        <p:grpSp>
          <p:nvGrpSpPr>
            <p:cNvPr id="226337" name="Group 67"/>
            <p:cNvGrpSpPr>
              <a:grpSpLocks/>
            </p:cNvGrpSpPr>
            <p:nvPr/>
          </p:nvGrpSpPr>
          <p:grpSpPr bwMode="auto">
            <a:xfrm>
              <a:off x="2199" y="2251"/>
              <a:ext cx="408" cy="227"/>
              <a:chOff x="3061" y="2205"/>
              <a:chExt cx="408" cy="227"/>
            </a:xfrm>
          </p:grpSpPr>
          <p:sp>
            <p:nvSpPr>
              <p:cNvPr id="226366" name="AutoShape 68" descr="파랑 박엽지"/>
              <p:cNvSpPr>
                <a:spLocks noChangeArrowheads="1"/>
              </p:cNvSpPr>
              <p:nvPr/>
            </p:nvSpPr>
            <p:spPr bwMode="auto">
              <a:xfrm>
                <a:off x="3107" y="2205"/>
                <a:ext cx="318" cy="227"/>
              </a:xfrm>
              <a:custGeom>
                <a:avLst/>
                <a:gdLst>
                  <a:gd name="T0" fmla="*/ 278 w 21600"/>
                  <a:gd name="T1" fmla="*/ 114 h 21600"/>
                  <a:gd name="T2" fmla="*/ 159 w 21600"/>
                  <a:gd name="T3" fmla="*/ 227 h 21600"/>
                  <a:gd name="T4" fmla="*/ 40 w 21600"/>
                  <a:gd name="T5" fmla="*/ 114 h 21600"/>
                  <a:gd name="T6" fmla="*/ 15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83 w 21600"/>
                  <a:gd name="T13" fmla="*/ 4472 h 21600"/>
                  <a:gd name="T14" fmla="*/ 17117 w 21600"/>
                  <a:gd name="T15" fmla="*/ 1712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99000"/>
                </a:blip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6367" name="Text Box 69"/>
              <p:cNvSpPr txBox="1">
                <a:spLocks noChangeArrowheads="1"/>
              </p:cNvSpPr>
              <p:nvPr/>
            </p:nvSpPr>
            <p:spPr bwMode="auto">
              <a:xfrm>
                <a:off x="3061" y="2205"/>
                <a:ext cx="40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</a:pPr>
                <a:r>
                  <a:rPr kumimoji="0" lang="en-US" altLang="ko-KR" sz="1400" b="1">
                    <a:solidFill>
                      <a:schemeClr val="tx2"/>
                    </a:solidFill>
                    <a:latin typeface="Verdana" pitchFamily="34" charset="0"/>
                  </a:rPr>
                  <a:t>ATP</a:t>
                </a:r>
              </a:p>
            </p:txBody>
          </p:sp>
        </p:grpSp>
        <p:grpSp>
          <p:nvGrpSpPr>
            <p:cNvPr id="226338" name="Group 70"/>
            <p:cNvGrpSpPr>
              <a:grpSpLocks/>
            </p:cNvGrpSpPr>
            <p:nvPr/>
          </p:nvGrpSpPr>
          <p:grpSpPr bwMode="auto">
            <a:xfrm>
              <a:off x="2154" y="1072"/>
              <a:ext cx="433" cy="613"/>
              <a:chOff x="3581" y="935"/>
              <a:chExt cx="433" cy="613"/>
            </a:xfrm>
          </p:grpSpPr>
          <p:grpSp>
            <p:nvGrpSpPr>
              <p:cNvPr id="226359" name="Group 71"/>
              <p:cNvGrpSpPr>
                <a:grpSpLocks/>
              </p:cNvGrpSpPr>
              <p:nvPr/>
            </p:nvGrpSpPr>
            <p:grpSpPr bwMode="auto">
              <a:xfrm>
                <a:off x="3606" y="1103"/>
                <a:ext cx="408" cy="272"/>
                <a:chOff x="2880" y="1071"/>
                <a:chExt cx="408" cy="363"/>
              </a:xfrm>
            </p:grpSpPr>
            <p:sp>
              <p:nvSpPr>
                <p:cNvPr id="226364" name="AutoShape 72" descr="파랑 박엽지"/>
                <p:cNvSpPr>
                  <a:spLocks noChangeArrowheads="1"/>
                </p:cNvSpPr>
                <p:nvPr/>
              </p:nvSpPr>
              <p:spPr bwMode="auto">
                <a:xfrm>
                  <a:off x="2925" y="1071"/>
                  <a:ext cx="318" cy="363"/>
                </a:xfrm>
                <a:custGeom>
                  <a:avLst/>
                  <a:gdLst>
                    <a:gd name="T0" fmla="*/ 278 w 21600"/>
                    <a:gd name="T1" fmla="*/ 182 h 21600"/>
                    <a:gd name="T2" fmla="*/ 159 w 21600"/>
                    <a:gd name="T3" fmla="*/ 363 h 21600"/>
                    <a:gd name="T4" fmla="*/ 40 w 21600"/>
                    <a:gd name="T5" fmla="*/ 182 h 21600"/>
                    <a:gd name="T6" fmla="*/ 159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83 w 21600"/>
                    <a:gd name="T13" fmla="*/ 4522 h 21600"/>
                    <a:gd name="T14" fmla="*/ 17117 w 21600"/>
                    <a:gd name="T15" fmla="*/ 1707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1">
                  <a:blip r:embed="rId3">
                    <a:alphaModFix amt="99000"/>
                  </a:blip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26365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2880" y="1116"/>
                  <a:ext cx="408" cy="2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algn="ctr" latinLnBrk="0">
                    <a:spcBef>
                      <a:spcPct val="50000"/>
                    </a:spcBef>
                  </a:pPr>
                  <a:r>
                    <a:rPr kumimoji="0" lang="en-US" altLang="ko-KR" sz="1400" b="1">
                      <a:solidFill>
                        <a:schemeClr val="tx2"/>
                      </a:solidFill>
                      <a:latin typeface="Verdana" pitchFamily="34" charset="0"/>
                    </a:rPr>
                    <a:t>ATP</a:t>
                  </a:r>
                </a:p>
              </p:txBody>
            </p:sp>
          </p:grpSp>
          <p:sp>
            <p:nvSpPr>
              <p:cNvPr id="226360" name="Line 74"/>
              <p:cNvSpPr>
                <a:spLocks noChangeShapeType="1"/>
              </p:cNvSpPr>
              <p:nvPr/>
            </p:nvSpPr>
            <p:spPr bwMode="auto">
              <a:xfrm flipH="1">
                <a:off x="3878" y="981"/>
                <a:ext cx="45" cy="1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61" name="Line 75"/>
              <p:cNvSpPr>
                <a:spLocks noChangeShapeType="1"/>
              </p:cNvSpPr>
              <p:nvPr/>
            </p:nvSpPr>
            <p:spPr bwMode="auto">
              <a:xfrm>
                <a:off x="3878" y="1389"/>
                <a:ext cx="91" cy="15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62" name="Line 76"/>
              <p:cNvSpPr>
                <a:spLocks noChangeShapeType="1"/>
              </p:cNvSpPr>
              <p:nvPr/>
            </p:nvSpPr>
            <p:spPr bwMode="auto">
              <a:xfrm flipH="1">
                <a:off x="3696" y="1389"/>
                <a:ext cx="45" cy="1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63" name="Line 77"/>
              <p:cNvSpPr>
                <a:spLocks noChangeShapeType="1"/>
              </p:cNvSpPr>
              <p:nvPr/>
            </p:nvSpPr>
            <p:spPr bwMode="auto">
              <a:xfrm flipH="1" flipV="1">
                <a:off x="3581" y="935"/>
                <a:ext cx="136" cy="15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226339" name="Group 78"/>
            <p:cNvGrpSpPr>
              <a:grpSpLocks/>
            </p:cNvGrpSpPr>
            <p:nvPr/>
          </p:nvGrpSpPr>
          <p:grpSpPr bwMode="auto">
            <a:xfrm>
              <a:off x="2698" y="1117"/>
              <a:ext cx="499" cy="634"/>
              <a:chOff x="4377" y="1117"/>
              <a:chExt cx="499" cy="634"/>
            </a:xfrm>
          </p:grpSpPr>
          <p:grpSp>
            <p:nvGrpSpPr>
              <p:cNvPr id="226354" name="Group 79"/>
              <p:cNvGrpSpPr>
                <a:grpSpLocks/>
              </p:cNvGrpSpPr>
              <p:nvPr/>
            </p:nvGrpSpPr>
            <p:grpSpPr bwMode="auto">
              <a:xfrm>
                <a:off x="4377" y="1207"/>
                <a:ext cx="499" cy="409"/>
                <a:chOff x="3379" y="1026"/>
                <a:chExt cx="499" cy="409"/>
              </a:xfrm>
            </p:grpSpPr>
            <p:sp>
              <p:nvSpPr>
                <p:cNvPr id="226357" name="AutoShape 80" descr="파피루스"/>
                <p:cNvSpPr>
                  <a:spLocks noChangeArrowheads="1"/>
                </p:cNvSpPr>
                <p:nvPr/>
              </p:nvSpPr>
              <p:spPr bwMode="auto">
                <a:xfrm>
                  <a:off x="3470" y="1026"/>
                  <a:ext cx="317" cy="409"/>
                </a:xfrm>
                <a:prstGeom prst="octagon">
                  <a:avLst>
                    <a:gd name="adj" fmla="val 29287"/>
                  </a:avLst>
                </a:prstGeom>
                <a:blipFill dpi="0" rotWithShape="1">
                  <a:blip r:embed="rId4">
                    <a:alphaModFix amt="99000"/>
                  </a:blip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26358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379" y="1117"/>
                  <a:ext cx="499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algn="ctr" latinLnBrk="0">
                    <a:spcBef>
                      <a:spcPct val="50000"/>
                    </a:spcBef>
                  </a:pPr>
                  <a:r>
                    <a:rPr kumimoji="0" lang="en-US" altLang="ko-KR" sz="1400" b="1">
                      <a:solidFill>
                        <a:schemeClr val="accent2"/>
                      </a:solidFill>
                      <a:latin typeface="Verdana" pitchFamily="34" charset="0"/>
                    </a:rPr>
                    <a:t>NCX</a:t>
                  </a:r>
                </a:p>
              </p:txBody>
            </p:sp>
          </p:grpSp>
          <p:sp>
            <p:nvSpPr>
              <p:cNvPr id="226355" name="Line 82"/>
              <p:cNvSpPr>
                <a:spLocks noChangeShapeType="1"/>
              </p:cNvSpPr>
              <p:nvPr/>
            </p:nvSpPr>
            <p:spPr bwMode="auto">
              <a:xfrm flipH="1">
                <a:off x="4740" y="1117"/>
                <a:ext cx="45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6356" name="Line 83"/>
              <p:cNvSpPr>
                <a:spLocks noChangeShapeType="1"/>
              </p:cNvSpPr>
              <p:nvPr/>
            </p:nvSpPr>
            <p:spPr bwMode="auto">
              <a:xfrm>
                <a:off x="4740" y="1570"/>
                <a:ext cx="91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226340" name="Text Box 84"/>
            <p:cNvSpPr txBox="1">
              <a:spLocks noChangeArrowheads="1"/>
            </p:cNvSpPr>
            <p:nvPr/>
          </p:nvSpPr>
          <p:spPr bwMode="auto">
            <a:xfrm>
              <a:off x="2381" y="2070"/>
              <a:ext cx="3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200" b="1">
                  <a:solidFill>
                    <a:srgbClr val="FFFF99"/>
                  </a:solidFill>
                  <a:latin typeface="Verdana" pitchFamily="34" charset="0"/>
                </a:rPr>
                <a:t>PLN</a:t>
              </a:r>
            </a:p>
          </p:txBody>
        </p:sp>
        <p:sp>
          <p:nvSpPr>
            <p:cNvPr id="226341" name="Text Box 85"/>
            <p:cNvSpPr txBox="1">
              <a:spLocks noChangeArrowheads="1"/>
            </p:cNvSpPr>
            <p:nvPr/>
          </p:nvSpPr>
          <p:spPr bwMode="auto">
            <a:xfrm>
              <a:off x="1564" y="2886"/>
              <a:ext cx="45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200" b="1">
                  <a:solidFill>
                    <a:srgbClr val="00FF00"/>
                  </a:solidFill>
                  <a:latin typeface="Verdana" pitchFamily="34" charset="0"/>
                </a:rPr>
                <a:t>Ca</a:t>
              </a:r>
              <a:r>
                <a:rPr kumimoji="0" lang="en-US" altLang="ko-KR" sz="1200" b="1" baseline="30000">
                  <a:solidFill>
                    <a:srgbClr val="00FF00"/>
                  </a:solidFill>
                  <a:latin typeface="Verdana" pitchFamily="34" charset="0"/>
                </a:rPr>
                <a:t>2+</a:t>
              </a:r>
            </a:p>
          </p:txBody>
        </p:sp>
        <p:sp>
          <p:nvSpPr>
            <p:cNvPr id="226342" name="Text Box 86"/>
            <p:cNvSpPr txBox="1">
              <a:spLocks noChangeArrowheads="1"/>
            </p:cNvSpPr>
            <p:nvPr/>
          </p:nvSpPr>
          <p:spPr bwMode="auto">
            <a:xfrm>
              <a:off x="2653" y="2342"/>
              <a:ext cx="45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200" b="1">
                  <a:solidFill>
                    <a:srgbClr val="00FF00"/>
                  </a:solidFill>
                  <a:latin typeface="Verdana" pitchFamily="34" charset="0"/>
                </a:rPr>
                <a:t>Ca</a:t>
              </a:r>
              <a:r>
                <a:rPr kumimoji="0" lang="en-US" altLang="ko-KR" sz="1200" b="1" baseline="30000">
                  <a:solidFill>
                    <a:srgbClr val="00FF00"/>
                  </a:solidFill>
                  <a:latin typeface="Verdana" pitchFamily="34" charset="0"/>
                </a:rPr>
                <a:t>2+</a:t>
              </a:r>
            </a:p>
          </p:txBody>
        </p:sp>
        <p:sp>
          <p:nvSpPr>
            <p:cNvPr id="226343" name="Text Box 87"/>
            <p:cNvSpPr txBox="1">
              <a:spLocks noChangeArrowheads="1"/>
            </p:cNvSpPr>
            <p:nvPr/>
          </p:nvSpPr>
          <p:spPr bwMode="auto">
            <a:xfrm>
              <a:off x="1819" y="2080"/>
              <a:ext cx="45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200" b="1">
                  <a:solidFill>
                    <a:srgbClr val="00FF00"/>
                  </a:solidFill>
                  <a:latin typeface="Verdana" pitchFamily="34" charset="0"/>
                </a:rPr>
                <a:t>Ca</a:t>
              </a:r>
              <a:r>
                <a:rPr kumimoji="0" lang="en-US" altLang="ko-KR" sz="1200" b="1" baseline="30000">
                  <a:solidFill>
                    <a:srgbClr val="00FF00"/>
                  </a:solidFill>
                  <a:latin typeface="Verdana" pitchFamily="34" charset="0"/>
                </a:rPr>
                <a:t>2+</a:t>
              </a:r>
            </a:p>
          </p:txBody>
        </p:sp>
        <p:sp>
          <p:nvSpPr>
            <p:cNvPr id="226344" name="AutoShape 88"/>
            <p:cNvSpPr>
              <a:spLocks noChangeArrowheads="1"/>
            </p:cNvSpPr>
            <p:nvPr/>
          </p:nvSpPr>
          <p:spPr bwMode="auto">
            <a:xfrm>
              <a:off x="1700" y="2161"/>
              <a:ext cx="227" cy="46"/>
            </a:xfrm>
            <a:prstGeom prst="leftArrow">
              <a:avLst>
                <a:gd name="adj1" fmla="val 50000"/>
                <a:gd name="adj2" fmla="val 123370"/>
              </a:avLst>
            </a:prstGeom>
            <a:solidFill>
              <a:srgbClr val="00FF00"/>
            </a:solidFill>
            <a:ln w="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26345" name="Line 89"/>
            <p:cNvSpPr>
              <a:spLocks noChangeShapeType="1"/>
            </p:cNvSpPr>
            <p:nvPr/>
          </p:nvSpPr>
          <p:spPr bwMode="auto">
            <a:xfrm flipH="1" flipV="1">
              <a:off x="2744" y="1072"/>
              <a:ext cx="90" cy="18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prstDash val="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6" name="Text Box 90"/>
            <p:cNvSpPr txBox="1">
              <a:spLocks noChangeArrowheads="1"/>
            </p:cNvSpPr>
            <p:nvPr/>
          </p:nvSpPr>
          <p:spPr bwMode="auto">
            <a:xfrm>
              <a:off x="1927" y="1571"/>
              <a:ext cx="4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200" b="1">
                  <a:latin typeface="Verdana" pitchFamily="34" charset="0"/>
                </a:rPr>
                <a:t>3Na</a:t>
              </a:r>
            </a:p>
          </p:txBody>
        </p:sp>
        <p:sp>
          <p:nvSpPr>
            <p:cNvPr id="226347" name="Text Box 91"/>
            <p:cNvSpPr txBox="1">
              <a:spLocks noChangeArrowheads="1"/>
            </p:cNvSpPr>
            <p:nvPr/>
          </p:nvSpPr>
          <p:spPr bwMode="auto">
            <a:xfrm>
              <a:off x="2925" y="981"/>
              <a:ext cx="4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200" b="1">
                  <a:latin typeface="Verdana" pitchFamily="34" charset="0"/>
                </a:rPr>
                <a:t>3Na</a:t>
              </a:r>
            </a:p>
          </p:txBody>
        </p:sp>
        <p:sp>
          <p:nvSpPr>
            <p:cNvPr id="226348" name="Text Box 92"/>
            <p:cNvSpPr txBox="1">
              <a:spLocks noChangeArrowheads="1"/>
            </p:cNvSpPr>
            <p:nvPr/>
          </p:nvSpPr>
          <p:spPr bwMode="auto">
            <a:xfrm>
              <a:off x="2336" y="981"/>
              <a:ext cx="3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kumimoji="0" lang="en-US" altLang="ko-KR" sz="1200" b="1">
                  <a:latin typeface="Verdana" pitchFamily="34" charset="0"/>
                </a:rPr>
                <a:t>2K</a:t>
              </a:r>
            </a:p>
          </p:txBody>
        </p:sp>
        <p:sp>
          <p:nvSpPr>
            <p:cNvPr id="226349" name="Freeform 93"/>
            <p:cNvSpPr>
              <a:spLocks/>
            </p:cNvSpPr>
            <p:nvPr/>
          </p:nvSpPr>
          <p:spPr bwMode="auto">
            <a:xfrm>
              <a:off x="1202" y="2206"/>
              <a:ext cx="453" cy="771"/>
            </a:xfrm>
            <a:custGeom>
              <a:avLst/>
              <a:gdLst>
                <a:gd name="T0" fmla="*/ 120 w 431"/>
                <a:gd name="T1" fmla="*/ 0 h 643"/>
                <a:gd name="T2" fmla="*/ 24 w 431"/>
                <a:gd name="T3" fmla="*/ 218 h 643"/>
                <a:gd name="T4" fmla="*/ 263 w 431"/>
                <a:gd name="T5" fmla="*/ 381 h 643"/>
                <a:gd name="T6" fmla="*/ 214 w 431"/>
                <a:gd name="T7" fmla="*/ 707 h 643"/>
                <a:gd name="T8" fmla="*/ 453 w 431"/>
                <a:gd name="T9" fmla="*/ 761 h 6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1" h="643">
                  <a:moveTo>
                    <a:pt x="114" y="0"/>
                  </a:moveTo>
                  <a:cubicBezTo>
                    <a:pt x="57" y="64"/>
                    <a:pt x="0" y="129"/>
                    <a:pt x="23" y="182"/>
                  </a:cubicBezTo>
                  <a:cubicBezTo>
                    <a:pt x="46" y="235"/>
                    <a:pt x="220" y="250"/>
                    <a:pt x="250" y="318"/>
                  </a:cubicBezTo>
                  <a:cubicBezTo>
                    <a:pt x="280" y="386"/>
                    <a:pt x="174" y="537"/>
                    <a:pt x="204" y="590"/>
                  </a:cubicBezTo>
                  <a:cubicBezTo>
                    <a:pt x="234" y="643"/>
                    <a:pt x="393" y="628"/>
                    <a:pt x="431" y="635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0" name="Freeform 94"/>
            <p:cNvSpPr>
              <a:spLocks/>
            </p:cNvSpPr>
            <p:nvPr/>
          </p:nvSpPr>
          <p:spPr bwMode="auto">
            <a:xfrm>
              <a:off x="2063" y="2251"/>
              <a:ext cx="635" cy="265"/>
            </a:xfrm>
            <a:custGeom>
              <a:avLst/>
              <a:gdLst>
                <a:gd name="T0" fmla="*/ 635 w 635"/>
                <a:gd name="T1" fmla="*/ 182 h 265"/>
                <a:gd name="T2" fmla="*/ 454 w 635"/>
                <a:gd name="T3" fmla="*/ 227 h 265"/>
                <a:gd name="T4" fmla="*/ 182 w 635"/>
                <a:gd name="T5" fmla="*/ 227 h 265"/>
                <a:gd name="T6" fmla="*/ 0 w 635"/>
                <a:gd name="T7" fmla="*/ 0 h 2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5" h="265">
                  <a:moveTo>
                    <a:pt x="635" y="182"/>
                  </a:moveTo>
                  <a:cubicBezTo>
                    <a:pt x="582" y="201"/>
                    <a:pt x="529" y="220"/>
                    <a:pt x="454" y="227"/>
                  </a:cubicBezTo>
                  <a:cubicBezTo>
                    <a:pt x="379" y="234"/>
                    <a:pt x="257" y="265"/>
                    <a:pt x="182" y="227"/>
                  </a:cubicBezTo>
                  <a:cubicBezTo>
                    <a:pt x="107" y="189"/>
                    <a:pt x="53" y="94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dash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1" name="Freeform 95"/>
            <p:cNvSpPr>
              <a:spLocks/>
            </p:cNvSpPr>
            <p:nvPr/>
          </p:nvSpPr>
          <p:spPr bwMode="auto">
            <a:xfrm>
              <a:off x="2774" y="1616"/>
              <a:ext cx="106" cy="726"/>
            </a:xfrm>
            <a:custGeom>
              <a:avLst/>
              <a:gdLst>
                <a:gd name="T0" fmla="*/ 60 w 106"/>
                <a:gd name="T1" fmla="*/ 726 h 726"/>
                <a:gd name="T2" fmla="*/ 60 w 106"/>
                <a:gd name="T3" fmla="*/ 590 h 726"/>
                <a:gd name="T4" fmla="*/ 15 w 106"/>
                <a:gd name="T5" fmla="*/ 454 h 726"/>
                <a:gd name="T6" fmla="*/ 15 w 106"/>
                <a:gd name="T7" fmla="*/ 318 h 726"/>
                <a:gd name="T8" fmla="*/ 106 w 106"/>
                <a:gd name="T9" fmla="*/ 0 h 7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" h="726">
                  <a:moveTo>
                    <a:pt x="60" y="726"/>
                  </a:moveTo>
                  <a:cubicBezTo>
                    <a:pt x="63" y="680"/>
                    <a:pt x="67" y="635"/>
                    <a:pt x="60" y="590"/>
                  </a:cubicBezTo>
                  <a:cubicBezTo>
                    <a:pt x="53" y="545"/>
                    <a:pt x="22" y="499"/>
                    <a:pt x="15" y="454"/>
                  </a:cubicBezTo>
                  <a:cubicBezTo>
                    <a:pt x="8" y="409"/>
                    <a:pt x="0" y="394"/>
                    <a:pt x="15" y="318"/>
                  </a:cubicBezTo>
                  <a:cubicBezTo>
                    <a:pt x="30" y="242"/>
                    <a:pt x="91" y="53"/>
                    <a:pt x="106" y="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2" name="Line 96"/>
            <p:cNvSpPr>
              <a:spLocks noChangeShapeType="1"/>
            </p:cNvSpPr>
            <p:nvPr/>
          </p:nvSpPr>
          <p:spPr bwMode="auto">
            <a:xfrm>
              <a:off x="1952" y="2977"/>
              <a:ext cx="272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3" name="Line 97"/>
            <p:cNvSpPr>
              <a:spLocks noChangeShapeType="1"/>
            </p:cNvSpPr>
            <p:nvPr/>
          </p:nvSpPr>
          <p:spPr bwMode="auto">
            <a:xfrm flipV="1">
              <a:off x="2834" y="2517"/>
              <a:ext cx="0" cy="31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6309" name="Text Box 100"/>
          <p:cNvSpPr txBox="1">
            <a:spLocks noChangeArrowheads="1"/>
          </p:cNvSpPr>
          <p:nvPr/>
        </p:nvSpPr>
        <p:spPr bwMode="auto">
          <a:xfrm>
            <a:off x="6119813" y="2276475"/>
            <a:ext cx="27368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</a:pPr>
            <a:r>
              <a:rPr kumimoji="0" lang="en-US" altLang="ko-KR" sz="1400" b="1"/>
              <a:t>t-tubule </a:t>
            </a:r>
            <a:r>
              <a:rPr kumimoji="0" lang="ko-KR" altLang="en-US" sz="1400" b="1"/>
              <a:t>막에 있는 </a:t>
            </a:r>
            <a:r>
              <a:rPr kumimoji="0" lang="en-US" altLang="ko-KR" sz="1400" b="1"/>
              <a:t>DHPR</a:t>
            </a:r>
            <a:r>
              <a:rPr kumimoji="0" lang="ko-KR" altLang="en-US" sz="1400" b="1"/>
              <a:t>과 근소포체막에 있는 </a:t>
            </a:r>
            <a:r>
              <a:rPr kumimoji="0" lang="en-US" altLang="ko-KR" sz="1400" b="1"/>
              <a:t>RyR</a:t>
            </a:r>
            <a:r>
              <a:rPr kumimoji="0" lang="ko-KR" altLang="en-US" sz="1400" b="1"/>
              <a:t>간의 물리적인 상호작용의 변화 </a:t>
            </a:r>
            <a:r>
              <a:rPr kumimoji="0" lang="en-US" altLang="ko-KR" sz="1400" b="1"/>
              <a:t>(mechanical coupling)</a:t>
            </a:r>
            <a:endParaRPr kumimoji="0" lang="ko-KR" altLang="en-US" sz="1400" b="1"/>
          </a:p>
        </p:txBody>
      </p:sp>
      <p:sp>
        <p:nvSpPr>
          <p:cNvPr id="226310" name="Text Box 101"/>
          <p:cNvSpPr txBox="1">
            <a:spLocks noChangeArrowheads="1"/>
          </p:cNvSpPr>
          <p:nvPr/>
        </p:nvSpPr>
        <p:spPr bwMode="auto">
          <a:xfrm>
            <a:off x="6048375" y="1484313"/>
            <a:ext cx="2735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</a:pPr>
            <a:r>
              <a:rPr kumimoji="0" lang="en-US" altLang="ko-KR" sz="1400" b="1"/>
              <a:t>t-tubule </a:t>
            </a:r>
            <a:r>
              <a:rPr kumimoji="0" lang="ko-KR" altLang="en-US" sz="1400" b="1"/>
              <a:t>막의 탈분극화</a:t>
            </a:r>
          </a:p>
        </p:txBody>
      </p:sp>
      <p:sp>
        <p:nvSpPr>
          <p:cNvPr id="226311" name="Text Box 102"/>
          <p:cNvSpPr txBox="1">
            <a:spLocks noChangeArrowheads="1"/>
          </p:cNvSpPr>
          <p:nvPr/>
        </p:nvSpPr>
        <p:spPr bwMode="auto">
          <a:xfrm>
            <a:off x="5580063" y="3703638"/>
            <a:ext cx="36718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</a:pPr>
            <a:r>
              <a:rPr kumimoji="0" lang="ko-KR" altLang="en-US" sz="1400" b="1"/>
              <a:t>근소포체 막에 있는 </a:t>
            </a:r>
            <a:r>
              <a:rPr kumimoji="0" lang="en-US" altLang="ko-KR" sz="1400" b="1"/>
              <a:t>Ca </a:t>
            </a:r>
            <a:r>
              <a:rPr kumimoji="0" lang="ko-KR" altLang="en-US" sz="1400" b="1"/>
              <a:t>방출채널 </a:t>
            </a:r>
            <a:r>
              <a:rPr kumimoji="0" lang="en-US" altLang="ko-KR" sz="1400" b="1"/>
              <a:t>(CRC,ryanodine receptor, RyR)</a:t>
            </a:r>
            <a:r>
              <a:rPr kumimoji="0" lang="ko-KR" altLang="en-US" sz="1400" b="1"/>
              <a:t>의 활성화 </a:t>
            </a:r>
          </a:p>
        </p:txBody>
      </p:sp>
      <p:sp>
        <p:nvSpPr>
          <p:cNvPr id="226312" name="Text Box 103"/>
          <p:cNvSpPr txBox="1">
            <a:spLocks noChangeArrowheads="1"/>
          </p:cNvSpPr>
          <p:nvPr/>
        </p:nvSpPr>
        <p:spPr bwMode="auto">
          <a:xfrm>
            <a:off x="6048375" y="4652963"/>
            <a:ext cx="3095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</a:pPr>
            <a:r>
              <a:rPr kumimoji="0" lang="ko-KR" altLang="en-US" sz="1400" b="1"/>
              <a:t>근소포체로부터 </a:t>
            </a:r>
            <a:r>
              <a:rPr kumimoji="0" lang="en-US" altLang="ko-KR" sz="1400" b="1"/>
              <a:t>Ca </a:t>
            </a:r>
            <a:r>
              <a:rPr kumimoji="0" lang="ko-KR" altLang="en-US" sz="1400" b="1"/>
              <a:t>방출 채널을 통해 대량의 칼슘이 방출</a:t>
            </a:r>
          </a:p>
        </p:txBody>
      </p:sp>
      <p:sp>
        <p:nvSpPr>
          <p:cNvPr id="226313" name="Text Box 104"/>
          <p:cNvSpPr txBox="1">
            <a:spLocks noChangeArrowheads="1"/>
          </p:cNvSpPr>
          <p:nvPr/>
        </p:nvSpPr>
        <p:spPr bwMode="auto">
          <a:xfrm>
            <a:off x="6335713" y="5589588"/>
            <a:ext cx="2160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</a:pPr>
            <a:r>
              <a:rPr kumimoji="0" lang="ko-KR" altLang="en-US" sz="1400" b="1"/>
              <a:t>근수축</a:t>
            </a:r>
            <a:endParaRPr kumimoji="0" lang="en-US" altLang="ko-KR" sz="1400" b="1"/>
          </a:p>
        </p:txBody>
      </p:sp>
      <p:sp>
        <p:nvSpPr>
          <p:cNvPr id="226314" name="Line 105"/>
          <p:cNvSpPr>
            <a:spLocks noChangeShapeType="1"/>
          </p:cNvSpPr>
          <p:nvPr/>
        </p:nvSpPr>
        <p:spPr bwMode="auto">
          <a:xfrm>
            <a:off x="7416800" y="1844675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26315" name="Line 106"/>
          <p:cNvSpPr>
            <a:spLocks noChangeShapeType="1"/>
          </p:cNvSpPr>
          <p:nvPr/>
        </p:nvSpPr>
        <p:spPr bwMode="auto">
          <a:xfrm>
            <a:off x="7416800" y="3213100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26316" name="Line 107"/>
          <p:cNvSpPr>
            <a:spLocks noChangeShapeType="1"/>
          </p:cNvSpPr>
          <p:nvPr/>
        </p:nvSpPr>
        <p:spPr bwMode="auto">
          <a:xfrm>
            <a:off x="7416800" y="4221163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26317" name="Line 108"/>
          <p:cNvSpPr>
            <a:spLocks noChangeShapeType="1"/>
          </p:cNvSpPr>
          <p:nvPr/>
        </p:nvSpPr>
        <p:spPr bwMode="auto">
          <a:xfrm>
            <a:off x="7416800" y="5013325"/>
            <a:ext cx="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5-11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1902" r="3366" b="14282"/>
          <a:stretch>
            <a:fillRect/>
          </a:stretch>
        </p:blipFill>
        <p:spPr>
          <a:xfrm>
            <a:off x="474663" y="1808163"/>
            <a:ext cx="7769225" cy="4351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0" y="0"/>
            <a:ext cx="92519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5.6 </a:t>
            </a:r>
            <a:r>
              <a:rPr lang="ko-KR" altLang="en-US" b="1"/>
              <a:t>척추동물의 중추신경계</a:t>
            </a:r>
            <a:endParaRPr lang="ko-KR" altLang="en-US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중추신경계</a:t>
            </a:r>
            <a:r>
              <a:rPr lang="en-US" altLang="ko-KR"/>
              <a:t>(CNS)</a:t>
            </a:r>
            <a:r>
              <a:rPr lang="ko-KR" altLang="en-US"/>
              <a:t>의 </a:t>
            </a:r>
            <a:r>
              <a:rPr lang="en-US" altLang="ko-KR"/>
              <a:t>90%</a:t>
            </a:r>
            <a:r>
              <a:rPr lang="ko-KR" altLang="en-US"/>
              <a:t>에 달하는 세포들은 뉴런이 아니라 </a:t>
            </a:r>
            <a:r>
              <a:rPr lang="ko-KR" altLang="en-US" b="1"/>
              <a:t>교세포 </a:t>
            </a:r>
            <a:r>
              <a:rPr lang="en-US" altLang="ko-KR" b="1"/>
              <a:t>(glial cell,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  neuroglia)</a:t>
            </a:r>
            <a:r>
              <a:rPr lang="ko-KR" altLang="en-US"/>
              <a:t>이며</a:t>
            </a:r>
            <a:r>
              <a:rPr lang="en-US" altLang="ko-KR"/>
              <a:t>, CNS</a:t>
            </a:r>
            <a:r>
              <a:rPr lang="ko-KR" altLang="en-US"/>
              <a:t>의 결합조직으로 기능하며</a:t>
            </a:r>
            <a:r>
              <a:rPr lang="en-US" altLang="ko-KR"/>
              <a:t>, </a:t>
            </a:r>
            <a:r>
              <a:rPr lang="ko-KR" altLang="en-US"/>
              <a:t>뉴런을 물리적 대사적으로 돕는다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glial cell</a:t>
            </a:r>
            <a:r>
              <a:rPr lang="ko-KR" altLang="en-US"/>
              <a:t>들은 숫자는 많으나 뇌 부피의 절반밖에 차지하지 못하는데</a:t>
            </a:r>
            <a:r>
              <a:rPr lang="en-US" altLang="ko-KR"/>
              <a:t>, </a:t>
            </a:r>
            <a:r>
              <a:rPr lang="ko-KR" altLang="en-US"/>
              <a:t>뉴런처럼 많이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가지를 치지 않기 때문이다</a:t>
            </a:r>
            <a:r>
              <a:rPr lang="en-US" altLang="ko-KR"/>
              <a:t>.</a:t>
            </a:r>
          </a:p>
        </p:txBody>
      </p:sp>
      <p:sp>
        <p:nvSpPr>
          <p:cNvPr id="129028" name="Text Box 9"/>
          <p:cNvSpPr txBox="1">
            <a:spLocks noChangeArrowheads="1"/>
          </p:cNvSpPr>
          <p:nvPr/>
        </p:nvSpPr>
        <p:spPr bwMode="auto">
          <a:xfrm>
            <a:off x="323850" y="6165850"/>
            <a:ext cx="857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포유동물 신경계의 교세포의 종류</a:t>
            </a:r>
            <a:r>
              <a:rPr lang="en-US" altLang="ko-KR" b="1"/>
              <a:t>.</a:t>
            </a:r>
            <a:r>
              <a:rPr lang="en-US" altLang="ko-KR"/>
              <a:t> </a:t>
            </a:r>
            <a:r>
              <a:rPr lang="ko-KR" altLang="en-US"/>
              <a:t>교세포에는 성상세포 </a:t>
            </a:r>
            <a:r>
              <a:rPr lang="en-US" altLang="ko-KR"/>
              <a:t>(astrocyte), </a:t>
            </a:r>
            <a:r>
              <a:rPr lang="ko-KR" altLang="en-US"/>
              <a:t>소돌기교세포</a:t>
            </a:r>
          </a:p>
          <a:p>
            <a:pPr eaLnBrk="1" hangingPunct="1"/>
            <a:r>
              <a:rPr lang="en-US" altLang="ko-KR"/>
              <a:t>(oligodendrocyte), </a:t>
            </a:r>
            <a:r>
              <a:rPr lang="ko-KR" altLang="en-US"/>
              <a:t>소교세포</a:t>
            </a:r>
            <a:r>
              <a:rPr lang="en-US" altLang="ko-KR"/>
              <a:t>(microglia), </a:t>
            </a:r>
            <a:r>
              <a:rPr lang="ko-KR" altLang="en-US"/>
              <a:t>상의세포</a:t>
            </a:r>
            <a:r>
              <a:rPr lang="en-US" altLang="ko-KR"/>
              <a:t>(ependymal cell)</a:t>
            </a:r>
            <a:r>
              <a:rPr lang="ko-KR" altLang="en-US"/>
              <a:t>가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60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30052" name="Text Box 5"/>
          <p:cNvSpPr txBox="1">
            <a:spLocks noChangeArrowheads="1"/>
          </p:cNvSpPr>
          <p:nvPr/>
        </p:nvSpPr>
        <p:spPr bwMode="auto">
          <a:xfrm>
            <a:off x="44450" y="0"/>
            <a:ext cx="9099550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astrocyte</a:t>
            </a:r>
            <a:r>
              <a:rPr lang="en-US" altLang="ko-KR"/>
              <a:t> (</a:t>
            </a:r>
            <a:r>
              <a:rPr lang="ko-KR" altLang="en-US"/>
              <a:t>성상세포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별모양을 닮은 세포로 가장 흔한 교세포이며 여러 가지 중요한 기능을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1.CNS</a:t>
            </a:r>
            <a:r>
              <a:rPr lang="ko-KR" altLang="en-US"/>
              <a:t>에서 주요한 아교 역할을 하여 뉴런들이 적절한 위치에 자리잡을 수 있게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2.</a:t>
            </a:r>
            <a:r>
              <a:rPr lang="ko-KR" altLang="en-US"/>
              <a:t>성상세포는 태아의 뇌 발생 동안 뉴런들이 적절한 최종 목적지에 다다를 수 있도록</a:t>
            </a:r>
          </a:p>
          <a:p>
            <a:pPr eaLnBrk="1" hangingPunct="1"/>
            <a:r>
              <a:rPr lang="ko-KR" altLang="en-US"/>
              <a:t>   길을 안내하는 역할을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3.</a:t>
            </a:r>
            <a:r>
              <a:rPr lang="ko-KR" altLang="en-US"/>
              <a:t>뇌의 작은 혈관들을 유도하여 혈액과 뇌 사이에 고도의 선택적 장벽인 혈액뇌장벽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(blood-brain barrier)</a:t>
            </a:r>
            <a:r>
              <a:rPr lang="ko-KR" altLang="en-US"/>
              <a:t>을 만드는 역할을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4.</a:t>
            </a:r>
            <a:r>
              <a:rPr lang="ko-KR" altLang="en-US"/>
              <a:t>성상세포는 뇌 손상을 치유하거나 신경 흉터를 만드는 데 중요하다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5.</a:t>
            </a:r>
            <a:r>
              <a:rPr lang="ko-KR" altLang="en-US"/>
              <a:t>성상세포는 신경전달물질의 활성에도 중요하다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흥분성 신경전달물질인 글루탐산</a:t>
            </a:r>
            <a:r>
              <a:rPr lang="en-US" altLang="ko-KR"/>
              <a:t>(glutamate)</a:t>
            </a:r>
            <a:r>
              <a:rPr lang="ko-KR" altLang="en-US"/>
              <a:t>과 억제성 신경전달물질인 </a:t>
            </a:r>
            <a:r>
              <a:rPr lang="en-US" altLang="ko-KR"/>
              <a:t>GABA</a:t>
            </a:r>
            <a:r>
              <a:rPr lang="ko-KR" altLang="en-US"/>
              <a:t>를 </a:t>
            </a:r>
          </a:p>
          <a:p>
            <a:pPr eaLnBrk="1" hangingPunct="1"/>
            <a:r>
              <a:rPr lang="ko-KR" altLang="en-US"/>
              <a:t>   흡수하여 이들이 더 이상 작용하지 못하게 한다</a:t>
            </a:r>
            <a:r>
              <a:rPr lang="en-US" altLang="ko-KR"/>
              <a:t>. </a:t>
            </a:r>
            <a:r>
              <a:rPr lang="ko-KR" altLang="en-US"/>
              <a:t>또한 흡수된 화학전달자를 분해한 후</a:t>
            </a:r>
          </a:p>
          <a:p>
            <a:pPr eaLnBrk="1" hangingPunct="1"/>
            <a:r>
              <a:rPr lang="ko-KR" altLang="en-US"/>
              <a:t>   분해산물을 제공하여 뉴런이 다시 신경전달물질을 합성할 수 있게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6.</a:t>
            </a:r>
            <a:r>
              <a:rPr lang="ko-KR" altLang="en-US"/>
              <a:t>활동전위의 활성이 너무 높아 </a:t>
            </a:r>
            <a:r>
              <a:rPr lang="en-US" altLang="ko-KR"/>
              <a:t>Na-K </a:t>
            </a:r>
            <a:r>
              <a:rPr lang="ko-KR" altLang="en-US"/>
              <a:t>펌프의 용량을 초과하여 뇌의 세포외액에 </a:t>
            </a:r>
            <a:r>
              <a:rPr lang="en-US" altLang="ko-KR"/>
              <a:t>K</a:t>
            </a:r>
            <a:r>
              <a:rPr lang="ko-KR" altLang="en-US"/>
              <a:t>이</a:t>
            </a:r>
          </a:p>
          <a:p>
            <a:pPr eaLnBrk="1" hangingPunct="1"/>
            <a:r>
              <a:rPr lang="ko-KR" altLang="en-US"/>
              <a:t>   과량으로 전재할 때 성상세포가 이들을 흡수한다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7.</a:t>
            </a:r>
            <a:r>
              <a:rPr lang="ko-KR" altLang="en-US"/>
              <a:t>성상세포는 시냅스 형성을 촉진하고 시냅스 전달을 강화한다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-</a:t>
            </a:r>
            <a:r>
              <a:rPr lang="ko-KR" altLang="en-US"/>
              <a:t>성상세포들끼리</a:t>
            </a:r>
            <a:r>
              <a:rPr lang="en-US" altLang="ko-KR"/>
              <a:t>, </a:t>
            </a:r>
            <a:r>
              <a:rPr lang="ko-KR" altLang="en-US"/>
              <a:t>또는 성상세포와 뉴런은 서로 화학적으로 소통한다</a:t>
            </a:r>
            <a:r>
              <a:rPr lang="en-US" altLang="ko-KR"/>
              <a:t>(</a:t>
            </a:r>
            <a:r>
              <a:rPr lang="ko-KR" altLang="en-US"/>
              <a:t>간극연접</a:t>
            </a:r>
            <a:r>
              <a:rPr lang="en-US" altLang="ko-KR"/>
              <a:t>).</a:t>
            </a:r>
          </a:p>
          <a:p>
            <a:pPr eaLnBrk="1" hangingPunct="1"/>
            <a:r>
              <a:rPr lang="en-US" altLang="ko-KR"/>
              <a:t>   -</a:t>
            </a:r>
            <a:r>
              <a:rPr lang="ko-KR" altLang="en-US"/>
              <a:t>성상세포에도 뉴런처럼 신경전달물질 수용체가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</a:t>
            </a:r>
            <a:r>
              <a:rPr lang="ko-KR" altLang="en-US"/>
              <a:t>뉴런에서 분비된 신경전달물질인 글루탐산이 성상세포의 수용체에 결합하면 </a:t>
            </a:r>
          </a:p>
          <a:p>
            <a:pPr eaLnBrk="1" hangingPunct="1"/>
            <a:r>
              <a:rPr lang="ko-KR" altLang="en-US"/>
              <a:t>     세포 속에 저장된 칼슘이 방출된다</a:t>
            </a:r>
            <a:r>
              <a:rPr lang="en-US" altLang="ko-KR"/>
              <a:t>. </a:t>
            </a:r>
            <a:r>
              <a:rPr lang="ko-KR" altLang="en-US"/>
              <a:t>칼슘이 방출되면 뉴런들의 시냅스 활동이</a:t>
            </a:r>
          </a:p>
          <a:p>
            <a:pPr eaLnBrk="1" hangingPunct="1"/>
            <a:r>
              <a:rPr lang="ko-KR" altLang="en-US"/>
              <a:t>     강화되어 신경전달물질의 분비가 증가한다</a:t>
            </a:r>
            <a:r>
              <a:rPr lang="en-US" altLang="ko-KR"/>
              <a:t>.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406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5"/>
          <p:cNvSpPr txBox="1">
            <a:spLocks noChangeArrowheads="1"/>
          </p:cNvSpPr>
          <p:nvPr/>
        </p:nvSpPr>
        <p:spPr bwMode="auto">
          <a:xfrm>
            <a:off x="44450" y="0"/>
            <a:ext cx="8612188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oligodendrocyte</a:t>
            </a:r>
            <a:r>
              <a:rPr lang="en-US" altLang="ko-KR"/>
              <a:t> (</a:t>
            </a:r>
            <a:r>
              <a:rPr lang="ko-KR" altLang="en-US"/>
              <a:t>소돌기세포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-CNS</a:t>
            </a:r>
            <a:r>
              <a:rPr lang="ko-KR" altLang="en-US"/>
              <a:t>에서 </a:t>
            </a:r>
            <a:r>
              <a:rPr lang="en-US" altLang="ko-KR"/>
              <a:t>axon(</a:t>
            </a:r>
            <a:r>
              <a:rPr lang="ko-KR" altLang="en-US"/>
              <a:t>축삭</a:t>
            </a:r>
            <a:r>
              <a:rPr lang="en-US" altLang="ko-KR"/>
              <a:t>)</a:t>
            </a:r>
            <a:r>
              <a:rPr lang="ko-KR" altLang="en-US"/>
              <a:t>을 감싸는 절연체인 </a:t>
            </a:r>
            <a:r>
              <a:rPr lang="en-US" altLang="ko-KR"/>
              <a:t>myelin </a:t>
            </a:r>
            <a:r>
              <a:rPr lang="ko-KR" altLang="en-US"/>
              <a:t>수초를 만든다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하나의 소돌기교세포는 여러 개의 긴 돌기를 갖는데</a:t>
            </a:r>
            <a:r>
              <a:rPr lang="en-US" altLang="ko-KR"/>
              <a:t>, </a:t>
            </a:r>
            <a:r>
              <a:rPr lang="ko-KR" altLang="en-US"/>
              <a:t>각각이 </a:t>
            </a:r>
            <a:r>
              <a:rPr lang="en-US" altLang="ko-KR"/>
              <a:t>interneuron axon</a:t>
            </a:r>
            <a:r>
              <a:rPr lang="ko-KR" altLang="en-US"/>
              <a:t>의 </a:t>
            </a:r>
          </a:p>
          <a:p>
            <a:pPr eaLnBrk="1" hangingPunct="1"/>
            <a:r>
              <a:rPr lang="ko-KR" altLang="en-US"/>
              <a:t>  한 부위를 돌돌 말아서 </a:t>
            </a:r>
            <a:r>
              <a:rPr lang="en-US" altLang="ko-KR"/>
              <a:t>myelin </a:t>
            </a:r>
            <a:r>
              <a:rPr lang="ko-KR" altLang="en-US"/>
              <a:t>수초 하나를 만든다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 b="1"/>
              <a:t>Ependymal cell</a:t>
            </a:r>
            <a:r>
              <a:rPr lang="en-US" altLang="ko-KR"/>
              <a:t> (</a:t>
            </a:r>
            <a:r>
              <a:rPr lang="ko-KR" altLang="en-US"/>
              <a:t>상의세포</a:t>
            </a:r>
            <a:r>
              <a:rPr lang="en-US" altLang="ko-KR"/>
              <a:t>, </a:t>
            </a:r>
            <a:r>
              <a:rPr lang="ko-KR" altLang="en-US"/>
              <a:t>뇌실막세포</a:t>
            </a:r>
            <a:r>
              <a:rPr lang="en-US" altLang="ko-KR"/>
              <a:t>)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척추동물의 </a:t>
            </a:r>
            <a:r>
              <a:rPr lang="en-US" altLang="ko-KR"/>
              <a:t>CNS</a:t>
            </a:r>
            <a:r>
              <a:rPr lang="ko-KR" altLang="en-US"/>
              <a:t>에 있는 내강</a:t>
            </a:r>
            <a:r>
              <a:rPr lang="en-US" altLang="ko-KR"/>
              <a:t>(internal cavity)</a:t>
            </a:r>
            <a:r>
              <a:rPr lang="ko-KR" altLang="en-US"/>
              <a:t>의 안쪽 벽을 이룬다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배아 신경계가 만들어질 때 속이 빈 신경관이 형성되는데</a:t>
            </a:r>
            <a:r>
              <a:rPr lang="en-US" altLang="ko-KR"/>
              <a:t>, </a:t>
            </a:r>
            <a:r>
              <a:rPr lang="ko-KR" altLang="en-US"/>
              <a:t>이 빈 공간이 계속</a:t>
            </a:r>
          </a:p>
          <a:p>
            <a:pPr eaLnBrk="1" hangingPunct="1"/>
            <a:r>
              <a:rPr lang="ko-KR" altLang="en-US"/>
              <a:t>  남아있다가 뇌가 만들어진 후에 척수의 중앙관과 뇌의 뇌실로 남게 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뇌실벽을 이루는 상의세포들은 뇌척수액을 만들어준다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상의세포들은 편모운동에 의해 뇌실에서의 뇌척수액의 흐름을 일으킨다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상의세포는 또한 신경줄기세포로도 기능하는데</a:t>
            </a:r>
            <a:r>
              <a:rPr lang="en-US" altLang="ko-KR"/>
              <a:t>, </a:t>
            </a:r>
            <a:r>
              <a:rPr lang="ko-KR" altLang="en-US"/>
              <a:t>여기에서 교세포 뿐만 아니라</a:t>
            </a:r>
          </a:p>
          <a:p>
            <a:pPr eaLnBrk="1" hangingPunct="1"/>
            <a:r>
              <a:rPr lang="ko-KR" altLang="en-US"/>
              <a:t>  뉴런들도 생성된다</a:t>
            </a:r>
            <a:r>
              <a:rPr lang="en-US" altLang="ko-KR"/>
              <a:t>. </a:t>
            </a:r>
          </a:p>
        </p:txBody>
      </p:sp>
      <p:pic>
        <p:nvPicPr>
          <p:cNvPr id="131075" name="Picture 6" descr="5-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1902" r="3030" b="13806"/>
          <a:stretch>
            <a:fillRect/>
          </a:stretch>
        </p:blipFill>
        <p:spPr bwMode="auto">
          <a:xfrm>
            <a:off x="2195513" y="3789363"/>
            <a:ext cx="49466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87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 descr="표5-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5237" r="25584" b="6189"/>
          <a:stretch>
            <a:fillRect/>
          </a:stretch>
        </p:blipFill>
        <p:spPr bwMode="auto">
          <a:xfrm>
            <a:off x="4572000" y="476250"/>
            <a:ext cx="44386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5"/>
          <p:cNvSpPr txBox="1">
            <a:spLocks noChangeArrowheads="1"/>
          </p:cNvSpPr>
          <p:nvPr/>
        </p:nvSpPr>
        <p:spPr bwMode="auto">
          <a:xfrm>
            <a:off x="39688" y="0"/>
            <a:ext cx="4691062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microglia</a:t>
            </a:r>
            <a:r>
              <a:rPr lang="en-US" altLang="ko-KR"/>
              <a:t> (</a:t>
            </a:r>
            <a:r>
              <a:rPr lang="ko-KR" altLang="en-US"/>
              <a:t>소교세포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소교세포는 </a:t>
            </a:r>
            <a:r>
              <a:rPr lang="en-US" altLang="ko-KR"/>
              <a:t>CNS</a:t>
            </a:r>
            <a:r>
              <a:rPr lang="ko-KR" altLang="en-US"/>
              <a:t>에 있는 면역방어 </a:t>
            </a:r>
          </a:p>
          <a:p>
            <a:pPr eaLnBrk="1" hangingPunct="1"/>
            <a:r>
              <a:rPr lang="ko-KR" altLang="en-US"/>
              <a:t>  세포이다</a:t>
            </a:r>
            <a:r>
              <a:rPr lang="en-US" altLang="ko-KR"/>
              <a:t>. </a:t>
            </a:r>
            <a:r>
              <a:rPr lang="ko-KR" altLang="en-US"/>
              <a:t>이들은 신체의 여러 조직에서 </a:t>
            </a:r>
          </a:p>
          <a:p>
            <a:pPr eaLnBrk="1" hangingPunct="1"/>
            <a:r>
              <a:rPr lang="ko-KR" altLang="en-US"/>
              <a:t>  최전방의 면역방어를 담당하는 혈액의 </a:t>
            </a:r>
          </a:p>
          <a:p>
            <a:pPr eaLnBrk="1" hangingPunct="1"/>
            <a:r>
              <a:rPr lang="ko-KR" altLang="en-US"/>
              <a:t>  백혈구의 일종인 </a:t>
            </a:r>
            <a:r>
              <a:rPr lang="en-US" altLang="ko-KR"/>
              <a:t>monocyte(</a:t>
            </a:r>
            <a:r>
              <a:rPr lang="ko-KR" altLang="en-US"/>
              <a:t>단핵세포</a:t>
            </a:r>
            <a:r>
              <a:rPr lang="en-US" altLang="ko-KR"/>
              <a:t>)</a:t>
            </a:r>
            <a:r>
              <a:rPr lang="ko-KR" altLang="en-US"/>
              <a:t>와</a:t>
            </a:r>
          </a:p>
          <a:p>
            <a:pPr eaLnBrk="1" hangingPunct="1"/>
            <a:r>
              <a:rPr lang="ko-KR" altLang="en-US"/>
              <a:t>  사촌지간이다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소교세포는 단핵세포를 만드는 조직에서</a:t>
            </a:r>
          </a:p>
          <a:p>
            <a:pPr eaLnBrk="1" hangingPunct="1"/>
            <a:r>
              <a:rPr lang="ko-KR" altLang="en-US"/>
              <a:t>  탄생해서</a:t>
            </a:r>
            <a:r>
              <a:rPr lang="en-US" altLang="ko-KR"/>
              <a:t>, </a:t>
            </a:r>
            <a:r>
              <a:rPr lang="ko-KR" altLang="en-US"/>
              <a:t>배아발생중에 </a:t>
            </a:r>
            <a:r>
              <a:rPr lang="en-US" altLang="ko-KR"/>
              <a:t>CNS</a:t>
            </a:r>
            <a:r>
              <a:rPr lang="ko-KR" altLang="en-US"/>
              <a:t>로 이동한다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평소에는 </a:t>
            </a:r>
            <a:r>
              <a:rPr lang="en-US" altLang="ko-KR"/>
              <a:t>CNS</a:t>
            </a:r>
            <a:r>
              <a:rPr lang="ko-KR" altLang="en-US"/>
              <a:t>에 머물고 있다가 </a:t>
            </a:r>
          </a:p>
          <a:p>
            <a:pPr eaLnBrk="1" hangingPunct="1"/>
            <a:r>
              <a:rPr lang="ko-KR" altLang="en-US"/>
              <a:t>  감염되거나</a:t>
            </a:r>
            <a:r>
              <a:rPr lang="en-US" altLang="ko-KR"/>
              <a:t>, </a:t>
            </a:r>
            <a:r>
              <a:rPr lang="ko-KR" altLang="en-US"/>
              <a:t>상처가 났을 때 활성화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휴지상태에서는</a:t>
            </a:r>
            <a:r>
              <a:rPr lang="en-US" altLang="ko-KR"/>
              <a:t>, </a:t>
            </a:r>
            <a:r>
              <a:rPr lang="ko-KR" altLang="en-US"/>
              <a:t>소교세포는 가지들이 </a:t>
            </a:r>
          </a:p>
          <a:p>
            <a:pPr eaLnBrk="1" hangingPunct="1"/>
            <a:r>
              <a:rPr lang="ko-KR" altLang="en-US"/>
              <a:t>  많이 뻗어 있는데</a:t>
            </a:r>
            <a:r>
              <a:rPr lang="en-US" altLang="ko-KR"/>
              <a:t>, </a:t>
            </a:r>
            <a:r>
              <a:rPr lang="ko-KR" altLang="en-US"/>
              <a:t>신경성장인자 등을</a:t>
            </a:r>
          </a:p>
          <a:p>
            <a:pPr eaLnBrk="1" hangingPunct="1"/>
            <a:r>
              <a:rPr lang="ko-KR" altLang="en-US"/>
              <a:t>  미량으로 분비하여 뉴런과 교세포들이 </a:t>
            </a:r>
          </a:p>
          <a:p>
            <a:pPr eaLnBrk="1" hangingPunct="1"/>
            <a:r>
              <a:rPr lang="ko-KR" altLang="en-US"/>
              <a:t>  생존하고 성장하도록 도와준다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-CNS</a:t>
            </a:r>
            <a:r>
              <a:rPr lang="ko-KR" altLang="en-US"/>
              <a:t>에 문제가 생기면 소교세포는 </a:t>
            </a:r>
          </a:p>
          <a:p>
            <a:pPr eaLnBrk="1" hangingPunct="1"/>
            <a:r>
              <a:rPr lang="ko-KR" altLang="en-US"/>
              <a:t>  둥근 형태의 세포가 되며</a:t>
            </a:r>
            <a:r>
              <a:rPr lang="en-US" altLang="ko-KR"/>
              <a:t>, </a:t>
            </a:r>
            <a:r>
              <a:rPr lang="ko-KR" altLang="en-US"/>
              <a:t>기동력이</a:t>
            </a:r>
          </a:p>
          <a:p>
            <a:pPr eaLnBrk="1" hangingPunct="1"/>
            <a:r>
              <a:rPr lang="ko-KR" altLang="en-US"/>
              <a:t>  증가하여 손상된 영역으로 이동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외부 침입자나 조직의 찌꺼기를 제거한다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활성화된 소교세포는 목표물을 공격할 </a:t>
            </a:r>
          </a:p>
          <a:p>
            <a:pPr eaLnBrk="1" hangingPunct="1"/>
            <a:r>
              <a:rPr lang="ko-KR" altLang="en-US"/>
              <a:t>  수 있는 파괴적인 화학물질을 분비한다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515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33123" name="Text Box 6"/>
          <p:cNvSpPr txBox="1">
            <a:spLocks noChangeArrowheads="1"/>
          </p:cNvSpPr>
          <p:nvPr/>
        </p:nvSpPr>
        <p:spPr bwMode="auto">
          <a:xfrm>
            <a:off x="44450" y="0"/>
            <a:ext cx="8564563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섬세한 중추신경조직은 잘 보호되고 있다</a:t>
            </a:r>
            <a:r>
              <a:rPr lang="en-US" altLang="ko-KR" b="1"/>
              <a:t>.</a:t>
            </a:r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중추신경조직은 매우 섬세하다</a:t>
            </a:r>
            <a:r>
              <a:rPr lang="en-US" altLang="ko-KR"/>
              <a:t>. </a:t>
            </a:r>
            <a:r>
              <a:rPr lang="ko-KR" altLang="en-US"/>
              <a:t>또한 뉴런들은 분열하지 않으므로 손상된 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신경세포들은 곧바로 대체되지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en-US" altLang="ko-KR">
                <a:sym typeface="Wingdings" pitchFamily="2" charset="2"/>
              </a:rPr>
              <a:t> </a:t>
            </a:r>
            <a:r>
              <a:rPr lang="ko-KR" altLang="en-US">
                <a:sym typeface="Wingdings" pitchFamily="2" charset="2"/>
              </a:rPr>
              <a:t>연약하고 대체가 불가능한 뇌 조직은 잘 보호되어야 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척추동물의 </a:t>
            </a:r>
            <a:r>
              <a:rPr lang="en-US" altLang="ko-KR">
                <a:sym typeface="Wingdings" pitchFamily="2" charset="2"/>
              </a:rPr>
              <a:t>CNS</a:t>
            </a:r>
            <a:r>
              <a:rPr lang="ko-KR" altLang="en-US">
                <a:sym typeface="Wingdings" pitchFamily="2" charset="2"/>
              </a:rPr>
              <a:t>가 손상으로부터 보호되는 데는 네 가지 방법이 있다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1.</a:t>
            </a:r>
            <a:r>
              <a:rPr lang="ko-KR" altLang="en-US">
                <a:sym typeface="Wingdings" pitchFamily="2" charset="2"/>
              </a:rPr>
              <a:t>단단하고 뼈로 된 구조물에 감싸여 있다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   </a:t>
            </a:r>
            <a:r>
              <a:rPr lang="ko-KR" altLang="en-US">
                <a:sym typeface="Wingdings" pitchFamily="2" charset="2"/>
              </a:rPr>
              <a:t>두개골은 뇌를 감싸고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척추는 척수를 감싼다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2.</a:t>
            </a:r>
            <a:r>
              <a:rPr lang="ko-KR" altLang="en-US">
                <a:sym typeface="Wingdings" pitchFamily="2" charset="2"/>
              </a:rPr>
              <a:t>세 겹의 방어 보호막인 뇌척수막이 뼈와 신경조직 사이에 놓여있다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3.</a:t>
            </a:r>
            <a:r>
              <a:rPr lang="ko-KR" altLang="en-US">
                <a:sym typeface="Wingdings" pitchFamily="2" charset="2"/>
              </a:rPr>
              <a:t>뇌는 뇌척수액</a:t>
            </a:r>
            <a:r>
              <a:rPr lang="en-US" altLang="ko-KR">
                <a:sym typeface="Wingdings" pitchFamily="2" charset="2"/>
              </a:rPr>
              <a:t>(cerebrospinal fluid, CSF)</a:t>
            </a:r>
            <a:r>
              <a:rPr lang="ko-KR" altLang="en-US">
                <a:sym typeface="Wingdings" pitchFamily="2" charset="2"/>
              </a:rPr>
              <a:t>라는 특별한 쿠션용액에 떠 있다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4.</a:t>
            </a:r>
            <a:r>
              <a:rPr lang="ko-KR" altLang="en-US">
                <a:sym typeface="Wingdings" pitchFamily="2" charset="2"/>
              </a:rPr>
              <a:t>고도로 선택적인 혈액뇌장벽 </a:t>
            </a:r>
            <a:r>
              <a:rPr lang="en-US" altLang="ko-KR">
                <a:sym typeface="Wingdings" pitchFamily="2" charset="2"/>
              </a:rPr>
              <a:t>(Blood-brain barrier, BBB)</a:t>
            </a:r>
            <a:r>
              <a:rPr lang="ko-KR" altLang="en-US">
                <a:sym typeface="Wingdings" pitchFamily="2" charset="2"/>
              </a:rPr>
              <a:t>에 의해 혈액으로부터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   유입되는 물질들이 연약한 뇌조직에 접근하지 못하게 한다</a:t>
            </a:r>
            <a:r>
              <a:rPr lang="en-US" altLang="ko-KR">
                <a:sym typeface="Wingdings" pitchFamily="2" charset="2"/>
              </a:rPr>
              <a:t>.</a:t>
            </a:r>
            <a:endParaRPr lang="en-US" altLang="ko-KR"/>
          </a:p>
        </p:txBody>
      </p:sp>
      <p:sp>
        <p:nvSpPr>
          <p:cNvPr id="133124" name="Text Box 7"/>
          <p:cNvSpPr txBox="1">
            <a:spLocks noChangeArrowheads="1"/>
          </p:cNvSpPr>
          <p:nvPr/>
        </p:nvSpPr>
        <p:spPr bwMode="auto">
          <a:xfrm>
            <a:off x="46038" y="3457575"/>
            <a:ext cx="9090025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고도로 선택적인 혈액뇌장벽</a:t>
            </a:r>
            <a:r>
              <a:rPr lang="en-US" altLang="ko-KR" b="1"/>
              <a:t>(BBB)</a:t>
            </a:r>
            <a:r>
              <a:rPr lang="ko-KR" altLang="en-US" b="1"/>
              <a:t>에 의해 혈액과 뇌 사이의 물질교환이 일어난다</a:t>
            </a:r>
            <a:r>
              <a:rPr lang="en-US" altLang="ko-KR" b="1"/>
              <a:t>.</a:t>
            </a:r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척추동물의 뇌는 혈액뇌장벽에 의해 혈액의 해로운 성분으로부터 보호된다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모든 신체에서 혈액과 세포간외액 사이의 물질교환은 모세혈관의 벽을 통해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대부분의 모세혈관에서 일어나는 자유로운 물질교환과 달리</a:t>
            </a:r>
            <a:r>
              <a:rPr lang="en-US" altLang="ko-KR"/>
              <a:t>, </a:t>
            </a:r>
            <a:r>
              <a:rPr lang="ko-KR" altLang="en-US"/>
              <a:t>뇌 모세혈관에서는</a:t>
            </a:r>
          </a:p>
          <a:p>
            <a:pPr eaLnBrk="1" hangingPunct="1"/>
            <a:r>
              <a:rPr lang="ko-KR" altLang="en-US"/>
              <a:t>  매우 제한적인 물질교환이 일어난다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혈장성분이 변화하더라도 뇌의 세포간액 성분에는 큰 영향을 미치지 못한다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예를 들어 혈액의 </a:t>
            </a:r>
            <a:r>
              <a:rPr lang="en-US" altLang="ko-KR"/>
              <a:t>K </a:t>
            </a:r>
            <a:r>
              <a:rPr lang="ko-KR" altLang="en-US"/>
              <a:t>농도가 두 배로 높아도 중추신경의 뉴런을 감싸고 있는 액체의 </a:t>
            </a:r>
            <a:r>
              <a:rPr lang="en-US" altLang="ko-KR"/>
              <a:t>K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농도에는 거의 변화가 없다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748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0" y="103188"/>
            <a:ext cx="90900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혈액뇌장벽은 해부학적인 요인과 생리학적인 요인에 의해 만들어진다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한 층의 내피세포가 모세혈관벽을 만드는데</a:t>
            </a:r>
            <a:r>
              <a:rPr lang="en-US" altLang="ko-KR"/>
              <a:t>, </a:t>
            </a:r>
            <a:r>
              <a:rPr lang="ko-KR" altLang="en-US"/>
              <a:t>일반적으로 모세혈관벽을 만드는</a:t>
            </a:r>
          </a:p>
          <a:p>
            <a:pPr eaLnBrk="1" hangingPunct="1"/>
            <a:r>
              <a:rPr lang="ko-KR" altLang="en-US"/>
              <a:t>  세포 사이에는 구멍이 존재하여</a:t>
            </a:r>
            <a:r>
              <a:rPr lang="en-US" altLang="ko-KR"/>
              <a:t>, </a:t>
            </a:r>
            <a:r>
              <a:rPr lang="ko-KR" altLang="en-US"/>
              <a:t>분자량이 큰 혈장 단백질을 제외한 혈장성분들은</a:t>
            </a:r>
          </a:p>
          <a:p>
            <a:pPr eaLnBrk="1" hangingPunct="1"/>
            <a:r>
              <a:rPr lang="ko-KR" altLang="en-US"/>
              <a:t>  주변의 세포간외액으로 자유롭게 이동한다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그러나 뇌 모세혈관에는 세포들이 밀착연접</a:t>
            </a:r>
            <a:r>
              <a:rPr lang="en-US" altLang="ko-KR"/>
              <a:t>(tight junction)</a:t>
            </a:r>
            <a:r>
              <a:rPr lang="ko-KR" altLang="en-US"/>
              <a:t>에 붙어 있으므로 어떤 </a:t>
            </a:r>
          </a:p>
          <a:p>
            <a:pPr eaLnBrk="1" hangingPunct="1"/>
            <a:r>
              <a:rPr lang="ko-KR" altLang="en-US"/>
              <a:t>  물질도 세포들의 틈 사이로 통과할 수 없다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물질교환은 세포 틈 사이가 아니라 모세혈관 자체를 통해서만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산소</a:t>
            </a:r>
            <a:r>
              <a:rPr lang="en-US" altLang="ko-KR"/>
              <a:t>, </a:t>
            </a:r>
            <a:r>
              <a:rPr lang="ko-KR" altLang="en-US"/>
              <a:t>이산화탄소</a:t>
            </a:r>
            <a:r>
              <a:rPr lang="en-US" altLang="ko-KR"/>
              <a:t>, </a:t>
            </a:r>
            <a:r>
              <a:rPr lang="ko-KR" altLang="en-US"/>
              <a:t>알코올</a:t>
            </a:r>
            <a:r>
              <a:rPr lang="en-US" altLang="ko-KR"/>
              <a:t>, </a:t>
            </a:r>
            <a:r>
              <a:rPr lang="ko-KR" altLang="en-US"/>
              <a:t>스테로이드 호르몬 등은 지방 원형질막에 쉽게 녹기 때문에</a:t>
            </a:r>
          </a:p>
          <a:p>
            <a:pPr eaLnBrk="1" hangingPunct="1"/>
            <a:r>
              <a:rPr lang="ko-KR" altLang="en-US"/>
              <a:t>  모세혈관 세포를 잘 통과할 수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포도당</a:t>
            </a:r>
            <a:r>
              <a:rPr lang="en-US" altLang="ko-KR"/>
              <a:t>, </a:t>
            </a:r>
            <a:r>
              <a:rPr lang="ko-KR" altLang="en-US"/>
              <a:t>아미노산</a:t>
            </a:r>
            <a:r>
              <a:rPr lang="en-US" altLang="ko-KR"/>
              <a:t>, </a:t>
            </a:r>
            <a:r>
              <a:rPr lang="ko-KR" altLang="en-US"/>
              <a:t>이온 등과 같은 물질들은 혈액과 뇌 세포간외액 사이에 교환이 </a:t>
            </a:r>
          </a:p>
          <a:p>
            <a:pPr eaLnBrk="1" hangingPunct="1"/>
            <a:r>
              <a:rPr lang="ko-KR" altLang="en-US"/>
              <a:t>  이루어지기 위해서는 매우 선택적인 막 수송체가 있어야 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  </a:t>
            </a:r>
            <a:r>
              <a:rPr lang="en-US" altLang="ko-KR">
                <a:sym typeface="Wingdings" pitchFamily="2" charset="2"/>
              </a:rPr>
              <a:t> </a:t>
            </a:r>
            <a:r>
              <a:rPr lang="ko-KR" altLang="en-US">
                <a:sym typeface="Wingdings" pitchFamily="2" charset="2"/>
              </a:rPr>
              <a:t>따라서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모세혈관벽 세포들 사이를 통한 수송은 해부학적으로 차단되어 있고</a:t>
            </a:r>
            <a:r>
              <a:rPr lang="en-US" altLang="ko-KR">
                <a:sym typeface="Wingdings" pitchFamily="2" charset="2"/>
              </a:rPr>
              <a:t>,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    </a:t>
            </a:r>
            <a:r>
              <a:rPr lang="ko-KR" altLang="en-US">
                <a:sym typeface="Wingdings" pitchFamily="2" charset="2"/>
              </a:rPr>
              <a:t>세포를 통과하는 수송은 생리학적으로 제한이 되어있다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뇌 모세혈관은 성상세포의 돌기로 둘러싸여 있는데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성상세포는 </a:t>
            </a:r>
            <a:r>
              <a:rPr lang="en-US" altLang="ko-KR">
                <a:sym typeface="Wingdings" pitchFamily="2" charset="2"/>
              </a:rPr>
              <a:t>K</a:t>
            </a:r>
            <a:r>
              <a:rPr lang="ko-KR" altLang="en-US">
                <a:sym typeface="Wingdings" pitchFamily="2" charset="2"/>
              </a:rPr>
              <a:t>와 같은 몇몇 용질의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운송을 조절하며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또한 혈액뇌장벽의 형성을 촉진한다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혈액뇌장벽은 연약한 뇌와 척수를 혈액의 화학적 변동으로부터 보호해주며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혈액에서 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유래하는 해로운 물질이 중추 뇌조직으로 스며드는 것을 최소화한다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또한 호르몬이 뇌로 들어와 신경전달물질로 작용하지 못하도록 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2366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0" y="103188"/>
            <a:ext cx="91757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혈액뇌장벽은 뇌와 척수질환을 치료할 수 있는 약물의 사용에 제약을 주는데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많은 약물들이 이 장벽을 통과할 수 없기 때문이다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뇌를 속이기 위해 약물들을 정상적으로 장벽을 통과하는 단백질이나 지방산과 같은</a:t>
            </a:r>
          </a:p>
          <a:p>
            <a:pPr eaLnBrk="1" hangingPunct="1"/>
            <a:r>
              <a:rPr lang="ko-KR" altLang="en-US"/>
              <a:t>  특이한 운반체에 결합시키기도 한다</a:t>
            </a:r>
            <a:r>
              <a:rPr lang="en-US" altLang="ko-KR"/>
              <a:t>. </a:t>
            </a:r>
            <a:r>
              <a:rPr lang="ko-KR" altLang="en-US"/>
              <a:t>일단 뇌에 들어가면 단백질이나 지방산은 </a:t>
            </a:r>
          </a:p>
          <a:p>
            <a:pPr eaLnBrk="1" hangingPunct="1"/>
            <a:r>
              <a:rPr lang="ko-KR" altLang="en-US"/>
              <a:t>  대사가 되고</a:t>
            </a:r>
            <a:r>
              <a:rPr lang="en-US" altLang="ko-KR"/>
              <a:t>, </a:t>
            </a:r>
            <a:r>
              <a:rPr lang="ko-KR" altLang="en-US"/>
              <a:t>약물만 남게 되어 치료 효과를 나타내게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뇌의 어떤 영역은 뇌혈관장벽이 없는데 가장 대표적인 곳이 시상하부의 일부분이다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시상하부의 기능이 제대로 일어나기 위해서는 혈액의 표본을 추출한 후 그 결과에 맞춰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항상성을 위해 필요한 조절 명령을 내려야 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</a:t>
            </a:r>
            <a:r>
              <a:rPr lang="ko-KR" altLang="en-US">
                <a:sym typeface="Wingdings" pitchFamily="2" charset="2"/>
              </a:rPr>
              <a:t>이런 명령의 일부는 호르몬으로 내려지므로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호르몬은 시상하부 모세혈관을 통과하여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목표장소로 운송되어야 한다</a:t>
            </a:r>
            <a:r>
              <a:rPr lang="en-US" altLang="ko-KR">
                <a:sym typeface="Wingdings" pitchFamily="2" charset="2"/>
              </a:rPr>
              <a:t>. 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때문에 시상하부 모세혈관은 밀착연접으로 막혀있지 않다</a:t>
            </a:r>
            <a:r>
              <a:rPr lang="en-US" altLang="ko-KR">
                <a:sym typeface="Wingdings" pitchFamily="2" charset="2"/>
              </a:rPr>
              <a:t>.</a:t>
            </a:r>
            <a:endParaRPr lang="en-US" altLang="ko-KR"/>
          </a:p>
        </p:txBody>
      </p:sp>
      <p:pic>
        <p:nvPicPr>
          <p:cNvPr id="135171" name="Picture 5" descr="5-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6187" r="3366" b="19519"/>
          <a:stretch>
            <a:fillRect/>
          </a:stretch>
        </p:blipFill>
        <p:spPr bwMode="auto">
          <a:xfrm>
            <a:off x="827088" y="3500438"/>
            <a:ext cx="67691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495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36195" name="Text Box 6"/>
          <p:cNvSpPr txBox="1">
            <a:spLocks noChangeArrowheads="1"/>
          </p:cNvSpPr>
          <p:nvPr/>
        </p:nvSpPr>
        <p:spPr bwMode="auto">
          <a:xfrm>
            <a:off x="34925" y="50800"/>
            <a:ext cx="9226550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뇌는 혈액으로부터 산소와 포도당을 공급받는다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혈액의 많은 성분들이 뇌조직과 직접 접촉할 수 없지만</a:t>
            </a:r>
            <a:r>
              <a:rPr lang="en-US" altLang="ko-KR"/>
              <a:t>, </a:t>
            </a:r>
            <a:r>
              <a:rPr lang="ko-KR" altLang="en-US"/>
              <a:t>뇌는 다른 어느 조직보다도</a:t>
            </a:r>
          </a:p>
          <a:p>
            <a:pPr eaLnBrk="1" hangingPunct="1"/>
            <a:r>
              <a:rPr lang="ko-KR" altLang="en-US"/>
              <a:t>  끊임없이 혈액공급을 필요로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단기간 동안은 산소 없이도 무기대사를 통해 </a:t>
            </a:r>
            <a:r>
              <a:rPr lang="en-US" altLang="ko-KR"/>
              <a:t>ATP</a:t>
            </a:r>
            <a:r>
              <a:rPr lang="ko-KR" altLang="en-US"/>
              <a:t>의 생산이 가능한 다른 조직들과 달리</a:t>
            </a:r>
          </a:p>
          <a:p>
            <a:pPr eaLnBrk="1" hangingPunct="1"/>
            <a:r>
              <a:rPr lang="ko-KR" altLang="en-US"/>
              <a:t>  대부분의 척추동물의 뇌는 산소 없이는 </a:t>
            </a:r>
            <a:r>
              <a:rPr lang="en-US" altLang="ko-KR"/>
              <a:t>ATP</a:t>
            </a:r>
            <a:r>
              <a:rPr lang="ko-KR" altLang="en-US"/>
              <a:t>를 생산하지 못한다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또한 포도당 대신 다른 연료물질로 에너지를 생산할 수 있는 다른 조직들과 달리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포유류의 뇌는 정상적인 상태에서는 포도당만을 에너지원으로 사용하고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굶을 때에는 포도당과 </a:t>
            </a:r>
            <a:r>
              <a:rPr lang="en-US" altLang="ko-KR"/>
              <a:t>ketone body</a:t>
            </a:r>
            <a:r>
              <a:rPr lang="ko-KR" altLang="en-US"/>
              <a:t>를 사용하지만 이들을 저장하지는 못한다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따라서 뇌는 지속적으로 산소와 포도당을 공급받아야만 한다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 b="1"/>
          </a:p>
          <a:p>
            <a:pPr eaLnBrk="1" hangingPunct="1"/>
            <a:r>
              <a:rPr lang="ko-KR" altLang="en-US" b="1"/>
              <a:t>포유동물의 신경조직은 퇴행성 신경질환에 약하다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척추동물의 뇌는 잘 보호되고 있지만</a:t>
            </a:r>
            <a:r>
              <a:rPr lang="en-US" altLang="ko-KR"/>
              <a:t>, </a:t>
            </a:r>
            <a:r>
              <a:rPr lang="ko-KR" altLang="en-US"/>
              <a:t>알츠하이머병처럼 퇴행성 질환 등의 각종</a:t>
            </a:r>
          </a:p>
          <a:p>
            <a:pPr eaLnBrk="1" hangingPunct="1"/>
            <a:r>
              <a:rPr lang="ko-KR" altLang="en-US"/>
              <a:t>  손상에 취약하다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질환 중에 가장 심각한 것이 전달성 스폰지형 뇌질환</a:t>
            </a:r>
            <a:r>
              <a:rPr lang="en-US" altLang="ko-KR"/>
              <a:t>(transmissible </a:t>
            </a:r>
          </a:p>
          <a:p>
            <a:pPr eaLnBrk="1" hangingPunct="1"/>
            <a:r>
              <a:rPr lang="en-US" altLang="ko-KR"/>
              <a:t>  spongiform encephalopathy, TSE)</a:t>
            </a:r>
            <a:r>
              <a:rPr lang="ko-KR" altLang="en-US"/>
              <a:t>이다</a:t>
            </a:r>
            <a:r>
              <a:rPr lang="en-US" altLang="ko-KR"/>
              <a:t>. </a:t>
            </a:r>
            <a:r>
              <a:rPr lang="ko-KR" altLang="en-US"/>
              <a:t>이러한 질환에는 광우병</a:t>
            </a:r>
            <a:r>
              <a:rPr lang="en-US" altLang="ko-KR"/>
              <a:t>(bovine spongiform </a:t>
            </a:r>
          </a:p>
          <a:p>
            <a:pPr eaLnBrk="1" hangingPunct="1"/>
            <a:r>
              <a:rPr lang="en-US" altLang="ko-KR"/>
              <a:t>  encephalopathy, BSE)</a:t>
            </a:r>
            <a:r>
              <a:rPr lang="ko-KR" altLang="en-US"/>
              <a:t>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사람의 경우 감염된 소의 신경조직을 먹었을 때 </a:t>
            </a:r>
            <a:r>
              <a:rPr lang="en-US" altLang="ko-KR"/>
              <a:t>BSE </a:t>
            </a:r>
            <a:r>
              <a:rPr lang="ko-KR" altLang="en-US"/>
              <a:t>인자에 의해 발병된다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BSE</a:t>
            </a:r>
            <a:r>
              <a:rPr lang="ko-KR" altLang="en-US"/>
              <a:t>를 일으키는 인자는 바이러스보다도 작고</a:t>
            </a:r>
            <a:r>
              <a:rPr lang="en-US" altLang="ko-KR"/>
              <a:t>, </a:t>
            </a:r>
            <a:r>
              <a:rPr lang="ko-KR" altLang="en-US"/>
              <a:t>매우 안정적인 형태를 가진다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-BSE</a:t>
            </a:r>
            <a:r>
              <a:rPr lang="ko-KR" altLang="en-US"/>
              <a:t>를 일으키는 인자는</a:t>
            </a:r>
            <a:r>
              <a:rPr lang="en-US" altLang="ko-KR"/>
              <a:t>, </a:t>
            </a:r>
            <a:r>
              <a:rPr lang="ko-KR" altLang="en-US"/>
              <a:t>감염된 동물 내에서 비정상적인 형태에 노출되면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역시 비정상적인 형태로 변형되는 </a:t>
            </a:r>
            <a:r>
              <a:rPr lang="en-US" altLang="ko-KR"/>
              <a:t>prion</a:t>
            </a:r>
            <a:r>
              <a:rPr lang="ko-KR" altLang="en-US"/>
              <a:t>이라는 정상 단백질이다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-BSE</a:t>
            </a:r>
            <a:r>
              <a:rPr lang="ko-KR" altLang="en-US"/>
              <a:t>는 정상적인 신경단백질인 </a:t>
            </a:r>
            <a:r>
              <a:rPr lang="en-US" altLang="ko-KR"/>
              <a:t>PrP</a:t>
            </a:r>
            <a:r>
              <a:rPr lang="ko-KR" altLang="en-US"/>
              <a:t>이 비정상적으로 접히면서 시작되고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이러한 정상적인 </a:t>
            </a:r>
            <a:r>
              <a:rPr lang="en-US" altLang="ko-KR"/>
              <a:t>PrP</a:t>
            </a:r>
            <a:r>
              <a:rPr lang="ko-KR" altLang="en-US"/>
              <a:t>가 비정상적인 </a:t>
            </a:r>
            <a:r>
              <a:rPr lang="en-US" altLang="ko-KR"/>
              <a:t>PrP</a:t>
            </a:r>
            <a:r>
              <a:rPr lang="ko-KR" altLang="en-US"/>
              <a:t>를 만나면 다시 비정상적으로 접힌다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감염된 동물 시체의 뼈와 살이 들어간 단백질 사료 때문에 광우병이 발생했다 믿는다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-BSE</a:t>
            </a:r>
            <a:r>
              <a:rPr lang="ko-KR" altLang="en-US"/>
              <a:t>인자는 내열성이 높고 단백질 분해효소에도 강하고 면역반응을 일으키지도 않는다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7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37220" name="Picture 4" descr="표5-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13806" r="42081" b="14282"/>
          <a:stretch>
            <a:fillRect/>
          </a:stretch>
        </p:blipFill>
        <p:spPr>
          <a:xfrm>
            <a:off x="539750" y="0"/>
            <a:ext cx="7416800" cy="68341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4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19812" name="Picture 4" descr="표5-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4285" r="11783" b="6665"/>
          <a:stretch>
            <a:fillRect/>
          </a:stretch>
        </p:blipFill>
        <p:spPr>
          <a:xfrm>
            <a:off x="684213" y="1052513"/>
            <a:ext cx="7343775" cy="57975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-19050" y="0"/>
            <a:ext cx="92519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교감신경계는 싸우거나 도망가야 하는 상황에서 지배적이다</a:t>
            </a:r>
            <a:r>
              <a:rPr lang="en-US" altLang="ko-KR"/>
              <a:t>.(fight-or-flight response)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부교감신경계는 휴식과 소화 시에 더 지배적이다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-2</a:t>
            </a:r>
            <a:r>
              <a:rPr lang="ko-KR" altLang="en-US"/>
              <a:t>중 신경조절작용</a:t>
            </a:r>
            <a:r>
              <a:rPr lang="en-US" altLang="ko-KR"/>
              <a:t>(dual innervation)</a:t>
            </a:r>
            <a:r>
              <a:rPr lang="ko-KR" altLang="en-US"/>
              <a:t>에 의해 정교하고 상반되는 조절이 가능하다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278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38243" name="Picture 6" descr="표5-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9" t="26659" r="3703" b="16187"/>
          <a:stretch>
            <a:fillRect/>
          </a:stretch>
        </p:blipFill>
        <p:spPr>
          <a:xfrm>
            <a:off x="2339975" y="404813"/>
            <a:ext cx="5427663" cy="6453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2246313" y="115888"/>
            <a:ext cx="2770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 b="1"/>
              <a:t>뇌 구성요소	주요 기능</a:t>
            </a:r>
          </a:p>
        </p:txBody>
      </p:sp>
    </p:spTree>
    <p:extLst>
      <p:ext uri="{BB962C8B-B14F-4D97-AF65-F5344CB8AC3E}">
        <p14:creationId xmlns:p14="http://schemas.microsoft.com/office/powerpoint/2010/main" val="23580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5-18a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285" r="4376" b="8093"/>
          <a:stretch>
            <a:fillRect/>
          </a:stretch>
        </p:blipFill>
        <p:spPr>
          <a:xfrm>
            <a:off x="827088" y="2087563"/>
            <a:ext cx="6840537" cy="4770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5795963" y="6381750"/>
            <a:ext cx="301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사람 대뇌피질의 기능영역들</a:t>
            </a:r>
          </a:p>
        </p:txBody>
      </p:sp>
      <p:sp>
        <p:nvSpPr>
          <p:cNvPr id="139268" name="Text Box 6"/>
          <p:cNvSpPr txBox="1">
            <a:spLocks noChangeArrowheads="1"/>
          </p:cNvSpPr>
          <p:nvPr/>
        </p:nvSpPr>
        <p:spPr bwMode="auto">
          <a:xfrm>
            <a:off x="158750" y="50800"/>
            <a:ext cx="88709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5.8 </a:t>
            </a:r>
            <a:r>
              <a:rPr lang="ko-KR" altLang="en-US" b="1"/>
              <a:t>포유류의 대뇌피질 </a:t>
            </a:r>
            <a:r>
              <a:rPr lang="en-US" altLang="ko-KR" b="1"/>
              <a:t>(Cerebral Cortex)</a:t>
            </a:r>
          </a:p>
          <a:p>
            <a:pPr eaLnBrk="1" hangingPunct="1"/>
            <a:r>
              <a:rPr lang="ko-KR" altLang="en-US"/>
              <a:t>표유류의 대뇌는 뇌에서 가장 큰 영역이며 좌반구와 우반구 두 쪽으로 나뉜다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두 개의 반구는 </a:t>
            </a:r>
            <a:r>
              <a:rPr lang="en-US" altLang="ko-KR"/>
              <a:t>3</a:t>
            </a:r>
            <a:r>
              <a:rPr lang="ko-KR" altLang="en-US"/>
              <a:t>억개 가량의 신경 </a:t>
            </a:r>
            <a:r>
              <a:rPr lang="en-US" altLang="ko-KR"/>
              <a:t>axon</a:t>
            </a:r>
            <a:r>
              <a:rPr lang="ko-KR" altLang="en-US"/>
              <a:t>으로 구성된 뇌량으로 연결되어 있어서</a:t>
            </a:r>
            <a:endParaRPr lang="en-US" altLang="ko-KR"/>
          </a:p>
          <a:p>
            <a:pPr eaLnBrk="1" hangingPunct="1"/>
            <a:r>
              <a:rPr lang="ko-KR" altLang="en-US"/>
              <a:t>서로 의사소통을 하며</a:t>
            </a:r>
            <a:r>
              <a:rPr lang="en-US" altLang="ko-KR"/>
              <a:t>, </a:t>
            </a:r>
            <a:r>
              <a:rPr lang="ko-KR" altLang="en-US"/>
              <a:t>수시로 정보를 교환하며 협력한다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각 반구는 백질의 두꺼운 중심핵인 대뇌수질과 이를 덮고 있는 회백질의 얇은 껍질인 </a:t>
            </a:r>
          </a:p>
          <a:p>
            <a:pPr eaLnBrk="1" hangingPunct="1"/>
            <a:r>
              <a:rPr lang="ko-KR" altLang="en-US"/>
              <a:t>대뇌피질로 구성된다</a:t>
            </a:r>
            <a:r>
              <a:rPr lang="en-US" altLang="ko-KR"/>
              <a:t>. </a:t>
            </a:r>
            <a:r>
              <a:rPr lang="ko-KR" altLang="en-US"/>
              <a:t>회백질은 신경세포체와 수상돌기</a:t>
            </a:r>
            <a:r>
              <a:rPr lang="en-US" altLang="ko-KR"/>
              <a:t>, </a:t>
            </a:r>
            <a:r>
              <a:rPr lang="ko-KR" altLang="en-US"/>
              <a:t>교세포들이 밀집되어 </a:t>
            </a:r>
          </a:p>
          <a:p>
            <a:pPr eaLnBrk="1" hangingPunct="1"/>
            <a:r>
              <a:rPr lang="ko-KR" altLang="en-US"/>
              <a:t>형성되며</a:t>
            </a:r>
            <a:r>
              <a:rPr lang="en-US" altLang="ko-KR"/>
              <a:t>, </a:t>
            </a:r>
            <a:r>
              <a:rPr lang="ko-KR" altLang="en-US"/>
              <a:t>신경섬유</a:t>
            </a:r>
            <a:r>
              <a:rPr lang="en-US" altLang="ko-KR"/>
              <a:t>(axon)</a:t>
            </a:r>
            <a:r>
              <a:rPr lang="ko-KR" altLang="en-US"/>
              <a:t>의 다발 또는 통로가 백질을 만드는데 하얀 이유는 </a:t>
            </a:r>
            <a:r>
              <a:rPr lang="en-US" altLang="ko-KR"/>
              <a:t>myelin.</a:t>
            </a:r>
          </a:p>
        </p:txBody>
      </p:sp>
    </p:spTree>
    <p:extLst>
      <p:ext uri="{BB962C8B-B14F-4D97-AF65-F5344CB8AC3E}">
        <p14:creationId xmlns:p14="http://schemas.microsoft.com/office/powerpoint/2010/main" val="3994587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Object 4"/>
          <p:cNvGraphicFramePr>
            <a:graphicFrameLocks noChangeAspect="1"/>
          </p:cNvGraphicFramePr>
          <p:nvPr/>
        </p:nvGraphicFramePr>
        <p:xfrm>
          <a:off x="1598613" y="646113"/>
          <a:ext cx="5946775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5947053" imgH="5565831" progId="Photoshop.Image.5">
                  <p:embed/>
                </p:oleObj>
              </mc:Choice>
              <mc:Fallback>
                <p:oleObj name="Image" r:id="rId3" imgW="5947053" imgH="556583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613" y="646113"/>
                        <a:ext cx="5946775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8086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 descr="5-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28087" r="3030" b="39989"/>
          <a:stretch>
            <a:fillRect/>
          </a:stretch>
        </p:blipFill>
        <p:spPr bwMode="auto">
          <a:xfrm>
            <a:off x="1476375" y="5260975"/>
            <a:ext cx="61928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5" descr="5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47130" r="34001" b="5237"/>
          <a:stretch>
            <a:fillRect/>
          </a:stretch>
        </p:blipFill>
        <p:spPr bwMode="auto">
          <a:xfrm>
            <a:off x="4500563" y="615950"/>
            <a:ext cx="4452937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4" descr="5-19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4761" r="34001" b="53795"/>
          <a:stretch>
            <a:fillRect/>
          </a:stretch>
        </p:blipFill>
        <p:spPr>
          <a:xfrm>
            <a:off x="107950" y="849313"/>
            <a:ext cx="4787900" cy="43799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1317" name="Text Box 7"/>
          <p:cNvSpPr txBox="1">
            <a:spLocks noChangeArrowheads="1"/>
          </p:cNvSpPr>
          <p:nvPr/>
        </p:nvSpPr>
        <p:spPr bwMode="auto">
          <a:xfrm>
            <a:off x="179388" y="0"/>
            <a:ext cx="6826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체감각 피질</a:t>
            </a:r>
            <a:r>
              <a:rPr lang="en-US" altLang="ko-KR" sz="1600"/>
              <a:t>(somatosensory cortex)</a:t>
            </a:r>
            <a:r>
              <a:rPr lang="ko-KR" altLang="en-US" sz="1600"/>
              <a:t>의 체감각 지도</a:t>
            </a:r>
          </a:p>
          <a:p>
            <a:pPr eaLnBrk="1" hangingPunct="1"/>
            <a:r>
              <a:rPr lang="ko-KR" altLang="en-US" sz="1600"/>
              <a:t>신체부위가 일그러진 모습으로 그려진 것은 각 영역에서 오는 감각입력이</a:t>
            </a:r>
          </a:p>
          <a:p>
            <a:pPr eaLnBrk="1" hangingPunct="1"/>
            <a:r>
              <a:rPr lang="ko-KR" altLang="en-US" sz="1600"/>
              <a:t>체감각 피질로 수용되는 상대적인 비율이 다르기 때문이다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4808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5-2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t="2380" r="36357" b="57127"/>
          <a:stretch>
            <a:fillRect/>
          </a:stretch>
        </p:blipFill>
        <p:spPr>
          <a:xfrm>
            <a:off x="0" y="1125538"/>
            <a:ext cx="4500563" cy="4302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39" name="Picture 5" descr="5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t="42845" r="36357" b="4761"/>
          <a:stretch>
            <a:fillRect/>
          </a:stretch>
        </p:blipFill>
        <p:spPr bwMode="auto">
          <a:xfrm>
            <a:off x="4424363" y="1052513"/>
            <a:ext cx="448468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179388" y="0"/>
            <a:ext cx="77581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/>
              <a:t>1</a:t>
            </a:r>
            <a:r>
              <a:rPr lang="ko-KR" altLang="en-US" sz="1600"/>
              <a:t>차 운동피질 </a:t>
            </a:r>
            <a:r>
              <a:rPr lang="en-US" altLang="ko-KR" sz="1600"/>
              <a:t>(primary motor cortex)</a:t>
            </a:r>
            <a:r>
              <a:rPr lang="ko-KR" altLang="en-US" sz="1600"/>
              <a:t>의 신체지도</a:t>
            </a:r>
          </a:p>
          <a:p>
            <a:pPr eaLnBrk="1" hangingPunct="1"/>
            <a:r>
              <a:rPr lang="ko-KR" altLang="en-US" sz="1600"/>
              <a:t>신체부위들이 일그러져 보이는 것은 각 영역의 골격근을 조절하는 </a:t>
            </a:r>
            <a:r>
              <a:rPr lang="en-US" altLang="ko-KR" sz="1600"/>
              <a:t>1</a:t>
            </a:r>
            <a:r>
              <a:rPr lang="ko-KR" altLang="en-US" sz="1600"/>
              <a:t>차 운동 피질의 </a:t>
            </a:r>
          </a:p>
          <a:p>
            <a:pPr eaLnBrk="1" hangingPunct="1"/>
            <a:r>
              <a:rPr lang="ko-KR" altLang="en-US" sz="1600"/>
              <a:t>상대적인 비율을 반영하기 때문이다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297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43363" name="Picture 4" descr="5-2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4761" r="6059" b="13330"/>
          <a:stretch>
            <a:fillRect/>
          </a:stretch>
        </p:blipFill>
        <p:spPr>
          <a:xfrm>
            <a:off x="0" y="877888"/>
            <a:ext cx="9144000" cy="59801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-14288" y="-33338"/>
            <a:ext cx="8337551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5.10 </a:t>
            </a:r>
            <a:r>
              <a:rPr lang="ko-KR" altLang="en-US" b="1"/>
              <a:t>소뇌</a:t>
            </a:r>
            <a:r>
              <a:rPr lang="en-US" altLang="ko-KR" b="1"/>
              <a:t>, </a:t>
            </a:r>
            <a:r>
              <a:rPr lang="ko-KR" altLang="en-US" b="1"/>
              <a:t>뇌간</a:t>
            </a:r>
            <a:r>
              <a:rPr lang="en-US" altLang="ko-KR" b="1"/>
              <a:t>, </a:t>
            </a:r>
            <a:r>
              <a:rPr lang="ko-KR" altLang="en-US" b="1"/>
              <a:t>척수 </a:t>
            </a:r>
            <a:r>
              <a:rPr lang="en-US" altLang="ko-KR" b="1"/>
              <a:t>(Cerebellum, Brain Stem, Spinal Cord)</a:t>
            </a:r>
          </a:p>
          <a:p>
            <a:pPr eaLnBrk="1" hangingPunct="1"/>
            <a:r>
              <a:rPr lang="ko-KR" altLang="en-US"/>
              <a:t>소뇌는 의지적 동작을 계획하고 집행하는 것 뿐 아니라 균형을 잡는데 중요하다</a:t>
            </a:r>
            <a:r>
              <a:rPr lang="en-US" altLang="ko-KR"/>
              <a:t>.</a:t>
            </a:r>
          </a:p>
        </p:txBody>
      </p:sp>
      <p:sp>
        <p:nvSpPr>
          <p:cNvPr id="143365" name="Text Box 6"/>
          <p:cNvSpPr txBox="1">
            <a:spLocks noChangeArrowheads="1"/>
          </p:cNvSpPr>
          <p:nvPr/>
        </p:nvSpPr>
        <p:spPr bwMode="auto">
          <a:xfrm>
            <a:off x="3975100" y="1058863"/>
            <a:ext cx="631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소뇌</a:t>
            </a:r>
          </a:p>
        </p:txBody>
      </p:sp>
    </p:spTree>
    <p:extLst>
      <p:ext uri="{BB962C8B-B14F-4D97-AF65-F5344CB8AC3E}">
        <p14:creationId xmlns:p14="http://schemas.microsoft.com/office/powerpoint/2010/main" val="1758554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44387" name="Picture 3" descr="5-2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4285" r="3030" b="7141"/>
          <a:stretch>
            <a:fillRect/>
          </a:stretch>
        </p:blipFill>
        <p:spPr>
          <a:xfrm>
            <a:off x="755650" y="1381125"/>
            <a:ext cx="7281863" cy="48561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376238" y="122238"/>
            <a:ext cx="85566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의지적 운동의 무의식적 조절에 관여하는 척수소뇌의 역할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빠르고 변화하는 운동활동을 조정하는 데 있어</a:t>
            </a:r>
            <a:r>
              <a:rPr lang="en-US" altLang="ko-KR"/>
              <a:t>, </a:t>
            </a:r>
            <a:r>
              <a:rPr lang="ko-KR" altLang="en-US"/>
              <a:t>척추소뇌는 운동피질이 의도하는</a:t>
            </a:r>
          </a:p>
          <a:p>
            <a:pPr eaLnBrk="1" hangingPunct="1"/>
            <a:r>
              <a:rPr lang="ko-KR" altLang="en-US"/>
              <a:t>  바를 근육이 어떻게 수행하는지 비교한 후</a:t>
            </a:r>
            <a:r>
              <a:rPr lang="en-US" altLang="ko-KR"/>
              <a:t>, </a:t>
            </a:r>
            <a:r>
              <a:rPr lang="ko-KR" altLang="en-US"/>
              <a:t>오차를 보정하여 원하는 움직임이</a:t>
            </a:r>
          </a:p>
          <a:p>
            <a:pPr eaLnBrk="1" hangingPunct="1"/>
            <a:r>
              <a:rPr lang="ko-KR" altLang="en-US"/>
              <a:t>  일어나도록 조정해준다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4729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07950" y="122238"/>
            <a:ext cx="910907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뇌간</a:t>
            </a:r>
            <a:r>
              <a:rPr lang="en-US" altLang="ko-KR" b="1"/>
              <a:t>(brain stem)</a:t>
            </a:r>
            <a:r>
              <a:rPr lang="ko-KR" altLang="en-US" b="1"/>
              <a:t>은 뇌와 척수를 연결하는 중요한 역할을 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뇌간은 척수와 뇌 사이를 연결하는 핵심적인 구조이다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뇌간은 연수</a:t>
            </a:r>
            <a:r>
              <a:rPr lang="en-US" altLang="ko-KR"/>
              <a:t>(modulla), </a:t>
            </a:r>
            <a:r>
              <a:rPr lang="ko-KR" altLang="en-US"/>
              <a:t>교</a:t>
            </a:r>
            <a:r>
              <a:rPr lang="en-US" altLang="ko-KR"/>
              <a:t>(pons),</a:t>
            </a:r>
            <a:r>
              <a:rPr lang="ko-KR" altLang="en-US"/>
              <a:t>중뇌</a:t>
            </a:r>
            <a:r>
              <a:rPr lang="en-US" altLang="ko-KR"/>
              <a:t>(midbrain)</a:t>
            </a:r>
            <a:r>
              <a:rPr lang="ko-KR" altLang="en-US"/>
              <a:t>로 구성되며</a:t>
            </a:r>
            <a:r>
              <a:rPr lang="en-US" altLang="ko-KR"/>
              <a:t>, 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척수와 뇌 영역들을 연결한다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말초와 고위 뇌 센터들 사이를 오가는 섬유들은 뇌간을 지난다</a:t>
            </a:r>
            <a:r>
              <a:rPr lang="en-US" altLang="ko-KR"/>
              <a:t>.(</a:t>
            </a:r>
            <a:r>
              <a:rPr lang="ko-KR" altLang="en-US"/>
              <a:t>후신경 시신경은 예외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들어오는 섬유들은 감각정보를 뇌로 전달하고 </a:t>
            </a:r>
          </a:p>
          <a:p>
            <a:pPr eaLnBrk="1" hangingPunct="1"/>
            <a:r>
              <a:rPr lang="ko-KR" altLang="en-US"/>
              <a:t>  나가는 섬유들은 원심성 출력으로서 뇌로부터 나오는 명령 신호들을 운반한다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일부 섬유들은 뇌간을 그대로 통과하지만 대부분은 뇌간에서 시냅스를 만들어</a:t>
            </a:r>
          </a:p>
          <a:p>
            <a:pPr eaLnBrk="1" hangingPunct="1"/>
            <a:r>
              <a:rPr lang="ko-KR" altLang="en-US"/>
              <a:t>  중요한 처리과정이 일어난다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뇌간의 기능은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머리와 목에서의 감각 입력과 운동 출력은 뇌신경을 통해 이루어 지는데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</a:t>
            </a:r>
            <a:r>
              <a:rPr lang="ko-KR" altLang="en-US"/>
              <a:t>뇌신경</a:t>
            </a:r>
            <a:r>
              <a:rPr lang="en-US" altLang="ko-KR"/>
              <a:t>(cranial nerve) 12</a:t>
            </a:r>
            <a:r>
              <a:rPr lang="ko-KR" altLang="en-US"/>
              <a:t>쌍은 뇌간에서 나온다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대부분의 뇌신경은 머리와 목에 있는 구조들에 감각신경과 운동신경을 공급한다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(2) </a:t>
            </a:r>
            <a:r>
              <a:rPr lang="ko-KR" altLang="en-US"/>
              <a:t>심장</a:t>
            </a:r>
            <a:r>
              <a:rPr lang="en-US" altLang="ko-KR"/>
              <a:t>, </a:t>
            </a:r>
            <a:r>
              <a:rPr lang="ko-KR" altLang="en-US"/>
              <a:t>혈관</a:t>
            </a:r>
            <a:r>
              <a:rPr lang="en-US" altLang="ko-KR"/>
              <a:t>, </a:t>
            </a:r>
            <a:r>
              <a:rPr lang="ko-KR" altLang="en-US"/>
              <a:t>호흡</a:t>
            </a:r>
            <a:r>
              <a:rPr lang="en-US" altLang="ko-KR"/>
              <a:t>, </a:t>
            </a:r>
            <a:r>
              <a:rPr lang="ko-KR" altLang="en-US"/>
              <a:t>소화의 반사조절을 담당한다</a:t>
            </a:r>
            <a:r>
              <a:rPr lang="en-US" altLang="ko-KR"/>
              <a:t>. </a:t>
            </a:r>
            <a:r>
              <a:rPr lang="ko-KR" altLang="en-US"/>
              <a:t>뇌간 속에 뉴런들이 밀집되어 있는</a:t>
            </a:r>
          </a:p>
          <a:p>
            <a:pPr eaLnBrk="1" hangingPunct="1"/>
            <a:r>
              <a:rPr lang="ko-KR" altLang="en-US"/>
              <a:t>     통합 센터들이 있는데</a:t>
            </a:r>
            <a:r>
              <a:rPr lang="en-US" altLang="ko-KR"/>
              <a:t>, </a:t>
            </a:r>
            <a:r>
              <a:rPr lang="ko-KR" altLang="en-US"/>
              <a:t>이들은 주로 항상성 유지를 위한 기능을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(3) </a:t>
            </a:r>
            <a:r>
              <a:rPr lang="ko-KR" altLang="en-US"/>
              <a:t>통증을 조절한다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(4) </a:t>
            </a:r>
            <a:r>
              <a:rPr lang="ko-KR" altLang="en-US"/>
              <a:t>평형과 자세 유지에 관여하는 근육 반사를 조절한다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(5) </a:t>
            </a:r>
            <a:r>
              <a:rPr lang="ko-KR" altLang="en-US"/>
              <a:t>망상계</a:t>
            </a:r>
            <a:r>
              <a:rPr lang="en-US" altLang="ko-KR"/>
              <a:t>(reticular formation)</a:t>
            </a:r>
            <a:r>
              <a:rPr lang="ko-KR" altLang="en-US"/>
              <a:t>을 통해 모든 시냅스 입력을 받아들이고 통합한다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</a:t>
            </a:r>
            <a:r>
              <a:rPr lang="ko-KR" altLang="en-US"/>
              <a:t>뇌간 전체에 퍼져있는 뉴런들의 네트워크를 망상계라 하는데</a:t>
            </a:r>
            <a:r>
              <a:rPr lang="en-US" altLang="ko-KR"/>
              <a:t>, </a:t>
            </a:r>
            <a:r>
              <a:rPr lang="ko-KR" altLang="en-US"/>
              <a:t>망상계에서 나오는 </a:t>
            </a:r>
          </a:p>
          <a:p>
            <a:pPr eaLnBrk="1" hangingPunct="1"/>
            <a:r>
              <a:rPr lang="ko-KR" altLang="en-US"/>
              <a:t>     상향 섬유들은 대뇌피질을 자극하고 활성화시키는 신호들을 운반한다</a:t>
            </a:r>
            <a:r>
              <a:rPr lang="en-US" altLang="ko-KR"/>
              <a:t>. </a:t>
            </a:r>
            <a:r>
              <a:rPr lang="ko-KR" altLang="en-US"/>
              <a:t>이 섬유들은</a:t>
            </a:r>
          </a:p>
          <a:p>
            <a:pPr eaLnBrk="1" hangingPunct="1"/>
            <a:r>
              <a:rPr lang="ko-KR" altLang="en-US"/>
              <a:t>     망상활성계</a:t>
            </a:r>
            <a:r>
              <a:rPr lang="en-US" altLang="ko-KR"/>
              <a:t>(retucular activating system, RAS)</a:t>
            </a:r>
            <a:r>
              <a:rPr lang="ko-KR" altLang="en-US"/>
              <a:t>를 구성하는데 피질의 주의집중을 </a:t>
            </a:r>
          </a:p>
          <a:p>
            <a:pPr eaLnBrk="1" hangingPunct="1"/>
            <a:r>
              <a:rPr lang="ko-KR" altLang="en-US"/>
              <a:t>     유도하는데 중요하다</a:t>
            </a:r>
            <a:r>
              <a:rPr lang="en-US" altLang="ko-KR"/>
              <a:t>. </a:t>
            </a:r>
            <a:r>
              <a:rPr lang="ko-KR" altLang="en-US"/>
              <a:t>피질에서 하강하는 섬유들은 </a:t>
            </a:r>
            <a:r>
              <a:rPr lang="en-US" altLang="ko-KR"/>
              <a:t>RAS</a:t>
            </a:r>
            <a:r>
              <a:rPr lang="ko-KR" altLang="en-US"/>
              <a:t>를 활성화 할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7342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46435" name="Picture 3" descr="5-2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333" r="22218" b="4761"/>
          <a:stretch>
            <a:fillRect/>
          </a:stretch>
        </p:blipFill>
        <p:spPr>
          <a:xfrm>
            <a:off x="0" y="0"/>
            <a:ext cx="5789613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5651500" y="26988"/>
            <a:ext cx="2624138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 b="1"/>
              <a:t>뇌신경</a:t>
            </a:r>
            <a:r>
              <a:rPr lang="en-US" altLang="ko-KR" sz="1600" b="1"/>
              <a:t>.</a:t>
            </a:r>
            <a:r>
              <a:rPr lang="en-US" altLang="ko-KR" sz="1600"/>
              <a:t> </a:t>
            </a:r>
          </a:p>
          <a:p>
            <a:pPr eaLnBrk="1" hangingPunct="1"/>
            <a:r>
              <a:rPr lang="ko-KR" altLang="en-US" sz="1600"/>
              <a:t>사람의 뇌를 아래에서</a:t>
            </a:r>
          </a:p>
          <a:p>
            <a:pPr eaLnBrk="1" hangingPunct="1"/>
            <a:r>
              <a:rPr lang="ko-KR" altLang="en-US" sz="1600"/>
              <a:t>올려다 본 모습이며</a:t>
            </a:r>
          </a:p>
          <a:p>
            <a:pPr eaLnBrk="1" hangingPunct="1"/>
            <a:r>
              <a:rPr lang="ko-KR" altLang="en-US" sz="1600"/>
              <a:t>뇌에 붙어있는 </a:t>
            </a:r>
            <a:r>
              <a:rPr lang="en-US" altLang="ko-KR" sz="1600"/>
              <a:t>12</a:t>
            </a:r>
            <a:r>
              <a:rPr lang="ko-KR" altLang="en-US" sz="1600"/>
              <a:t>쌍의</a:t>
            </a:r>
          </a:p>
          <a:p>
            <a:pPr eaLnBrk="1" hangingPunct="1"/>
            <a:r>
              <a:rPr lang="ko-KR" altLang="en-US" sz="1600"/>
              <a:t>뇌신경과 이 신경들이</a:t>
            </a:r>
          </a:p>
          <a:p>
            <a:pPr eaLnBrk="1" hangingPunct="1"/>
            <a:r>
              <a:rPr lang="ko-KR" altLang="en-US" sz="1600"/>
              <a:t>분포하는 구조를 나타낸다</a:t>
            </a:r>
            <a:r>
              <a:rPr lang="en-US" altLang="ko-KR" sz="1600"/>
              <a:t>.</a:t>
            </a:r>
          </a:p>
        </p:txBody>
      </p:sp>
      <p:pic>
        <p:nvPicPr>
          <p:cNvPr id="146437" name="Picture 5" descr="5-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3809" r="14812" b="7141"/>
          <a:stretch>
            <a:fillRect/>
          </a:stretch>
        </p:blipFill>
        <p:spPr bwMode="auto">
          <a:xfrm>
            <a:off x="5867400" y="1973263"/>
            <a:ext cx="32766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5940425" y="5054600"/>
            <a:ext cx="30305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망상활성계</a:t>
            </a:r>
            <a:r>
              <a:rPr lang="en-US" altLang="ko-KR" sz="1600"/>
              <a:t>(RAS). </a:t>
            </a:r>
            <a:r>
              <a:rPr lang="ko-KR" altLang="en-US" sz="1600"/>
              <a:t>뇌간에 넓게</a:t>
            </a:r>
          </a:p>
          <a:p>
            <a:pPr eaLnBrk="1" hangingPunct="1"/>
            <a:r>
              <a:rPr lang="ko-KR" altLang="en-US" sz="1600"/>
              <a:t>퍼져있는 네트워크인 망상계는</a:t>
            </a:r>
          </a:p>
          <a:p>
            <a:pPr eaLnBrk="1" hangingPunct="1"/>
            <a:r>
              <a:rPr lang="ko-KR" altLang="en-US" sz="1600"/>
              <a:t>모든 시냅스 입력을 받아들이고</a:t>
            </a:r>
          </a:p>
          <a:p>
            <a:pPr eaLnBrk="1" hangingPunct="1"/>
            <a:r>
              <a:rPr lang="ko-KR" altLang="en-US" sz="1600"/>
              <a:t>통합한다</a:t>
            </a:r>
            <a:r>
              <a:rPr lang="en-US" altLang="ko-KR" sz="1600"/>
              <a:t>. </a:t>
            </a:r>
            <a:r>
              <a:rPr lang="ko-KR" altLang="en-US" sz="1600"/>
              <a:t>망상활성계는 피질의</a:t>
            </a:r>
          </a:p>
          <a:p>
            <a:pPr eaLnBrk="1" hangingPunct="1"/>
            <a:r>
              <a:rPr lang="ko-KR" altLang="en-US" sz="1600"/>
              <a:t>각성을 촉진하고 특정한 사건에</a:t>
            </a:r>
          </a:p>
          <a:p>
            <a:pPr eaLnBrk="1" hangingPunct="1"/>
            <a:r>
              <a:rPr lang="ko-KR" altLang="en-US" sz="1600"/>
              <a:t>대해 주의집중 하는데 도움을</a:t>
            </a:r>
          </a:p>
          <a:p>
            <a:pPr eaLnBrk="1" hangingPunct="1"/>
            <a:r>
              <a:rPr lang="ko-KR" altLang="en-US" sz="1600"/>
              <a:t>준다</a:t>
            </a:r>
            <a:r>
              <a:rPr lang="en-US" altLang="ko-KR" sz="1600"/>
              <a:t>. </a:t>
            </a:r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5807075" y="1916113"/>
            <a:ext cx="3240088" cy="4919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958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47459" name="Text Box 5"/>
          <p:cNvSpPr txBox="1">
            <a:spLocks noChangeArrowheads="1"/>
          </p:cNvSpPr>
          <p:nvPr/>
        </p:nvSpPr>
        <p:spPr bwMode="auto">
          <a:xfrm>
            <a:off x="87313" y="-22225"/>
            <a:ext cx="809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척수</a:t>
            </a:r>
          </a:p>
          <a:p>
            <a:pPr eaLnBrk="1" hangingPunct="1"/>
            <a:r>
              <a:rPr lang="ko-KR" altLang="en-US"/>
              <a:t>척수</a:t>
            </a:r>
            <a:r>
              <a:rPr lang="en-US" altLang="ko-KR"/>
              <a:t>(spinal cord)</a:t>
            </a:r>
            <a:r>
              <a:rPr lang="ko-KR" altLang="en-US"/>
              <a:t>는 길고 가는 원통형의 신경조직이며 뇌간에서 뻗어 나온다</a:t>
            </a:r>
            <a:r>
              <a:rPr lang="en-US" altLang="ko-KR"/>
              <a:t>.</a:t>
            </a:r>
          </a:p>
        </p:txBody>
      </p:sp>
      <p:pic>
        <p:nvPicPr>
          <p:cNvPr id="147460" name="Picture 6" descr="5-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4761" r="22891" b="6665"/>
          <a:stretch>
            <a:fillRect/>
          </a:stretch>
        </p:blipFill>
        <p:spPr bwMode="auto">
          <a:xfrm>
            <a:off x="3940175" y="692150"/>
            <a:ext cx="52038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61" name="Group 8"/>
          <p:cNvGrpSpPr>
            <a:grpSpLocks/>
          </p:cNvGrpSpPr>
          <p:nvPr/>
        </p:nvGrpSpPr>
        <p:grpSpPr bwMode="auto">
          <a:xfrm>
            <a:off x="0" y="3173413"/>
            <a:ext cx="3924300" cy="3135312"/>
            <a:chOff x="0" y="1207"/>
            <a:chExt cx="2472" cy="1975"/>
          </a:xfrm>
        </p:grpSpPr>
        <p:pic>
          <p:nvPicPr>
            <p:cNvPr id="147462" name="Picture 4" descr="5-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8" t="4761" r="10100" b="6189"/>
            <a:stretch>
              <a:fillRect/>
            </a:stretch>
          </p:blipFill>
          <p:spPr bwMode="auto">
            <a:xfrm>
              <a:off x="0" y="1207"/>
              <a:ext cx="2472" cy="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7463" name="Text Box 7"/>
            <p:cNvSpPr txBox="1">
              <a:spLocks noChangeArrowheads="1"/>
            </p:cNvSpPr>
            <p:nvPr/>
          </p:nvSpPr>
          <p:spPr bwMode="auto">
            <a:xfrm>
              <a:off x="735" y="1501"/>
              <a:ext cx="8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000" b="1"/>
                <a:t>dorsal root ganglia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52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5-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26183" r="2020" b="28563"/>
          <a:stretch>
            <a:fillRect/>
          </a:stretch>
        </p:blipFill>
        <p:spPr>
          <a:xfrm>
            <a:off x="755650" y="549275"/>
            <a:ext cx="7200900" cy="2400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35" name="Text Box 5"/>
          <p:cNvSpPr txBox="1">
            <a:spLocks noChangeArrowheads="1"/>
          </p:cNvSpPr>
          <p:nvPr/>
        </p:nvSpPr>
        <p:spPr bwMode="auto">
          <a:xfrm>
            <a:off x="-19050" y="0"/>
            <a:ext cx="925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자율 신경경로는 두 뉴런의 사슬로 구성된다</a:t>
            </a:r>
            <a:r>
              <a:rPr lang="en-US" altLang="ko-KR"/>
              <a:t>.</a:t>
            </a:r>
          </a:p>
        </p:txBody>
      </p:sp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-9525" y="3141663"/>
            <a:ext cx="92519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교감과 부교감 신경절전 섬유는 같은 신경전달물질인 </a:t>
            </a:r>
            <a:r>
              <a:rPr lang="en-US" altLang="ko-KR"/>
              <a:t>ACh(</a:t>
            </a:r>
            <a:r>
              <a:rPr lang="ko-KR" altLang="en-US"/>
              <a:t>아세틸콜린</a:t>
            </a:r>
            <a:r>
              <a:rPr lang="en-US" altLang="ko-KR"/>
              <a:t>)</a:t>
            </a:r>
            <a:r>
              <a:rPr lang="ko-KR" altLang="en-US"/>
              <a:t>을 분비한다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반면 신경절후 말단에서는 효과기 기관에 영향을 주기 위해 다른 신경전달물질을 분비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교감 신경절후 신경은 </a:t>
            </a:r>
            <a:r>
              <a:rPr lang="en-US" altLang="ko-KR"/>
              <a:t>NE(</a:t>
            </a:r>
            <a:r>
              <a:rPr lang="ko-KR" altLang="en-US"/>
              <a:t>노르에피네프린</a:t>
            </a:r>
            <a:r>
              <a:rPr lang="en-US" altLang="ko-KR"/>
              <a:t>, </a:t>
            </a:r>
            <a:r>
              <a:rPr lang="ko-KR" altLang="en-US"/>
              <a:t>노르아드레날린</a:t>
            </a:r>
            <a:r>
              <a:rPr lang="en-US" altLang="ko-KR"/>
              <a:t>)</a:t>
            </a:r>
            <a:r>
              <a:rPr lang="ko-KR" altLang="en-US"/>
              <a:t>을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부교감 신경절후 신경들은 </a:t>
            </a:r>
            <a:r>
              <a:rPr lang="en-US" altLang="ko-KR"/>
              <a:t>ACh(</a:t>
            </a:r>
            <a:r>
              <a:rPr lang="ko-KR" altLang="en-US"/>
              <a:t>아세틸콜린</a:t>
            </a:r>
            <a:r>
              <a:rPr lang="en-US" altLang="ko-KR"/>
              <a:t>)</a:t>
            </a:r>
            <a:r>
              <a:rPr lang="ko-KR" altLang="en-US"/>
              <a:t>을 분비한다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신경절후 자율신경의 말단은</a:t>
            </a:r>
            <a:r>
              <a:rPr lang="en-US" altLang="ko-KR"/>
              <a:t> </a:t>
            </a:r>
            <a:r>
              <a:rPr lang="ko-KR" altLang="en-US"/>
              <a:t>여러 개의 부푼 말단들로 구성되어</a:t>
            </a:r>
            <a:r>
              <a:rPr lang="en-US" altLang="ko-KR"/>
              <a:t>, </a:t>
            </a:r>
            <a:r>
              <a:rPr lang="ko-KR" altLang="en-US"/>
              <a:t>신경이 분포되어 있는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기관의 넙은 영역에 신경전달물질이 동시에 퍼지게 되어있다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즉 자율신경계는 세포 수준에서 개별적으로 조절하는 것이 아니라</a:t>
            </a:r>
            <a:r>
              <a:rPr lang="en-US" altLang="ko-KR"/>
              <a:t>, </a:t>
            </a:r>
            <a:r>
              <a:rPr lang="ko-KR" altLang="en-US"/>
              <a:t>기관 전체를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동시에 조절한다</a:t>
            </a:r>
            <a:r>
              <a:rPr lang="en-US" altLang="ko-KR"/>
              <a:t>. </a:t>
            </a:r>
          </a:p>
        </p:txBody>
      </p:sp>
      <p:sp>
        <p:nvSpPr>
          <p:cNvPr id="120837" name="Rectangle 8"/>
          <p:cNvSpPr>
            <a:spLocks noChangeArrowheads="1"/>
          </p:cNvSpPr>
          <p:nvPr/>
        </p:nvSpPr>
        <p:spPr bwMode="auto">
          <a:xfrm>
            <a:off x="5724525" y="1125538"/>
            <a:ext cx="4318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20838" name="Text Box 9"/>
          <p:cNvSpPr txBox="1">
            <a:spLocks noChangeArrowheads="1"/>
          </p:cNvSpPr>
          <p:nvPr/>
        </p:nvSpPr>
        <p:spPr bwMode="auto">
          <a:xfrm>
            <a:off x="5003800" y="993775"/>
            <a:ext cx="15255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 b="1"/>
              <a:t>여러 개의 부푼 말단</a:t>
            </a:r>
          </a:p>
        </p:txBody>
      </p:sp>
    </p:spTree>
    <p:extLst>
      <p:ext uri="{BB962C8B-B14F-4D97-AF65-F5344CB8AC3E}">
        <p14:creationId xmlns:p14="http://schemas.microsoft.com/office/powerpoint/2010/main" val="461472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48483" name="Text Box 5"/>
          <p:cNvSpPr txBox="1">
            <a:spLocks noChangeArrowheads="1"/>
          </p:cNvSpPr>
          <p:nvPr/>
        </p:nvSpPr>
        <p:spPr bwMode="auto">
          <a:xfrm>
            <a:off x="87313" y="-22225"/>
            <a:ext cx="8785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척수의 회백질은 나비 모양으로 척수 내부에 들어있고</a:t>
            </a:r>
            <a:r>
              <a:rPr lang="en-US" altLang="ko-KR"/>
              <a:t>, </a:t>
            </a:r>
            <a:r>
              <a:rPr lang="ko-KR" altLang="en-US"/>
              <a:t>백질에 의해 둘러싸여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뇌에서 처럼 척수의 회백질은 주로 미엘린이 없는 신경세포체</a:t>
            </a:r>
            <a:r>
              <a:rPr lang="en-US" altLang="ko-KR"/>
              <a:t>, </a:t>
            </a:r>
            <a:r>
              <a:rPr lang="ko-KR" altLang="en-US"/>
              <a:t>수상돌기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작은 연합뉴런</a:t>
            </a:r>
            <a:r>
              <a:rPr lang="en-US" altLang="ko-KR"/>
              <a:t>, </a:t>
            </a:r>
            <a:r>
              <a:rPr lang="ko-KR" altLang="en-US"/>
              <a:t>교세포들로 구성이 되어있다</a:t>
            </a:r>
            <a:r>
              <a:rPr lang="en-US" altLang="ko-KR"/>
              <a:t>.</a:t>
            </a:r>
          </a:p>
        </p:txBody>
      </p:sp>
      <p:pic>
        <p:nvPicPr>
          <p:cNvPr id="148484" name="Picture 7" descr="5-3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7141" r="10100" b="9521"/>
          <a:stretch>
            <a:fillRect/>
          </a:stretch>
        </p:blipFill>
        <p:spPr>
          <a:xfrm>
            <a:off x="684213" y="1412875"/>
            <a:ext cx="7272337" cy="4956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8485" name="Text Box 10"/>
          <p:cNvSpPr txBox="1">
            <a:spLocks noChangeArrowheads="1"/>
          </p:cNvSpPr>
          <p:nvPr/>
        </p:nvSpPr>
        <p:spPr bwMode="auto">
          <a:xfrm>
            <a:off x="7092950" y="3213100"/>
            <a:ext cx="12811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000" b="1"/>
              <a:t>dorsal root ganglia</a:t>
            </a:r>
          </a:p>
        </p:txBody>
      </p:sp>
    </p:spTree>
    <p:extLst>
      <p:ext uri="{BB962C8B-B14F-4D97-AF65-F5344CB8AC3E}">
        <p14:creationId xmlns:p14="http://schemas.microsoft.com/office/powerpoint/2010/main" val="59241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6" descr="5-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2856" r="73724" b="45702"/>
          <a:stretch>
            <a:fillRect/>
          </a:stretch>
        </p:blipFill>
        <p:spPr bwMode="auto">
          <a:xfrm>
            <a:off x="3276600" y="1989138"/>
            <a:ext cx="96520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49508" name="Picture 4" descr="5-33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856" r="21208" b="5713"/>
          <a:stretch>
            <a:fillRect/>
          </a:stretch>
        </p:blipFill>
        <p:spPr>
          <a:xfrm>
            <a:off x="4232275" y="620713"/>
            <a:ext cx="4916488" cy="61658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-36513" y="-22225"/>
            <a:ext cx="9017001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척수의 백질은 신경로</a:t>
            </a:r>
            <a:r>
              <a:rPr lang="en-US" altLang="ko-KR"/>
              <a:t>(track)</a:t>
            </a:r>
            <a:r>
              <a:rPr lang="ko-KR" altLang="en-US"/>
              <a:t>들로 조직화 되는데</a:t>
            </a:r>
            <a:r>
              <a:rPr lang="en-US" altLang="ko-KR"/>
              <a:t>, myelin</a:t>
            </a:r>
            <a:r>
              <a:rPr lang="ko-KR" altLang="en-US"/>
              <a:t>을 갖는 신경섬유</a:t>
            </a:r>
            <a:r>
              <a:rPr lang="en-US" altLang="ko-KR"/>
              <a:t>(axon)</a:t>
            </a:r>
            <a:r>
              <a:rPr lang="ko-KR" altLang="en-US"/>
              <a:t>들의 </a:t>
            </a:r>
          </a:p>
          <a:p>
            <a:pPr eaLnBrk="1" hangingPunct="1"/>
            <a:r>
              <a:rPr lang="ko-KR" altLang="en-US"/>
              <a:t>  다발들로 구성되는데</a:t>
            </a:r>
            <a:r>
              <a:rPr lang="en-US" altLang="ko-KR"/>
              <a:t>, </a:t>
            </a:r>
            <a:r>
              <a:rPr lang="ko-KR" altLang="en-US"/>
              <a:t>다발들은 기둥 형태를 띠며 척수를 따라 길게 뻗어있으며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상행경로와 하행경로로 나뉜다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상행경로</a:t>
            </a:r>
          </a:p>
          <a:p>
            <a:pPr eaLnBrk="1" hangingPunct="1"/>
            <a:r>
              <a:rPr lang="en-US" altLang="ko-KR"/>
              <a:t> (ascending track:</a:t>
            </a:r>
          </a:p>
          <a:p>
            <a:pPr eaLnBrk="1" hangingPunct="1"/>
            <a:r>
              <a:rPr lang="ko-KR" altLang="en-US"/>
              <a:t>  척수</a:t>
            </a:r>
            <a:r>
              <a:rPr lang="en-US" altLang="ko-KR">
                <a:sym typeface="Wingdings" pitchFamily="2" charset="2"/>
              </a:rPr>
              <a:t></a:t>
            </a:r>
            <a:r>
              <a:rPr lang="ko-KR" altLang="en-US"/>
              <a:t>뇌</a:t>
            </a:r>
            <a:r>
              <a:rPr lang="en-US" altLang="ko-KR"/>
              <a:t>)</a:t>
            </a:r>
            <a:r>
              <a:rPr lang="ko-KR" altLang="en-US"/>
              <a:t>는 </a:t>
            </a:r>
          </a:p>
          <a:p>
            <a:pPr eaLnBrk="1" hangingPunct="1"/>
            <a:r>
              <a:rPr lang="ko-KR" altLang="en-US"/>
              <a:t>  구심성 입력에서 오는 </a:t>
            </a:r>
          </a:p>
          <a:p>
            <a:pPr eaLnBrk="1" hangingPunct="1"/>
            <a:r>
              <a:rPr lang="ko-KR" altLang="en-US"/>
              <a:t>  신호들을 뇌로 전달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하행경로</a:t>
            </a:r>
          </a:p>
          <a:p>
            <a:pPr eaLnBrk="1" hangingPunct="1"/>
            <a:r>
              <a:rPr lang="en-US" altLang="ko-KR"/>
              <a:t> (descending track:</a:t>
            </a:r>
          </a:p>
          <a:p>
            <a:pPr eaLnBrk="1" hangingPunct="1"/>
            <a:r>
              <a:rPr lang="ko-KR" altLang="en-US"/>
              <a:t>  뇌</a:t>
            </a:r>
            <a:r>
              <a:rPr lang="en-US" altLang="ko-KR">
                <a:sym typeface="Wingdings" pitchFamily="2" charset="2"/>
              </a:rPr>
              <a:t></a:t>
            </a:r>
            <a:r>
              <a:rPr lang="ko-KR" altLang="en-US"/>
              <a:t>척수</a:t>
            </a:r>
            <a:r>
              <a:rPr lang="en-US" altLang="ko-KR"/>
              <a:t>)</a:t>
            </a:r>
            <a:r>
              <a:rPr lang="ko-KR" altLang="en-US"/>
              <a:t>는 </a:t>
            </a:r>
          </a:p>
          <a:p>
            <a:pPr eaLnBrk="1" hangingPunct="1"/>
            <a:r>
              <a:rPr lang="ko-KR" altLang="en-US"/>
              <a:t>  뇌로부터 원심성 뉴런으로 </a:t>
            </a:r>
          </a:p>
          <a:p>
            <a:pPr eaLnBrk="1" hangingPunct="1"/>
            <a:r>
              <a:rPr lang="ko-KR" altLang="en-US"/>
              <a:t>  신호를 전달</a:t>
            </a:r>
            <a:r>
              <a:rPr lang="en-US" altLang="ko-KR"/>
              <a:t>.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3021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50531" name="Picture 4" descr="5-3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17139" r="2693" b="19043"/>
          <a:stretch>
            <a:fillRect/>
          </a:stretch>
        </p:blipFill>
        <p:spPr>
          <a:xfrm>
            <a:off x="430213" y="1924050"/>
            <a:ext cx="8283575" cy="39528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532" name="Text Box 5"/>
          <p:cNvSpPr txBox="1">
            <a:spLocks noChangeArrowheads="1"/>
          </p:cNvSpPr>
          <p:nvPr/>
        </p:nvSpPr>
        <p:spPr bwMode="auto">
          <a:xfrm>
            <a:off x="87313" y="-22225"/>
            <a:ext cx="8947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척수의 회백질 각</a:t>
            </a:r>
            <a:r>
              <a:rPr lang="en-US" altLang="ko-KR"/>
              <a:t>(horn) </a:t>
            </a:r>
            <a:r>
              <a:rPr lang="ko-KR" altLang="en-US"/>
              <a:t>들은 각각 다른 종류의 신경세포체를 갖는다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중심부에 위치한 회백질은 기능적으로 조직화되어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회백질은 후각</a:t>
            </a:r>
            <a:r>
              <a:rPr lang="en-US" altLang="ko-KR"/>
              <a:t>(dorsal horn), </a:t>
            </a:r>
            <a:r>
              <a:rPr lang="ko-KR" altLang="en-US"/>
              <a:t>복각</a:t>
            </a:r>
            <a:r>
              <a:rPr lang="en-US" altLang="ko-KR"/>
              <a:t>(ventral horn), </a:t>
            </a:r>
            <a:r>
              <a:rPr lang="ko-KR" altLang="en-US"/>
              <a:t>측각</a:t>
            </a:r>
            <a:r>
              <a:rPr lang="en-US" altLang="ko-KR"/>
              <a:t>(lateral horn)</a:t>
            </a:r>
            <a:r>
              <a:rPr lang="ko-KR" altLang="en-US"/>
              <a:t>으로 나뉘는데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후각은 구심성 뉴런이 도달하는 연합뉴런의 세포체들이 들어있고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복각은 골격근에 제공되는 원심성 운동뉴런의 세포체들이 들어있고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심장근</a:t>
            </a:r>
            <a:r>
              <a:rPr lang="en-US" altLang="ko-KR"/>
              <a:t>, </a:t>
            </a:r>
            <a:r>
              <a:rPr lang="ko-KR" altLang="en-US"/>
              <a:t>평활근</a:t>
            </a:r>
            <a:r>
              <a:rPr lang="en-US" altLang="ko-KR"/>
              <a:t>, </a:t>
            </a:r>
            <a:r>
              <a:rPr lang="ko-KR" altLang="en-US"/>
              <a:t>외분비샘에 제공되는 자율신경섬유는 측각에 있는 세포체에서 유래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8239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51555" name="Picture 4" descr="5-3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3809" r="16832" b="6665"/>
          <a:stretch>
            <a:fillRect/>
          </a:stretch>
        </p:blipFill>
        <p:spPr>
          <a:xfrm>
            <a:off x="1668463" y="993775"/>
            <a:ext cx="5135562" cy="4902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3419475" y="188913"/>
            <a:ext cx="137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신경의 구조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6064250" y="968375"/>
            <a:ext cx="592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 b="1"/>
              <a:t>Axon</a:t>
            </a:r>
          </a:p>
        </p:txBody>
      </p:sp>
      <p:sp>
        <p:nvSpPr>
          <p:cNvPr id="151558" name="Text Box 7"/>
          <p:cNvSpPr txBox="1">
            <a:spLocks noChangeArrowheads="1"/>
          </p:cNvSpPr>
          <p:nvPr/>
        </p:nvSpPr>
        <p:spPr bwMode="auto">
          <a:xfrm>
            <a:off x="6643688" y="5337175"/>
            <a:ext cx="1946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 b="1"/>
              <a:t>Nerve</a:t>
            </a:r>
          </a:p>
          <a:p>
            <a:pPr eaLnBrk="1" hangingPunct="1"/>
            <a:r>
              <a:rPr lang="ko-KR" altLang="en-US" sz="1400"/>
              <a:t>말초신경 </a:t>
            </a:r>
            <a:r>
              <a:rPr lang="en-US" altLang="ko-KR" sz="1400"/>
              <a:t>axon</a:t>
            </a:r>
            <a:r>
              <a:rPr lang="ko-KR" altLang="en-US" sz="1400"/>
              <a:t>의 다발</a:t>
            </a:r>
          </a:p>
        </p:txBody>
      </p:sp>
    </p:spTree>
    <p:extLst>
      <p:ext uri="{BB962C8B-B14F-4D97-AF65-F5344CB8AC3E}">
        <p14:creationId xmlns:p14="http://schemas.microsoft.com/office/powerpoint/2010/main" val="1442329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52579" name="Picture 4" descr="5-3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7141" r="3030" b="10474"/>
          <a:stretch>
            <a:fillRect/>
          </a:stretch>
        </p:blipFill>
        <p:spPr>
          <a:xfrm>
            <a:off x="34925" y="1628775"/>
            <a:ext cx="5761038" cy="36258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158750" y="50800"/>
            <a:ext cx="73850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척수는 뇌와</a:t>
            </a:r>
            <a:r>
              <a:rPr lang="en-US" altLang="ko-KR"/>
              <a:t>, </a:t>
            </a:r>
            <a:r>
              <a:rPr lang="ko-KR" altLang="en-US"/>
              <a:t>말초신경의 원심 및 구심성 섬유 사이에 존재한다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이런 위치적 특성 때문에 척수는 두 가지 주요 기능을 수행한다</a:t>
            </a:r>
            <a:r>
              <a:rPr lang="en-US" altLang="ko-KR"/>
              <a:t>.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뇌와 신체 다른 부위들 간의 정보교류를 연결해준다</a:t>
            </a:r>
            <a:r>
              <a:rPr lang="en-US" altLang="ko-KR"/>
              <a:t>.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뇌 없이도 구심성 입력과 원심성 출력 사이의 반사활동을 담당한다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이러한 반사활동의 유형을 척수반사 </a:t>
            </a:r>
            <a:r>
              <a:rPr lang="en-US" altLang="ko-KR"/>
              <a:t>(spinal reflex)</a:t>
            </a:r>
            <a:r>
              <a:rPr lang="ko-KR" altLang="en-US"/>
              <a:t>라 한다</a:t>
            </a:r>
            <a:r>
              <a:rPr lang="en-US" altLang="ko-KR"/>
              <a:t>.</a:t>
            </a:r>
          </a:p>
        </p:txBody>
      </p:sp>
      <p:sp>
        <p:nvSpPr>
          <p:cNvPr id="152581" name="Text Box 6"/>
          <p:cNvSpPr txBox="1">
            <a:spLocks noChangeArrowheads="1"/>
          </p:cNvSpPr>
          <p:nvPr/>
        </p:nvSpPr>
        <p:spPr bwMode="auto">
          <a:xfrm>
            <a:off x="2411413" y="4292600"/>
            <a:ext cx="6659562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움츠림 반사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통증을 유발하는 자극에 의해 발바닥의 수용기가 활성화되면 </a:t>
            </a:r>
          </a:p>
          <a:p>
            <a:pPr eaLnBrk="1" hangingPunct="1"/>
            <a:r>
              <a:rPr lang="ko-KR" altLang="en-US"/>
              <a:t>활동전위가 해당 구심성 경로에서 발생하여 이로 인해 </a:t>
            </a:r>
            <a:r>
              <a:rPr lang="en-US" altLang="ko-KR"/>
              <a:t>CNS</a:t>
            </a:r>
            <a:r>
              <a:rPr lang="ko-KR" altLang="en-US"/>
              <a:t>로 </a:t>
            </a:r>
          </a:p>
          <a:p>
            <a:pPr eaLnBrk="1" hangingPunct="1"/>
            <a:r>
              <a:rPr lang="ko-KR" altLang="en-US"/>
              <a:t>전기신호가 전달된다</a:t>
            </a:r>
            <a:r>
              <a:rPr lang="en-US" altLang="ko-KR"/>
              <a:t>. </a:t>
            </a:r>
            <a:r>
              <a:rPr lang="ko-KR" altLang="en-US"/>
              <a:t>구심성 뉴런이 척수로 들어가면 세 가지</a:t>
            </a:r>
          </a:p>
          <a:p>
            <a:pPr eaLnBrk="1" hangingPunct="1"/>
            <a:r>
              <a:rPr lang="ko-KR" altLang="en-US"/>
              <a:t>다른 유형의 연합뉴런에 도달한다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(1)</a:t>
            </a:r>
            <a:r>
              <a:rPr lang="ko-KR" altLang="en-US"/>
              <a:t>흥분성 연합뉴런은 이두근으로 가는 원심성 운동뉴런을 자극</a:t>
            </a:r>
          </a:p>
          <a:p>
            <a:pPr eaLnBrk="1" hangingPunct="1"/>
            <a:r>
              <a:rPr lang="en-US" altLang="ko-KR"/>
              <a:t>(2)</a:t>
            </a:r>
            <a:r>
              <a:rPr lang="ko-KR" altLang="en-US"/>
              <a:t>억제성 연합뉴런은 삼두근으로 가는 원심성 운동뉴런을 억제</a:t>
            </a:r>
          </a:p>
          <a:p>
            <a:pPr eaLnBrk="1" hangingPunct="1"/>
            <a:r>
              <a:rPr lang="en-US" altLang="ko-KR"/>
              <a:t>(3)</a:t>
            </a:r>
            <a:r>
              <a:rPr lang="ko-KR" altLang="en-US"/>
              <a:t>상행경로를 통해 뇌로 올라가는 연합뉴런은 뇌로 하여금 </a:t>
            </a:r>
          </a:p>
          <a:p>
            <a:pPr eaLnBrk="1" hangingPunct="1"/>
            <a:r>
              <a:rPr lang="ko-KR" altLang="en-US"/>
              <a:t>    통증을 느끼게 하고 기억을 저장시키는 등의 일을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554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5-3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6189" r="3366" b="9521"/>
          <a:stretch>
            <a:fillRect/>
          </a:stretch>
        </p:blipFill>
        <p:spPr>
          <a:xfrm>
            <a:off x="539750" y="1052513"/>
            <a:ext cx="8018463" cy="5221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03" name="Text Box 5"/>
          <p:cNvSpPr txBox="1">
            <a:spLocks noChangeArrowheads="1"/>
          </p:cNvSpPr>
          <p:nvPr/>
        </p:nvSpPr>
        <p:spPr bwMode="auto">
          <a:xfrm>
            <a:off x="34925" y="50800"/>
            <a:ext cx="9166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움츠림 반사와 연결된 교차 신근</a:t>
            </a:r>
            <a:r>
              <a:rPr lang="en-US" altLang="ko-KR"/>
              <a:t>(</a:t>
            </a:r>
            <a:r>
              <a:rPr lang="ko-KR" altLang="en-US"/>
              <a:t>펴고 힘줌</a:t>
            </a:r>
            <a:r>
              <a:rPr lang="en-US" altLang="ko-KR"/>
              <a:t>)</a:t>
            </a:r>
            <a:r>
              <a:rPr lang="ko-KR" altLang="en-US"/>
              <a:t>반사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움츠림 반사는 상처받은 말단 부위를 구부리게 하여 아픈 자극으로부터 벗어나게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교차 신근 반사는 반대편 다리를 곧바로 펴서 신체의 중량을 지탱하도록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4405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54627" name="Picture 4" descr="5-3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8567" r="2693" b="20471"/>
          <a:stretch>
            <a:fillRect/>
          </a:stretch>
        </p:blipFill>
        <p:spPr>
          <a:xfrm>
            <a:off x="488950" y="2636838"/>
            <a:ext cx="8224838" cy="3773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4628" name="Text Box 5"/>
          <p:cNvSpPr txBox="1">
            <a:spLocks noChangeArrowheads="1"/>
          </p:cNvSpPr>
          <p:nvPr/>
        </p:nvSpPr>
        <p:spPr bwMode="auto">
          <a:xfrm>
            <a:off x="87313" y="-22225"/>
            <a:ext cx="8469312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5.11 </a:t>
            </a:r>
            <a:r>
              <a:rPr lang="ko-KR" altLang="en-US"/>
              <a:t>기억과 학습</a:t>
            </a:r>
          </a:p>
          <a:p>
            <a:pPr eaLnBrk="1" hangingPunct="1"/>
            <a:r>
              <a:rPr lang="ko-KR" altLang="en-US"/>
              <a:t>기억은 서술기억과 절차기억 두 종류로 나뉘며 단계별로 형성된다</a:t>
            </a:r>
            <a:r>
              <a:rPr lang="en-US" altLang="ko-KR"/>
              <a:t>.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서술기억은 사건</a:t>
            </a:r>
            <a:r>
              <a:rPr lang="en-US" altLang="ko-KR"/>
              <a:t>, </a:t>
            </a:r>
            <a:r>
              <a:rPr lang="ko-KR" altLang="en-US"/>
              <a:t>장소 등에 대한 학습으로 이루어지며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   해마</a:t>
            </a:r>
            <a:r>
              <a:rPr lang="en-US" altLang="ko-KR"/>
              <a:t>(hippocampus)</a:t>
            </a:r>
            <a:r>
              <a:rPr lang="ko-KR" altLang="en-US"/>
              <a:t>와 그 주위의 조직들이 담당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(2) </a:t>
            </a:r>
            <a:r>
              <a:rPr lang="ko-KR" altLang="en-US"/>
              <a:t>절차기억은 숙련된 운동 동작의 학습으로 이루어지며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   소뇌와</a:t>
            </a:r>
            <a:r>
              <a:rPr lang="en-US" altLang="ko-KR"/>
              <a:t>, 1</a:t>
            </a:r>
            <a:r>
              <a:rPr lang="ko-KR" altLang="en-US"/>
              <a:t>차 운동피질</a:t>
            </a:r>
            <a:r>
              <a:rPr lang="en-US" altLang="ko-KR"/>
              <a:t>, </a:t>
            </a:r>
            <a:r>
              <a:rPr lang="ko-KR" altLang="en-US"/>
              <a:t>체감각 피질</a:t>
            </a:r>
            <a:r>
              <a:rPr lang="en-US" altLang="ko-KR"/>
              <a:t>, </a:t>
            </a:r>
            <a:r>
              <a:rPr lang="ko-KR" altLang="en-US"/>
              <a:t>시각처리영역과 같은 피질영역들이 담당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기억의 저장은 최소한 두 단계</a:t>
            </a:r>
            <a:r>
              <a:rPr lang="en-US" altLang="ko-KR"/>
              <a:t>, </a:t>
            </a:r>
            <a:r>
              <a:rPr lang="ko-KR" altLang="en-US"/>
              <a:t>단기기억</a:t>
            </a:r>
            <a:r>
              <a:rPr lang="en-US" altLang="ko-KR"/>
              <a:t>(short-term memory)</a:t>
            </a:r>
            <a:r>
              <a:rPr lang="ko-KR" altLang="en-US"/>
              <a:t>과 장기기억</a:t>
            </a:r>
          </a:p>
          <a:p>
            <a:pPr eaLnBrk="1" hangingPunct="1"/>
            <a:r>
              <a:rPr lang="en-US" altLang="ko-KR"/>
              <a:t>(long-term memory)</a:t>
            </a:r>
            <a:r>
              <a:rPr lang="ko-KR" altLang="en-US"/>
              <a:t>로 이루어진다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602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4"/>
          <p:cNvSpPr txBox="1">
            <a:spLocks noChangeArrowheads="1"/>
          </p:cNvSpPr>
          <p:nvPr/>
        </p:nvSpPr>
        <p:spPr bwMode="auto">
          <a:xfrm>
            <a:off x="87313" y="265113"/>
            <a:ext cx="909002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단기기억은 시냅스 활동의 일시적인 변화가 관여한다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단기기억의 두 형태로 </a:t>
            </a:r>
            <a:r>
              <a:rPr lang="ko-KR" altLang="en-US" b="1"/>
              <a:t>습관화</a:t>
            </a:r>
            <a:r>
              <a:rPr lang="en-US" altLang="ko-KR" b="1"/>
              <a:t>(habituation)</a:t>
            </a:r>
            <a:r>
              <a:rPr lang="ko-KR" altLang="en-US"/>
              <a:t>과 </a:t>
            </a:r>
            <a:r>
              <a:rPr lang="ko-KR" altLang="en-US" b="1"/>
              <a:t>민감화</a:t>
            </a:r>
            <a:r>
              <a:rPr lang="en-US" altLang="ko-KR" b="1"/>
              <a:t>(sensitization)</a:t>
            </a:r>
            <a:r>
              <a:rPr lang="ko-KR" altLang="en-US"/>
              <a:t>가 있는데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특정한 구심성 뉴런의 시냅스전 말단에 있는 이온 채널 단백질의 변형으로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습관화란 보상이나 처벌과는 관계없는 무관심한 자극을 반복적으로 주었을 때</a:t>
            </a:r>
          </a:p>
          <a:p>
            <a:pPr eaLnBrk="1" hangingPunct="1"/>
            <a:r>
              <a:rPr lang="ko-KR" altLang="en-US"/>
              <a:t>  반응이 점차 줄어드는 현상을 말한다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민감화란 강하고 해로운 자극을 받은 후에는 약한 자극에도 반응이 커지는 것을 말함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/>
              <a:t>습관화 </a:t>
            </a:r>
            <a:r>
              <a:rPr lang="en-US" altLang="ko-KR"/>
              <a:t>mechanism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반복적인 자극에 의해 칼슘 채널이 닫혀져서 시냅스전 말단으로 칼슘 유입이 감소하여</a:t>
            </a:r>
          </a:p>
          <a:p>
            <a:pPr eaLnBrk="1" hangingPunct="1"/>
            <a:r>
              <a:rPr lang="ko-KR" altLang="en-US"/>
              <a:t>  신경전달물질이 분비되는 양이 감소한다</a:t>
            </a:r>
            <a:r>
              <a:rPr lang="en-US" altLang="ko-KR"/>
              <a:t>. </a:t>
            </a:r>
            <a:r>
              <a:rPr lang="ko-KR" altLang="en-US"/>
              <a:t>결과적으로 시냅스 후 전위가 감소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중요하지 않은 자극을 무시하는 법을 배움으로써 더 중요한 자극에 집중할 수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민감화 </a:t>
            </a:r>
            <a:r>
              <a:rPr lang="en-US" altLang="ko-KR"/>
              <a:t>mechanism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민감화에서는 습관화와 반대로 칼슘이 시냅스전 말단으로 들어오는 것이 향상된다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민감화는 시냅스전 칼슘 채널에 직접적인 영향을 미치지 않지만</a:t>
            </a:r>
            <a:r>
              <a:rPr lang="en-US" altLang="ko-KR"/>
              <a:t>, </a:t>
            </a:r>
            <a:r>
              <a:rPr lang="ko-KR" altLang="en-US"/>
              <a:t>복잡한 반응에 의해</a:t>
            </a:r>
          </a:p>
          <a:p>
            <a:pPr eaLnBrk="1" hangingPunct="1"/>
            <a:r>
              <a:rPr lang="ko-KR" altLang="en-US"/>
              <a:t>  간접적으로 칼슘의 유입이 증가하여</a:t>
            </a:r>
            <a:r>
              <a:rPr lang="en-US" altLang="ko-KR"/>
              <a:t>, </a:t>
            </a:r>
            <a:r>
              <a:rPr lang="ko-KR" altLang="en-US"/>
              <a:t>신경전달물질의 분비가 증가한다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</p:txBody>
      </p:sp>
      <p:pic>
        <p:nvPicPr>
          <p:cNvPr id="155651" name="Picture 5" descr="5-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4285" r="3030" b="40941"/>
          <a:stretch>
            <a:fillRect/>
          </a:stretch>
        </p:blipFill>
        <p:spPr bwMode="auto">
          <a:xfrm>
            <a:off x="2627313" y="5013325"/>
            <a:ext cx="3313112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097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Group 14"/>
          <p:cNvGrpSpPr>
            <a:grpSpLocks/>
          </p:cNvGrpSpPr>
          <p:nvPr/>
        </p:nvGrpSpPr>
        <p:grpSpPr bwMode="auto">
          <a:xfrm>
            <a:off x="2411413" y="0"/>
            <a:ext cx="4081462" cy="6858000"/>
            <a:chOff x="1757" y="0"/>
            <a:chExt cx="2571" cy="4320"/>
          </a:xfrm>
        </p:grpSpPr>
        <p:sp>
          <p:nvSpPr>
            <p:cNvPr id="156676" name="Line 5"/>
            <p:cNvSpPr>
              <a:spLocks noChangeShapeType="1"/>
            </p:cNvSpPr>
            <p:nvPr/>
          </p:nvSpPr>
          <p:spPr bwMode="auto">
            <a:xfrm>
              <a:off x="2517" y="2840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aphicFrame>
          <p:nvGraphicFramePr>
            <p:cNvPr id="156677" name="Object 6"/>
            <p:cNvGraphicFramePr>
              <a:graphicFrameLocks noChangeAspect="1"/>
            </p:cNvGraphicFramePr>
            <p:nvPr/>
          </p:nvGraphicFramePr>
          <p:xfrm>
            <a:off x="1757" y="0"/>
            <a:ext cx="2571" cy="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Image" r:id="rId3" imgW="11030004" imgH="18527356" progId="Photoshop.Image.5">
                    <p:embed/>
                  </p:oleObj>
                </mc:Choice>
                <mc:Fallback>
                  <p:oleObj name="Image" r:id="rId3" imgW="11030004" imgH="18527356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7" y="0"/>
                          <a:ext cx="2571" cy="4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6678" name="Line 7"/>
            <p:cNvSpPr>
              <a:spLocks noChangeShapeType="1"/>
            </p:cNvSpPr>
            <p:nvPr/>
          </p:nvSpPr>
          <p:spPr bwMode="auto">
            <a:xfrm flipV="1">
              <a:off x="4056" y="1106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679" name="Line 8"/>
            <p:cNvSpPr>
              <a:spLocks noChangeShapeType="1"/>
            </p:cNvSpPr>
            <p:nvPr/>
          </p:nvSpPr>
          <p:spPr bwMode="auto">
            <a:xfrm>
              <a:off x="2541" y="2809"/>
              <a:ext cx="0" cy="9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680" name="Line 9"/>
            <p:cNvSpPr>
              <a:spLocks noChangeShapeType="1"/>
            </p:cNvSpPr>
            <p:nvPr/>
          </p:nvSpPr>
          <p:spPr bwMode="auto">
            <a:xfrm>
              <a:off x="2367" y="3322"/>
              <a:ext cx="0" cy="9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681" name="Line 10"/>
            <p:cNvSpPr>
              <a:spLocks noChangeShapeType="1"/>
            </p:cNvSpPr>
            <p:nvPr/>
          </p:nvSpPr>
          <p:spPr bwMode="auto">
            <a:xfrm>
              <a:off x="2803" y="3678"/>
              <a:ext cx="0" cy="9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682" name="Line 11"/>
            <p:cNvSpPr>
              <a:spLocks noChangeShapeType="1"/>
            </p:cNvSpPr>
            <p:nvPr/>
          </p:nvSpPr>
          <p:spPr bwMode="auto">
            <a:xfrm flipV="1">
              <a:off x="3833" y="2809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683" name="Line 12"/>
            <p:cNvSpPr>
              <a:spLocks noChangeShapeType="1"/>
            </p:cNvSpPr>
            <p:nvPr/>
          </p:nvSpPr>
          <p:spPr bwMode="auto">
            <a:xfrm flipV="1">
              <a:off x="3658" y="3325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684" name="Line 13"/>
            <p:cNvSpPr>
              <a:spLocks noChangeShapeType="1"/>
            </p:cNvSpPr>
            <p:nvPr/>
          </p:nvSpPr>
          <p:spPr bwMode="auto">
            <a:xfrm flipV="1">
              <a:off x="4119" y="3702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56675" name="Text Box 15"/>
          <p:cNvSpPr txBox="1">
            <a:spLocks noChangeArrowheads="1"/>
          </p:cNvSpPr>
          <p:nvPr/>
        </p:nvSpPr>
        <p:spPr bwMode="auto">
          <a:xfrm>
            <a:off x="5508625" y="2027238"/>
            <a:ext cx="2097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200"/>
              <a:t>PKA</a:t>
            </a:r>
            <a:r>
              <a:rPr lang="ko-KR" altLang="en-US" sz="1200"/>
              <a:t>에 의해 </a:t>
            </a:r>
            <a:r>
              <a:rPr lang="en-US" altLang="ko-KR" sz="1200"/>
              <a:t>K</a:t>
            </a:r>
            <a:r>
              <a:rPr lang="ko-KR" altLang="en-US" sz="1200"/>
              <a:t>채널이 인산화</a:t>
            </a:r>
          </a:p>
        </p:txBody>
      </p:sp>
    </p:spTree>
    <p:extLst>
      <p:ext uri="{BB962C8B-B14F-4D97-AF65-F5344CB8AC3E}">
        <p14:creationId xmlns:p14="http://schemas.microsoft.com/office/powerpoint/2010/main" val="2825127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57699" name="Text Box 5"/>
          <p:cNvSpPr txBox="1">
            <a:spLocks noChangeArrowheads="1"/>
          </p:cNvSpPr>
          <p:nvPr/>
        </p:nvSpPr>
        <p:spPr bwMode="auto">
          <a:xfrm>
            <a:off x="179388" y="122238"/>
            <a:ext cx="8794750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장기강화 </a:t>
            </a:r>
            <a:r>
              <a:rPr lang="en-US" altLang="ko-KR" b="1"/>
              <a:t>(long-term potentiation, LTP)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반복적인 자극이 짧은 순간 주어지게 되면 활성화된 경로에 있는 시냅스 연결의</a:t>
            </a:r>
          </a:p>
          <a:p>
            <a:pPr eaLnBrk="1" hangingPunct="1"/>
            <a:r>
              <a:rPr lang="ko-KR" altLang="en-US"/>
              <a:t>  강도가 오랫동안 증가하는 현상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-LTP</a:t>
            </a:r>
            <a:r>
              <a:rPr lang="ko-KR" altLang="en-US"/>
              <a:t>가 일어날 때</a:t>
            </a:r>
            <a:r>
              <a:rPr lang="en-US" altLang="ko-KR"/>
              <a:t>, </a:t>
            </a:r>
            <a:r>
              <a:rPr lang="ko-KR" altLang="en-US"/>
              <a:t>하나의 주어진 흥분성 시냅스를 이루는 시냅스전 뉴런과</a:t>
            </a:r>
          </a:p>
          <a:p>
            <a:pPr eaLnBrk="1" hangingPunct="1"/>
            <a:r>
              <a:rPr lang="ko-KR" altLang="en-US"/>
              <a:t>  시냅스후 뉴런이 동시에 활성화되면 시냅스전 뉴런이 시냅스후 뉴런을 흥분시키는 </a:t>
            </a:r>
          </a:p>
          <a:p>
            <a:pPr eaLnBrk="1" hangingPunct="1"/>
            <a:r>
              <a:rPr lang="ko-KR" altLang="en-US"/>
              <a:t>  능력이 향상되는</a:t>
            </a:r>
            <a:r>
              <a:rPr lang="en-US" altLang="ko-KR"/>
              <a:t>, </a:t>
            </a:r>
            <a:r>
              <a:rPr lang="ko-KR" altLang="en-US"/>
              <a:t>오래 지속되는 변형이 일어나게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-LTP</a:t>
            </a:r>
            <a:r>
              <a:rPr lang="ko-KR" altLang="en-US"/>
              <a:t>에 의해</a:t>
            </a:r>
            <a:r>
              <a:rPr lang="en-US" altLang="ko-KR"/>
              <a:t>, </a:t>
            </a:r>
            <a:r>
              <a:rPr lang="ko-KR" altLang="en-US"/>
              <a:t>주어진 한 시냅스전 세포에서 다른 시냅스 후 뉴런으로 가는 신호는</a:t>
            </a:r>
          </a:p>
          <a:p>
            <a:pPr eaLnBrk="1" hangingPunct="1"/>
            <a:r>
              <a:rPr lang="ko-KR" altLang="en-US"/>
              <a:t>  자주 사용할 수록 더 커진다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시냅스 활성이 강화된다는 것은 특정 흥분성 시냅스전 입력에서 오는 화학신호에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반응할 때</a:t>
            </a:r>
            <a:r>
              <a:rPr lang="en-US" altLang="ko-KR"/>
              <a:t>, </a:t>
            </a:r>
            <a:r>
              <a:rPr lang="ko-KR" altLang="en-US"/>
              <a:t>시냅스후 뉴런에서 발생하는 </a:t>
            </a:r>
            <a:r>
              <a:rPr lang="en-US" altLang="ko-KR"/>
              <a:t>EPSP</a:t>
            </a:r>
            <a:r>
              <a:rPr lang="ko-KR" altLang="en-US"/>
              <a:t>가 더 커진다는 것이다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en-US" altLang="ko-KR"/>
              <a:t>-LTP</a:t>
            </a:r>
            <a:r>
              <a:rPr lang="ko-KR" altLang="en-US"/>
              <a:t>는 </a:t>
            </a:r>
            <a:r>
              <a:rPr lang="en-US" altLang="ko-KR"/>
              <a:t>(1) </a:t>
            </a:r>
            <a:r>
              <a:rPr lang="ko-KR" altLang="en-US"/>
              <a:t>시냅스후 세포의 반응성이 증가해서도</a:t>
            </a:r>
          </a:p>
          <a:p>
            <a:pPr eaLnBrk="1" hangingPunct="1"/>
            <a:r>
              <a:rPr lang="ko-KR" altLang="en-US"/>
              <a:t>           </a:t>
            </a:r>
            <a:r>
              <a:rPr lang="en-US" altLang="ko-KR"/>
              <a:t>(2) </a:t>
            </a:r>
            <a:r>
              <a:rPr lang="ko-KR" altLang="en-US"/>
              <a:t>시냅스전 세포에서 분비되는 신경전달물질의 양적 증가에 의해서도</a:t>
            </a:r>
          </a:p>
          <a:p>
            <a:pPr eaLnBrk="1" hangingPunct="1"/>
            <a:r>
              <a:rPr lang="ko-KR" altLang="en-US"/>
              <a:t>           일어날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1554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21859" name="Picture 4" descr="5-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4761" r="20198" b="7141"/>
          <a:stretch>
            <a:fillRect/>
          </a:stretch>
        </p:blipFill>
        <p:spPr>
          <a:xfrm>
            <a:off x="2195513" y="15875"/>
            <a:ext cx="6913562" cy="6842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60" name="Text Box 5"/>
          <p:cNvSpPr txBox="1">
            <a:spLocks noChangeArrowheads="1"/>
          </p:cNvSpPr>
          <p:nvPr/>
        </p:nvSpPr>
        <p:spPr bwMode="auto">
          <a:xfrm>
            <a:off x="34925" y="115888"/>
            <a:ext cx="3095625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-</a:t>
            </a:r>
            <a:r>
              <a:rPr lang="ko-KR" altLang="en-US"/>
              <a:t>자율신경계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교감신경계는 짧은 콜린성 신경절전 섬유를 갖고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긴 아드레날린성 신경절후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섬유를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부교감신경계는 긴 콜린성 신경절전 섬유를 갖고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짧은 콜린성 신경절후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섬유를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대부분</a:t>
            </a:r>
            <a:r>
              <a:rPr lang="en-US" altLang="ko-KR"/>
              <a:t>, </a:t>
            </a:r>
            <a:r>
              <a:rPr lang="ko-KR" altLang="en-US"/>
              <a:t>교감 및 부교감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신경절후 섬유는 같은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효과기 기관에 동시에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신경을 보낸다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부신수질은 변형된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교감신경절로 </a:t>
            </a:r>
            <a:r>
              <a:rPr lang="en-US" altLang="ko-KR"/>
              <a:t>E</a:t>
            </a:r>
            <a:r>
              <a:rPr lang="ko-KR" altLang="en-US"/>
              <a:t>와 </a:t>
            </a:r>
            <a:r>
              <a:rPr lang="en-US" altLang="ko-KR"/>
              <a:t>NE</a:t>
            </a:r>
            <a:r>
              <a:rPr lang="ko-KR" altLang="en-US"/>
              <a:t>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혈액으로 보낸다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8241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5" descr="5-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5710" r="2693" b="18091"/>
          <a:stretch>
            <a:fillRect/>
          </a:stretch>
        </p:blipFill>
        <p:spPr bwMode="auto">
          <a:xfrm>
            <a:off x="395288" y="115888"/>
            <a:ext cx="82550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6"/>
          <p:cNvSpPr txBox="1">
            <a:spLocks noChangeArrowheads="1"/>
          </p:cNvSpPr>
          <p:nvPr/>
        </p:nvSpPr>
        <p:spPr bwMode="auto">
          <a:xfrm>
            <a:off x="5148263" y="3716338"/>
            <a:ext cx="563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(1) </a:t>
            </a:r>
          </a:p>
        </p:txBody>
      </p:sp>
      <p:sp>
        <p:nvSpPr>
          <p:cNvPr id="158724" name="Text Box 7"/>
          <p:cNvSpPr txBox="1">
            <a:spLocks noChangeArrowheads="1"/>
          </p:cNvSpPr>
          <p:nvPr/>
        </p:nvSpPr>
        <p:spPr bwMode="auto">
          <a:xfrm>
            <a:off x="7175500" y="3716338"/>
            <a:ext cx="487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(2)</a:t>
            </a:r>
          </a:p>
        </p:txBody>
      </p:sp>
      <p:sp>
        <p:nvSpPr>
          <p:cNvPr id="158725" name="Text Box 8"/>
          <p:cNvSpPr txBox="1">
            <a:spLocks noChangeArrowheads="1"/>
          </p:cNvSpPr>
          <p:nvPr/>
        </p:nvSpPr>
        <p:spPr bwMode="auto">
          <a:xfrm>
            <a:off x="34925" y="4149725"/>
            <a:ext cx="910907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/>
              <a:t>시냅스전 뉴런이 시냅스 후 뉴런의 </a:t>
            </a:r>
            <a:r>
              <a:rPr lang="en-US" altLang="ko-KR" sz="1400"/>
              <a:t>NMDA </a:t>
            </a:r>
            <a:r>
              <a:rPr lang="ko-KR" altLang="en-US" sz="1400"/>
              <a:t>수용체에 결합하는 글루탐산을 분비</a:t>
            </a:r>
            <a:endParaRPr lang="en-US" altLang="ko-KR" sz="1400"/>
          </a:p>
          <a:p>
            <a:pPr eaLnBrk="1" hangingPunct="1"/>
            <a:r>
              <a:rPr lang="en-US" altLang="ko-KR" sz="1400"/>
              <a:t>NMDA </a:t>
            </a:r>
            <a:r>
              <a:rPr lang="ko-KR" altLang="en-US" sz="1400"/>
              <a:t>수용체는 </a:t>
            </a:r>
            <a:r>
              <a:rPr lang="en-US" altLang="ko-KR" sz="1400"/>
              <a:t>Ca </a:t>
            </a:r>
            <a:r>
              <a:rPr lang="ko-KR" altLang="en-US" sz="1400"/>
              <a:t>채널의 기능도 갖는다</a:t>
            </a:r>
            <a:r>
              <a:rPr lang="en-US" altLang="ko-KR" sz="1400"/>
              <a:t>. </a:t>
            </a:r>
            <a:r>
              <a:rPr lang="en-US" altLang="ko-KR" sz="1400">
                <a:sym typeface="Wingdings" pitchFamily="2" charset="2"/>
              </a:rPr>
              <a:t> </a:t>
            </a:r>
            <a:r>
              <a:rPr lang="ko-KR" altLang="en-US" sz="1400">
                <a:sym typeface="Wingdings" pitchFamily="2" charset="2"/>
              </a:rPr>
              <a:t>칼슘의 유입</a:t>
            </a:r>
          </a:p>
          <a:p>
            <a:pPr eaLnBrk="1" hangingPunct="1"/>
            <a:endParaRPr lang="en-US" altLang="ko-KR" sz="1400">
              <a:sym typeface="Wingdings" pitchFamily="2" charset="2"/>
            </a:endParaRPr>
          </a:p>
          <a:p>
            <a:pPr eaLnBrk="1" hangingPunct="1"/>
            <a:r>
              <a:rPr lang="en-US" altLang="ko-KR" sz="1400">
                <a:sym typeface="Wingdings" pitchFamily="2" charset="2"/>
              </a:rPr>
              <a:t>(1)</a:t>
            </a:r>
            <a:r>
              <a:rPr lang="ko-KR" altLang="en-US" sz="1400">
                <a:sym typeface="Wingdings" pitchFamily="2" charset="2"/>
              </a:rPr>
              <a:t>칼슘의 유입은 </a:t>
            </a:r>
            <a:r>
              <a:rPr lang="en-US" altLang="ko-KR" sz="1400">
                <a:sym typeface="Wingdings" pitchFamily="2" charset="2"/>
              </a:rPr>
              <a:t>EPSP</a:t>
            </a:r>
            <a:r>
              <a:rPr lang="ko-KR" altLang="en-US" sz="1400">
                <a:sym typeface="Wingdings" pitchFamily="2" charset="2"/>
              </a:rPr>
              <a:t>를 형성하지 않고 칼슘 </a:t>
            </a:r>
            <a:r>
              <a:rPr lang="en-US" altLang="ko-KR" sz="1400">
                <a:sym typeface="Wingdings" pitchFamily="2" charset="2"/>
              </a:rPr>
              <a:t>2</a:t>
            </a:r>
            <a:r>
              <a:rPr lang="ko-KR" altLang="en-US" sz="1400">
                <a:sym typeface="Wingdings" pitchFamily="2" charset="2"/>
              </a:rPr>
              <a:t>차전달자 경로를 활성화 하여 </a:t>
            </a:r>
            <a:r>
              <a:rPr lang="en-US" altLang="ko-KR" sz="1400">
                <a:sym typeface="Wingdings" pitchFamily="2" charset="2"/>
              </a:rPr>
              <a:t>AMPA </a:t>
            </a:r>
            <a:r>
              <a:rPr lang="ko-KR" altLang="en-US" sz="1400">
                <a:sym typeface="Wingdings" pitchFamily="2" charset="2"/>
              </a:rPr>
              <a:t>수용체의 활성을 증가시킴</a:t>
            </a:r>
          </a:p>
          <a:p>
            <a:pPr eaLnBrk="1" hangingPunct="1"/>
            <a:r>
              <a:rPr lang="en-US" altLang="ko-KR" sz="1400">
                <a:sym typeface="Wingdings" pitchFamily="2" charset="2"/>
              </a:rPr>
              <a:t>    (AMPA </a:t>
            </a:r>
            <a:r>
              <a:rPr lang="ko-KR" altLang="en-US" sz="1400">
                <a:sym typeface="Wingdings" pitchFamily="2" charset="2"/>
              </a:rPr>
              <a:t>수용체는 글루탐산에 의해 </a:t>
            </a:r>
            <a:r>
              <a:rPr lang="en-US" altLang="ko-KR" sz="1400">
                <a:sym typeface="Wingdings" pitchFamily="2" charset="2"/>
              </a:rPr>
              <a:t>EPSP</a:t>
            </a:r>
            <a:r>
              <a:rPr lang="ko-KR" altLang="en-US" sz="1400">
                <a:sym typeface="Wingdings" pitchFamily="2" charset="2"/>
              </a:rPr>
              <a:t>를 만든다</a:t>
            </a:r>
            <a:r>
              <a:rPr lang="en-US" altLang="ko-KR" sz="1400">
                <a:sym typeface="Wingdings" pitchFamily="2" charset="2"/>
              </a:rPr>
              <a:t>)</a:t>
            </a:r>
          </a:p>
          <a:p>
            <a:pPr eaLnBrk="1" hangingPunct="1"/>
            <a:r>
              <a:rPr lang="ko-KR" altLang="en-US" sz="1400">
                <a:sym typeface="Wingdings" pitchFamily="2" charset="2"/>
              </a:rPr>
              <a:t>   시냅스후 뉴런의 활성화된 </a:t>
            </a:r>
            <a:r>
              <a:rPr lang="en-US" altLang="ko-KR" sz="1400">
                <a:sym typeface="Wingdings" pitchFamily="2" charset="2"/>
              </a:rPr>
              <a:t>AMPA </a:t>
            </a:r>
            <a:r>
              <a:rPr lang="ko-KR" altLang="en-US" sz="1400">
                <a:sym typeface="Wingdings" pitchFamily="2" charset="2"/>
              </a:rPr>
              <a:t>수용체들은</a:t>
            </a:r>
            <a:r>
              <a:rPr lang="en-US" altLang="ko-KR" sz="1400">
                <a:sym typeface="Wingdings" pitchFamily="2" charset="2"/>
              </a:rPr>
              <a:t>, </a:t>
            </a:r>
            <a:r>
              <a:rPr lang="ko-KR" altLang="en-US" sz="1400">
                <a:sym typeface="Wingdings" pitchFamily="2" charset="2"/>
              </a:rPr>
              <a:t>차후에 시냅스전 세포에서 분비되는 글루탐산에 대해 더 큰 반</a:t>
            </a:r>
          </a:p>
          <a:p>
            <a:pPr eaLnBrk="1" hangingPunct="1"/>
            <a:r>
              <a:rPr lang="ko-KR" altLang="en-US" sz="1400">
                <a:sym typeface="Wingdings" pitchFamily="2" charset="2"/>
              </a:rPr>
              <a:t>   응을 나타낸다</a:t>
            </a:r>
            <a:r>
              <a:rPr lang="en-US" altLang="ko-KR" sz="1400">
                <a:sym typeface="Wingdings" pitchFamily="2" charset="2"/>
              </a:rPr>
              <a:t>. </a:t>
            </a:r>
            <a:r>
              <a:rPr lang="ko-KR" altLang="en-US" sz="1400">
                <a:sym typeface="Wingdings" pitchFamily="2" charset="2"/>
              </a:rPr>
              <a:t>글루탐산에 대한 시냅스후 뉴런의 민감도가 증가하는 것이 </a:t>
            </a:r>
            <a:r>
              <a:rPr lang="en-US" altLang="ko-KR" sz="1400">
                <a:sym typeface="Wingdings" pitchFamily="2" charset="2"/>
              </a:rPr>
              <a:t>LTP</a:t>
            </a:r>
            <a:r>
              <a:rPr lang="ko-KR" altLang="en-US" sz="1400">
                <a:sym typeface="Wingdings" pitchFamily="2" charset="2"/>
              </a:rPr>
              <a:t>를 유지하는데 도움이 된다</a:t>
            </a:r>
            <a:r>
              <a:rPr lang="en-US" altLang="ko-KR" sz="1400">
                <a:sym typeface="Wingdings" pitchFamily="2" charset="2"/>
              </a:rPr>
              <a:t>.</a:t>
            </a:r>
            <a:endParaRPr lang="en-US" altLang="ko-KR" sz="1400"/>
          </a:p>
          <a:p>
            <a:pPr eaLnBrk="1" hangingPunct="1"/>
            <a:endParaRPr lang="en-US" altLang="ko-KR" sz="1400"/>
          </a:p>
          <a:p>
            <a:pPr eaLnBrk="1" hangingPunct="1"/>
            <a:r>
              <a:rPr lang="en-US" altLang="ko-KR" sz="1400"/>
              <a:t>(2)</a:t>
            </a:r>
            <a:r>
              <a:rPr lang="ko-KR" altLang="en-US" sz="1400"/>
              <a:t>칼슘 </a:t>
            </a:r>
            <a:r>
              <a:rPr lang="en-US" altLang="ko-KR" sz="1400"/>
              <a:t>2</a:t>
            </a:r>
            <a:r>
              <a:rPr lang="ko-KR" altLang="en-US" sz="1400"/>
              <a:t>차전달자 경로의 활성화에 의해 시냅스후 세포로부터 역행성 전달자인 일산화질소</a:t>
            </a:r>
            <a:r>
              <a:rPr lang="en-US" altLang="ko-KR" sz="1400"/>
              <a:t>(NO)</a:t>
            </a:r>
            <a:r>
              <a:rPr lang="ko-KR" altLang="en-US" sz="1400"/>
              <a:t>가 분비된다</a:t>
            </a:r>
            <a:r>
              <a:rPr lang="en-US" altLang="ko-KR" sz="1400"/>
              <a:t>.</a:t>
            </a:r>
          </a:p>
          <a:p>
            <a:pPr eaLnBrk="1" hangingPunct="1"/>
            <a:r>
              <a:rPr lang="en-US" altLang="ko-KR" sz="1400"/>
              <a:t>    </a:t>
            </a:r>
            <a:r>
              <a:rPr lang="ko-KR" altLang="en-US" sz="1400"/>
              <a:t>이 역행성 전달자</a:t>
            </a:r>
            <a:r>
              <a:rPr lang="en-US" altLang="ko-KR" sz="1400"/>
              <a:t>(retrograde messenger)</a:t>
            </a:r>
            <a:r>
              <a:rPr lang="ko-KR" altLang="en-US" sz="1400"/>
              <a:t>는 시냅스전 뉴런으로 확산하여 시냅스전 뉴런에서 </a:t>
            </a:r>
            <a:r>
              <a:rPr lang="en-US" altLang="ko-KR" sz="1400"/>
              <a:t>2</a:t>
            </a:r>
            <a:r>
              <a:rPr lang="ko-KR" altLang="en-US" sz="1400"/>
              <a:t>차전달자를</a:t>
            </a:r>
          </a:p>
          <a:p>
            <a:pPr eaLnBrk="1" hangingPunct="1"/>
            <a:r>
              <a:rPr lang="ko-KR" altLang="en-US" sz="1400"/>
              <a:t>    활성화시켜 시냅스전 뉴런의 전달불질의 분비를 증가시킨다</a:t>
            </a:r>
            <a:r>
              <a:rPr lang="en-US" altLang="ko-KR" sz="1400"/>
              <a:t>.</a:t>
            </a:r>
          </a:p>
          <a:p>
            <a:pPr eaLnBrk="1" hangingPunct="1"/>
            <a:r>
              <a:rPr lang="en-US" altLang="ko-KR" sz="1400"/>
              <a:t>    </a:t>
            </a:r>
            <a:r>
              <a:rPr lang="ko-KR" altLang="en-US" sz="1400"/>
              <a:t>이러한 양성되먹임에 의해 이 시냅스에서의 신호전달과정이 강화되어 </a:t>
            </a:r>
            <a:r>
              <a:rPr lang="en-US" altLang="ko-KR" sz="1400"/>
              <a:t>LTP</a:t>
            </a:r>
            <a:r>
              <a:rPr lang="ko-KR" altLang="en-US" sz="1400"/>
              <a:t>가 유지되도록 한다</a:t>
            </a:r>
            <a:r>
              <a:rPr lang="en-US" altLang="ko-KR" sz="1400"/>
              <a:t>.     </a:t>
            </a:r>
            <a:endParaRPr lang="ko-KR" altLang="en-US" sz="1400"/>
          </a:p>
        </p:txBody>
      </p:sp>
    </p:spTree>
    <p:extLst>
      <p:ext uri="{BB962C8B-B14F-4D97-AF65-F5344CB8AC3E}">
        <p14:creationId xmlns:p14="http://schemas.microsoft.com/office/powerpoint/2010/main" val="1886293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4"/>
          <p:cNvSpPr txBox="1">
            <a:spLocks noChangeArrowheads="1"/>
          </p:cNvSpPr>
          <p:nvPr/>
        </p:nvSpPr>
        <p:spPr bwMode="auto">
          <a:xfrm>
            <a:off x="158750" y="193675"/>
            <a:ext cx="9090025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장기기억</a:t>
            </a:r>
            <a:r>
              <a:rPr lang="ko-KR" altLang="en-US"/>
              <a:t>에는 새롭고</a:t>
            </a:r>
            <a:r>
              <a:rPr lang="en-US" altLang="ko-KR"/>
              <a:t>, </a:t>
            </a:r>
            <a:r>
              <a:rPr lang="ko-KR" altLang="en-US"/>
              <a:t>영구적인 시냅스 연결의 형성이 관여한다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단기기억에서는 이미 존재하는 시냅스를 일시적으로 강화하는 반면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장기기억의 저장은 단백질 합성을 조절하는 특정한 유전자들의 활성화를 필요로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단백질들은 새로운 시냅스 연결의 형성에 필요하다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환경과의 상호작용이 빈번하여 학습할 기회가 더 많은 동물의 경우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기억저장에 관여하는 뇌 영역의 신경세포의 수상돌기 표면이 더 복잡해지고 커진다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즉 시냅스를 형성하는 장소가 더 많아진다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전사인자인 </a:t>
            </a:r>
            <a:r>
              <a:rPr lang="en-US" altLang="ko-KR"/>
              <a:t>cAMP </a:t>
            </a:r>
            <a:r>
              <a:rPr lang="ko-KR" altLang="en-US"/>
              <a:t>반응요소 결합단백질</a:t>
            </a:r>
            <a:r>
              <a:rPr lang="en-US" altLang="ko-KR"/>
              <a:t>(cAMP response-element binding protein,</a:t>
            </a:r>
          </a:p>
          <a:p>
            <a:pPr eaLnBrk="1" hangingPunct="1"/>
            <a:r>
              <a:rPr lang="en-US" altLang="ko-KR"/>
              <a:t>  CREP)</a:t>
            </a:r>
            <a:r>
              <a:rPr lang="ko-KR" altLang="en-US"/>
              <a:t>은 장기기억 저장에 중요한 유전자들을 활성화 시키는 분자 스위치이다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단기기억이 장기기억으로 전환될 때 </a:t>
            </a:r>
            <a:r>
              <a:rPr lang="en-US" altLang="ko-KR"/>
              <a:t>cAMP</a:t>
            </a:r>
            <a:r>
              <a:rPr lang="ko-KR" altLang="en-US"/>
              <a:t>에 의해 </a:t>
            </a:r>
            <a:r>
              <a:rPr lang="en-US" altLang="ko-KR"/>
              <a:t>CREB</a:t>
            </a:r>
            <a:r>
              <a:rPr lang="ko-KR" altLang="en-US"/>
              <a:t>이 활성화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이차전달자는 민감화와 같은 단기기억뿐 아니라 </a:t>
            </a:r>
            <a:r>
              <a:rPr lang="en-US" altLang="ko-KR"/>
              <a:t>LTP</a:t>
            </a:r>
            <a:r>
              <a:rPr lang="ko-KR" altLang="en-US"/>
              <a:t>에서도 중요한 역할을 하고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CREB</a:t>
            </a:r>
            <a:r>
              <a:rPr lang="ko-KR" altLang="en-US"/>
              <a:t>을 활성화 함으로써 장기기억에도 중요한 역할을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-CREB</a:t>
            </a:r>
            <a:r>
              <a:rPr lang="ko-KR" altLang="en-US"/>
              <a:t>는 서술기억과 절차기억이 모두 장기기억으로 전환되는데 중요하다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-CREB</a:t>
            </a:r>
            <a:r>
              <a:rPr lang="ko-KR" altLang="en-US"/>
              <a:t>는 특정 그룹의 유전자들을 조절하는데</a:t>
            </a:r>
            <a:r>
              <a:rPr lang="en-US" altLang="ko-KR"/>
              <a:t>, </a:t>
            </a:r>
            <a:r>
              <a:rPr lang="ko-KR" altLang="en-US"/>
              <a:t>이 유전자들은 장기기억에 필요한 </a:t>
            </a:r>
          </a:p>
          <a:p>
            <a:pPr eaLnBrk="1" hangingPunct="1"/>
            <a:r>
              <a:rPr lang="ko-KR" altLang="en-US"/>
              <a:t>  단백질의 합성을 지시한다</a:t>
            </a:r>
            <a:r>
              <a:rPr lang="en-US" altLang="ko-KR"/>
              <a:t>. (</a:t>
            </a:r>
            <a:r>
              <a:rPr lang="ko-KR" altLang="en-US"/>
              <a:t>수상돌기의 변화</a:t>
            </a:r>
            <a:r>
              <a:rPr lang="en-US" altLang="ko-KR"/>
              <a:t>, </a:t>
            </a:r>
            <a:r>
              <a:rPr lang="ko-KR" altLang="en-US"/>
              <a:t>신경전달물질의 합성</a:t>
            </a:r>
            <a:r>
              <a:rPr lang="en-US" altLang="ko-KR"/>
              <a:t>, </a:t>
            </a:r>
            <a:r>
              <a:rPr lang="ko-KR" altLang="en-US"/>
              <a:t>수용체의 합성</a:t>
            </a:r>
          </a:p>
          <a:p>
            <a:pPr eaLnBrk="1" hangingPunct="1"/>
            <a:r>
              <a:rPr lang="ko-KR" altLang="en-US"/>
              <a:t>  등에 필요한 단백질들일 것으로 추정된다</a:t>
            </a:r>
            <a:r>
              <a:rPr lang="en-US" altLang="ko-KR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628031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231775" y="266700"/>
            <a:ext cx="86582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학습과 관련된 유전자의 동정 방법들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쥐에게 학습 훈련을 시키기 전과 후의 해마에서 유전자 발현의 변화를</a:t>
            </a:r>
          </a:p>
          <a:p>
            <a:pPr eaLnBrk="1" hangingPunct="1"/>
            <a:r>
              <a:rPr lang="ko-KR" altLang="en-US"/>
              <a:t>  유전자 칩</a:t>
            </a:r>
            <a:r>
              <a:rPr lang="en-US" altLang="ko-KR"/>
              <a:t>(gene chip, microarray)</a:t>
            </a:r>
            <a:r>
              <a:rPr lang="ko-KR" altLang="en-US"/>
              <a:t>를 이용해서 분석하여 </a:t>
            </a:r>
            <a:r>
              <a:rPr lang="en-US" altLang="ko-KR"/>
              <a:t>Fgf-18</a:t>
            </a:r>
            <a:r>
              <a:rPr lang="ko-KR" altLang="en-US"/>
              <a:t>이라는 단백질이</a:t>
            </a:r>
          </a:p>
          <a:p>
            <a:pPr eaLnBrk="1" hangingPunct="1"/>
            <a:r>
              <a:rPr lang="ko-KR" altLang="en-US"/>
              <a:t>  증가한 것을 발견하였다</a:t>
            </a:r>
            <a:r>
              <a:rPr lang="en-US" altLang="ko-KR"/>
              <a:t>. </a:t>
            </a:r>
            <a:r>
              <a:rPr lang="ko-KR" altLang="en-US"/>
              <a:t>이 </a:t>
            </a:r>
            <a:r>
              <a:rPr lang="en-US" altLang="ko-KR"/>
              <a:t>Fgf-18</a:t>
            </a:r>
            <a:r>
              <a:rPr lang="ko-KR" altLang="en-US"/>
              <a:t>을 쥐에 주사하면 학습 능력이 개선되었다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-2</a:t>
            </a:r>
            <a:r>
              <a:rPr lang="ko-KR" altLang="en-US"/>
              <a:t>차전달자에게 신호를 받아</a:t>
            </a:r>
            <a:r>
              <a:rPr lang="en-US" altLang="ko-KR"/>
              <a:t>, </a:t>
            </a:r>
            <a:r>
              <a:rPr lang="ko-KR" altLang="en-US"/>
              <a:t>학습이 이루어지는 동안 새로운 시냅스의 형성에</a:t>
            </a:r>
          </a:p>
          <a:p>
            <a:pPr eaLnBrk="1" hangingPunct="1"/>
            <a:r>
              <a:rPr lang="ko-KR" altLang="en-US"/>
              <a:t> 중요할 것으로 여겨지는 </a:t>
            </a:r>
            <a:r>
              <a:rPr lang="en-US" altLang="ko-KR"/>
              <a:t>GAP-43</a:t>
            </a:r>
            <a:r>
              <a:rPr lang="ko-KR" altLang="en-US"/>
              <a:t>이라는 단백질을 생쥐에서 과발현 시키면</a:t>
            </a:r>
          </a:p>
          <a:p>
            <a:pPr eaLnBrk="1" hangingPunct="1"/>
            <a:r>
              <a:rPr lang="ko-KR" altLang="en-US"/>
              <a:t> 장기학습능력이 향상되었다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-NR1</a:t>
            </a:r>
            <a:r>
              <a:rPr lang="ko-KR" altLang="en-US"/>
              <a:t>이라는 </a:t>
            </a:r>
            <a:r>
              <a:rPr lang="en-US" altLang="ko-KR"/>
              <a:t>NMDA </a:t>
            </a:r>
            <a:r>
              <a:rPr lang="ko-KR" altLang="en-US"/>
              <a:t>수용체의 한 부분이 되는 단백질의 유전자를 제거 </a:t>
            </a:r>
            <a:r>
              <a:rPr lang="en-US" altLang="ko-KR"/>
              <a:t>(knock-out)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시키면 이 생쥐들은 제대로 학습을 하지 못했다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반면 </a:t>
            </a:r>
            <a:r>
              <a:rPr lang="en-US" altLang="ko-KR"/>
              <a:t>NR2B</a:t>
            </a:r>
            <a:r>
              <a:rPr lang="ko-KR" altLang="en-US"/>
              <a:t>라는 또다른 </a:t>
            </a:r>
            <a:r>
              <a:rPr lang="en-US" altLang="ko-KR"/>
              <a:t>NMDA </a:t>
            </a:r>
            <a:r>
              <a:rPr lang="ko-KR" altLang="en-US"/>
              <a:t>수용체의 일부분을 전뇌에서 과발현시켰을 때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학습하는 동안 </a:t>
            </a:r>
            <a:r>
              <a:rPr lang="en-US" altLang="ko-KR"/>
              <a:t>MNDA </a:t>
            </a:r>
            <a:r>
              <a:rPr lang="ko-KR" altLang="en-US"/>
              <a:t>채널이 더 오래 열리고</a:t>
            </a:r>
            <a:r>
              <a:rPr lang="en-US" altLang="ko-KR"/>
              <a:t>, </a:t>
            </a:r>
            <a:r>
              <a:rPr lang="ko-KR" altLang="en-US"/>
              <a:t>이 생쥐들은 더 똑똑해졌다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방법들에 의해 학습과 연관된 유전자들이 다양하게 밝혀지고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3159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4"/>
          <p:cNvSpPr txBox="1">
            <a:spLocks noChangeArrowheads="1"/>
          </p:cNvSpPr>
          <p:nvPr/>
        </p:nvSpPr>
        <p:spPr bwMode="auto">
          <a:xfrm>
            <a:off x="250825" y="-26988"/>
            <a:ext cx="234632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6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감각생리학</a:t>
            </a:r>
          </a:p>
        </p:txBody>
      </p:sp>
      <p:sp>
        <p:nvSpPr>
          <p:cNvPr id="161795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감각세포 </a:t>
            </a:r>
            <a:r>
              <a:rPr lang="en-US" altLang="ko-KR" b="1"/>
              <a:t>(sensory cell)</a:t>
            </a:r>
            <a:r>
              <a:rPr lang="ko-KR" altLang="en-US"/>
              <a:t>은 환경에 대한 정보를 받아들이도록 특수화된 세포이며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감각수용기 </a:t>
            </a:r>
            <a:r>
              <a:rPr lang="en-US" altLang="ko-KR"/>
              <a:t>(sensory receptor)</a:t>
            </a:r>
            <a:r>
              <a:rPr lang="ko-KR" altLang="en-US"/>
              <a:t>라고도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감각수용기의 세포막에는 수용체 단백질이 있고 이온채널의 개폐를 통해서 기능한다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감각세포에는 이온채널과 수용체가 있는데 환경에서 주어지는 자극에 반응한다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전압개폐성</a:t>
            </a:r>
            <a:r>
              <a:rPr lang="en-US" altLang="ko-KR"/>
              <a:t>, </a:t>
            </a:r>
            <a:r>
              <a:rPr lang="ko-KR" altLang="en-US"/>
              <a:t>화학개폐성</a:t>
            </a:r>
            <a:r>
              <a:rPr lang="en-US" altLang="ko-KR"/>
              <a:t>, </a:t>
            </a:r>
            <a:r>
              <a:rPr lang="ko-KR" altLang="en-US"/>
              <a:t>기계적 개폐성 등의 다양한 종류의 채널들이 존재한다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동물의 감각 수용은 세가지 기능으로 분류된다</a:t>
            </a:r>
            <a:r>
              <a:rPr lang="en-US" altLang="ko-KR"/>
              <a:t>.(</a:t>
            </a:r>
            <a:r>
              <a:rPr lang="ko-KR" altLang="en-US"/>
              <a:t>외부환경 감지</a:t>
            </a:r>
            <a:r>
              <a:rPr lang="en-US" altLang="ko-KR"/>
              <a:t>, </a:t>
            </a:r>
            <a:r>
              <a:rPr lang="ko-KR" altLang="en-US"/>
              <a:t>신체 내부환경을 감지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신체의 움직임과 위치를 감지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외수용기는 외부에서 오는 자극</a:t>
            </a:r>
            <a:r>
              <a:rPr lang="en-US" altLang="ko-KR"/>
              <a:t>(</a:t>
            </a:r>
            <a:r>
              <a:rPr lang="ko-KR" altLang="en-US"/>
              <a:t>빛</a:t>
            </a:r>
            <a:r>
              <a:rPr lang="en-US" altLang="ko-KR"/>
              <a:t>, </a:t>
            </a:r>
            <a:r>
              <a:rPr lang="ko-KR" altLang="en-US"/>
              <a:t>화학물</a:t>
            </a:r>
            <a:r>
              <a:rPr lang="en-US" altLang="ko-KR"/>
              <a:t>, </a:t>
            </a:r>
            <a:r>
              <a:rPr lang="ko-KR" altLang="en-US"/>
              <a:t>촉감</a:t>
            </a:r>
            <a:r>
              <a:rPr lang="en-US" altLang="ko-KR"/>
              <a:t>, </a:t>
            </a:r>
            <a:r>
              <a:rPr lang="ko-KR" altLang="en-US"/>
              <a:t>온도</a:t>
            </a:r>
            <a:r>
              <a:rPr lang="en-US" altLang="ko-KR"/>
              <a:t>, </a:t>
            </a:r>
            <a:r>
              <a:rPr lang="ko-KR" altLang="en-US"/>
              <a:t>소리 등</a:t>
            </a:r>
            <a:r>
              <a:rPr lang="en-US" altLang="ko-KR"/>
              <a:t>)</a:t>
            </a:r>
            <a:r>
              <a:rPr lang="ko-KR" altLang="en-US"/>
              <a:t>을 감지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내수용기는 항상성 유지에 핵심적인 신체 내부의 체액에 관한 정보</a:t>
            </a:r>
            <a:r>
              <a:rPr lang="en-US" altLang="ko-KR"/>
              <a:t>(</a:t>
            </a:r>
            <a:r>
              <a:rPr lang="ko-KR" altLang="en-US"/>
              <a:t>혈압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산소농도 등</a:t>
            </a:r>
            <a:r>
              <a:rPr lang="en-US" altLang="ko-KR"/>
              <a:t>)</a:t>
            </a:r>
            <a:r>
              <a:rPr lang="ko-KR" altLang="en-US"/>
              <a:t>를 감지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자기수용기는 신체와 특정신체부분의 움직임과 위치에 대한 정보를 전달한다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내수용기는 다양한 장소에서 혈관이나 소화관 체액과 접촉하고 있고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외수용기는</a:t>
            </a:r>
            <a:r>
              <a:rPr lang="en-US" altLang="ko-KR"/>
              <a:t>(1)</a:t>
            </a:r>
            <a:r>
              <a:rPr lang="ko-KR" altLang="en-US"/>
              <a:t>신체표면에서 들어오는 체감각</a:t>
            </a:r>
            <a:r>
              <a:rPr lang="en-US" altLang="ko-KR"/>
              <a:t>(</a:t>
            </a:r>
            <a:r>
              <a:rPr lang="ko-KR" altLang="en-US"/>
              <a:t>촉각</a:t>
            </a:r>
            <a:r>
              <a:rPr lang="en-US" altLang="ko-KR"/>
              <a:t>, </a:t>
            </a:r>
            <a:r>
              <a:rPr lang="ko-KR" altLang="en-US"/>
              <a:t>압각</a:t>
            </a:r>
            <a:r>
              <a:rPr lang="en-US" altLang="ko-KR"/>
              <a:t>, </a:t>
            </a:r>
            <a:r>
              <a:rPr lang="ko-KR" altLang="en-US"/>
              <a:t>온도</a:t>
            </a:r>
            <a:r>
              <a:rPr lang="en-US" altLang="ko-KR"/>
              <a:t>, </a:t>
            </a:r>
            <a:r>
              <a:rPr lang="ko-KR" altLang="en-US"/>
              <a:t>통각</a:t>
            </a:r>
            <a:r>
              <a:rPr lang="en-US" altLang="ko-KR"/>
              <a:t>, </a:t>
            </a:r>
            <a:r>
              <a:rPr lang="ko-KR" altLang="en-US"/>
              <a:t>전기장</a:t>
            </a:r>
            <a:r>
              <a:rPr lang="en-US" altLang="ko-KR"/>
              <a:t>)</a:t>
            </a:r>
            <a:r>
              <a:rPr lang="ko-KR" altLang="en-US"/>
              <a:t>과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(2)</a:t>
            </a:r>
            <a:r>
              <a:rPr lang="ko-KR" altLang="en-US"/>
              <a:t>시각</a:t>
            </a:r>
            <a:r>
              <a:rPr lang="en-US" altLang="ko-KR"/>
              <a:t>, </a:t>
            </a:r>
            <a:r>
              <a:rPr lang="ko-KR" altLang="en-US"/>
              <a:t>청각</a:t>
            </a:r>
            <a:r>
              <a:rPr lang="en-US" altLang="ko-KR"/>
              <a:t>, </a:t>
            </a:r>
            <a:r>
              <a:rPr lang="ko-KR" altLang="en-US"/>
              <a:t>미각</a:t>
            </a:r>
            <a:r>
              <a:rPr lang="en-US" altLang="ko-KR"/>
              <a:t>, </a:t>
            </a:r>
            <a:r>
              <a:rPr lang="ko-KR" altLang="en-US"/>
              <a:t>후각과 같은 특수 감각을 받아들임</a:t>
            </a:r>
            <a:r>
              <a:rPr lang="en-US" altLang="ko-KR"/>
              <a:t>. </a:t>
            </a:r>
            <a:r>
              <a:rPr lang="ko-KR" altLang="en-US"/>
              <a:t>체감각은 체표면에 널리  퍼져있는 다양한 자극에 반응하는 수용기들이</a:t>
            </a:r>
            <a:r>
              <a:rPr lang="en-US" altLang="ko-KR"/>
              <a:t>, </a:t>
            </a:r>
            <a:r>
              <a:rPr lang="ko-KR" altLang="en-US"/>
              <a:t>환경으로부터 다양한 정보들을 받아들이고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특수감각은 특정 위치에 국한된</a:t>
            </a:r>
            <a:r>
              <a:rPr lang="en-US" altLang="ko-KR"/>
              <a:t>(</a:t>
            </a:r>
            <a:r>
              <a:rPr lang="ko-KR" altLang="en-US"/>
              <a:t>감각기관</a:t>
            </a:r>
            <a:r>
              <a:rPr lang="en-US" altLang="ko-KR"/>
              <a:t>), </a:t>
            </a:r>
            <a:r>
              <a:rPr lang="ko-KR" altLang="en-US"/>
              <a:t>특수한 환경자극에만 반응하는 특화된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수용기에 의해 받아들여진다</a:t>
            </a:r>
            <a:r>
              <a:rPr lang="en-US" altLang="ko-KR"/>
              <a:t>. </a:t>
            </a:r>
            <a:r>
              <a:rPr lang="ko-KR" altLang="en-US"/>
              <a:t>자기수용 감각은 주로 근육</a:t>
            </a:r>
            <a:r>
              <a:rPr lang="en-US" altLang="ko-KR"/>
              <a:t>, </a:t>
            </a:r>
            <a:r>
              <a:rPr lang="ko-KR" altLang="en-US"/>
              <a:t>인대</a:t>
            </a:r>
            <a:r>
              <a:rPr lang="en-US" altLang="ko-KR"/>
              <a:t>, </a:t>
            </a:r>
            <a:r>
              <a:rPr lang="ko-KR" altLang="en-US"/>
              <a:t>관절</a:t>
            </a:r>
            <a:r>
              <a:rPr lang="en-US" altLang="ko-KR"/>
              <a:t>, </a:t>
            </a:r>
            <a:r>
              <a:rPr lang="ko-KR" altLang="en-US"/>
              <a:t>속귀에 위치한다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418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6281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6.2 </a:t>
            </a:r>
            <a:r>
              <a:rPr lang="ko-KR" altLang="en-US" b="1"/>
              <a:t>수용기 생리학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하나의 </a:t>
            </a:r>
            <a:r>
              <a:rPr lang="ko-KR" altLang="en-US" b="1"/>
              <a:t>자극</a:t>
            </a:r>
            <a:r>
              <a:rPr lang="en-US" altLang="ko-KR" b="1"/>
              <a:t>(stimulus)</a:t>
            </a:r>
            <a:r>
              <a:rPr lang="ko-KR" altLang="en-US"/>
              <a:t>이란 몸에 의해 감지될 수 있는 변화를 말한다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자극은 다양한 형태로 존재하는데 열</a:t>
            </a:r>
            <a:r>
              <a:rPr lang="en-US" altLang="ko-KR"/>
              <a:t>, </a:t>
            </a:r>
            <a:r>
              <a:rPr lang="ko-KR" altLang="en-US"/>
              <a:t>전자기</a:t>
            </a:r>
            <a:r>
              <a:rPr lang="en-US" altLang="ko-KR"/>
              <a:t>, </a:t>
            </a:r>
            <a:r>
              <a:rPr lang="ko-KR" altLang="en-US"/>
              <a:t>소리</a:t>
            </a:r>
            <a:r>
              <a:rPr lang="en-US" altLang="ko-KR"/>
              <a:t>, </a:t>
            </a:r>
            <a:r>
              <a:rPr lang="ko-KR" altLang="en-US"/>
              <a:t>압력</a:t>
            </a:r>
            <a:r>
              <a:rPr lang="en-US" altLang="ko-KR"/>
              <a:t>, </a:t>
            </a:r>
            <a:r>
              <a:rPr lang="ko-KR" altLang="en-US"/>
              <a:t>화학적 변화들이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구심성 뉴런은 말초신경 말단에 </a:t>
            </a:r>
            <a:r>
              <a:rPr lang="ko-KR" altLang="en-US" b="1"/>
              <a:t>수용기</a:t>
            </a:r>
            <a:r>
              <a:rPr lang="en-US" altLang="ko-KR" b="1"/>
              <a:t>(receptor)</a:t>
            </a:r>
            <a:r>
              <a:rPr lang="ko-KR" altLang="en-US"/>
              <a:t>를 갖는데</a:t>
            </a:r>
            <a:r>
              <a:rPr lang="en-US" altLang="ko-KR"/>
              <a:t>, </a:t>
            </a:r>
            <a:r>
              <a:rPr lang="ko-KR" altLang="en-US"/>
              <a:t>외부 세계와 내부 환경에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있는 자극에 반응한다</a:t>
            </a:r>
            <a:r>
              <a:rPr lang="en-US" altLang="ko-KR"/>
              <a:t>. </a:t>
            </a:r>
            <a:r>
              <a:rPr lang="ko-KR" altLang="en-US"/>
              <a:t>구심성 뉴런이 이런 자극들을 </a:t>
            </a:r>
            <a:r>
              <a:rPr lang="en-US" altLang="ko-KR"/>
              <a:t>CNS</a:t>
            </a:r>
            <a:r>
              <a:rPr lang="ko-KR" altLang="en-US"/>
              <a:t>로 전달할 수 있는 유일한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방법은 활동전위의 전파이므로</a:t>
            </a:r>
            <a:r>
              <a:rPr lang="en-US" altLang="ko-KR"/>
              <a:t>, </a:t>
            </a:r>
            <a:r>
              <a:rPr lang="ko-KR" altLang="en-US"/>
              <a:t>수용기들은 이런 여러 종류의 에너지를 전기 에너지로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변환</a:t>
            </a:r>
            <a:r>
              <a:rPr lang="en-US" altLang="ko-KR"/>
              <a:t>(</a:t>
            </a:r>
            <a:r>
              <a:rPr lang="ko-KR" altLang="en-US"/>
              <a:t>활동전위</a:t>
            </a:r>
            <a:r>
              <a:rPr lang="en-US" altLang="ko-KR"/>
              <a:t>)</a:t>
            </a:r>
            <a:r>
              <a:rPr lang="ko-KR" altLang="en-US"/>
              <a:t>시켜야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특정 형태의 자극에 반응하도록 특수하게 설계된 수용기는 일반적으로 특수 감각기관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(sense organ)</a:t>
            </a:r>
            <a:r>
              <a:rPr lang="ko-KR" altLang="en-US"/>
              <a:t>에 모여 있다</a:t>
            </a:r>
            <a:r>
              <a:rPr lang="en-US" altLang="ko-KR"/>
              <a:t>.</a:t>
            </a:r>
          </a:p>
        </p:txBody>
      </p:sp>
      <p:sp>
        <p:nvSpPr>
          <p:cNvPr id="162820" name="Text Box 7"/>
          <p:cNvSpPr txBox="1">
            <a:spLocks noChangeArrowheads="1"/>
          </p:cNvSpPr>
          <p:nvPr/>
        </p:nvSpPr>
        <p:spPr bwMode="auto">
          <a:xfrm>
            <a:off x="14288" y="3068638"/>
            <a:ext cx="90233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수용기는 다양한 자극에 대해 다른 민감성을 가진다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수용기의 각 형태는 한 종류의 자극에 가장 잘 반응하도록 설계되어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눈에 있는 수용기들은 빛에 가장 민감하고</a:t>
            </a:r>
            <a:r>
              <a:rPr lang="en-US" altLang="ko-KR"/>
              <a:t>, </a:t>
            </a:r>
            <a:r>
              <a:rPr lang="ko-KR" altLang="en-US"/>
              <a:t>귀에 있는 수용기는 소리파장에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피부의 온각수용기는 열에너지에 가장 민감하게 반응한다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어떤 수용기들은 적합한 자극 이외의 다른 자극에 약하게 반응할 수 있지만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이런 경우에도 수용기가 만들어내는 감각은 그 수용기가 원래 반응하는 감각의 </a:t>
            </a:r>
          </a:p>
          <a:p>
            <a:pPr eaLnBrk="1" hangingPunct="1"/>
            <a:r>
              <a:rPr lang="ko-KR" altLang="en-US"/>
              <a:t>  형태이다</a:t>
            </a:r>
            <a:r>
              <a:rPr lang="en-US" altLang="ko-KR"/>
              <a:t>. </a:t>
            </a:r>
            <a:r>
              <a:rPr lang="ko-KR" altLang="en-US"/>
              <a:t>눈 수용기에 적절한 자극은 빛이지만</a:t>
            </a:r>
            <a:r>
              <a:rPr lang="en-US" altLang="ko-KR"/>
              <a:t>, </a:t>
            </a:r>
            <a:r>
              <a:rPr lang="ko-KR" altLang="en-US"/>
              <a:t>기계적 자극에도 약하게 반응할 수 </a:t>
            </a:r>
          </a:p>
          <a:p>
            <a:pPr eaLnBrk="1" hangingPunct="1"/>
            <a:r>
              <a:rPr lang="ko-KR" altLang="en-US"/>
              <a:t>  있다</a:t>
            </a:r>
            <a:r>
              <a:rPr lang="en-US" altLang="ko-KR"/>
              <a:t>. </a:t>
            </a:r>
            <a:r>
              <a:rPr lang="ko-KR" altLang="en-US"/>
              <a:t>주먹으로 눈을 맞으면 별이 보이는데</a:t>
            </a:r>
            <a:r>
              <a:rPr lang="en-US" altLang="ko-KR"/>
              <a:t>, </a:t>
            </a:r>
            <a:r>
              <a:rPr lang="ko-KR" altLang="en-US"/>
              <a:t>물리적 압력이 광수용기를 자극하기 때문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/>
              <a:t>수용기를 반응하는 에너지의 형태에 따라 나누면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광수용기</a:t>
            </a:r>
            <a:r>
              <a:rPr lang="en-US" altLang="ko-KR"/>
              <a:t>(photoreceptor), </a:t>
            </a:r>
            <a:r>
              <a:rPr lang="ko-KR" altLang="en-US"/>
              <a:t>기계수용기</a:t>
            </a:r>
            <a:r>
              <a:rPr lang="en-US" altLang="ko-KR"/>
              <a:t>(mechanoreceptor), </a:t>
            </a:r>
            <a:r>
              <a:rPr lang="ko-KR" altLang="en-US"/>
              <a:t>화학수용기</a:t>
            </a:r>
          </a:p>
          <a:p>
            <a:pPr eaLnBrk="1" hangingPunct="1"/>
            <a:r>
              <a:rPr lang="en-US" altLang="ko-KR"/>
              <a:t>  (chemoreceptor), </a:t>
            </a:r>
            <a:r>
              <a:rPr lang="ko-KR" altLang="en-US"/>
              <a:t>온도수용기</a:t>
            </a:r>
            <a:r>
              <a:rPr lang="en-US" altLang="ko-KR"/>
              <a:t>(thermoreceptor), </a:t>
            </a:r>
            <a:r>
              <a:rPr lang="ko-KR" altLang="en-US"/>
              <a:t>통각수용기</a:t>
            </a:r>
            <a:r>
              <a:rPr lang="en-US" altLang="ko-KR"/>
              <a:t>(nocireceptor),</a:t>
            </a:r>
          </a:p>
          <a:p>
            <a:pPr eaLnBrk="1" hangingPunct="1"/>
            <a:r>
              <a:rPr lang="ko-KR" altLang="en-US"/>
              <a:t>  전기수용기</a:t>
            </a:r>
            <a:r>
              <a:rPr lang="en-US" altLang="ko-KR"/>
              <a:t>(electroreceptor), </a:t>
            </a:r>
            <a:r>
              <a:rPr lang="ko-KR" altLang="en-US"/>
              <a:t>자기장수용기</a:t>
            </a:r>
            <a:r>
              <a:rPr lang="en-US" altLang="ko-KR"/>
              <a:t>(magnetoreceptor)</a:t>
            </a:r>
            <a:r>
              <a:rPr lang="ko-KR" altLang="en-US"/>
              <a:t>등으로 나뉜다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1434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34925" y="-26988"/>
            <a:ext cx="9166225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자극은 수용기의 투과도를 변화시켜 차등전위를 만든다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수용기에는 두 가지 형태가 있는데 </a:t>
            </a:r>
            <a:r>
              <a:rPr lang="en-US" altLang="ko-KR"/>
              <a:t>(1) </a:t>
            </a:r>
            <a:r>
              <a:rPr lang="ko-KR" altLang="en-US"/>
              <a:t>구심성 뉴런의 끝이 특수하게 변형되어 있거나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(2) </a:t>
            </a:r>
            <a:r>
              <a:rPr lang="ko-KR" altLang="en-US"/>
              <a:t>뉴런의 </a:t>
            </a:r>
            <a:r>
              <a:rPr lang="en-US" altLang="ko-KR"/>
              <a:t>axon </a:t>
            </a:r>
            <a:r>
              <a:rPr lang="ko-KR" altLang="en-US"/>
              <a:t>말단 부분에 결합된 별개의 세포인 경우가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수용기를 자극하면 막 투과성의 변화가 일어나는데</a:t>
            </a:r>
            <a:r>
              <a:rPr lang="en-US" altLang="ko-KR"/>
              <a:t>, </a:t>
            </a:r>
            <a:r>
              <a:rPr lang="ko-KR" altLang="en-US"/>
              <a:t>대개 비특이적 이온채널이 열린다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이런 투과성의 변화가 생기는 과정은 수용기의 형태별로 다양하다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대개 </a:t>
            </a:r>
            <a:r>
              <a:rPr lang="en-US" altLang="ko-KR"/>
              <a:t>Na</a:t>
            </a:r>
            <a:r>
              <a:rPr lang="ko-KR" altLang="en-US"/>
              <a:t>이 세포 속으로 유입됨으로써 수용기 막의 탈분극이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전위의 국지적 탈분극 변화가</a:t>
            </a:r>
            <a:r>
              <a:rPr lang="en-US" altLang="ko-KR"/>
              <a:t> </a:t>
            </a:r>
            <a:r>
              <a:rPr lang="ko-KR" altLang="en-US"/>
              <a:t>별개의 수용기에서 일어나면 수용기전위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(receptor potential)</a:t>
            </a:r>
            <a:r>
              <a:rPr lang="ko-KR" altLang="en-US"/>
              <a:t>라 하고</a:t>
            </a:r>
            <a:r>
              <a:rPr lang="en-US" altLang="ko-KR"/>
              <a:t>,  </a:t>
            </a:r>
            <a:r>
              <a:rPr lang="ko-KR" altLang="en-US"/>
              <a:t>구심성 뉴런의 특수화된 말단에서 일어나면 </a:t>
            </a:r>
          </a:p>
          <a:p>
            <a:pPr eaLnBrk="1" hangingPunct="1"/>
            <a:r>
              <a:rPr lang="ko-KR" altLang="en-US"/>
              <a:t>  발생기전위</a:t>
            </a:r>
            <a:r>
              <a:rPr lang="en-US" altLang="ko-KR"/>
              <a:t>(generator potential)</a:t>
            </a:r>
            <a:r>
              <a:rPr lang="ko-KR" altLang="en-US"/>
              <a:t>라 부른다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전위는 차등전위인데</a:t>
            </a:r>
            <a:r>
              <a:rPr lang="en-US" altLang="ko-KR"/>
              <a:t>, </a:t>
            </a:r>
            <a:r>
              <a:rPr lang="ko-KR" altLang="en-US"/>
              <a:t>진폭과 지속시간은 자극의 강도와 속도에 따라 달라진다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자극이 더 강할수록 투과도의 변화는 더 커지고 수용기</a:t>
            </a:r>
            <a:r>
              <a:rPr lang="en-US" altLang="ko-KR"/>
              <a:t>(</a:t>
            </a:r>
            <a:r>
              <a:rPr lang="ko-KR" altLang="en-US"/>
              <a:t>또는 발생기</a:t>
            </a:r>
            <a:r>
              <a:rPr lang="en-US" altLang="ko-KR"/>
              <a:t>)</a:t>
            </a:r>
            <a:r>
              <a:rPr lang="ko-KR" altLang="en-US"/>
              <a:t>전위도 더 커진다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모든 차등 전위들 처럼 수용기 전위도 불응기를 갖지 않으므로 신속히 이어지는</a:t>
            </a:r>
          </a:p>
          <a:p>
            <a:pPr eaLnBrk="1" hangingPunct="1"/>
            <a:r>
              <a:rPr lang="ko-KR" altLang="en-US"/>
              <a:t>  자극에 반응할 때 누적된다</a:t>
            </a:r>
            <a:r>
              <a:rPr lang="en-US" altLang="ko-KR"/>
              <a:t>.</a:t>
            </a:r>
          </a:p>
        </p:txBody>
      </p:sp>
      <p:pic>
        <p:nvPicPr>
          <p:cNvPr id="163843" name="Picture 5" descr="6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28563" r="3366" b="33324"/>
          <a:stretch>
            <a:fillRect/>
          </a:stretch>
        </p:blipFill>
        <p:spPr bwMode="auto">
          <a:xfrm>
            <a:off x="323850" y="3644900"/>
            <a:ext cx="835183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 Box 6"/>
          <p:cNvSpPr txBox="1">
            <a:spLocks noChangeArrowheads="1"/>
          </p:cNvSpPr>
          <p:nvPr/>
        </p:nvSpPr>
        <p:spPr bwMode="auto">
          <a:xfrm>
            <a:off x="250825" y="6061075"/>
            <a:ext cx="39798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수용기전위</a:t>
            </a:r>
            <a:r>
              <a:rPr lang="en-US" altLang="ko-KR" sz="1600"/>
              <a:t>: </a:t>
            </a:r>
            <a:r>
              <a:rPr lang="ko-KR" altLang="en-US" sz="1600"/>
              <a:t>별개의 수용기에서 분비되는 </a:t>
            </a:r>
          </a:p>
          <a:p>
            <a:pPr eaLnBrk="1" hangingPunct="1"/>
            <a:r>
              <a:rPr lang="ko-KR" altLang="en-US" sz="1600"/>
              <a:t>화학물질이 화학개폐성 </a:t>
            </a:r>
            <a:r>
              <a:rPr lang="en-US" altLang="ko-KR" sz="1600"/>
              <a:t>Na </a:t>
            </a:r>
            <a:r>
              <a:rPr lang="ko-KR" altLang="en-US" sz="1600"/>
              <a:t>채널을 열어</a:t>
            </a:r>
          </a:p>
          <a:p>
            <a:pPr eaLnBrk="1" hangingPunct="1"/>
            <a:r>
              <a:rPr lang="ko-KR" altLang="en-US" sz="1600"/>
              <a:t>활동전위가 시작된다</a:t>
            </a:r>
            <a:r>
              <a:rPr lang="en-US" altLang="ko-KR" sz="1600"/>
              <a:t>.</a:t>
            </a:r>
          </a:p>
        </p:txBody>
      </p:sp>
      <p:sp>
        <p:nvSpPr>
          <p:cNvPr id="163845" name="Text Box 7"/>
          <p:cNvSpPr txBox="1">
            <a:spLocks noChangeArrowheads="1"/>
          </p:cNvSpPr>
          <p:nvPr/>
        </p:nvSpPr>
        <p:spPr bwMode="auto">
          <a:xfrm>
            <a:off x="4500563" y="6021388"/>
            <a:ext cx="46434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발생기전위</a:t>
            </a:r>
            <a:r>
              <a:rPr lang="en-US" altLang="ko-KR" sz="1600"/>
              <a:t>:</a:t>
            </a:r>
            <a:r>
              <a:rPr lang="ko-KR" altLang="en-US" sz="1600"/>
              <a:t>탈분극된 수용기말단과 구심성</a:t>
            </a:r>
          </a:p>
          <a:p>
            <a:pPr eaLnBrk="1" hangingPunct="1"/>
            <a:r>
              <a:rPr lang="en-US" altLang="ko-KR" sz="1600"/>
              <a:t>axon</a:t>
            </a:r>
            <a:r>
              <a:rPr lang="ko-KR" altLang="en-US" sz="1600"/>
              <a:t>사이에 흐르는 국소 전류흐름에 의해</a:t>
            </a:r>
          </a:p>
          <a:p>
            <a:pPr eaLnBrk="1" hangingPunct="1"/>
            <a:r>
              <a:rPr lang="ko-KR" altLang="en-US" sz="1600"/>
              <a:t>전압개폐성 </a:t>
            </a:r>
            <a:r>
              <a:rPr lang="en-US" altLang="ko-KR" sz="1600"/>
              <a:t>Na</a:t>
            </a:r>
            <a:r>
              <a:rPr lang="ko-KR" altLang="en-US" sz="1600"/>
              <a:t>채널이 열려 활동전위가 시작된다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3332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64867" name="Text Box 5"/>
          <p:cNvSpPr txBox="1">
            <a:spLocks noChangeArrowheads="1"/>
          </p:cNvSpPr>
          <p:nvPr/>
        </p:nvSpPr>
        <p:spPr bwMode="auto">
          <a:xfrm>
            <a:off x="158750" y="50800"/>
            <a:ext cx="885507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수용기전위는 구심성 뉴런에서 활동전위를 개시한다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수용기</a:t>
            </a:r>
            <a:r>
              <a:rPr lang="en-US" altLang="ko-KR"/>
              <a:t>(</a:t>
            </a:r>
            <a:r>
              <a:rPr lang="ko-KR" altLang="en-US"/>
              <a:t>또는 발생기</a:t>
            </a:r>
            <a:r>
              <a:rPr lang="en-US" altLang="ko-KR"/>
              <a:t>)</a:t>
            </a:r>
            <a:r>
              <a:rPr lang="ko-KR" altLang="en-US"/>
              <a:t>전위는 충분한 크기가 되면 수용기에 인접한 구심성 뉴런에서 </a:t>
            </a:r>
          </a:p>
          <a:p>
            <a:pPr eaLnBrk="1" hangingPunct="1"/>
            <a:r>
              <a:rPr lang="en-US" altLang="ko-KR"/>
              <a:t>  Na </a:t>
            </a:r>
            <a:r>
              <a:rPr lang="ko-KR" altLang="en-US"/>
              <a:t>채널을 열어 활동전위를 개시한다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-Na </a:t>
            </a:r>
            <a:r>
              <a:rPr lang="ko-KR" altLang="en-US"/>
              <a:t>채널이 열리는 방법은 수용기가 별개의 세포냐 아니냐에 따라 달라진다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별개의 수용기의 경우 수용기전위는 신경전달물질의 분비를 일으키고</a:t>
            </a:r>
            <a:r>
              <a:rPr lang="en-US" altLang="ko-KR"/>
              <a:t>, </a:t>
            </a:r>
            <a:r>
              <a:rPr lang="ko-KR" altLang="en-US"/>
              <a:t>이 물질이</a:t>
            </a:r>
          </a:p>
          <a:p>
            <a:pPr eaLnBrk="1" hangingPunct="1"/>
            <a:r>
              <a:rPr lang="ko-KR" altLang="en-US"/>
              <a:t>  시냅스로 연결된 구심성 뉴런에 확산되어 전달된다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신경전달물질이 구심성 뉴런의 특정 수용체에 결합하면 화학개폐성 </a:t>
            </a:r>
            <a:r>
              <a:rPr lang="en-US" altLang="ko-KR"/>
              <a:t>Na </a:t>
            </a:r>
            <a:r>
              <a:rPr lang="ko-KR" altLang="en-US"/>
              <a:t>채널이 열림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특수화된 구심성 말단의 경우</a:t>
            </a:r>
            <a:r>
              <a:rPr lang="en-US" altLang="ko-KR"/>
              <a:t>, </a:t>
            </a:r>
            <a:r>
              <a:rPr lang="ko-KR" altLang="en-US"/>
              <a:t>발생기전위가 만들어지는 수용기의 활성화된 말단 </a:t>
            </a:r>
          </a:p>
          <a:p>
            <a:pPr eaLnBrk="1" hangingPunct="1"/>
            <a:r>
              <a:rPr lang="ko-KR" altLang="en-US"/>
              <a:t>  부위와 수구심성 섬유 사이에 국소 전류가 흘러 전압개폐성 </a:t>
            </a:r>
            <a:r>
              <a:rPr lang="en-US" altLang="ko-KR"/>
              <a:t>Na </a:t>
            </a:r>
            <a:r>
              <a:rPr lang="ko-KR" altLang="en-US"/>
              <a:t>채널이 열린다</a:t>
            </a:r>
            <a:r>
              <a:rPr lang="en-US" altLang="ko-KR"/>
              <a:t>.</a:t>
            </a:r>
          </a:p>
        </p:txBody>
      </p:sp>
      <p:grpSp>
        <p:nvGrpSpPr>
          <p:cNvPr id="164868" name="Group 7"/>
          <p:cNvGrpSpPr>
            <a:grpSpLocks/>
          </p:cNvGrpSpPr>
          <p:nvPr/>
        </p:nvGrpSpPr>
        <p:grpSpPr bwMode="auto">
          <a:xfrm>
            <a:off x="23813" y="2708275"/>
            <a:ext cx="5064125" cy="3946525"/>
            <a:chOff x="204" y="1706"/>
            <a:chExt cx="3190" cy="2486"/>
          </a:xfrm>
        </p:grpSpPr>
        <p:pic>
          <p:nvPicPr>
            <p:cNvPr id="164870" name="Picture 4" descr="6-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3" t="4761" r="10100" b="7617"/>
            <a:stretch>
              <a:fillRect/>
            </a:stretch>
          </p:blipFill>
          <p:spPr bwMode="auto">
            <a:xfrm>
              <a:off x="204" y="1706"/>
              <a:ext cx="3175" cy="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4871" name="Text Box 6"/>
            <p:cNvSpPr txBox="1">
              <a:spLocks noChangeArrowheads="1"/>
            </p:cNvSpPr>
            <p:nvPr/>
          </p:nvSpPr>
          <p:spPr bwMode="auto">
            <a:xfrm>
              <a:off x="1198" y="2565"/>
              <a:ext cx="21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ko-KR" altLang="en-US" sz="1200"/>
                <a:t>구심성 뉴런에서 활동전위가 만들어지는 장소는 </a:t>
              </a:r>
            </a:p>
            <a:p>
              <a:pPr eaLnBrk="1" hangingPunct="1"/>
              <a:r>
                <a:rPr lang="ko-KR" altLang="en-US" sz="1200"/>
                <a:t>세포체와 멀리 떨어져 있다</a:t>
              </a:r>
              <a:endParaRPr lang="en-US" altLang="ko-KR" sz="1200"/>
            </a:p>
          </p:txBody>
        </p:sp>
      </p:grpSp>
      <p:sp>
        <p:nvSpPr>
          <p:cNvPr id="164869" name="Text Box 8"/>
          <p:cNvSpPr txBox="1">
            <a:spLocks noChangeArrowheads="1"/>
          </p:cNvSpPr>
          <p:nvPr/>
        </p:nvSpPr>
        <p:spPr bwMode="auto">
          <a:xfrm>
            <a:off x="5076825" y="2849563"/>
            <a:ext cx="40703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자극의 강도는 수용기 전위의 크기로 </a:t>
            </a:r>
          </a:p>
          <a:p>
            <a:pPr eaLnBrk="1" hangingPunct="1"/>
            <a:r>
              <a:rPr lang="ko-KR" altLang="en-US"/>
              <a:t>반영된다</a:t>
            </a:r>
            <a:r>
              <a:rPr lang="en-US" altLang="ko-KR"/>
              <a:t>. </a:t>
            </a:r>
            <a:r>
              <a:rPr lang="ko-KR" altLang="en-US"/>
              <a:t>또한 수용기 전위가 클수록</a:t>
            </a:r>
          </a:p>
          <a:p>
            <a:pPr eaLnBrk="1" hangingPunct="1"/>
            <a:r>
              <a:rPr lang="ko-KR" altLang="en-US"/>
              <a:t>구심성 뉴런에서 발생하는 활동전위의</a:t>
            </a:r>
          </a:p>
          <a:p>
            <a:pPr eaLnBrk="1" hangingPunct="1"/>
            <a:r>
              <a:rPr lang="ko-KR" altLang="en-US"/>
              <a:t>빈도가 커진다</a:t>
            </a:r>
            <a:r>
              <a:rPr lang="en-US" altLang="ko-KR"/>
              <a:t>. (</a:t>
            </a:r>
            <a:r>
              <a:rPr lang="ko-KR" altLang="en-US"/>
              <a:t>더 큰 활동전위가</a:t>
            </a:r>
          </a:p>
          <a:p>
            <a:pPr eaLnBrk="1" hangingPunct="1"/>
            <a:r>
              <a:rPr lang="ko-KR" altLang="en-US"/>
              <a:t>생기지는 않는다</a:t>
            </a:r>
            <a:r>
              <a:rPr lang="en-US" altLang="ko-KR"/>
              <a:t>)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 b="1"/>
              <a:t>자극이 강할수록 활동전위의 </a:t>
            </a:r>
          </a:p>
          <a:p>
            <a:pPr eaLnBrk="1" hangingPunct="1"/>
            <a:r>
              <a:rPr lang="ko-KR" altLang="en-US" b="1"/>
              <a:t>빈도가 크고</a:t>
            </a:r>
            <a:r>
              <a:rPr lang="en-US" altLang="ko-KR"/>
              <a:t>, 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/>
              <a:t>더 강한 자극은 대체적으로 더 넓은</a:t>
            </a:r>
          </a:p>
          <a:p>
            <a:pPr eaLnBrk="1" hangingPunct="1"/>
            <a:r>
              <a:rPr lang="ko-KR" altLang="en-US"/>
              <a:t>영역에 영향을 미치므로 더 많은</a:t>
            </a:r>
          </a:p>
          <a:p>
            <a:pPr eaLnBrk="1" hangingPunct="1"/>
            <a:r>
              <a:rPr lang="ko-KR" altLang="en-US"/>
              <a:t>수용기들을 자극한다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2909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6-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22375" r="3030" b="23804"/>
          <a:stretch>
            <a:fillRect/>
          </a:stretch>
        </p:blipFill>
        <p:spPr>
          <a:xfrm>
            <a:off x="468313" y="1158875"/>
            <a:ext cx="8196262" cy="3333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5891" name="Text Box 5"/>
          <p:cNvSpPr txBox="1">
            <a:spLocks noChangeArrowheads="1"/>
          </p:cNvSpPr>
          <p:nvPr/>
        </p:nvSpPr>
        <p:spPr bwMode="auto">
          <a:xfrm>
            <a:off x="231775" y="50800"/>
            <a:ext cx="498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6.3 </a:t>
            </a:r>
            <a:r>
              <a:rPr lang="ko-KR" altLang="en-US" b="1"/>
              <a:t>광수용</a:t>
            </a:r>
            <a:r>
              <a:rPr lang="en-US" altLang="ko-KR" b="1"/>
              <a:t>(photoreception):</a:t>
            </a:r>
            <a:r>
              <a:rPr lang="ko-KR" altLang="en-US" b="1"/>
              <a:t>눈과 시각</a:t>
            </a:r>
          </a:p>
          <a:p>
            <a:pPr eaLnBrk="1" hangingPunct="1"/>
            <a:r>
              <a:rPr lang="ko-KR" altLang="en-US"/>
              <a:t>눈으로 들어오는 빛의 양은 홍채에서 조절된다</a:t>
            </a:r>
            <a:r>
              <a:rPr lang="en-US" altLang="ko-KR"/>
              <a:t>.</a:t>
            </a:r>
          </a:p>
        </p:txBody>
      </p:sp>
      <p:sp>
        <p:nvSpPr>
          <p:cNvPr id="165892" name="Text Box 6"/>
          <p:cNvSpPr txBox="1">
            <a:spLocks noChangeArrowheads="1"/>
          </p:cNvSpPr>
          <p:nvPr/>
        </p:nvSpPr>
        <p:spPr bwMode="auto">
          <a:xfrm>
            <a:off x="6516688" y="4543425"/>
            <a:ext cx="2317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동공확대는 위험에</a:t>
            </a:r>
          </a:p>
          <a:p>
            <a:pPr eaLnBrk="1" hangingPunct="1"/>
            <a:r>
              <a:rPr lang="ko-KR" altLang="en-US"/>
              <a:t>노출되었을 때</a:t>
            </a:r>
          </a:p>
          <a:p>
            <a:pPr eaLnBrk="1" hangingPunct="1"/>
            <a:r>
              <a:rPr lang="ko-KR" altLang="en-US"/>
              <a:t>교감신경계의 활동에</a:t>
            </a:r>
          </a:p>
          <a:p>
            <a:pPr eaLnBrk="1" hangingPunct="1"/>
            <a:r>
              <a:rPr lang="ko-KR" altLang="en-US"/>
              <a:t>의해 일어난다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120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6-1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7141" r="14812" b="7141"/>
          <a:stretch>
            <a:fillRect/>
          </a:stretch>
        </p:blipFill>
        <p:spPr>
          <a:xfrm>
            <a:off x="755650" y="563563"/>
            <a:ext cx="7272338" cy="6294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6915" name="Text Box 5"/>
          <p:cNvSpPr txBox="1">
            <a:spLocks noChangeArrowheads="1"/>
          </p:cNvSpPr>
          <p:nvPr/>
        </p:nvSpPr>
        <p:spPr bwMode="auto">
          <a:xfrm>
            <a:off x="158750" y="-22225"/>
            <a:ext cx="843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렌즈조절</a:t>
            </a:r>
            <a:r>
              <a:rPr lang="en-US" altLang="ko-KR"/>
              <a:t>(</a:t>
            </a:r>
            <a:r>
              <a:rPr lang="ko-KR" altLang="en-US"/>
              <a:t>가까운 거리 및 먼 거리의 물체를 망막에 초점이 맺히도록 렌즈를 조절</a:t>
            </a:r>
            <a:r>
              <a:rPr lang="en-US" altLang="ko-KR"/>
              <a:t>)</a:t>
            </a:r>
          </a:p>
        </p:txBody>
      </p:sp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468313" y="692150"/>
            <a:ext cx="4267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모양체근은 환상</a:t>
            </a:r>
            <a:r>
              <a:rPr lang="en-US" altLang="ko-KR" sz="1600"/>
              <a:t>(</a:t>
            </a:r>
            <a:r>
              <a:rPr lang="ko-KR" altLang="en-US" sz="1600"/>
              <a:t>원형</a:t>
            </a:r>
            <a:r>
              <a:rPr lang="en-US" altLang="ko-KR" sz="1600"/>
              <a:t>)</a:t>
            </a:r>
            <a:r>
              <a:rPr lang="ko-KR" altLang="en-US" sz="1600"/>
              <a:t>의 근육으로 이완되면 </a:t>
            </a:r>
          </a:p>
          <a:p>
            <a:pPr eaLnBrk="1" hangingPunct="1"/>
            <a:r>
              <a:rPr lang="ko-KR" altLang="en-US" sz="1600"/>
              <a:t>렌즈가 당겨져서 납작해지고</a:t>
            </a:r>
            <a:r>
              <a:rPr lang="en-US" altLang="ko-KR" sz="1600"/>
              <a:t>, </a:t>
            </a:r>
          </a:p>
          <a:p>
            <a:pPr eaLnBrk="1" hangingPunct="1"/>
            <a:r>
              <a:rPr lang="ko-KR" altLang="en-US" sz="1600"/>
              <a:t>수축되면 랜즈가 두꺼워진다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774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67939" name="Picture 4" descr="6-1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7141" r="2693" b="9521"/>
          <a:stretch>
            <a:fillRect/>
          </a:stretch>
        </p:blipFill>
        <p:spPr>
          <a:xfrm>
            <a:off x="755650" y="1268413"/>
            <a:ext cx="7981950" cy="5026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158750" y="50800"/>
            <a:ext cx="7337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빛은 광수용기에 도달하기 전에 망막의 여러 층을 통과해야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눈의 주요한 기능은 환경에서 오는 빛줄기를 망막의 광수용기 세포인</a:t>
            </a:r>
          </a:p>
          <a:p>
            <a:pPr eaLnBrk="1" hangingPunct="1"/>
            <a:r>
              <a:rPr lang="ko-KR" altLang="en-US"/>
              <a:t>  간상세포와 원뿔세포 위에 초점을 맞추는 것이다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광수용기는 빛에너지를 전기신호로 바꿔 </a:t>
            </a:r>
            <a:r>
              <a:rPr lang="en-US" altLang="ko-KR"/>
              <a:t>CNS</a:t>
            </a:r>
            <a:r>
              <a:rPr lang="ko-KR" altLang="en-US"/>
              <a:t>로 전달한다</a:t>
            </a:r>
            <a:r>
              <a:rPr lang="en-US" altLang="ko-KR"/>
              <a:t>.</a:t>
            </a: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158750" y="6183313"/>
            <a:ext cx="879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망막의 층</a:t>
            </a:r>
            <a:r>
              <a:rPr lang="en-US" altLang="ko-KR"/>
              <a:t>. </a:t>
            </a:r>
            <a:r>
              <a:rPr lang="ko-KR" altLang="en-US"/>
              <a:t>망막의 시각경로는 광수용기세포에서 쌍극세포로</a:t>
            </a:r>
            <a:r>
              <a:rPr lang="en-US" altLang="ko-KR"/>
              <a:t>, </a:t>
            </a:r>
            <a:r>
              <a:rPr lang="ko-KR" altLang="en-US"/>
              <a:t>그리고 신경절세포로 </a:t>
            </a:r>
          </a:p>
          <a:p>
            <a:pPr eaLnBrk="1" hangingPunct="1"/>
            <a:r>
              <a:rPr lang="ko-KR" altLang="en-US"/>
              <a:t>이어진다</a:t>
            </a:r>
            <a:r>
              <a:rPr lang="en-US" altLang="ko-KR"/>
              <a:t>. </a:t>
            </a:r>
            <a:r>
              <a:rPr lang="ko-KR" altLang="en-US"/>
              <a:t>수평세포와 아마크린세포는 시각입력을 국소적으로 처리하는 과정에 참여</a:t>
            </a:r>
          </a:p>
        </p:txBody>
      </p:sp>
    </p:spTree>
    <p:extLst>
      <p:ext uri="{BB962C8B-B14F-4D97-AF65-F5344CB8AC3E}">
        <p14:creationId xmlns:p14="http://schemas.microsoft.com/office/powerpoint/2010/main" val="1054225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0" y="0"/>
            <a:ext cx="92519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자율신경계의 신경전달물질에 대한 수용체에는 여러 종류가 있다</a:t>
            </a:r>
            <a:r>
              <a:rPr lang="en-US" altLang="ko-KR" b="1"/>
              <a:t>.</a:t>
            </a: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자율신경전달물질과 부신수질 호르몬은 어떤 조직에서는 활동을 증가시키고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어떤 조직에서는 활동을 억제시키므로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 b="1"/>
              <a:t>특정한 반응은 화학물질의 특성에 의해 좌우되는 것이 아니라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  </a:t>
            </a:r>
            <a:r>
              <a:rPr lang="ko-KR" altLang="en-US" b="1"/>
              <a:t>반응하는 조직세포의 특성에 따라 결정된다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반응하는 조직세포는 이런 화학물질에 반응하는 한 종류 이상의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세포막 수용체 단백질을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신경전달물질이 이 수용체에 결합하면 조직 특유의 반응을 일으킨다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1. </a:t>
            </a:r>
            <a:r>
              <a:rPr lang="ko-KR" altLang="en-US"/>
              <a:t>콜린 수용체 </a:t>
            </a:r>
            <a:r>
              <a:rPr lang="en-US" altLang="ko-KR"/>
              <a:t>(cholinergic receptor).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두 종류의 아세틸콜린 수용체가 있는데 특별한 약물에 반응하는 정도에 따라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  <a:r>
              <a:rPr lang="ko-KR" altLang="en-US" b="1"/>
              <a:t>니코틴 수용체</a:t>
            </a:r>
            <a:r>
              <a:rPr lang="ko-KR" altLang="en-US"/>
              <a:t>와 </a:t>
            </a:r>
            <a:r>
              <a:rPr lang="ko-KR" altLang="en-US" b="1"/>
              <a:t>무스카린 수용체</a:t>
            </a:r>
            <a:r>
              <a:rPr lang="ko-KR" altLang="en-US"/>
              <a:t>로 나눈다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 b="1"/>
              <a:t>니코틴 수용체</a:t>
            </a:r>
            <a:r>
              <a:rPr lang="ko-KR" altLang="en-US"/>
              <a:t>는 모든 자율신경계의 신경절후 세포체에서 발견되며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</a:t>
            </a:r>
            <a:r>
              <a:rPr lang="ko-KR" altLang="en-US"/>
              <a:t>교감 및 부교감 신경절전 섬유에서 분비되는 아세틸콜린에 반응한다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니코틴 수용체에 </a:t>
            </a:r>
            <a:r>
              <a:rPr lang="en-US" altLang="ko-KR"/>
              <a:t>ACh</a:t>
            </a:r>
            <a:r>
              <a:rPr lang="ko-KR" altLang="en-US"/>
              <a:t>이 결합하면 신경절후 세포체의 양이온 채널이 열리면서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  <a:r>
              <a:rPr lang="en-US" altLang="ko-KR"/>
              <a:t>Na</a:t>
            </a:r>
            <a:r>
              <a:rPr lang="ko-KR" altLang="en-US"/>
              <a:t>와 </a:t>
            </a:r>
            <a:r>
              <a:rPr lang="en-US" altLang="ko-KR"/>
              <a:t>K</a:t>
            </a:r>
            <a:r>
              <a:rPr lang="ko-KR" altLang="en-US"/>
              <a:t>가 투과된다</a:t>
            </a:r>
            <a:r>
              <a:rPr lang="en-US" altLang="ko-KR"/>
              <a:t>. </a:t>
            </a:r>
            <a:r>
              <a:rPr lang="ko-KR" altLang="en-US"/>
              <a:t>이때 </a:t>
            </a:r>
            <a:r>
              <a:rPr lang="en-US" altLang="ko-KR"/>
              <a:t>Na</a:t>
            </a:r>
            <a:r>
              <a:rPr lang="ko-KR" altLang="en-US"/>
              <a:t>에 대한 전기화학적 기울기가 더 커서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  <a:r>
              <a:rPr lang="en-US" altLang="ko-KR"/>
              <a:t>Na</a:t>
            </a:r>
            <a:r>
              <a:rPr lang="ko-KR" altLang="en-US"/>
              <a:t>가 들어오는 양이</a:t>
            </a:r>
            <a:r>
              <a:rPr lang="en-US" altLang="ko-KR"/>
              <a:t>, K</a:t>
            </a:r>
            <a:r>
              <a:rPr lang="ko-KR" altLang="en-US"/>
              <a:t>가 빠져나가는 양보다 더 많아</a:t>
            </a:r>
            <a:r>
              <a:rPr lang="en-US" altLang="ko-KR"/>
              <a:t>, </a:t>
            </a:r>
            <a:r>
              <a:rPr lang="ko-KR" altLang="en-US"/>
              <a:t>신경절후 세포는 탈분극 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</a:t>
            </a:r>
            <a:endParaRPr lang="en-US" altLang="ko-KR" b="1"/>
          </a:p>
        </p:txBody>
      </p:sp>
    </p:spTree>
    <p:extLst>
      <p:ext uri="{BB962C8B-B14F-4D97-AF65-F5344CB8AC3E}">
        <p14:creationId xmlns:p14="http://schemas.microsoft.com/office/powerpoint/2010/main" val="3339833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68963" name="Picture 4" descr="6-1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4285" r="12456" b="7141"/>
          <a:stretch>
            <a:fillRect/>
          </a:stretch>
        </p:blipFill>
        <p:spPr>
          <a:xfrm>
            <a:off x="395288" y="333375"/>
            <a:ext cx="7848600" cy="64595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8964" name="Text Box 5"/>
          <p:cNvSpPr txBox="1">
            <a:spLocks noChangeArrowheads="1"/>
          </p:cNvSpPr>
          <p:nvPr/>
        </p:nvSpPr>
        <p:spPr bwMode="auto">
          <a:xfrm>
            <a:off x="158750" y="-22225"/>
            <a:ext cx="650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망막세포는 광 변환을 통해 빛 자극을 신경신호로 전환시킨다</a:t>
            </a:r>
            <a:r>
              <a:rPr lang="en-US" altLang="ko-KR"/>
              <a:t>.</a:t>
            </a:r>
          </a:p>
        </p:txBody>
      </p:sp>
      <p:sp>
        <p:nvSpPr>
          <p:cNvPr id="168965" name="Text Box 6"/>
          <p:cNvSpPr txBox="1">
            <a:spLocks noChangeArrowheads="1"/>
          </p:cNvSpPr>
          <p:nvPr/>
        </p:nvSpPr>
        <p:spPr bwMode="auto">
          <a:xfrm>
            <a:off x="4592638" y="333375"/>
            <a:ext cx="4443412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/>
              <a:t>광수용기</a:t>
            </a:r>
            <a:r>
              <a:rPr lang="en-US" altLang="ko-KR" sz="1400"/>
              <a:t>. (a) </a:t>
            </a:r>
            <a:r>
              <a:rPr lang="ko-KR" altLang="en-US" sz="1400"/>
              <a:t>눈의 광수용기인 간상세포</a:t>
            </a:r>
            <a:r>
              <a:rPr lang="en-US" altLang="ko-KR" sz="1400"/>
              <a:t>, </a:t>
            </a:r>
            <a:r>
              <a:rPr lang="ko-KR" altLang="en-US" sz="1400"/>
              <a:t>원뿔세포의 </a:t>
            </a:r>
          </a:p>
          <a:p>
            <a:pPr eaLnBrk="1" hangingPunct="1"/>
            <a:r>
              <a:rPr lang="ko-KR" altLang="en-US" sz="1400"/>
              <a:t>세 부분에 대한 모식도</a:t>
            </a:r>
            <a:r>
              <a:rPr lang="en-US" altLang="ko-KR" sz="1400"/>
              <a:t>. </a:t>
            </a:r>
            <a:r>
              <a:rPr lang="ko-KR" altLang="en-US" sz="1400"/>
              <a:t>간상세포와 원뿔세포의 </a:t>
            </a:r>
          </a:p>
          <a:p>
            <a:pPr eaLnBrk="1" hangingPunct="1"/>
            <a:r>
              <a:rPr lang="ko-KR" altLang="en-US" sz="1400"/>
              <a:t>바깥 부위에는 광색소 분자를 많ㅇ이 함유한 납작한 </a:t>
            </a:r>
          </a:p>
          <a:p>
            <a:pPr eaLnBrk="1" hangingPunct="1"/>
            <a:r>
              <a:rPr lang="ko-KR" altLang="en-US" sz="1400"/>
              <a:t>디스크들이 여러 겹 쌓여있다</a:t>
            </a:r>
            <a:r>
              <a:rPr lang="en-US" altLang="ko-KR" sz="1400"/>
              <a:t>.</a:t>
            </a:r>
          </a:p>
          <a:p>
            <a:pPr eaLnBrk="1" hangingPunct="1"/>
            <a:r>
              <a:rPr lang="en-US" altLang="ko-KR" sz="1400"/>
              <a:t>(b)</a:t>
            </a:r>
            <a:r>
              <a:rPr lang="ko-KR" altLang="en-US" sz="1400"/>
              <a:t>로돕신과 같은 광색소는 간상세포에서 발견되며</a:t>
            </a:r>
            <a:r>
              <a:rPr lang="en-US" altLang="ko-KR" sz="1400"/>
              <a:t>, </a:t>
            </a:r>
          </a:p>
          <a:p>
            <a:pPr eaLnBrk="1" hangingPunct="1"/>
            <a:r>
              <a:rPr lang="ko-KR" altLang="en-US" sz="1400"/>
              <a:t>막단백질인 옵신과 비타민</a:t>
            </a:r>
            <a:r>
              <a:rPr lang="en-US" altLang="ko-KR" sz="1400"/>
              <a:t>A</a:t>
            </a:r>
            <a:r>
              <a:rPr lang="ko-KR" altLang="en-US" sz="1400"/>
              <a:t>의 유도체인 레티닌으로 </a:t>
            </a:r>
          </a:p>
          <a:p>
            <a:pPr eaLnBrk="1" hangingPunct="1"/>
            <a:r>
              <a:rPr lang="ko-KR" altLang="en-US" sz="1400"/>
              <a:t>구성된다</a:t>
            </a:r>
            <a:r>
              <a:rPr lang="en-US" altLang="ko-KR" sz="1400"/>
              <a:t>. </a:t>
            </a:r>
            <a:r>
              <a:rPr lang="ko-KR" altLang="en-US" sz="1400"/>
              <a:t>빛에 노출되면</a:t>
            </a:r>
            <a:r>
              <a:rPr lang="en-US" altLang="ko-KR" sz="1400"/>
              <a:t>, </a:t>
            </a:r>
            <a:r>
              <a:rPr lang="ko-KR" altLang="en-US" sz="1400"/>
              <a:t>레티닌은 모양을 바꾸고 </a:t>
            </a:r>
          </a:p>
          <a:p>
            <a:pPr eaLnBrk="1" hangingPunct="1"/>
            <a:r>
              <a:rPr lang="ko-KR" altLang="en-US" sz="1400"/>
              <a:t>광색소는 활성화 된다</a:t>
            </a:r>
            <a:r>
              <a:rPr lang="en-US" altLang="ko-KR" sz="1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742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4"/>
          <p:cNvSpPr txBox="1">
            <a:spLocks noChangeArrowheads="1"/>
          </p:cNvSpPr>
          <p:nvPr/>
        </p:nvSpPr>
        <p:spPr bwMode="auto">
          <a:xfrm>
            <a:off x="158750" y="50800"/>
            <a:ext cx="9055100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광 변환</a:t>
            </a:r>
            <a:r>
              <a:rPr lang="en-US" altLang="ko-KR" b="1"/>
              <a:t>(phototransduction)</a:t>
            </a:r>
            <a:r>
              <a:rPr lang="en-US" altLang="ko-KR"/>
              <a:t>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광색소 분자가 빛을 흡수하면 레티닌은 구조를 변화되어 옵신의 효소활성을 일으킴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이후 여러 단계를 거쳐 </a:t>
            </a:r>
            <a:r>
              <a:rPr lang="ko-KR" altLang="en-US" b="1"/>
              <a:t>과분극</a:t>
            </a:r>
            <a:r>
              <a:rPr lang="ko-KR" altLang="en-US"/>
              <a:t>을 일으키는 수용기 전위를 만들어내어 광수용기</a:t>
            </a:r>
          </a:p>
          <a:p>
            <a:pPr eaLnBrk="1" hangingPunct="1"/>
            <a:r>
              <a:rPr lang="ko-KR" altLang="en-US"/>
              <a:t>  시냅스말단으로부터 신경전달물질의 분비에 영향을 준다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광변한은 점층적인 반응이며</a:t>
            </a:r>
            <a:r>
              <a:rPr lang="en-US" altLang="ko-KR"/>
              <a:t>, </a:t>
            </a:r>
            <a:r>
              <a:rPr lang="ko-KR" altLang="en-US"/>
              <a:t>과분극 현상이며</a:t>
            </a:r>
            <a:r>
              <a:rPr lang="en-US" altLang="ko-KR"/>
              <a:t>, </a:t>
            </a:r>
            <a:r>
              <a:rPr lang="ko-KR" altLang="en-US"/>
              <a:t>전형적인 신경들처럼 </a:t>
            </a:r>
            <a:r>
              <a:rPr lang="en-US" altLang="ko-KR"/>
              <a:t>all-or-none</a:t>
            </a:r>
            <a:r>
              <a:rPr lang="ko-KR" altLang="en-US"/>
              <a:t>이</a:t>
            </a:r>
          </a:p>
          <a:p>
            <a:pPr eaLnBrk="1" hangingPunct="1"/>
            <a:r>
              <a:rPr lang="ko-KR" altLang="en-US"/>
              <a:t>  아니다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어둠속에서의 광수용기 활성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광수용기 바깥 부위의 세포막에는 화학전달자에 의해 열리는 </a:t>
            </a:r>
            <a:r>
              <a:rPr lang="en-US" altLang="ko-KR"/>
              <a:t>Na </a:t>
            </a:r>
            <a:r>
              <a:rPr lang="ko-KR" altLang="en-US"/>
              <a:t>채널이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채널은 외부화학전달자에 반응하지 않고</a:t>
            </a:r>
            <a:r>
              <a:rPr lang="en-US" altLang="ko-KR"/>
              <a:t>, </a:t>
            </a:r>
            <a:r>
              <a:rPr lang="ko-KR" altLang="en-US"/>
              <a:t>세포내 </a:t>
            </a:r>
            <a:r>
              <a:rPr lang="en-US" altLang="ko-KR"/>
              <a:t>2</a:t>
            </a:r>
            <a:r>
              <a:rPr lang="ko-KR" altLang="en-US"/>
              <a:t>차전달자인 </a:t>
            </a:r>
            <a:r>
              <a:rPr lang="en-US" altLang="ko-KR"/>
              <a:t>cGMP</a:t>
            </a:r>
            <a:r>
              <a:rPr lang="ko-KR" altLang="en-US"/>
              <a:t>에 반응한다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빛이 없으면 </a:t>
            </a:r>
            <a:r>
              <a:rPr lang="en-US" altLang="ko-KR"/>
              <a:t>cGMP</a:t>
            </a:r>
            <a:r>
              <a:rPr lang="ko-KR" altLang="en-US"/>
              <a:t>의 농도가 높아지고</a:t>
            </a:r>
            <a:r>
              <a:rPr lang="en-US" altLang="ko-KR"/>
              <a:t>, cGMP</a:t>
            </a:r>
            <a:r>
              <a:rPr lang="ko-KR" altLang="en-US"/>
              <a:t>가 이 </a:t>
            </a:r>
            <a:r>
              <a:rPr lang="en-US" altLang="ko-KR"/>
              <a:t>Na </a:t>
            </a:r>
            <a:r>
              <a:rPr lang="ko-KR" altLang="en-US"/>
              <a:t>채널에 결합하면 채널이 열림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따라서 대부분의 수용기와는 달리 광수용기의 </a:t>
            </a:r>
            <a:r>
              <a:rPr lang="en-US" altLang="ko-KR"/>
              <a:t>Na </a:t>
            </a:r>
            <a:r>
              <a:rPr lang="ko-KR" altLang="en-US"/>
              <a:t>채널은 자극이 없을 때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즉 어둠 속에서 열린다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결과적으로 생기는 </a:t>
            </a:r>
            <a:r>
              <a:rPr lang="en-US" altLang="ko-KR"/>
              <a:t>Na</a:t>
            </a:r>
            <a:r>
              <a:rPr lang="ko-KR" altLang="en-US"/>
              <a:t>의 세포내 유입은 광수용기를 탈분극 시킨다</a:t>
            </a:r>
            <a:r>
              <a:rPr lang="en-US" altLang="ko-KR"/>
              <a:t>. </a:t>
            </a:r>
            <a:r>
              <a:rPr lang="ko-KR" altLang="en-US"/>
              <a:t>이러한 탈분극이 </a:t>
            </a:r>
          </a:p>
          <a:p>
            <a:pPr eaLnBrk="1" hangingPunct="1"/>
            <a:r>
              <a:rPr lang="ko-KR" altLang="en-US"/>
              <a:t>  시냅스 말단으로 퍼지면</a:t>
            </a:r>
            <a:r>
              <a:rPr lang="en-US" altLang="ko-KR"/>
              <a:t>, </a:t>
            </a:r>
            <a:r>
              <a:rPr lang="ko-KR" altLang="en-US"/>
              <a:t>전압개폐성 </a:t>
            </a:r>
            <a:r>
              <a:rPr lang="en-US" altLang="ko-KR"/>
              <a:t>Ca </a:t>
            </a:r>
            <a:r>
              <a:rPr lang="ko-KR" altLang="en-US"/>
              <a:t>채널이 열리고 전달물질이 분비된다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밝은 곳에서의 광수용기의 활성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빛에 노출되면 광색소 활성에 따른 생화학적 반응이 일어나 </a:t>
            </a:r>
            <a:r>
              <a:rPr lang="en-US" altLang="ko-KR"/>
              <a:t>cGMP</a:t>
            </a:r>
            <a:r>
              <a:rPr lang="ko-KR" altLang="en-US"/>
              <a:t>의 농도가 감소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간상세포와 원뿔세포는 </a:t>
            </a:r>
            <a:r>
              <a:rPr lang="en-US" altLang="ko-KR"/>
              <a:t>transducin</a:t>
            </a:r>
            <a:r>
              <a:rPr lang="ko-KR" altLang="en-US"/>
              <a:t>이라는 </a:t>
            </a:r>
            <a:r>
              <a:rPr lang="en-US" altLang="ko-KR"/>
              <a:t>G</a:t>
            </a:r>
            <a:r>
              <a:rPr lang="ko-KR" altLang="en-US"/>
              <a:t>단백질을 갖는데</a:t>
            </a:r>
            <a:r>
              <a:rPr lang="en-US" altLang="ko-KR"/>
              <a:t>, </a:t>
            </a:r>
            <a:r>
              <a:rPr lang="ko-KR" altLang="en-US"/>
              <a:t>활성화된 광색소는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transducin</a:t>
            </a:r>
            <a:r>
              <a:rPr lang="ko-KR" altLang="en-US"/>
              <a:t>을 활성화 시키고</a:t>
            </a:r>
            <a:r>
              <a:rPr lang="en-US" altLang="ko-KR"/>
              <a:t>, </a:t>
            </a:r>
            <a:r>
              <a:rPr lang="ko-KR" altLang="en-US"/>
              <a:t>활성화된 </a:t>
            </a:r>
            <a:r>
              <a:rPr lang="en-US" altLang="ko-KR"/>
              <a:t>transducin</a:t>
            </a:r>
            <a:r>
              <a:rPr lang="ko-KR" altLang="en-US"/>
              <a:t>은 </a:t>
            </a:r>
            <a:r>
              <a:rPr lang="en-US" altLang="ko-KR"/>
              <a:t>phosphodiesterase</a:t>
            </a:r>
            <a:r>
              <a:rPr lang="ko-KR" altLang="en-US"/>
              <a:t>를</a:t>
            </a:r>
          </a:p>
          <a:p>
            <a:pPr eaLnBrk="1" hangingPunct="1"/>
            <a:r>
              <a:rPr lang="ko-KR" altLang="en-US"/>
              <a:t>  활성화시키고</a:t>
            </a:r>
            <a:r>
              <a:rPr lang="en-US" altLang="ko-KR"/>
              <a:t>, </a:t>
            </a:r>
            <a:r>
              <a:rPr lang="ko-KR" altLang="en-US"/>
              <a:t>이 효소는 </a:t>
            </a:r>
            <a:r>
              <a:rPr lang="en-US" altLang="ko-KR"/>
              <a:t>cGMP</a:t>
            </a:r>
            <a:r>
              <a:rPr lang="ko-KR" altLang="en-US"/>
              <a:t>를 분해하여</a:t>
            </a:r>
            <a:r>
              <a:rPr lang="en-US" altLang="ko-KR"/>
              <a:t>, </a:t>
            </a:r>
            <a:r>
              <a:rPr lang="ko-KR" altLang="en-US"/>
              <a:t>화학개폐성 </a:t>
            </a:r>
            <a:r>
              <a:rPr lang="en-US" altLang="ko-KR"/>
              <a:t>Na </a:t>
            </a:r>
            <a:r>
              <a:rPr lang="ko-KR" altLang="en-US"/>
              <a:t>채널이 닫힌다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이렇게 채널이 닫히면 막은 과분극되고</a:t>
            </a:r>
            <a:r>
              <a:rPr lang="en-US" altLang="ko-KR"/>
              <a:t>, </a:t>
            </a:r>
            <a:r>
              <a:rPr lang="ko-KR" altLang="en-US"/>
              <a:t>과분극이 시냅스말단으로 전파되면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전달물질의 분비가 감소한다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빛이 강할수록 과분극은 커지고 전달물질 분비도 더 감소한다</a:t>
            </a:r>
            <a:r>
              <a:rPr lang="en-US" altLang="ko-KR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08855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71011" name="Picture 4" descr="6-20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4761" r="16832" b="9998"/>
          <a:stretch>
            <a:fillRect/>
          </a:stretch>
        </p:blipFill>
        <p:spPr>
          <a:xfrm>
            <a:off x="827088" y="0"/>
            <a:ext cx="7561262" cy="68754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57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6"/>
          <p:cNvSpPr txBox="1">
            <a:spLocks noChangeArrowheads="1"/>
          </p:cNvSpPr>
          <p:nvPr/>
        </p:nvSpPr>
        <p:spPr bwMode="auto">
          <a:xfrm>
            <a:off x="87313" y="44450"/>
            <a:ext cx="9058275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망막에서의 광입력의 처리과정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광수용기는 쌍극세포</a:t>
            </a:r>
            <a:r>
              <a:rPr lang="en-US" altLang="ko-KR"/>
              <a:t>(bipolar cell)</a:t>
            </a:r>
            <a:r>
              <a:rPr lang="ko-KR" altLang="en-US"/>
              <a:t>와 시냅스를 이룬다</a:t>
            </a:r>
            <a:r>
              <a:rPr lang="en-US" altLang="ko-KR"/>
              <a:t>. </a:t>
            </a:r>
            <a:r>
              <a:rPr lang="ko-KR" altLang="en-US"/>
              <a:t>쌍극세포는 다시 신경절세포와</a:t>
            </a:r>
          </a:p>
          <a:p>
            <a:pPr eaLnBrk="1" hangingPunct="1"/>
            <a:r>
              <a:rPr lang="ko-KR" altLang="en-US"/>
              <a:t> 만나는데</a:t>
            </a:r>
            <a:r>
              <a:rPr lang="en-US" altLang="ko-KR"/>
              <a:t>, </a:t>
            </a:r>
            <a:r>
              <a:rPr lang="ko-KR" altLang="en-US"/>
              <a:t>신경절세포의 축삭은 신호를 뇌로 전달하는 시신경으로 기능한다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/>
              <a:t>망막은 어떻게 억제성 반응을 통해 뇌로 광자극을 전달할까</a:t>
            </a:r>
            <a:r>
              <a:rPr lang="en-US" altLang="ko-KR"/>
              <a:t>?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광수용기의 시냅스말단에서 나오는 신경전달물질은 쌍극세포를 억제한다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즉 빛에 의해 유도된 수용기의 과분극으로 신경전달물질의 분비가 줄어들면</a:t>
            </a:r>
          </a:p>
          <a:p>
            <a:pPr eaLnBrk="1" hangingPunct="1"/>
            <a:r>
              <a:rPr lang="ko-KR" altLang="en-US"/>
              <a:t>  쌍극성세포에 미치는 억제작용이 줄어든다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즉 억제를 억제하면 흥분시키는 것과 같은 효과를 갖는다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간상세포는 밤에 불명확한 흑백시각을</a:t>
            </a:r>
            <a:r>
              <a:rPr lang="en-US" altLang="ko-KR"/>
              <a:t>, </a:t>
            </a:r>
            <a:r>
              <a:rPr lang="ko-KR" altLang="en-US"/>
              <a:t>원뿔세포는 낮에 또렷한 칼라시각을 제공한다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이들은 흡수하는 빛 파장이 달라서</a:t>
            </a:r>
            <a:r>
              <a:rPr lang="en-US" altLang="ko-KR"/>
              <a:t>, </a:t>
            </a:r>
            <a:r>
              <a:rPr lang="ko-KR" altLang="en-US"/>
              <a:t>다른 시각을 제공한다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수백 개 이상의 간상세포에서 나오는 출력이 쌍극세포를 거쳐 한 개의 신경절세포에</a:t>
            </a:r>
          </a:p>
          <a:p>
            <a:pPr eaLnBrk="1" hangingPunct="1"/>
            <a:r>
              <a:rPr lang="ko-KR" altLang="en-US"/>
              <a:t>  시냅스를 이룬다</a:t>
            </a:r>
            <a:r>
              <a:rPr lang="en-US" altLang="ko-KR"/>
              <a:t>:</a:t>
            </a:r>
            <a:r>
              <a:rPr lang="ko-KR" altLang="en-US"/>
              <a:t>약한 빛에서도 여러 간상세포들이 한 신경절세포에 수용기전위를 </a:t>
            </a:r>
          </a:p>
          <a:p>
            <a:pPr eaLnBrk="1" hangingPunct="1"/>
            <a:r>
              <a:rPr lang="ko-KR" altLang="en-US"/>
              <a:t>  동시에 전달하므로</a:t>
            </a:r>
            <a:r>
              <a:rPr lang="en-US" altLang="ko-KR"/>
              <a:t>, </a:t>
            </a:r>
            <a:r>
              <a:rPr lang="ko-KR" altLang="en-US"/>
              <a:t>쉽게 역치를 넘는다</a:t>
            </a:r>
            <a:r>
              <a:rPr lang="en-US" altLang="ko-KR"/>
              <a:t>. (</a:t>
            </a:r>
            <a:r>
              <a:rPr lang="ko-KR" altLang="en-US"/>
              <a:t>민감도가 높고 정교함은 떨어진다</a:t>
            </a:r>
            <a:r>
              <a:rPr lang="en-US" altLang="ko-KR"/>
              <a:t>.)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하나의 원뿔세포에서 나오는 출력이 한 개의 신경절세포에 전해진다</a:t>
            </a:r>
            <a:r>
              <a:rPr lang="en-US" altLang="ko-KR"/>
              <a:t>. </a:t>
            </a:r>
            <a:r>
              <a:rPr lang="ko-KR" altLang="en-US"/>
              <a:t>밝은 대낮의</a:t>
            </a:r>
          </a:p>
          <a:p>
            <a:pPr eaLnBrk="1" hangingPunct="1"/>
            <a:r>
              <a:rPr lang="ko-KR" altLang="en-US"/>
              <a:t>  빛은 충분히 강해야만 신경절세포를 역치값까지 올릴수 있다</a:t>
            </a:r>
            <a:r>
              <a:rPr lang="en-US" altLang="ko-KR"/>
              <a:t>. (</a:t>
            </a:r>
            <a:r>
              <a:rPr lang="ko-KR" altLang="en-US"/>
              <a:t>민감도는 낮지만 정교</a:t>
            </a:r>
            <a:r>
              <a:rPr lang="en-US" altLang="ko-KR"/>
              <a:t>)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눈의 민감도는 암적응과 광적응을 통해 현저히 다를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빛에 대한 눈의 민감도는 원뿔세포와 간상세포에 있는 광색소의 양에 따라 결정된다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밝은 태양 아래에서는 광색소들이 많이 파괴되므로 민감도가 감소한다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밝은 곳에서 파괴된 광색소들은 어둠 속에서 점차 회복된다</a:t>
            </a:r>
            <a:r>
              <a:rPr lang="en-US" altLang="ko-KR"/>
              <a:t>. (</a:t>
            </a:r>
            <a:r>
              <a:rPr lang="ko-KR" altLang="en-US"/>
              <a:t>암적응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반대로</a:t>
            </a:r>
            <a:r>
              <a:rPr lang="en-US" altLang="ko-KR"/>
              <a:t>, </a:t>
            </a:r>
            <a:r>
              <a:rPr lang="ko-KR" altLang="en-US"/>
              <a:t>어두운 곳에서 밝은 곳으로 나가면 눈이 부시고</a:t>
            </a:r>
            <a:r>
              <a:rPr lang="en-US" altLang="ko-KR"/>
              <a:t>, </a:t>
            </a:r>
            <a:r>
              <a:rPr lang="ko-KR" altLang="en-US"/>
              <a:t>전체 영상이 하얗게 보인다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강한빛에 의해 광색소가 파괴되 너무 높은 민감도가 떨어진다</a:t>
            </a:r>
            <a:r>
              <a:rPr lang="en-US" altLang="ko-KR"/>
              <a:t>. (</a:t>
            </a:r>
            <a:r>
              <a:rPr lang="ko-KR" altLang="en-US"/>
              <a:t>광적응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222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73059" name="Picture 4" descr="6-2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9521" r="2693" b="11902"/>
          <a:stretch>
            <a:fillRect/>
          </a:stretch>
        </p:blipFill>
        <p:spPr>
          <a:xfrm>
            <a:off x="611188" y="1776413"/>
            <a:ext cx="7416800" cy="4389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3060" name="Text Box 5"/>
          <p:cNvSpPr txBox="1">
            <a:spLocks noChangeArrowheads="1"/>
          </p:cNvSpPr>
          <p:nvPr/>
        </p:nvSpPr>
        <p:spPr bwMode="auto">
          <a:xfrm>
            <a:off x="231775" y="50800"/>
            <a:ext cx="87185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6.4 </a:t>
            </a:r>
            <a:r>
              <a:rPr lang="ko-KR" altLang="en-US" b="1"/>
              <a:t>기계수용</a:t>
            </a:r>
            <a:r>
              <a:rPr lang="en-US" altLang="ko-KR" b="1"/>
              <a:t>(Mechanoreception):</a:t>
            </a:r>
            <a:r>
              <a:rPr lang="ko-KR" altLang="en-US" b="1"/>
              <a:t>촉각과 압각</a:t>
            </a:r>
          </a:p>
          <a:p>
            <a:pPr eaLnBrk="1" hangingPunct="1"/>
            <a:r>
              <a:rPr lang="ko-KR" altLang="en-US"/>
              <a:t>환경에서 무리적 힘을 감지하는 것은 가장 오래된 감각 중 하나이다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단세포로 된 운동성이 있는 생물체들은 거의 대부분 외부물체와의 접촉에 반응한다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동물에서 이런 감각은 피부에서 가장 뚜렷하여 촉각과 압각이라는 체감각을 일으킴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기계수용은 자기수용과 청각에도 이용된다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기계적으로 열리는 채널에 의해 촉각과 압각이 전기적 신호로 바뀐다</a:t>
            </a:r>
            <a:r>
              <a:rPr lang="en-US" altLang="ko-KR"/>
              <a:t>.</a:t>
            </a:r>
          </a:p>
        </p:txBody>
      </p:sp>
      <p:sp>
        <p:nvSpPr>
          <p:cNvPr id="173061" name="Text Box 6"/>
          <p:cNvSpPr txBox="1">
            <a:spLocks noChangeArrowheads="1"/>
          </p:cNvSpPr>
          <p:nvPr/>
        </p:nvSpPr>
        <p:spPr bwMode="auto">
          <a:xfrm>
            <a:off x="34925" y="6021388"/>
            <a:ext cx="89233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/>
              <a:t>(a)</a:t>
            </a:r>
            <a:r>
              <a:rPr lang="ko-KR" altLang="en-US" sz="1600"/>
              <a:t>초파리 강모의 기계수용기는 하나의 강모와 </a:t>
            </a:r>
            <a:r>
              <a:rPr lang="en-US" altLang="ko-KR" sz="1600"/>
              <a:t>3</a:t>
            </a:r>
            <a:r>
              <a:rPr lang="ko-KR" altLang="en-US" sz="1600"/>
              <a:t>게의 세포</a:t>
            </a:r>
            <a:r>
              <a:rPr lang="en-US" altLang="ko-KR" sz="1600"/>
              <a:t>(</a:t>
            </a:r>
            <a:r>
              <a:rPr lang="ko-KR" altLang="en-US" sz="1600"/>
              <a:t>와세포</a:t>
            </a:r>
            <a:r>
              <a:rPr lang="en-US" altLang="ko-KR" sz="1600"/>
              <a:t>, </a:t>
            </a:r>
            <a:r>
              <a:rPr lang="ko-KR" altLang="en-US" sz="1600"/>
              <a:t>외피세포</a:t>
            </a:r>
            <a:r>
              <a:rPr lang="en-US" altLang="ko-KR" sz="1600"/>
              <a:t>, </a:t>
            </a:r>
            <a:r>
              <a:rPr lang="ko-KR" altLang="en-US" sz="1600"/>
              <a:t>뉴런</a:t>
            </a:r>
            <a:r>
              <a:rPr lang="en-US" altLang="ko-KR" sz="1600"/>
              <a:t>)</a:t>
            </a:r>
            <a:r>
              <a:rPr lang="ko-KR" altLang="en-US" sz="1600"/>
              <a:t>로 구성된다</a:t>
            </a:r>
            <a:r>
              <a:rPr lang="en-US" altLang="ko-KR" sz="1600"/>
              <a:t>. </a:t>
            </a:r>
          </a:p>
          <a:p>
            <a:pPr eaLnBrk="1" hangingPunct="1"/>
            <a:r>
              <a:rPr lang="ko-KR" altLang="en-US" sz="1600"/>
              <a:t>강모가 움직일 때 뉴런의 수상돌기의 세포막을 비틀어 기계적 개폐성 채널을 열게 만든다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en-US" altLang="ko-KR" sz="1600"/>
              <a:t>(b)</a:t>
            </a:r>
            <a:r>
              <a:rPr lang="ko-KR" altLang="en-US" sz="1600"/>
              <a:t>척추동물의 피부의 기계수용기는 모근을 감고 있는 노출된 신경말단으로 구성된다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870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74083" name="Text Box 5"/>
          <p:cNvSpPr txBox="1">
            <a:spLocks noChangeArrowheads="1"/>
          </p:cNvSpPr>
          <p:nvPr/>
        </p:nvSpPr>
        <p:spPr bwMode="auto">
          <a:xfrm>
            <a:off x="231775" y="50800"/>
            <a:ext cx="8880475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6.5 </a:t>
            </a:r>
            <a:r>
              <a:rPr lang="ko-KR" altLang="en-US" b="1"/>
              <a:t>자기수용</a:t>
            </a:r>
            <a:r>
              <a:rPr lang="en-US" altLang="ko-KR" b="1"/>
              <a:t>(Proprioreception):</a:t>
            </a:r>
            <a:r>
              <a:rPr lang="ko-KR" altLang="en-US" b="1"/>
              <a:t>움직임과 위치의 기계수용</a:t>
            </a:r>
          </a:p>
          <a:p>
            <a:pPr eaLnBrk="1" hangingPunct="1"/>
            <a:r>
              <a:rPr lang="ko-KR" altLang="en-US"/>
              <a:t>기계수용의 또 다른 주요 사용 목적은 움직임과 위치를 알아내는 것이다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척추동물의 전정기관</a:t>
            </a:r>
            <a:r>
              <a:rPr lang="en-US" altLang="ko-KR"/>
              <a:t>(vestibular apparatus)</a:t>
            </a:r>
            <a:r>
              <a:rPr lang="ko-KR" altLang="en-US"/>
              <a:t>는 머리의 위치와 움직임을 감지하고</a:t>
            </a:r>
            <a:r>
              <a:rPr lang="en-US" altLang="ko-KR"/>
              <a:t>, </a:t>
            </a:r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머리</a:t>
            </a:r>
            <a:r>
              <a:rPr lang="en-US" altLang="ko-KR"/>
              <a:t>, </a:t>
            </a:r>
            <a:r>
              <a:rPr lang="ko-KR" altLang="en-US"/>
              <a:t>눈</a:t>
            </a:r>
            <a:r>
              <a:rPr lang="en-US" altLang="ko-KR"/>
              <a:t>, </a:t>
            </a:r>
            <a:r>
              <a:rPr lang="ko-KR" altLang="en-US"/>
              <a:t>신체의 움직임을 조율하고 평형을 찾는데 중요하다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고등한 척추동물의 속귀는 두가지 특수한 감각기구를 갖는다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-</a:t>
            </a:r>
            <a:r>
              <a:rPr lang="ko-KR" altLang="en-US"/>
              <a:t>달팽이관</a:t>
            </a:r>
            <a:r>
              <a:rPr lang="en-US" altLang="ko-KR"/>
              <a:t>(cochlea)</a:t>
            </a:r>
            <a:r>
              <a:rPr lang="ko-KR" altLang="en-US"/>
              <a:t>은 파충류와 포유류에서 꼬인 구조물로</a:t>
            </a:r>
            <a:r>
              <a:rPr lang="en-US" altLang="ko-KR"/>
              <a:t>, </a:t>
            </a:r>
            <a:r>
              <a:rPr lang="ko-KR" altLang="en-US"/>
              <a:t>청각에 이용된다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-</a:t>
            </a:r>
            <a:r>
              <a:rPr lang="ko-KR" altLang="en-US"/>
              <a:t>전정기관</a:t>
            </a:r>
            <a:r>
              <a:rPr lang="en-US" altLang="ko-KR"/>
              <a:t>(vestibular apparatus)</a:t>
            </a:r>
            <a:r>
              <a:rPr lang="ko-KR" altLang="en-US"/>
              <a:t>은 평형감각</a:t>
            </a:r>
            <a:r>
              <a:rPr lang="en-US" altLang="ko-KR"/>
              <a:t>, </a:t>
            </a:r>
            <a:r>
              <a:rPr lang="ko-KR" altLang="en-US"/>
              <a:t>눈과 자세 움직임</a:t>
            </a:r>
            <a:r>
              <a:rPr lang="en-US" altLang="ko-KR"/>
              <a:t>, </a:t>
            </a:r>
            <a:r>
              <a:rPr lang="ko-KR" altLang="en-US"/>
              <a:t>머리의 움직임을 </a:t>
            </a:r>
          </a:p>
          <a:p>
            <a:pPr eaLnBrk="1" hangingPunct="1"/>
            <a:r>
              <a:rPr lang="ko-KR" altLang="en-US"/>
              <a:t>    조율하는데 필수적이다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-</a:t>
            </a:r>
            <a:r>
              <a:rPr lang="ko-KR" altLang="en-US"/>
              <a:t>전정기관은 두 가지 구조물로 구성되는데 반규관</a:t>
            </a:r>
            <a:r>
              <a:rPr lang="en-US" altLang="ko-KR"/>
              <a:t>(semicircular canals)</a:t>
            </a:r>
            <a:r>
              <a:rPr lang="ko-KR" altLang="en-US"/>
              <a:t>과 이석기관</a:t>
            </a:r>
          </a:p>
          <a:p>
            <a:pPr eaLnBrk="1" hangingPunct="1"/>
            <a:r>
              <a:rPr lang="ko-KR" altLang="en-US"/>
              <a:t>    </a:t>
            </a:r>
            <a:r>
              <a:rPr lang="en-US" altLang="ko-KR"/>
              <a:t>(otolith organs: </a:t>
            </a:r>
            <a:r>
              <a:rPr lang="ko-KR" altLang="en-US"/>
              <a:t>난형낭</a:t>
            </a:r>
            <a:r>
              <a:rPr lang="en-US" altLang="ko-KR"/>
              <a:t>(utricle)+</a:t>
            </a:r>
            <a:r>
              <a:rPr lang="ko-KR" altLang="en-US"/>
              <a:t>구형낭</a:t>
            </a:r>
            <a:r>
              <a:rPr lang="en-US" altLang="ko-KR"/>
              <a:t>(saccule))</a:t>
            </a:r>
            <a:r>
              <a:rPr lang="ko-KR" altLang="en-US"/>
              <a:t>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-</a:t>
            </a:r>
            <a:r>
              <a:rPr lang="ko-KR" altLang="en-US"/>
              <a:t>달팽이관이 없는 척추동물</a:t>
            </a:r>
            <a:r>
              <a:rPr lang="en-US" altLang="ko-KR"/>
              <a:t>(</a:t>
            </a:r>
            <a:r>
              <a:rPr lang="ko-KR" altLang="en-US"/>
              <a:t>어류와 양서류</a:t>
            </a:r>
            <a:r>
              <a:rPr lang="en-US" altLang="ko-KR"/>
              <a:t>)</a:t>
            </a:r>
            <a:r>
              <a:rPr lang="ko-KR" altLang="en-US"/>
              <a:t>은 소리를 듣는 데 전정기관을 이용한다</a:t>
            </a:r>
            <a:r>
              <a:rPr lang="en-US" altLang="ko-KR"/>
              <a:t>.</a:t>
            </a:r>
          </a:p>
        </p:txBody>
      </p:sp>
      <p:pic>
        <p:nvPicPr>
          <p:cNvPr id="174084" name="Picture 7" descr="6-31a~c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6189" r="4039" b="38560"/>
          <a:stretch>
            <a:fillRect/>
          </a:stretch>
        </p:blipFill>
        <p:spPr>
          <a:xfrm>
            <a:off x="611188" y="3457575"/>
            <a:ext cx="7848600" cy="3349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144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69850" y="2430463"/>
            <a:ext cx="896620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속귀 감각은 </a:t>
            </a:r>
            <a:r>
              <a:rPr lang="en-US" altLang="ko-KR"/>
              <a:t>20-50</a:t>
            </a:r>
            <a:r>
              <a:rPr lang="ko-KR" altLang="en-US"/>
              <a:t>개의 부동섬모와 하나의 운동섬모를 갖고 있는 모세포에서 시작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모세포는 통상 쉬고 있을 때도 지속적으로 </a:t>
            </a:r>
            <a:r>
              <a:rPr lang="en-US" altLang="ko-KR"/>
              <a:t>nerve pulse</a:t>
            </a:r>
            <a:r>
              <a:rPr lang="ko-KR" altLang="en-US"/>
              <a:t>를 지속적으로 일으킨다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힘에 의해 섬모가 눕혀지면</a:t>
            </a:r>
            <a:r>
              <a:rPr lang="en-US" altLang="ko-KR"/>
              <a:t>(</a:t>
            </a:r>
            <a:r>
              <a:rPr lang="ko-KR" altLang="en-US"/>
              <a:t>압력파</a:t>
            </a:r>
            <a:r>
              <a:rPr lang="en-US" altLang="ko-KR"/>
              <a:t>, </a:t>
            </a:r>
            <a:r>
              <a:rPr lang="ko-KR" altLang="en-US"/>
              <a:t>음파</a:t>
            </a:r>
            <a:r>
              <a:rPr lang="en-US" altLang="ko-KR"/>
              <a:t>, </a:t>
            </a:r>
            <a:r>
              <a:rPr lang="ko-KR" altLang="en-US"/>
              <a:t>중력 등에 의해</a:t>
            </a:r>
            <a:r>
              <a:rPr lang="en-US" altLang="ko-KR"/>
              <a:t>) </a:t>
            </a:r>
            <a:r>
              <a:rPr lang="ko-KR" altLang="en-US"/>
              <a:t>뇌로 가는 신호가 달라진다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섬모다발이 운동섬모 쪽으로 누우면 흥분성 탈분극이 일어나고</a:t>
            </a:r>
            <a:r>
              <a:rPr lang="en-US" altLang="ko-KR"/>
              <a:t>, </a:t>
            </a:r>
            <a:r>
              <a:rPr lang="ko-KR" altLang="en-US"/>
              <a:t>반대 방향으로 누우면</a:t>
            </a:r>
          </a:p>
          <a:p>
            <a:pPr eaLnBrk="1" hangingPunct="1"/>
            <a:r>
              <a:rPr lang="ko-KR" altLang="en-US"/>
              <a:t>억제성 과분극이 일어난다</a:t>
            </a:r>
            <a:r>
              <a:rPr lang="en-US" altLang="ko-KR"/>
              <a:t>. </a:t>
            </a:r>
            <a:r>
              <a:rPr lang="ko-KR" altLang="en-US"/>
              <a:t>반응의 크기는 눕는 정도에 달려있다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탈분극은 구심성 섬유에서 </a:t>
            </a:r>
            <a:r>
              <a:rPr lang="en-US" altLang="ko-KR"/>
              <a:t>action potential</a:t>
            </a:r>
            <a:r>
              <a:rPr lang="ko-KR" altLang="en-US"/>
              <a:t>의 빈도를 증가시키고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과분극은 </a:t>
            </a:r>
            <a:r>
              <a:rPr lang="en-US" altLang="ko-KR"/>
              <a:t>action potential</a:t>
            </a:r>
            <a:r>
              <a:rPr lang="ko-KR" altLang="en-US"/>
              <a:t>의 빈도를 감소시킨다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모세포는 구심성 </a:t>
            </a:r>
            <a:r>
              <a:rPr lang="en-US" altLang="ko-KR"/>
              <a:t>neuron</a:t>
            </a:r>
            <a:r>
              <a:rPr lang="ko-KR" altLang="en-US"/>
              <a:t>의 말단과 화학접 시냅스를 맺는데</a:t>
            </a:r>
            <a:r>
              <a:rPr lang="en-US" altLang="ko-KR"/>
              <a:t>, </a:t>
            </a:r>
            <a:r>
              <a:rPr lang="ko-KR" altLang="en-US"/>
              <a:t>이 구심성 뉴런의 축삭은</a:t>
            </a:r>
          </a:p>
          <a:p>
            <a:pPr eaLnBrk="1" hangingPunct="1"/>
            <a:r>
              <a:rPr lang="ko-KR" altLang="en-US"/>
              <a:t>다른 전정구조물의 축삭들과 만나서 전정신경</a:t>
            </a:r>
            <a:r>
              <a:rPr lang="en-US" altLang="ko-KR"/>
              <a:t>(vestibular nerve)</a:t>
            </a:r>
            <a:r>
              <a:rPr lang="ko-KR" altLang="en-US"/>
              <a:t>을 형성한다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이 전정신경은 달팽이관에서 오는 청신경과 합쳐져서 전정달팽이관신경</a:t>
            </a:r>
          </a:p>
          <a:p>
            <a:pPr eaLnBrk="1" hangingPunct="1"/>
            <a:r>
              <a:rPr lang="en-US" altLang="ko-KR"/>
              <a:t>(vestibulocochelear nerve)</a:t>
            </a:r>
            <a:r>
              <a:rPr lang="ko-KR" altLang="en-US"/>
              <a:t>을 형성한다</a:t>
            </a:r>
          </a:p>
        </p:txBody>
      </p:sp>
      <p:pic>
        <p:nvPicPr>
          <p:cNvPr id="175108" name="Picture 6" descr="6-31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4761" r="6732" b="23804"/>
          <a:stretch>
            <a:fillRect/>
          </a:stretch>
        </p:blipFill>
        <p:spPr bwMode="auto">
          <a:xfrm>
            <a:off x="6588125" y="15875"/>
            <a:ext cx="25558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5109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0" y="0"/>
          <a:ext cx="6588125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4" imgW="21678786" imgH="6620544" progId="Photoshop.Image.5">
                  <p:embed/>
                </p:oleObj>
              </mc:Choice>
              <mc:Fallback>
                <p:oleObj name="Image" r:id="rId4" imgW="21678786" imgH="662054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588125" cy="201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9242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76131" name="Picture 4" descr="6-3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4282" r="3703" b="16187"/>
          <a:stretch>
            <a:fillRect/>
          </a:stretch>
        </p:blipFill>
        <p:spPr>
          <a:xfrm>
            <a:off x="468313" y="44450"/>
            <a:ext cx="8167687" cy="43068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6132" name="Text Box 5"/>
          <p:cNvSpPr txBox="1">
            <a:spLocks noChangeArrowheads="1"/>
          </p:cNvSpPr>
          <p:nvPr/>
        </p:nvSpPr>
        <p:spPr bwMode="auto">
          <a:xfrm>
            <a:off x="158750" y="4370388"/>
            <a:ext cx="8764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반규관의 역할</a:t>
            </a:r>
          </a:p>
          <a:p>
            <a:pPr eaLnBrk="1" hangingPunct="1"/>
            <a:r>
              <a:rPr lang="ko-KR" altLang="en-US"/>
              <a:t>반규관</a:t>
            </a:r>
            <a:r>
              <a:rPr lang="en-US" altLang="ko-KR"/>
              <a:t>(semicircular canal)</a:t>
            </a:r>
            <a:r>
              <a:rPr lang="ko-KR" altLang="en-US"/>
              <a:t>은 머리를 돌리거나 회전하거나 출발</a:t>
            </a:r>
            <a:r>
              <a:rPr lang="en-US" altLang="ko-KR"/>
              <a:t>, </a:t>
            </a:r>
            <a:r>
              <a:rPr lang="ko-KR" altLang="en-US"/>
              <a:t>정지</a:t>
            </a:r>
            <a:r>
              <a:rPr lang="en-US" altLang="ko-KR"/>
              <a:t>, </a:t>
            </a:r>
            <a:r>
              <a:rPr lang="ko-KR" altLang="en-US"/>
              <a:t>다이빙 등을 </a:t>
            </a:r>
          </a:p>
          <a:p>
            <a:pPr eaLnBrk="1" hangingPunct="1"/>
            <a:r>
              <a:rPr lang="ko-KR" altLang="en-US"/>
              <a:t>할때 나타나는 머리의 회전 가속이나 감속을 감지한다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69256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4" descr="6-3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3333" r="17505" b="6665"/>
          <a:stretch>
            <a:fillRect/>
          </a:stretch>
        </p:blipFill>
        <p:spPr>
          <a:xfrm>
            <a:off x="63500" y="0"/>
            <a:ext cx="6884988" cy="6778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155" name="Text Box 5"/>
          <p:cNvSpPr txBox="1">
            <a:spLocks noChangeArrowheads="1"/>
          </p:cNvSpPr>
          <p:nvPr/>
        </p:nvSpPr>
        <p:spPr bwMode="auto">
          <a:xfrm>
            <a:off x="3687763" y="3651250"/>
            <a:ext cx="550068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이석기관의 역할</a:t>
            </a:r>
          </a:p>
          <a:p>
            <a:pPr eaLnBrk="1" hangingPunct="1"/>
            <a:r>
              <a:rPr lang="ko-KR" altLang="en-US"/>
              <a:t>이석기관</a:t>
            </a:r>
            <a:r>
              <a:rPr lang="en-US" altLang="ko-KR"/>
              <a:t>(otolith organ)</a:t>
            </a:r>
            <a:r>
              <a:rPr lang="ko-KR" altLang="en-US"/>
              <a:t>은 뇌가 중력에 대해 어떤</a:t>
            </a:r>
          </a:p>
          <a:p>
            <a:pPr eaLnBrk="1" hangingPunct="1"/>
            <a:r>
              <a:rPr lang="ko-KR" altLang="en-US"/>
              <a:t>위치에 놓여있는지를 검출하고 직선 운동의 속도</a:t>
            </a:r>
          </a:p>
          <a:p>
            <a:pPr eaLnBrk="1" hangingPunct="1"/>
            <a:r>
              <a:rPr lang="ko-KR" altLang="en-US"/>
              <a:t>변화를 알아낸다</a:t>
            </a:r>
            <a:r>
              <a:rPr lang="en-US" altLang="ko-KR"/>
              <a:t>. </a:t>
            </a:r>
            <a:r>
              <a:rPr lang="ko-KR" altLang="en-US"/>
              <a:t>구형낭</a:t>
            </a:r>
            <a:r>
              <a:rPr lang="en-US" altLang="ko-KR"/>
              <a:t>(saccule)</a:t>
            </a:r>
            <a:r>
              <a:rPr lang="ko-KR" altLang="en-US"/>
              <a:t>과 난형낭</a:t>
            </a:r>
            <a:r>
              <a:rPr lang="en-US" altLang="ko-KR"/>
              <a:t>(utricle)</a:t>
            </a:r>
          </a:p>
          <a:p>
            <a:pPr eaLnBrk="1" hangingPunct="1"/>
            <a:r>
              <a:rPr lang="ko-KR" altLang="en-US"/>
              <a:t>로 구성되며</a:t>
            </a:r>
            <a:r>
              <a:rPr lang="en-US" altLang="ko-KR"/>
              <a:t>, </a:t>
            </a:r>
            <a:r>
              <a:rPr lang="ko-KR" altLang="en-US"/>
              <a:t>수용기 모세포의 털은 젤라틴 층으로</a:t>
            </a:r>
          </a:p>
          <a:p>
            <a:pPr eaLnBrk="1" hangingPunct="1"/>
            <a:r>
              <a:rPr lang="ko-KR" altLang="en-US"/>
              <a:t>덮혀있고</a:t>
            </a:r>
            <a:r>
              <a:rPr lang="en-US" altLang="ko-KR"/>
              <a:t>, </a:t>
            </a:r>
            <a:r>
              <a:rPr lang="ko-KR" altLang="en-US"/>
              <a:t>이 층이 움직이면 털들이 움직여서</a:t>
            </a:r>
          </a:p>
          <a:p>
            <a:pPr eaLnBrk="1" hangingPunct="1"/>
            <a:r>
              <a:rPr lang="ko-KR" altLang="en-US"/>
              <a:t>모세포 전위의 변화가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탄산칼슘 덩어리들인 이석</a:t>
            </a:r>
            <a:r>
              <a:rPr lang="en-US" altLang="ko-KR"/>
              <a:t>(otolith)</a:t>
            </a:r>
            <a:r>
              <a:rPr lang="ko-KR" altLang="en-US"/>
              <a:t>이 젤라틴 층에</a:t>
            </a:r>
          </a:p>
          <a:p>
            <a:pPr eaLnBrk="1" hangingPunct="1"/>
            <a:r>
              <a:rPr lang="ko-KR" altLang="en-US"/>
              <a:t>떠있어서 무겁게 만들어주어 주변 액체보다 더 큰</a:t>
            </a:r>
          </a:p>
          <a:p>
            <a:pPr eaLnBrk="1" hangingPunct="1"/>
            <a:r>
              <a:rPr lang="ko-KR" altLang="en-US"/>
              <a:t>관성을 같게 한다</a:t>
            </a:r>
            <a:r>
              <a:rPr lang="en-US" altLang="ko-KR"/>
              <a:t>.</a:t>
            </a:r>
          </a:p>
        </p:txBody>
      </p:sp>
      <p:sp>
        <p:nvSpPr>
          <p:cNvPr id="177156" name="Text Box 6"/>
          <p:cNvSpPr txBox="1">
            <a:spLocks noChangeArrowheads="1"/>
          </p:cNvSpPr>
          <p:nvPr/>
        </p:nvSpPr>
        <p:spPr bwMode="auto">
          <a:xfrm>
            <a:off x="6877050" y="293688"/>
            <a:ext cx="22225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난형낭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en-US" altLang="ko-KR" sz="1600"/>
              <a:t>(a)</a:t>
            </a:r>
            <a:r>
              <a:rPr lang="ko-KR" altLang="en-US" sz="1600"/>
              <a:t>난형난의 수용기</a:t>
            </a:r>
          </a:p>
          <a:p>
            <a:pPr eaLnBrk="1" hangingPunct="1"/>
            <a:r>
              <a:rPr lang="en-US" altLang="ko-KR" sz="1600"/>
              <a:t>(b)</a:t>
            </a:r>
            <a:r>
              <a:rPr lang="ko-KR" altLang="en-US" sz="1600"/>
              <a:t>머리 위치의 변화에</a:t>
            </a:r>
          </a:p>
          <a:p>
            <a:pPr eaLnBrk="1" hangingPunct="1"/>
            <a:r>
              <a:rPr lang="ko-KR" altLang="en-US" sz="1600"/>
              <a:t>의한 난형난의 활성화</a:t>
            </a:r>
          </a:p>
          <a:p>
            <a:pPr eaLnBrk="1" hangingPunct="1"/>
            <a:r>
              <a:rPr lang="en-US" altLang="ko-KR" sz="1600"/>
              <a:t>(c)</a:t>
            </a:r>
            <a:r>
              <a:rPr lang="ko-KR" altLang="en-US" sz="1600"/>
              <a:t>수평직선가속에 </a:t>
            </a:r>
          </a:p>
          <a:p>
            <a:pPr eaLnBrk="1" hangingPunct="1"/>
            <a:r>
              <a:rPr lang="ko-KR" altLang="en-US" sz="1600"/>
              <a:t>의한 난형난의 활성화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376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78179" name="Picture 4" descr="6-3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9043" r="3366" b="21423"/>
          <a:stretch>
            <a:fillRect/>
          </a:stretch>
        </p:blipFill>
        <p:spPr>
          <a:xfrm>
            <a:off x="468313" y="3171825"/>
            <a:ext cx="8166100" cy="3686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8180" name="Text Box 5"/>
          <p:cNvSpPr txBox="1">
            <a:spLocks noChangeArrowheads="1"/>
          </p:cNvSpPr>
          <p:nvPr/>
        </p:nvSpPr>
        <p:spPr bwMode="auto">
          <a:xfrm>
            <a:off x="223838" y="1401763"/>
            <a:ext cx="84518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전정기관의 여러 요소로부터 오는 신호들은 전정달팽이관신경을 타고 소뇌와</a:t>
            </a:r>
          </a:p>
          <a:p>
            <a:pPr eaLnBrk="1" hangingPunct="1"/>
            <a:r>
              <a:rPr lang="ko-KR" altLang="en-US"/>
              <a:t>뇌간에서 신경세포체들이 모여있는 전정핵</a:t>
            </a:r>
            <a:r>
              <a:rPr lang="en-US" altLang="ko-KR"/>
              <a:t>(vestibular nuclei)</a:t>
            </a:r>
            <a:r>
              <a:rPr lang="ko-KR" altLang="en-US"/>
              <a:t>에 전달된다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여기에서 전정 정보는 피부표면</a:t>
            </a:r>
            <a:r>
              <a:rPr lang="en-US" altLang="ko-KR"/>
              <a:t>, </a:t>
            </a:r>
            <a:r>
              <a:rPr lang="ko-KR" altLang="en-US"/>
              <a:t>눈</a:t>
            </a:r>
            <a:r>
              <a:rPr lang="en-US" altLang="ko-KR"/>
              <a:t>, </a:t>
            </a:r>
            <a:r>
              <a:rPr lang="ko-KR" altLang="en-US"/>
              <a:t>관절 근육 등에서 온 정보와 통합되어 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균형과 자세를 유지하고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안구운동을 조절하여 머리가 움직여도 눈동자는 같은 지점에 고정되도록 하고</a:t>
            </a:r>
          </a:p>
          <a:p>
            <a:pPr eaLnBrk="1" hangingPunct="1">
              <a:buFontTx/>
              <a:buAutoNum type="arabicParenBoth"/>
            </a:pPr>
            <a:r>
              <a:rPr lang="ko-KR" altLang="en-US"/>
              <a:t>운동과 방향을 지각한다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178181" name="Text Box 6"/>
          <p:cNvSpPr txBox="1">
            <a:spLocks noChangeArrowheads="1"/>
          </p:cNvSpPr>
          <p:nvPr/>
        </p:nvSpPr>
        <p:spPr bwMode="auto">
          <a:xfrm>
            <a:off x="231775" y="-22225"/>
            <a:ext cx="8636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근육</a:t>
            </a:r>
            <a:r>
              <a:rPr lang="en-US" altLang="ko-KR"/>
              <a:t>, </a:t>
            </a:r>
            <a:r>
              <a:rPr lang="ko-KR" altLang="en-US"/>
              <a:t>인대</a:t>
            </a:r>
            <a:r>
              <a:rPr lang="en-US" altLang="ko-KR"/>
              <a:t>, </a:t>
            </a:r>
            <a:r>
              <a:rPr lang="ko-KR" altLang="en-US"/>
              <a:t>관절의 자기수용기</a:t>
            </a:r>
            <a:r>
              <a:rPr lang="en-US" altLang="ko-KR"/>
              <a:t>(proprioreceptor)</a:t>
            </a:r>
            <a:r>
              <a:rPr lang="ko-KR" altLang="en-US"/>
              <a:t>는 팔다리의 위치와 움직임에 대한</a:t>
            </a:r>
          </a:p>
          <a:p>
            <a:pPr eaLnBrk="1" hangingPunct="1"/>
            <a:r>
              <a:rPr lang="ko-KR" altLang="en-US"/>
              <a:t>정보를 제공한다</a:t>
            </a:r>
            <a:r>
              <a:rPr lang="en-US" altLang="ko-KR"/>
              <a:t>. </a:t>
            </a:r>
            <a:r>
              <a:rPr lang="ko-KR" altLang="en-US"/>
              <a:t>이 감각기들은 뇌에 되먹임 정보를 제공하여 눈을 감은 상태에도</a:t>
            </a:r>
          </a:p>
          <a:p>
            <a:pPr eaLnBrk="1" hangingPunct="1"/>
            <a:r>
              <a:rPr lang="ko-KR" altLang="en-US"/>
              <a:t>자신의 팔다리가 어디에 있는지 알려준다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운동기술을 배우는 동안 소뇌에 되먹임 정보를 제공한다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7861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23908" name="Picture 4" descr="표5-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2378" r="2693" b="16187"/>
          <a:stretch>
            <a:fillRect/>
          </a:stretch>
        </p:blipFill>
        <p:spPr>
          <a:xfrm>
            <a:off x="323850" y="1700213"/>
            <a:ext cx="8496300" cy="4619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0" y="0"/>
            <a:ext cx="92519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 b="1"/>
              <a:t>무스카린 수용체</a:t>
            </a:r>
            <a:r>
              <a:rPr lang="ko-KR" altLang="en-US"/>
              <a:t>는 효과기 세포막 </a:t>
            </a:r>
            <a:r>
              <a:rPr lang="en-US" altLang="ko-KR"/>
              <a:t>(</a:t>
            </a:r>
            <a:r>
              <a:rPr lang="ko-KR" altLang="en-US"/>
              <a:t>평활근</a:t>
            </a:r>
            <a:r>
              <a:rPr lang="en-US" altLang="ko-KR"/>
              <a:t>, </a:t>
            </a:r>
            <a:r>
              <a:rPr lang="ko-KR" altLang="en-US"/>
              <a:t>심장근</a:t>
            </a:r>
            <a:r>
              <a:rPr lang="en-US" altLang="ko-KR"/>
              <a:t>, </a:t>
            </a:r>
            <a:r>
              <a:rPr lang="ko-KR" altLang="en-US"/>
              <a:t>분비샘</a:t>
            </a:r>
            <a:r>
              <a:rPr lang="en-US" altLang="ko-KR"/>
              <a:t>)</a:t>
            </a:r>
            <a:r>
              <a:rPr lang="ko-KR" altLang="en-US"/>
              <a:t>에서 발견된다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이 수용체에는 부교감신경절후 섬유에서 분비되는 </a:t>
            </a:r>
            <a:r>
              <a:rPr lang="en-US" altLang="ko-KR"/>
              <a:t>ACh</a:t>
            </a:r>
            <a:r>
              <a:rPr lang="ko-KR" altLang="en-US"/>
              <a:t>가 결합한다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무스카린 수용체에는 </a:t>
            </a:r>
            <a:r>
              <a:rPr lang="en-US" altLang="ko-KR"/>
              <a:t>5</a:t>
            </a:r>
            <a:r>
              <a:rPr lang="ko-KR" altLang="en-US"/>
              <a:t>가지 종류가 있는데 모두 </a:t>
            </a:r>
            <a:r>
              <a:rPr lang="en-US" altLang="ko-KR"/>
              <a:t>G </a:t>
            </a:r>
            <a:r>
              <a:rPr lang="ko-KR" altLang="en-US"/>
              <a:t>단백질과 연결되어 있어서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표적세포의 반응을 만들어내는 </a:t>
            </a:r>
            <a:r>
              <a:rPr lang="en-US" altLang="ko-KR"/>
              <a:t>2</a:t>
            </a:r>
            <a:r>
              <a:rPr lang="ko-KR" altLang="en-US"/>
              <a:t>차 전달자 체계를 활성화 한다</a:t>
            </a:r>
            <a:r>
              <a:rPr lang="en-US" altLang="ko-KR"/>
              <a:t>.</a:t>
            </a:r>
            <a:endParaRPr lang="en-US" altLang="ko-KR" b="1"/>
          </a:p>
        </p:txBody>
      </p:sp>
    </p:spTree>
    <p:extLst>
      <p:ext uri="{BB962C8B-B14F-4D97-AF65-F5344CB8AC3E}">
        <p14:creationId xmlns:p14="http://schemas.microsoft.com/office/powerpoint/2010/main" val="36313366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 descr="6-3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4761" r="19020" b="3809"/>
          <a:stretch>
            <a:fillRect/>
          </a:stretch>
        </p:blipFill>
        <p:spPr>
          <a:xfrm>
            <a:off x="0" y="0"/>
            <a:ext cx="662305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9203" name="Text Box 5"/>
          <p:cNvSpPr txBox="1">
            <a:spLocks noChangeArrowheads="1"/>
          </p:cNvSpPr>
          <p:nvPr/>
        </p:nvSpPr>
        <p:spPr bwMode="auto">
          <a:xfrm>
            <a:off x="5292725" y="0"/>
            <a:ext cx="38512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6.6 </a:t>
            </a:r>
            <a:r>
              <a:rPr lang="ko-KR" altLang="en-US" b="1"/>
              <a:t>귀</a:t>
            </a:r>
            <a:r>
              <a:rPr lang="en-US" altLang="ko-KR" b="1"/>
              <a:t>, </a:t>
            </a:r>
            <a:r>
              <a:rPr lang="ko-KR" altLang="en-US" b="1"/>
              <a:t>청각</a:t>
            </a:r>
            <a:r>
              <a:rPr lang="en-US" altLang="ko-KR" b="1"/>
              <a:t>, </a:t>
            </a:r>
            <a:r>
              <a:rPr lang="ko-KR" altLang="en-US" b="1"/>
              <a:t>음파의 기계적 수용</a:t>
            </a:r>
          </a:p>
          <a:p>
            <a:pPr eaLnBrk="1" hangingPunct="1"/>
            <a:r>
              <a:rPr lang="ko-KR" altLang="en-US"/>
              <a:t>외이와 중이는 공기 중의 음파를</a:t>
            </a:r>
          </a:p>
          <a:p>
            <a:pPr eaLnBrk="1" hangingPunct="1"/>
            <a:r>
              <a:rPr lang="ko-KR" altLang="en-US"/>
              <a:t>내이</a:t>
            </a:r>
            <a:r>
              <a:rPr lang="en-US" altLang="ko-KR"/>
              <a:t>(</a:t>
            </a:r>
            <a:r>
              <a:rPr lang="ko-KR" altLang="en-US"/>
              <a:t>속귀</a:t>
            </a:r>
            <a:r>
              <a:rPr lang="en-US" altLang="ko-KR"/>
              <a:t>)</a:t>
            </a:r>
            <a:r>
              <a:rPr lang="ko-KR" altLang="en-US"/>
              <a:t>의 액체 진동으로 바꾼다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고막은 음파에 의해 진동한다</a:t>
            </a:r>
          </a:p>
          <a:p>
            <a:pPr eaLnBrk="1" hangingPunct="1"/>
            <a:r>
              <a:rPr lang="ko-KR" altLang="en-US"/>
              <a:t>중이소골은 고막의 진동을 내이의</a:t>
            </a:r>
          </a:p>
          <a:p>
            <a:pPr eaLnBrk="1" hangingPunct="1"/>
            <a:r>
              <a:rPr lang="ko-KR" altLang="en-US"/>
              <a:t>액체운동으로 전환한다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68348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 descr="6-40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4761" r="5386" b="7141"/>
          <a:stretch>
            <a:fillRect/>
          </a:stretch>
        </p:blipFill>
        <p:spPr>
          <a:xfrm>
            <a:off x="0" y="0"/>
            <a:ext cx="9144000" cy="64087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0227" name="Oval 5"/>
          <p:cNvSpPr>
            <a:spLocks noChangeArrowheads="1"/>
          </p:cNvSpPr>
          <p:nvPr/>
        </p:nvSpPr>
        <p:spPr bwMode="auto">
          <a:xfrm>
            <a:off x="7151688" y="3081338"/>
            <a:ext cx="576262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0228" name="Oval 6"/>
          <p:cNvSpPr>
            <a:spLocks noChangeArrowheads="1"/>
          </p:cNvSpPr>
          <p:nvPr/>
        </p:nvSpPr>
        <p:spPr bwMode="auto">
          <a:xfrm>
            <a:off x="7418388" y="2540000"/>
            <a:ext cx="754062" cy="2873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0229" name="Oval 7"/>
          <p:cNvSpPr>
            <a:spLocks noChangeArrowheads="1"/>
          </p:cNvSpPr>
          <p:nvPr/>
        </p:nvSpPr>
        <p:spPr bwMode="auto">
          <a:xfrm>
            <a:off x="7583488" y="933450"/>
            <a:ext cx="576262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0230" name="Text Box 8"/>
          <p:cNvSpPr txBox="1">
            <a:spLocks noChangeArrowheads="1"/>
          </p:cNvSpPr>
          <p:nvPr/>
        </p:nvSpPr>
        <p:spPr bwMode="auto">
          <a:xfrm>
            <a:off x="7935913" y="2795588"/>
            <a:ext cx="641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/>
              <a:t>모세포</a:t>
            </a:r>
          </a:p>
        </p:txBody>
      </p:sp>
    </p:spTree>
    <p:extLst>
      <p:ext uri="{BB962C8B-B14F-4D97-AF65-F5344CB8AC3E}">
        <p14:creationId xmlns:p14="http://schemas.microsoft.com/office/powerpoint/2010/main" val="129923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81251" name="Picture 4" descr="6-41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9521" r="3366" b="9521"/>
          <a:stretch>
            <a:fillRect/>
          </a:stretch>
        </p:blipFill>
        <p:spPr>
          <a:xfrm>
            <a:off x="0" y="0"/>
            <a:ext cx="5003800" cy="3152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1252" name="Text Box 5"/>
          <p:cNvSpPr txBox="1">
            <a:spLocks noChangeArrowheads="1"/>
          </p:cNvSpPr>
          <p:nvPr/>
        </p:nvSpPr>
        <p:spPr bwMode="auto">
          <a:xfrm>
            <a:off x="0" y="3141663"/>
            <a:ext cx="52895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기저막이 비껴질 때 털이 굽혀진다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기저막위에 코르티기관의 모세포들이 갖는</a:t>
            </a:r>
          </a:p>
          <a:p>
            <a:pPr eaLnBrk="1" hangingPunct="1"/>
            <a:r>
              <a:rPr lang="ko-KR" altLang="en-US"/>
              <a:t>털들은 덮개막에 박혀있다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덮개막은 정지하고 있는데</a:t>
            </a:r>
            <a:r>
              <a:rPr lang="en-US" altLang="ko-KR"/>
              <a:t>, </a:t>
            </a:r>
            <a:r>
              <a:rPr lang="ko-KR" altLang="en-US"/>
              <a:t>기저막이 비껴지면</a:t>
            </a:r>
          </a:p>
          <a:p>
            <a:pPr eaLnBrk="1" hangingPunct="1"/>
            <a:r>
              <a:rPr lang="ko-KR" altLang="en-US"/>
              <a:t>털들은 휘어진다</a:t>
            </a:r>
            <a:r>
              <a:rPr lang="en-US" altLang="ko-KR"/>
              <a:t>. </a:t>
            </a:r>
            <a:r>
              <a:rPr lang="ko-KR" altLang="en-US"/>
              <a:t>이 휘어짐에 의해 채널이 열리고</a:t>
            </a:r>
          </a:p>
          <a:p>
            <a:pPr eaLnBrk="1" hangingPunct="1"/>
            <a:r>
              <a:rPr lang="ko-KR" altLang="en-US"/>
              <a:t>이온이 들어와 수용기 전위가 만들어진다</a:t>
            </a:r>
            <a:r>
              <a:rPr lang="en-US" altLang="ko-KR"/>
              <a:t>.</a:t>
            </a:r>
          </a:p>
        </p:txBody>
      </p:sp>
      <p:pic>
        <p:nvPicPr>
          <p:cNvPr id="181253" name="Picture 6" descr="6-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7" t="4761" r="28615" b="7141"/>
          <a:stretch>
            <a:fillRect/>
          </a:stretch>
        </p:blipFill>
        <p:spPr bwMode="auto">
          <a:xfrm>
            <a:off x="5176838" y="0"/>
            <a:ext cx="3967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2283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82275" name="Text Box 5"/>
          <p:cNvSpPr txBox="1">
            <a:spLocks noChangeArrowheads="1"/>
          </p:cNvSpPr>
          <p:nvPr/>
        </p:nvSpPr>
        <p:spPr bwMode="auto">
          <a:xfrm>
            <a:off x="231775" y="50800"/>
            <a:ext cx="8947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6.7 </a:t>
            </a:r>
            <a:r>
              <a:rPr lang="ko-KR" altLang="en-US" b="1"/>
              <a:t>화학수용</a:t>
            </a:r>
            <a:r>
              <a:rPr lang="en-US" altLang="ko-KR" b="1"/>
              <a:t>(Proprioreception):</a:t>
            </a:r>
            <a:r>
              <a:rPr lang="ko-KR" altLang="en-US" b="1"/>
              <a:t>맛과 냄새</a:t>
            </a:r>
          </a:p>
          <a:p>
            <a:pPr eaLnBrk="1" hangingPunct="1"/>
            <a:r>
              <a:rPr lang="ko-KR" altLang="en-US"/>
              <a:t>맛과 냄새에 대한 동물 수용기는 화학수용기이다</a:t>
            </a:r>
            <a:r>
              <a:rPr lang="en-US" altLang="ko-KR"/>
              <a:t>. </a:t>
            </a:r>
            <a:r>
              <a:rPr lang="ko-KR" altLang="en-US"/>
              <a:t>환경의 특별한 화학물질과 결합하여</a:t>
            </a:r>
          </a:p>
          <a:p>
            <a:pPr eaLnBrk="1" hangingPunct="1"/>
            <a:r>
              <a:rPr lang="ko-KR" altLang="en-US"/>
              <a:t>신경신호를 발생시킨다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혈액의 화학성분을 모니터하는 것과 같은 내 수용기들도 화학수용기이다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코에 있는 후각수용기는 재생 가능한 구심성 뉴런의 특화된 말단이다</a:t>
            </a:r>
            <a:r>
              <a:rPr lang="en-US" altLang="ko-KR"/>
              <a:t>.</a:t>
            </a:r>
          </a:p>
        </p:txBody>
      </p:sp>
      <p:pic>
        <p:nvPicPr>
          <p:cNvPr id="182276" name="Picture 7" descr="6-4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6663" r="2693" b="19995"/>
          <a:stretch>
            <a:fillRect/>
          </a:stretch>
        </p:blipFill>
        <p:spPr>
          <a:xfrm>
            <a:off x="468313" y="1844675"/>
            <a:ext cx="8224837" cy="39227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2277" name="Text Box 8"/>
          <p:cNvSpPr txBox="1">
            <a:spLocks noChangeArrowheads="1"/>
          </p:cNvSpPr>
          <p:nvPr/>
        </p:nvSpPr>
        <p:spPr bwMode="auto">
          <a:xfrm>
            <a:off x="231775" y="5810250"/>
            <a:ext cx="765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기저세포는 새로운 후각수용기세포의 전구세포이며 두 달마다 교체된다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수용기세포의 </a:t>
            </a:r>
            <a:r>
              <a:rPr lang="en-US" altLang="ko-KR"/>
              <a:t>axon</a:t>
            </a:r>
            <a:r>
              <a:rPr lang="ko-KR" altLang="en-US"/>
              <a:t>은 모여서 후각신경을 만든다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764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83299" name="Picture 4" descr="6-4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5237" r="16832" b="7141"/>
          <a:stretch>
            <a:fillRect/>
          </a:stretch>
        </p:blipFill>
        <p:spPr>
          <a:xfrm>
            <a:off x="1979613" y="301625"/>
            <a:ext cx="4968875" cy="46402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3300" name="Text Box 5"/>
          <p:cNvSpPr txBox="1">
            <a:spLocks noChangeArrowheads="1"/>
          </p:cNvSpPr>
          <p:nvPr/>
        </p:nvSpPr>
        <p:spPr bwMode="auto">
          <a:xfrm>
            <a:off x="303213" y="4987925"/>
            <a:ext cx="84137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후각구</a:t>
            </a:r>
            <a:r>
              <a:rPr lang="en-US" altLang="ko-KR"/>
              <a:t>(olfactory bulb)</a:t>
            </a:r>
            <a:r>
              <a:rPr lang="ko-KR" altLang="en-US"/>
              <a:t>에서의 냄새 정보 처리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후각구에 배열되어 있는 각각의 사구체</a:t>
            </a:r>
            <a:r>
              <a:rPr lang="en-US" altLang="ko-KR"/>
              <a:t>(glomeruli)</a:t>
            </a:r>
            <a:r>
              <a:rPr lang="ko-KR" altLang="en-US"/>
              <a:t>라는 신경의 연합조직은</a:t>
            </a:r>
          </a:p>
          <a:p>
            <a:pPr eaLnBrk="1" hangingPunct="1"/>
            <a:r>
              <a:rPr lang="ko-KR" altLang="en-US"/>
              <a:t>어떤 냄새를 구성하는 여러 개별요소 중 하나에만 반응하는 같은 종류의 </a:t>
            </a:r>
          </a:p>
          <a:p>
            <a:pPr eaLnBrk="1" hangingPunct="1"/>
            <a:r>
              <a:rPr lang="ko-KR" altLang="en-US"/>
              <a:t>후각수용기로부터만 시냅스 입력을 받는다</a:t>
            </a:r>
            <a:r>
              <a:rPr lang="en-US" altLang="ko-KR"/>
              <a:t>. </a:t>
            </a:r>
            <a:r>
              <a:rPr lang="ko-KR" altLang="en-US"/>
              <a:t>따라서 사구체는 어떤 냄새를 만드는</a:t>
            </a:r>
          </a:p>
          <a:p>
            <a:pPr eaLnBrk="1" hangingPunct="1"/>
            <a:r>
              <a:rPr lang="ko-KR" altLang="en-US"/>
              <a:t>여러 요소들을 분류하고 정리하여 냄새신호를 뇌로 보낸다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863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84323" name="Picture 4" descr="6-4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9043" r="3030" b="19043"/>
          <a:stretch>
            <a:fillRect/>
          </a:stretch>
        </p:blipFill>
        <p:spPr>
          <a:xfrm>
            <a:off x="323850" y="404813"/>
            <a:ext cx="8226425" cy="38338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4" name="Text Box 5"/>
          <p:cNvSpPr txBox="1">
            <a:spLocks noChangeArrowheads="1"/>
          </p:cNvSpPr>
          <p:nvPr/>
        </p:nvSpPr>
        <p:spPr bwMode="auto">
          <a:xfrm>
            <a:off x="107950" y="4340225"/>
            <a:ext cx="89471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적절한 냄새 신호가 한 후각수용체에 결합하면 </a:t>
            </a:r>
            <a:r>
              <a:rPr lang="en-US" altLang="ko-KR"/>
              <a:t>G </a:t>
            </a:r>
            <a:r>
              <a:rPr lang="ko-KR" altLang="en-US"/>
              <a:t>단백질을 활성화 하여</a:t>
            </a:r>
          </a:p>
          <a:p>
            <a:pPr eaLnBrk="1" hangingPunct="1"/>
            <a:r>
              <a:rPr lang="ko-KR" altLang="en-US"/>
              <a:t>세포내에 연쇄반응을 일으키고</a:t>
            </a:r>
            <a:r>
              <a:rPr lang="en-US" altLang="ko-KR"/>
              <a:t>, Na </a:t>
            </a:r>
            <a:r>
              <a:rPr lang="ko-KR" altLang="en-US"/>
              <a:t>채널이 열리게 된다</a:t>
            </a:r>
            <a:r>
              <a:rPr lang="en-US" altLang="ko-KR"/>
              <a:t>. </a:t>
            </a:r>
            <a:r>
              <a:rPr lang="ko-KR" altLang="en-US"/>
              <a:t>결과적으로 나타나는</a:t>
            </a:r>
          </a:p>
          <a:p>
            <a:pPr eaLnBrk="1" hangingPunct="1"/>
            <a:r>
              <a:rPr lang="ko-KR" altLang="en-US"/>
              <a:t>이온의 흐름은 탈분극성 수용기전위를 일으켜</a:t>
            </a:r>
            <a:r>
              <a:rPr lang="en-US" altLang="ko-KR"/>
              <a:t>, </a:t>
            </a:r>
            <a:r>
              <a:rPr lang="ko-KR" altLang="en-US"/>
              <a:t>구심성 신경섬유에서 활동전위를 유도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활동전위의 빈도는 화학물질의 농도에 달려있다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9252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4"/>
          <p:cNvSpPr txBox="1">
            <a:spLocks noChangeArrowheads="1"/>
          </p:cNvSpPr>
          <p:nvPr/>
        </p:nvSpPr>
        <p:spPr bwMode="auto">
          <a:xfrm>
            <a:off x="231775" y="50800"/>
            <a:ext cx="8818563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6.8 </a:t>
            </a:r>
            <a:r>
              <a:rPr lang="ko-KR" altLang="en-US" b="1"/>
              <a:t>온도수용 </a:t>
            </a:r>
            <a:r>
              <a:rPr lang="en-US" altLang="ko-KR" b="1"/>
              <a:t>(Thermoreception)</a:t>
            </a:r>
          </a:p>
          <a:p>
            <a:pPr eaLnBrk="1" hangingPunct="1"/>
            <a:r>
              <a:rPr lang="ko-KR" altLang="en-US"/>
              <a:t>온</a:t>
            </a:r>
            <a:r>
              <a:rPr lang="en-US" altLang="ko-KR"/>
              <a:t>, </a:t>
            </a:r>
            <a:r>
              <a:rPr lang="ko-KR" altLang="en-US"/>
              <a:t>냉 온도수용기는 신체 주변의 환경 온도에 대한 정보를 전달한다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피부에 있는 온도 수용기는 몸의 중심 온도가 실제로 변화하기 전에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피부의 온도를 뇌에 제공함으로써 빠른 온도 조절이 가능하도록 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열개폐성 이온채널들에 의해 신호가 전달된다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 b="1"/>
              <a:t>6.9 </a:t>
            </a:r>
            <a:r>
              <a:rPr lang="ko-KR" altLang="en-US" b="1"/>
              <a:t>통각</a:t>
            </a:r>
            <a:r>
              <a:rPr lang="en-US" altLang="ko-KR" b="1"/>
              <a:t>(Nociception): </a:t>
            </a:r>
            <a:r>
              <a:rPr lang="ko-KR" altLang="en-US" b="1"/>
              <a:t>통증</a:t>
            </a:r>
            <a:r>
              <a:rPr lang="en-US" altLang="ko-KR" b="1"/>
              <a:t>(Pain)</a:t>
            </a:r>
          </a:p>
          <a:p>
            <a:pPr eaLnBrk="1" hangingPunct="1"/>
            <a:r>
              <a:rPr lang="ko-KR" altLang="en-US"/>
              <a:t>통각수용기</a:t>
            </a:r>
            <a:r>
              <a:rPr lang="en-US" altLang="ko-KR"/>
              <a:t>(pain receptor)</a:t>
            </a:r>
            <a:r>
              <a:rPr lang="ko-KR" altLang="en-US"/>
              <a:t>가 자극되면 통증 지각과 자극으로 인한 반응이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통증은 기본적으로 방어 기작으로서 경각심을 불러 일으켜서 조직 손상이 일어나고</a:t>
            </a:r>
          </a:p>
          <a:p>
            <a:pPr eaLnBrk="1" hangingPunct="1"/>
            <a:r>
              <a:rPr lang="ko-KR" altLang="en-US"/>
              <a:t>있거나 곧 일어난다는 것을 신경계 또는 뇌에 알리려는 것이다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다른 체감각 형식과 달리 통각은 자극으로 인한 행동반응</a:t>
            </a:r>
            <a:r>
              <a:rPr lang="en-US" altLang="ko-KR"/>
              <a:t>(</a:t>
            </a:r>
            <a:r>
              <a:rPr lang="ko-KR" altLang="en-US"/>
              <a:t>움츠리거나 방어하는 행위</a:t>
            </a:r>
            <a:r>
              <a:rPr lang="en-US" altLang="ko-KR"/>
              <a:t>)</a:t>
            </a:r>
          </a:p>
          <a:p>
            <a:pPr eaLnBrk="1" hangingPunct="1"/>
            <a:r>
              <a:rPr lang="ko-KR" altLang="en-US"/>
              <a:t>뿐 아니라 감정적 반응</a:t>
            </a:r>
            <a:r>
              <a:rPr lang="en-US" altLang="ko-KR"/>
              <a:t>(</a:t>
            </a:r>
            <a:r>
              <a:rPr lang="ko-KR" altLang="en-US"/>
              <a:t>노여워하거나 무서워함</a:t>
            </a:r>
            <a:r>
              <a:rPr lang="en-US" altLang="ko-KR"/>
              <a:t>)</a:t>
            </a:r>
            <a:r>
              <a:rPr lang="ko-KR" altLang="en-US"/>
              <a:t>을 일으킨다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통각수용기에는 세 가지 부류가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기계적 통각기</a:t>
            </a:r>
            <a:r>
              <a:rPr lang="en-US" altLang="ko-KR"/>
              <a:t>(mechanical nociceptor):</a:t>
            </a:r>
            <a:r>
              <a:rPr lang="ko-KR" altLang="en-US"/>
              <a:t>자르거나 뭉개거나 꼬집는 기계적 상해에</a:t>
            </a:r>
          </a:p>
          <a:p>
            <a:pPr eaLnBrk="1" hangingPunct="1"/>
            <a:r>
              <a:rPr lang="ko-KR" altLang="en-US"/>
              <a:t>  반응한다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열 통각기</a:t>
            </a:r>
            <a:r>
              <a:rPr lang="en-US" altLang="ko-KR"/>
              <a:t>(thermal nociceptor): </a:t>
            </a:r>
            <a:r>
              <a:rPr lang="ko-KR" altLang="en-US"/>
              <a:t>뜨거운 열과 같은 극단적인 온도에 반응한다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다중형식 통각기</a:t>
            </a:r>
            <a:r>
              <a:rPr lang="en-US" altLang="ko-KR"/>
              <a:t>(polympodal nociceptor): </a:t>
            </a:r>
            <a:r>
              <a:rPr lang="ko-KR" altLang="en-US"/>
              <a:t>모든 해로운 자극에 똑같이 반응하는데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예를 들면 상처받은 조직이 분비하는 염증물질에 반응한다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/>
              <a:t>생존에 중요하기 때문에 대부분의 통각기는 지속적이고 반복적인 자극에 적응하지</a:t>
            </a:r>
          </a:p>
          <a:p>
            <a:pPr eaLnBrk="1" hangingPunct="1"/>
            <a:r>
              <a:rPr lang="ko-KR" altLang="en-US"/>
              <a:t>않는다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통증에 대한 반응은 크게 두 종류가 있는데</a:t>
            </a:r>
            <a:r>
              <a:rPr lang="en-US" altLang="ko-KR"/>
              <a:t>, </a:t>
            </a:r>
            <a:r>
              <a:rPr lang="ko-KR" altLang="en-US"/>
              <a:t>기계적 손상에 대한 신속한 반응과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느리고 지속적인 손상으로 배출되는 세포 내용물과 염증에 대한 화학반응이다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2074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 </a:t>
            </a:r>
          </a:p>
        </p:txBody>
      </p:sp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86372" name="Picture 4" descr="표6-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0950" r="5386" b="12854"/>
          <a:stretch>
            <a:fillRect/>
          </a:stretch>
        </p:blipFill>
        <p:spPr>
          <a:xfrm>
            <a:off x="1835150" y="3500438"/>
            <a:ext cx="5400675" cy="32988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158750" y="50800"/>
            <a:ext cx="88138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통각기가 감지하는 통증자극은 두 종류의 구심성 섬유를 경유하여 </a:t>
            </a:r>
            <a:r>
              <a:rPr lang="en-US" altLang="ko-KR"/>
              <a:t>CNS</a:t>
            </a:r>
            <a:r>
              <a:rPr lang="ko-KR" altLang="en-US"/>
              <a:t>로 전달된다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기계적 통각기와 열 통각기로부터 오는 신호는 크고 </a:t>
            </a:r>
            <a:r>
              <a:rPr lang="en-US" altLang="ko-KR"/>
              <a:t>myelin </a:t>
            </a:r>
            <a:r>
              <a:rPr lang="ko-KR" altLang="en-US"/>
              <a:t>수초가 있는 </a:t>
            </a:r>
            <a:r>
              <a:rPr lang="en-US" altLang="ko-KR"/>
              <a:t>A-</a:t>
            </a:r>
            <a:r>
              <a:rPr lang="en-US" altLang="ko-KR">
                <a:latin typeface="Symbol" pitchFamily="18" charset="2"/>
              </a:rPr>
              <a:t>d</a:t>
            </a:r>
            <a:r>
              <a:rPr lang="en-US" altLang="ko-KR"/>
              <a:t> </a:t>
            </a:r>
            <a:r>
              <a:rPr lang="ko-KR" altLang="en-US"/>
              <a:t>섬유에 </a:t>
            </a:r>
          </a:p>
          <a:p>
            <a:pPr eaLnBrk="1" hangingPunct="1"/>
            <a:r>
              <a:rPr lang="ko-KR" altLang="en-US"/>
              <a:t>의해 초당 </a:t>
            </a:r>
            <a:r>
              <a:rPr lang="en-US" altLang="ko-KR"/>
              <a:t>30m</a:t>
            </a:r>
            <a:r>
              <a:rPr lang="ko-KR" altLang="en-US"/>
              <a:t>의 속력으로 전달되고 </a:t>
            </a:r>
            <a:r>
              <a:rPr lang="en-US" altLang="ko-KR"/>
              <a:t>(</a:t>
            </a:r>
            <a:r>
              <a:rPr lang="ko-KR" altLang="en-US"/>
              <a:t>빠른 통각경로</a:t>
            </a:r>
            <a:r>
              <a:rPr lang="en-US" altLang="ko-KR"/>
              <a:t>, fast pain pathway), </a:t>
            </a:r>
            <a:r>
              <a:rPr lang="ko-KR" altLang="en-US"/>
              <a:t>다형식성 </a:t>
            </a:r>
          </a:p>
          <a:p>
            <a:pPr eaLnBrk="1" hangingPunct="1"/>
            <a:r>
              <a:rPr lang="ko-KR" altLang="en-US"/>
              <a:t>통각기로부터의 신호는 작고</a:t>
            </a:r>
            <a:r>
              <a:rPr lang="en-US" altLang="ko-KR"/>
              <a:t> myelin </a:t>
            </a:r>
            <a:r>
              <a:rPr lang="ko-KR" altLang="en-US"/>
              <a:t>수초가 없는 </a:t>
            </a:r>
            <a:r>
              <a:rPr lang="en-US" altLang="ko-KR"/>
              <a:t>C </a:t>
            </a:r>
            <a:r>
              <a:rPr lang="ko-KR" altLang="en-US"/>
              <a:t>섬유에 의해 훨씬 느린 속도로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초당 </a:t>
            </a:r>
            <a:r>
              <a:rPr lang="en-US" altLang="ko-KR"/>
              <a:t>12m) </a:t>
            </a:r>
            <a:r>
              <a:rPr lang="ko-KR" altLang="en-US"/>
              <a:t>전달된다</a:t>
            </a:r>
            <a:r>
              <a:rPr lang="en-US" altLang="ko-KR"/>
              <a:t>(</a:t>
            </a:r>
            <a:r>
              <a:rPr lang="ko-KR" altLang="en-US"/>
              <a:t>느린 통각경로</a:t>
            </a:r>
            <a:r>
              <a:rPr lang="en-US" altLang="ko-KR"/>
              <a:t>, slow pain pathway).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손을 베었을 때</a:t>
            </a:r>
            <a:r>
              <a:rPr lang="en-US" altLang="ko-KR"/>
              <a:t>, </a:t>
            </a:r>
            <a:r>
              <a:rPr lang="ko-KR" altLang="en-US"/>
              <a:t>위치를 파악할 수 있는 날카로운 아픔을 먼저 느끼고</a:t>
            </a:r>
            <a:r>
              <a:rPr lang="en-US" altLang="ko-KR"/>
              <a:t>(</a:t>
            </a:r>
            <a:r>
              <a:rPr lang="ko-KR" altLang="en-US"/>
              <a:t>기계적 또는 열</a:t>
            </a:r>
          </a:p>
          <a:p>
            <a:pPr eaLnBrk="1" hangingPunct="1"/>
            <a:r>
              <a:rPr lang="ko-KR" altLang="en-US"/>
              <a:t>통각기</a:t>
            </a:r>
            <a:r>
              <a:rPr lang="en-US" altLang="ko-KR"/>
              <a:t>), </a:t>
            </a:r>
            <a:r>
              <a:rPr lang="ko-KR" altLang="en-US"/>
              <a:t>그 뒤에 확산되는 위치를 정확히 알 수 없는 오래가는 불쾌한 아픔을 느낀다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다형식성 통각기</a:t>
            </a:r>
            <a:r>
              <a:rPr lang="en-US" altLang="ko-KR"/>
              <a:t>). </a:t>
            </a:r>
            <a:r>
              <a:rPr lang="ko-KR" altLang="en-US"/>
              <a:t>느린 통각경로는 손상된 조직에서 세포외액으로 방출되는</a:t>
            </a:r>
          </a:p>
          <a:p>
            <a:pPr eaLnBrk="1" hangingPunct="1"/>
            <a:r>
              <a:rPr lang="ko-KR" altLang="en-US"/>
              <a:t>효소에 의해 활성화되는 </a:t>
            </a:r>
            <a:r>
              <a:rPr lang="en-US" altLang="ko-KR"/>
              <a:t>bradykinin</a:t>
            </a:r>
            <a:r>
              <a:rPr lang="ko-KR" altLang="en-US"/>
              <a:t>과 같은 화학물질에 의해서 유발된다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이러한 물질들이 계속 존재하여</a:t>
            </a:r>
            <a:r>
              <a:rPr lang="en-US" altLang="ko-KR"/>
              <a:t>, </a:t>
            </a:r>
            <a:r>
              <a:rPr lang="ko-KR" altLang="en-US"/>
              <a:t>조직손상을 일으킨 기계적 또는 열자극이 사라진 </a:t>
            </a:r>
          </a:p>
          <a:p>
            <a:pPr eaLnBrk="1" hangingPunct="1"/>
            <a:r>
              <a:rPr lang="ko-KR" altLang="en-US"/>
              <a:t>이후에도 아픈 통증이 계속된다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60566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4"/>
          <p:cNvSpPr txBox="1">
            <a:spLocks noChangeArrowheads="1"/>
          </p:cNvSpPr>
          <p:nvPr/>
        </p:nvSpPr>
        <p:spPr bwMode="auto">
          <a:xfrm>
            <a:off x="34925" y="-26988"/>
            <a:ext cx="9058275" cy="173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1</a:t>
            </a:r>
            <a:r>
              <a:rPr lang="ko-KR" altLang="en-US"/>
              <a:t>차 구심성 통각섬유는 척수의 후각에 있는 특이적인 </a:t>
            </a:r>
            <a:r>
              <a:rPr lang="en-US" altLang="ko-KR"/>
              <a:t>2</a:t>
            </a:r>
            <a:r>
              <a:rPr lang="ko-KR" altLang="en-US"/>
              <a:t>차 연압뉴런과 시냅스를 이룬다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자극으로 유도되는 활동전위에 반응하여 구심성 통각섬유는 신경전달물질을 분비하여</a:t>
            </a:r>
          </a:p>
          <a:p>
            <a:pPr eaLnBrk="1" hangingPunct="1"/>
            <a:r>
              <a:rPr lang="ko-KR" altLang="en-US"/>
              <a:t>경로상의 다음 뉴런들에 영향을 준다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통증 신경전달물질로는 물질 </a:t>
            </a:r>
            <a:r>
              <a:rPr lang="en-US" altLang="ko-KR"/>
              <a:t>P(substance P)</a:t>
            </a:r>
            <a:r>
              <a:rPr lang="ko-KR" altLang="en-US"/>
              <a:t>와 </a:t>
            </a:r>
            <a:r>
              <a:rPr lang="en-US" altLang="ko-KR"/>
              <a:t>glutamate</a:t>
            </a:r>
            <a:r>
              <a:rPr lang="ko-KR" altLang="en-US"/>
              <a:t>가 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물질 </a:t>
            </a:r>
            <a:r>
              <a:rPr lang="en-US" altLang="ko-KR"/>
              <a:t>P</a:t>
            </a:r>
            <a:r>
              <a:rPr lang="ko-KR" altLang="en-US"/>
              <a:t>는 상향 통각경로를 활성화 하여 통각 신호를 고위 뇌중추로 올려보내</a:t>
            </a:r>
          </a:p>
          <a:p>
            <a:pPr eaLnBrk="1" hangingPunct="1"/>
            <a:r>
              <a:rPr lang="ko-KR" altLang="en-US"/>
              <a:t>정보처리가 이루어질 수 있도록 한다</a:t>
            </a:r>
            <a:r>
              <a:rPr lang="en-US" altLang="ko-KR"/>
              <a:t>.</a:t>
            </a:r>
          </a:p>
        </p:txBody>
      </p:sp>
      <p:pic>
        <p:nvPicPr>
          <p:cNvPr id="187395" name="Picture 5" descr="6-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4761" r="21208" b="43797"/>
          <a:stretch>
            <a:fillRect/>
          </a:stretch>
        </p:blipFill>
        <p:spPr bwMode="auto">
          <a:xfrm>
            <a:off x="179388" y="1760538"/>
            <a:ext cx="8208962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6"/>
          <p:cNvSpPr txBox="1">
            <a:spLocks noChangeArrowheads="1"/>
          </p:cNvSpPr>
          <p:nvPr/>
        </p:nvSpPr>
        <p:spPr bwMode="auto">
          <a:xfrm>
            <a:off x="3851275" y="1628775"/>
            <a:ext cx="513238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/>
              <a:t>1</a:t>
            </a:r>
            <a:r>
              <a:rPr lang="ko-KR" altLang="en-US" sz="1600"/>
              <a:t>차 구심성 통증말단에서 분비되는 </a:t>
            </a:r>
            <a:r>
              <a:rPr lang="en-US" altLang="ko-KR" sz="1600"/>
              <a:t>glutamate</a:t>
            </a:r>
            <a:r>
              <a:rPr lang="ko-KR" altLang="en-US" sz="1600"/>
              <a:t>는</a:t>
            </a:r>
          </a:p>
          <a:p>
            <a:pPr eaLnBrk="1" hangingPunct="1"/>
            <a:r>
              <a:rPr lang="en-US" altLang="ko-KR" sz="1600"/>
              <a:t>NMDA </a:t>
            </a:r>
            <a:r>
              <a:rPr lang="ko-KR" altLang="en-US" sz="1600"/>
              <a:t>수용체에 결합해 칼슘을 유입시켜 칼슘</a:t>
            </a:r>
          </a:p>
          <a:p>
            <a:pPr eaLnBrk="1" hangingPunct="1"/>
            <a:r>
              <a:rPr lang="ko-KR" altLang="en-US" sz="1600"/>
              <a:t>이차전달자 시스템을 작동시켜 다음 뉴런이 더 흥분을</a:t>
            </a:r>
          </a:p>
          <a:p>
            <a:pPr eaLnBrk="1" hangingPunct="1"/>
            <a:r>
              <a:rPr lang="ko-KR" altLang="en-US" sz="1600"/>
              <a:t>잘 일으키도록 한다</a:t>
            </a:r>
            <a:r>
              <a:rPr lang="en-US" altLang="ko-KR" sz="1600"/>
              <a:t>. </a:t>
            </a:r>
            <a:r>
              <a:rPr lang="ko-KR" altLang="en-US" sz="1600"/>
              <a:t>이런 과흥분성은 상처받은 부위에</a:t>
            </a:r>
          </a:p>
          <a:p>
            <a:pPr eaLnBrk="1" hangingPunct="1"/>
            <a:r>
              <a:rPr lang="ko-KR" altLang="en-US" sz="1600"/>
              <a:t>다른 통증자극이 올 때 과민하게 반응하도록 한다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ko-KR" altLang="en-US" sz="1600"/>
              <a:t>상처부위에 더 큰 해를 입지 입지 않고</a:t>
            </a:r>
            <a:r>
              <a:rPr lang="en-US" altLang="ko-KR" sz="1600"/>
              <a:t>, </a:t>
            </a:r>
            <a:r>
              <a:rPr lang="ko-KR" altLang="en-US" sz="1600"/>
              <a:t>치유되도록</a:t>
            </a:r>
          </a:p>
          <a:p>
            <a:pPr eaLnBrk="1" hangingPunct="1"/>
            <a:r>
              <a:rPr lang="ko-KR" altLang="en-US" sz="1600"/>
              <a:t>보호하기 위한 장치이다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2796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88419" name="Picture 4" descr="6-4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57127" r="21208" b="7141"/>
          <a:stretch>
            <a:fillRect/>
          </a:stretch>
        </p:blipFill>
        <p:spPr>
          <a:xfrm>
            <a:off x="179388" y="2997200"/>
            <a:ext cx="8713787" cy="37576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8420" name="Text Box 5"/>
          <p:cNvSpPr txBox="1">
            <a:spLocks noChangeArrowheads="1"/>
          </p:cNvSpPr>
          <p:nvPr/>
        </p:nvSpPr>
        <p:spPr bwMode="auto">
          <a:xfrm>
            <a:off x="158750" y="193675"/>
            <a:ext cx="8864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척추동물의 뇌는 </a:t>
            </a:r>
            <a:r>
              <a:rPr lang="en-US" altLang="ko-KR"/>
              <a:t>built-in </a:t>
            </a:r>
            <a:r>
              <a:rPr lang="ko-KR" altLang="en-US"/>
              <a:t>진통시스템을 가지고 있다</a:t>
            </a:r>
            <a:r>
              <a:rPr lang="en-US" altLang="ko-KR"/>
              <a:t>.</a:t>
            </a:r>
            <a:br>
              <a:rPr lang="en-US" altLang="ko-KR"/>
            </a:br>
            <a:r>
              <a:rPr lang="en-US" altLang="ko-KR"/>
              <a:t>CNS</a:t>
            </a:r>
            <a:r>
              <a:rPr lang="ko-KR" altLang="en-US"/>
              <a:t>는 통증을 억제하는 신경 시스템인 진통시스템</a:t>
            </a:r>
            <a:r>
              <a:rPr lang="en-US" altLang="ko-KR"/>
              <a:t>(analgesic system)</a:t>
            </a:r>
            <a:r>
              <a:rPr lang="ko-KR" altLang="en-US"/>
              <a:t>을 갖는다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자체 진통시스템은 오피에이트 수용체</a:t>
            </a:r>
            <a:r>
              <a:rPr lang="en-US" altLang="ko-KR"/>
              <a:t>(</a:t>
            </a:r>
            <a:r>
              <a:rPr lang="ko-KR" altLang="en-US"/>
              <a:t>아편 수용체</a:t>
            </a:r>
            <a:r>
              <a:rPr lang="en-US" altLang="ko-KR"/>
              <a:t>, opiate receptor)</a:t>
            </a:r>
            <a:r>
              <a:rPr lang="ko-KR" altLang="en-US"/>
              <a:t>에 의한다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양귀비에서 얻어지는 몰핀</a:t>
            </a:r>
            <a:r>
              <a:rPr lang="en-US" altLang="ko-KR"/>
              <a:t>(morphine)</a:t>
            </a:r>
            <a:r>
              <a:rPr lang="ko-KR" altLang="en-US"/>
              <a:t>과 유사한 엔도르핀</a:t>
            </a:r>
            <a:r>
              <a:rPr lang="en-US" altLang="ko-KR"/>
              <a:t>, </a:t>
            </a:r>
            <a:r>
              <a:rPr lang="ko-KR" altLang="en-US"/>
              <a:t>엔케팔린</a:t>
            </a:r>
            <a:r>
              <a:rPr lang="en-US" altLang="ko-KR"/>
              <a:t>, </a:t>
            </a:r>
            <a:r>
              <a:rPr lang="ko-KR" altLang="en-US"/>
              <a:t>다이놀핀 등의</a:t>
            </a:r>
          </a:p>
          <a:p>
            <a:pPr eaLnBrk="1" hangingPunct="1"/>
            <a:r>
              <a:rPr lang="ko-KR" altLang="en-US"/>
              <a:t>체내의 몰핀 유사물질들</a:t>
            </a:r>
            <a:r>
              <a:rPr lang="en-US" altLang="ko-KR"/>
              <a:t>(</a:t>
            </a:r>
            <a:r>
              <a:rPr lang="ko-KR" altLang="en-US"/>
              <a:t>내인성 오피에이트</a:t>
            </a:r>
            <a:r>
              <a:rPr lang="en-US" altLang="ko-KR"/>
              <a:t>)</a:t>
            </a:r>
            <a:r>
              <a:rPr lang="ko-KR" altLang="en-US"/>
              <a:t>이 자연적 진통시스템에 중요하다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내인성 오피에이트는 진통성 신경전달물질로 작용하며</a:t>
            </a:r>
            <a:r>
              <a:rPr lang="en-US" altLang="ko-KR"/>
              <a:t>, </a:t>
            </a:r>
            <a:r>
              <a:rPr lang="ko-KR" altLang="en-US"/>
              <a:t>상향성 섬유말단에 있는</a:t>
            </a:r>
          </a:p>
          <a:p>
            <a:pPr eaLnBrk="1" hangingPunct="1"/>
            <a:r>
              <a:rPr lang="ko-KR" altLang="en-US"/>
              <a:t>오피에이트 수용체에 결합한다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이 결합에 의해 물질 </a:t>
            </a:r>
            <a:r>
              <a:rPr lang="en-US" altLang="ko-KR"/>
              <a:t>P</a:t>
            </a:r>
            <a:r>
              <a:rPr lang="ko-KR" altLang="en-US"/>
              <a:t>의 분비가 억제되어 통각신호가 더 이상 전달되지 않도록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59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5"/>
          <p:cNvSpPr txBox="1">
            <a:spLocks noChangeArrowheads="1"/>
          </p:cNvSpPr>
          <p:nvPr/>
        </p:nvSpPr>
        <p:spPr bwMode="auto">
          <a:xfrm>
            <a:off x="0" y="0"/>
            <a:ext cx="47879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2. </a:t>
            </a:r>
            <a:r>
              <a:rPr lang="ko-KR" altLang="en-US" b="1"/>
              <a:t>아드레날린 수용체</a:t>
            </a:r>
            <a:r>
              <a:rPr lang="ko-KR" altLang="en-US"/>
              <a:t> </a:t>
            </a:r>
            <a:r>
              <a:rPr lang="en-US" altLang="ko-KR"/>
              <a:t>(adrenergic receptor).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아드레날린 수용체에는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NE</a:t>
            </a:r>
            <a:r>
              <a:rPr lang="ko-KR" altLang="en-US"/>
              <a:t>와 </a:t>
            </a:r>
            <a:r>
              <a:rPr lang="en-US" altLang="ko-KR"/>
              <a:t>E</a:t>
            </a:r>
            <a:r>
              <a:rPr lang="ko-KR" altLang="en-US"/>
              <a:t>가 결합하는데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효과기 기관의 반응을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유발하거나 억제하는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다양한 작용 양상에 따라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크게 두 종류로 나누는데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각각 알파</a:t>
            </a:r>
            <a:r>
              <a:rPr lang="en-US" altLang="ko-KR"/>
              <a:t>(</a:t>
            </a:r>
            <a:r>
              <a:rPr lang="en-US" altLang="ko-KR">
                <a:latin typeface="Symbol" pitchFamily="18" charset="2"/>
              </a:rPr>
              <a:t>a</a:t>
            </a:r>
            <a:r>
              <a:rPr lang="en-US" altLang="ko-KR"/>
              <a:t>) </a:t>
            </a:r>
            <a:r>
              <a:rPr lang="ko-KR" altLang="en-US"/>
              <a:t>수용체와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베타</a:t>
            </a:r>
            <a:r>
              <a:rPr lang="en-US" altLang="ko-KR"/>
              <a:t>(</a:t>
            </a:r>
            <a:r>
              <a:rPr lang="en-US" altLang="ko-KR">
                <a:latin typeface="Symbol" pitchFamily="18" charset="2"/>
              </a:rPr>
              <a:t>b</a:t>
            </a:r>
            <a:r>
              <a:rPr lang="en-US" altLang="ko-KR"/>
              <a:t>) </a:t>
            </a:r>
            <a:r>
              <a:rPr lang="ko-KR" altLang="en-US"/>
              <a:t>수용체라 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더 세분하면 </a:t>
            </a:r>
            <a:r>
              <a:rPr lang="en-US" altLang="ko-KR">
                <a:latin typeface="Symbol" pitchFamily="18" charset="2"/>
              </a:rPr>
              <a:t>a</a:t>
            </a:r>
            <a:r>
              <a:rPr lang="en-US" altLang="ko-KR" baseline="-25000"/>
              <a:t>1</a:t>
            </a:r>
            <a:r>
              <a:rPr lang="en-US" altLang="ko-KR"/>
              <a:t>, </a:t>
            </a:r>
            <a:r>
              <a:rPr lang="en-US" altLang="ko-KR">
                <a:latin typeface="Symbol" pitchFamily="18" charset="2"/>
              </a:rPr>
              <a:t>a</a:t>
            </a:r>
            <a:r>
              <a:rPr lang="en-US" altLang="ko-KR" baseline="-25000"/>
              <a:t>2</a:t>
            </a:r>
            <a:r>
              <a:rPr lang="en-US" altLang="ko-KR"/>
              <a:t>, </a:t>
            </a:r>
            <a:r>
              <a:rPr lang="en-US" altLang="ko-KR">
                <a:latin typeface="Symbol" pitchFamily="18" charset="2"/>
              </a:rPr>
              <a:t>b</a:t>
            </a:r>
            <a:r>
              <a:rPr lang="en-US" altLang="ko-KR" baseline="-25000"/>
              <a:t>1</a:t>
            </a:r>
            <a:r>
              <a:rPr lang="en-US" altLang="ko-KR"/>
              <a:t>, </a:t>
            </a:r>
            <a:r>
              <a:rPr lang="en-US" altLang="ko-KR">
                <a:latin typeface="Symbol" pitchFamily="18" charset="2"/>
              </a:rPr>
              <a:t>b</a:t>
            </a:r>
            <a:r>
              <a:rPr lang="en-US" altLang="ko-KR" baseline="-25000"/>
              <a:t>2</a:t>
            </a:r>
            <a:r>
              <a:rPr lang="en-US" altLang="ko-KR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수용체로 나뉜다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</a:t>
            </a:r>
            <a:r>
              <a:rPr lang="ko-KR" altLang="en-US"/>
              <a:t>이들은 효과기 기관에 따라 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분포하는 정도가 매우 다르다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</a:t>
            </a:r>
            <a:r>
              <a:rPr lang="en-US" altLang="ko-KR">
                <a:latin typeface="Symbol" pitchFamily="18" charset="2"/>
              </a:rPr>
              <a:t>b</a:t>
            </a:r>
            <a:r>
              <a:rPr lang="en-US" altLang="ko-KR" baseline="-25000"/>
              <a:t>2</a:t>
            </a:r>
            <a:r>
              <a:rPr lang="ko-KR" altLang="en-US"/>
              <a:t>는 주로 </a:t>
            </a:r>
            <a:r>
              <a:rPr lang="en-US" altLang="ko-KR"/>
              <a:t>E</a:t>
            </a:r>
            <a:r>
              <a:rPr lang="ko-KR" altLang="en-US"/>
              <a:t>에 결합하는 반면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  <a:r>
              <a:rPr lang="en-US" altLang="ko-KR">
                <a:latin typeface="Symbol" pitchFamily="18" charset="2"/>
              </a:rPr>
              <a:t>b</a:t>
            </a:r>
            <a:r>
              <a:rPr lang="en-US" altLang="ko-KR" baseline="-25000"/>
              <a:t>1</a:t>
            </a:r>
            <a:r>
              <a:rPr lang="ko-KR" altLang="en-US"/>
              <a:t>은 </a:t>
            </a:r>
            <a:r>
              <a:rPr lang="en-US" altLang="ko-KR"/>
              <a:t>NE</a:t>
            </a:r>
            <a:r>
              <a:rPr lang="ko-KR" altLang="en-US"/>
              <a:t>와 </a:t>
            </a:r>
            <a:r>
              <a:rPr lang="en-US" altLang="ko-KR"/>
              <a:t>E</a:t>
            </a:r>
            <a:r>
              <a:rPr lang="ko-KR" altLang="en-US"/>
              <a:t>에 비슷하게 결합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  <a:r>
              <a:rPr lang="en-US" altLang="ko-KR">
                <a:latin typeface="Symbol" pitchFamily="18" charset="2"/>
              </a:rPr>
              <a:t>a</a:t>
            </a:r>
            <a:r>
              <a:rPr lang="en-US" altLang="ko-KR" baseline="-25000"/>
              <a:t>1</a:t>
            </a:r>
            <a:r>
              <a:rPr lang="ko-KR" altLang="en-US"/>
              <a:t>과 </a:t>
            </a:r>
            <a:r>
              <a:rPr lang="en-US" altLang="ko-KR">
                <a:latin typeface="Symbol" pitchFamily="18" charset="2"/>
              </a:rPr>
              <a:t>a</a:t>
            </a:r>
            <a:r>
              <a:rPr lang="en-US" altLang="ko-KR" baseline="-25000"/>
              <a:t>2</a:t>
            </a:r>
            <a:r>
              <a:rPr lang="ko-KR" altLang="en-US"/>
              <a:t>는 </a:t>
            </a:r>
            <a:r>
              <a:rPr lang="en-US" altLang="ko-KR"/>
              <a:t>NE</a:t>
            </a:r>
            <a:r>
              <a:rPr lang="ko-KR" altLang="en-US"/>
              <a:t>에 더 잘 결합</a:t>
            </a:r>
          </a:p>
        </p:txBody>
      </p:sp>
      <p:pic>
        <p:nvPicPr>
          <p:cNvPr id="124931" name="Picture 5" descr="5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t="4761" r="30298" b="6189"/>
          <a:stretch>
            <a:fillRect/>
          </a:stretch>
        </p:blipFill>
        <p:spPr bwMode="auto">
          <a:xfrm>
            <a:off x="4808538" y="0"/>
            <a:ext cx="429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162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4"/>
          <p:cNvSpPr txBox="1">
            <a:spLocks noChangeArrowheads="1"/>
          </p:cNvSpPr>
          <p:nvPr/>
        </p:nvSpPr>
        <p:spPr bwMode="auto">
          <a:xfrm>
            <a:off x="250825" y="-26988"/>
            <a:ext cx="234632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8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근육생리학</a:t>
            </a:r>
          </a:p>
        </p:txBody>
      </p:sp>
      <p:sp>
        <p:nvSpPr>
          <p:cNvPr id="189443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근육</a:t>
            </a:r>
            <a:r>
              <a:rPr lang="en-US" altLang="ko-KR" b="1"/>
              <a:t>(muscle)</a:t>
            </a:r>
            <a:r>
              <a:rPr lang="ko-KR" altLang="en-US"/>
              <a:t>은 골격근</a:t>
            </a:r>
            <a:r>
              <a:rPr lang="en-US" altLang="ko-KR"/>
              <a:t>, </a:t>
            </a:r>
            <a:r>
              <a:rPr lang="ko-KR" altLang="en-US"/>
              <a:t>심근</a:t>
            </a:r>
            <a:r>
              <a:rPr lang="en-US" altLang="ko-KR"/>
              <a:t>, </a:t>
            </a:r>
            <a:r>
              <a:rPr lang="ko-KR" altLang="en-US"/>
              <a:t>평활근의 세 종류로 나뉜다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근육의 수축능력을 통해 근육세포는 크기를 작게 하여 장력</a:t>
            </a:r>
            <a:r>
              <a:rPr lang="en-US" altLang="ko-KR"/>
              <a:t>(tension)</a:t>
            </a:r>
            <a:r>
              <a:rPr lang="ko-KR" altLang="en-US"/>
              <a:t>을 발휘하게 하며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이를 통해 움직일 수 있게 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환경에 있는 여러 형태의 에너지를 전기적 신호로 전환하는 감각계와 달리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근육세포는 화학적인 에너지인 </a:t>
            </a:r>
            <a:r>
              <a:rPr lang="en-US" altLang="ko-KR"/>
              <a:t>ATP</a:t>
            </a:r>
            <a:r>
              <a:rPr lang="ko-KR" altLang="en-US"/>
              <a:t>를 기계에너지로 전환하여 사용한다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ko-KR" altLang="en-US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근육수축에 의해 일어나는 현상들은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1.</a:t>
            </a:r>
            <a:r>
              <a:rPr lang="ko-KR" altLang="en-US"/>
              <a:t>몸의 일부분 또는 전체의 운동</a:t>
            </a:r>
            <a:r>
              <a:rPr lang="en-US" altLang="ko-KR"/>
              <a:t>(</a:t>
            </a:r>
            <a:r>
              <a:rPr lang="ko-KR" altLang="en-US"/>
              <a:t>예</a:t>
            </a:r>
            <a:r>
              <a:rPr lang="en-US" altLang="ko-KR"/>
              <a:t>, </a:t>
            </a:r>
            <a:r>
              <a:rPr lang="ko-KR" altLang="en-US"/>
              <a:t>걷기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2.</a:t>
            </a:r>
            <a:r>
              <a:rPr lang="ko-KR" altLang="en-US"/>
              <a:t>외부 물체의 조작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3.</a:t>
            </a:r>
            <a:r>
              <a:rPr lang="ko-KR" altLang="en-US"/>
              <a:t>여러 좁은 내부기관을 통한 내용물의 이동</a:t>
            </a:r>
            <a:r>
              <a:rPr lang="en-US" altLang="ko-KR"/>
              <a:t>(</a:t>
            </a:r>
            <a:r>
              <a:rPr lang="ko-KR" altLang="en-US"/>
              <a:t>예</a:t>
            </a:r>
            <a:r>
              <a:rPr lang="en-US" altLang="ko-KR"/>
              <a:t>, </a:t>
            </a:r>
            <a:r>
              <a:rPr lang="ko-KR" altLang="en-US"/>
              <a:t>혈액순환</a:t>
            </a:r>
            <a:r>
              <a:rPr lang="en-US" altLang="ko-KR"/>
              <a:t>, </a:t>
            </a:r>
            <a:r>
              <a:rPr lang="ko-KR" altLang="en-US"/>
              <a:t>소화기관의 내용물 이동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4.</a:t>
            </a:r>
            <a:r>
              <a:rPr lang="ko-KR" altLang="en-US"/>
              <a:t>특정기관이 내용물을 외부로 배출</a:t>
            </a:r>
            <a:r>
              <a:rPr lang="en-US" altLang="ko-KR"/>
              <a:t>(</a:t>
            </a:r>
            <a:r>
              <a:rPr lang="ko-KR" altLang="en-US"/>
              <a:t>예</a:t>
            </a:r>
            <a:r>
              <a:rPr lang="en-US" altLang="ko-KR"/>
              <a:t>, </a:t>
            </a:r>
            <a:r>
              <a:rPr lang="ko-KR" altLang="en-US"/>
              <a:t>배뇨</a:t>
            </a:r>
            <a:r>
              <a:rPr lang="en-US" altLang="ko-KR"/>
              <a:t>, </a:t>
            </a:r>
            <a:r>
              <a:rPr lang="ko-KR" altLang="en-US"/>
              <a:t>분만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5.</a:t>
            </a:r>
            <a:r>
              <a:rPr lang="ko-KR" altLang="en-US"/>
              <a:t>체온 유지에 도움이 되는 근육 대사과정의 부산물로 열의 생산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6.</a:t>
            </a:r>
            <a:r>
              <a:rPr lang="ko-KR" altLang="en-US"/>
              <a:t>소리의 생성</a:t>
            </a:r>
          </a:p>
          <a:p>
            <a:pPr eaLnBrk="1" hangingPunct="1">
              <a:lnSpc>
                <a:spcPct val="120000"/>
              </a:lnSpc>
            </a:pPr>
            <a:endParaRPr lang="ko-KR" altLang="en-US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대부분의 척추동물에서 근육은 몸에서 가장 많은 부분을 차지한다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사람은 체중의 반이 근육으로 구성되어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남자</a:t>
            </a:r>
            <a:r>
              <a:rPr lang="en-US" altLang="ko-KR"/>
              <a:t>(40% </a:t>
            </a:r>
            <a:r>
              <a:rPr lang="ko-KR" altLang="en-US"/>
              <a:t>골격근과 </a:t>
            </a:r>
            <a:r>
              <a:rPr lang="en-US" altLang="ko-KR"/>
              <a:t>1%</a:t>
            </a:r>
            <a:r>
              <a:rPr lang="ko-KR" altLang="en-US"/>
              <a:t>의 심근</a:t>
            </a:r>
            <a:r>
              <a:rPr lang="en-US" altLang="ko-KR"/>
              <a:t>+</a:t>
            </a:r>
            <a:r>
              <a:rPr lang="ko-KR" altLang="en-US"/>
              <a:t>평활근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86501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5"/>
          <p:cNvSpPr txBox="1">
            <a:spLocks noChangeArrowheads="1"/>
          </p:cNvSpPr>
          <p:nvPr/>
        </p:nvSpPr>
        <p:spPr bwMode="auto">
          <a:xfrm>
            <a:off x="0" y="188913"/>
            <a:ext cx="91440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/>
              <a:t>근육은 크게 두 가지의 다른 방법으로 분류할 수 있는데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첫째</a:t>
            </a:r>
            <a:r>
              <a:rPr lang="en-US" altLang="ko-KR"/>
              <a:t>, </a:t>
            </a:r>
            <a:r>
              <a:rPr lang="ko-KR" altLang="en-US"/>
              <a:t>가로무늬근</a:t>
            </a:r>
            <a:r>
              <a:rPr lang="en-US" altLang="ko-KR"/>
              <a:t>(striated muscle, </a:t>
            </a:r>
            <a:r>
              <a:rPr lang="ko-KR" altLang="en-US"/>
              <a:t>골격근과 심근</a:t>
            </a:r>
            <a:r>
              <a:rPr lang="en-US" altLang="ko-KR"/>
              <a:t>)</a:t>
            </a:r>
            <a:r>
              <a:rPr lang="ko-KR" altLang="en-US"/>
              <a:t>과 민무늬근</a:t>
            </a:r>
            <a:r>
              <a:rPr lang="en-US" altLang="ko-KR"/>
              <a:t>(unstriated muscle,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평활근</a:t>
            </a:r>
            <a:r>
              <a:rPr lang="en-US" altLang="ko-KR"/>
              <a:t>)</a:t>
            </a:r>
            <a:r>
              <a:rPr lang="ko-KR" altLang="en-US"/>
              <a:t>으로 구분할 수 있다</a:t>
            </a:r>
            <a:r>
              <a:rPr lang="en-US" altLang="ko-KR"/>
              <a:t>. </a:t>
            </a:r>
            <a:r>
              <a:rPr lang="ko-KR" altLang="en-US"/>
              <a:t>골격근과 심근은 현미경으로 관찰하면</a:t>
            </a:r>
            <a:r>
              <a:rPr lang="en-US" altLang="ko-KR"/>
              <a:t>, </a:t>
            </a:r>
            <a:r>
              <a:rPr lang="ko-KR" altLang="en-US"/>
              <a:t>어두운 밴드와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밝은 밴드가 순차적으로 가로무늬처럼 보인다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둘째</a:t>
            </a:r>
            <a:r>
              <a:rPr lang="en-US" altLang="ko-KR"/>
              <a:t>, </a:t>
            </a:r>
            <a:r>
              <a:rPr lang="ko-KR" altLang="en-US"/>
              <a:t>수의근</a:t>
            </a:r>
            <a:r>
              <a:rPr lang="en-US" altLang="ko-KR"/>
              <a:t>(voluntary muscle, </a:t>
            </a:r>
            <a:r>
              <a:rPr lang="ko-KR" altLang="en-US"/>
              <a:t>골격근</a:t>
            </a:r>
            <a:r>
              <a:rPr lang="en-US" altLang="ko-KR"/>
              <a:t>)</a:t>
            </a:r>
            <a:r>
              <a:rPr lang="ko-KR" altLang="en-US"/>
              <a:t>과 불수의근</a:t>
            </a:r>
            <a:r>
              <a:rPr lang="en-US" altLang="ko-KR"/>
              <a:t>(involuntary muscle, </a:t>
            </a:r>
            <a:r>
              <a:rPr lang="ko-KR" altLang="en-US"/>
              <a:t>심근과 평활근</a:t>
            </a:r>
            <a:r>
              <a:rPr lang="en-US" altLang="ko-KR"/>
              <a:t>)</a:t>
            </a:r>
            <a:r>
              <a:rPr lang="ko-KR" altLang="en-US"/>
              <a:t>으로 나눌 수 있다</a:t>
            </a:r>
            <a:r>
              <a:rPr lang="en-US" altLang="ko-KR"/>
              <a:t>. </a:t>
            </a:r>
            <a:r>
              <a:rPr lang="ko-KR" altLang="en-US"/>
              <a:t>수의근에는 근육 내 체성 신경계와 일부 운동신경계가 분포하며</a:t>
            </a:r>
            <a:r>
              <a:rPr lang="en-US" altLang="ko-KR"/>
              <a:t>, </a:t>
            </a:r>
            <a:r>
              <a:rPr lang="ko-KR" altLang="en-US"/>
              <a:t>불수의근은 자율신경계가 분포한다</a:t>
            </a:r>
            <a:r>
              <a:rPr lang="en-US" altLang="ko-KR"/>
              <a:t>.</a:t>
            </a:r>
            <a:endParaRPr lang="ko-KR" altLang="en-US"/>
          </a:p>
        </p:txBody>
      </p:sp>
      <p:pic>
        <p:nvPicPr>
          <p:cNvPr id="190467" name="Picture 5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8567" r="4039" b="16187"/>
          <a:stretch>
            <a:fillRect/>
          </a:stretch>
        </p:blipFill>
        <p:spPr bwMode="auto">
          <a:xfrm>
            <a:off x="1619250" y="2924175"/>
            <a:ext cx="5616575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3190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4"/>
          <p:cNvSpPr txBox="1">
            <a:spLocks noChangeArrowheads="1"/>
          </p:cNvSpPr>
          <p:nvPr/>
        </p:nvSpPr>
        <p:spPr bwMode="auto">
          <a:xfrm>
            <a:off x="107950" y="-20638"/>
            <a:ext cx="6280150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8.2 </a:t>
            </a:r>
            <a:r>
              <a:rPr lang="ko-KR" altLang="en-US" b="1"/>
              <a:t>골격근</a:t>
            </a:r>
            <a:endParaRPr lang="en-US" altLang="ko-KR" b="1"/>
          </a:p>
          <a:p>
            <a:pPr eaLnBrk="1" hangingPunct="1"/>
            <a:r>
              <a:rPr lang="ko-KR" altLang="en-US"/>
              <a:t>골격근 섬유는 잘 정렬된 내부 배열로 가로무늬를 나타낸다</a:t>
            </a:r>
            <a:r>
              <a:rPr lang="en-US" altLang="ko-KR"/>
              <a:t>.</a:t>
            </a:r>
          </a:p>
        </p:txBody>
      </p:sp>
      <p:pic>
        <p:nvPicPr>
          <p:cNvPr id="191491" name="Picture 5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2380" r="18515" b="952"/>
          <a:stretch>
            <a:fillRect/>
          </a:stretch>
        </p:blipFill>
        <p:spPr bwMode="auto">
          <a:xfrm>
            <a:off x="0" y="620713"/>
            <a:ext cx="53467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 Box 6"/>
          <p:cNvSpPr txBox="1">
            <a:spLocks noChangeArrowheads="1"/>
          </p:cNvSpPr>
          <p:nvPr/>
        </p:nvSpPr>
        <p:spPr bwMode="auto">
          <a:xfrm>
            <a:off x="5634038" y="908050"/>
            <a:ext cx="3509962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골격근의 구성 단계도</a:t>
            </a:r>
          </a:p>
          <a:p>
            <a:pPr eaLnBrk="1" hangingPunct="1"/>
            <a:r>
              <a:rPr lang="en-US" altLang="ko-KR" sz="1600"/>
              <a:t>(a)</a:t>
            </a:r>
            <a:r>
              <a:rPr lang="ko-KR" altLang="en-US" sz="1600"/>
              <a:t>확대한 전체 근육의 단면도</a:t>
            </a:r>
          </a:p>
          <a:p>
            <a:pPr eaLnBrk="1" hangingPunct="1"/>
            <a:r>
              <a:rPr lang="en-US" altLang="ko-KR" sz="1600"/>
              <a:t>(b)</a:t>
            </a:r>
            <a:r>
              <a:rPr lang="ko-KR" altLang="en-US" sz="1600"/>
              <a:t>확대한 근섬유</a:t>
            </a:r>
            <a:r>
              <a:rPr lang="en-US" altLang="ko-KR" sz="1600"/>
              <a:t>(muscle fiber)</a:t>
            </a:r>
          </a:p>
          <a:p>
            <a:pPr eaLnBrk="1" hangingPunct="1"/>
            <a:r>
              <a:rPr lang="en-US" altLang="ko-KR" sz="1600"/>
              <a:t>    </a:t>
            </a:r>
            <a:r>
              <a:rPr lang="ko-KR" altLang="en-US" sz="1600"/>
              <a:t>내의 근원섬유</a:t>
            </a:r>
            <a:r>
              <a:rPr lang="en-US" altLang="ko-KR" sz="1600"/>
              <a:t>(myofibril)</a:t>
            </a:r>
          </a:p>
          <a:p>
            <a:pPr eaLnBrk="1" hangingPunct="1"/>
            <a:r>
              <a:rPr lang="en-US" altLang="ko-KR" sz="1600"/>
              <a:t>(c)</a:t>
            </a:r>
            <a:r>
              <a:rPr lang="ko-KR" altLang="en-US" sz="1600"/>
              <a:t>근원섬유의 세포골격</a:t>
            </a:r>
          </a:p>
          <a:p>
            <a:pPr eaLnBrk="1" hangingPunct="1"/>
            <a:r>
              <a:rPr lang="ko-KR" altLang="en-US" sz="1600"/>
              <a:t>    </a:t>
            </a:r>
            <a:r>
              <a:rPr lang="en-US" altLang="ko-KR" sz="1600"/>
              <a:t>(cytoskeleton) </a:t>
            </a:r>
            <a:r>
              <a:rPr lang="ko-KR" altLang="en-US" sz="1600"/>
              <a:t>성분들</a:t>
            </a:r>
          </a:p>
          <a:p>
            <a:pPr eaLnBrk="1" hangingPunct="1"/>
            <a:r>
              <a:rPr lang="en-US" altLang="ko-KR" sz="1600"/>
              <a:t>(d)</a:t>
            </a:r>
            <a:r>
              <a:rPr lang="ko-KR" altLang="en-US" sz="1600"/>
              <a:t>굵은 필라멘트와 가는 필라멘트의</a:t>
            </a:r>
          </a:p>
          <a:p>
            <a:pPr eaLnBrk="1" hangingPunct="1"/>
            <a:r>
              <a:rPr lang="ko-KR" altLang="en-US" sz="1600"/>
              <a:t>    단백질 성분들</a:t>
            </a:r>
          </a:p>
        </p:txBody>
      </p:sp>
      <p:sp>
        <p:nvSpPr>
          <p:cNvPr id="191493" name="Text Box 7"/>
          <p:cNvSpPr txBox="1">
            <a:spLocks noChangeArrowheads="1"/>
          </p:cNvSpPr>
          <p:nvPr/>
        </p:nvSpPr>
        <p:spPr bwMode="auto">
          <a:xfrm>
            <a:off x="4830763" y="4365625"/>
            <a:ext cx="43132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전체 근육 </a:t>
            </a:r>
            <a:r>
              <a:rPr lang="en-US" altLang="ko-KR"/>
              <a:t>(</a:t>
            </a:r>
            <a:r>
              <a:rPr lang="ko-KR" altLang="en-US"/>
              <a:t>기관</a:t>
            </a:r>
            <a:r>
              <a:rPr lang="en-US" altLang="ko-KR"/>
              <a:t>) </a:t>
            </a:r>
            <a:r>
              <a:rPr lang="en-US" altLang="ko-KR">
                <a:sym typeface="Wingdings" pitchFamily="2" charset="2"/>
              </a:rPr>
              <a:t></a:t>
            </a:r>
            <a:r>
              <a:rPr lang="ko-KR" altLang="en-US">
                <a:sym typeface="Wingdings" pitchFamily="2" charset="2"/>
              </a:rPr>
              <a:t>근섬유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세포</a:t>
            </a:r>
            <a:r>
              <a:rPr lang="en-US" altLang="ko-KR">
                <a:sym typeface="Wingdings" pitchFamily="2" charset="2"/>
              </a:rPr>
              <a:t>)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근원섬유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세포소기관</a:t>
            </a:r>
            <a:r>
              <a:rPr lang="en-US" altLang="ko-KR">
                <a:sym typeface="Wingdings" pitchFamily="2" charset="2"/>
              </a:rPr>
              <a:t>)</a:t>
            </a:r>
            <a:r>
              <a:rPr lang="ko-KR" altLang="en-US">
                <a:sym typeface="Wingdings" pitchFamily="2" charset="2"/>
              </a:rPr>
              <a:t>굵은 필라멘트와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가는 필라멘트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세포골격요소</a:t>
            </a:r>
            <a:r>
              <a:rPr lang="en-US" altLang="ko-KR">
                <a:sym typeface="Wingdings" pitchFamily="2" charset="2"/>
              </a:rPr>
              <a:t>) myosin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과 </a:t>
            </a:r>
            <a:r>
              <a:rPr lang="en-US" altLang="ko-KR">
                <a:sym typeface="Wingdings" pitchFamily="2" charset="2"/>
              </a:rPr>
              <a:t>actin(</a:t>
            </a:r>
            <a:r>
              <a:rPr lang="ko-KR" altLang="en-US">
                <a:sym typeface="Wingdings" pitchFamily="2" charset="2"/>
              </a:rPr>
              <a:t>단백질</a:t>
            </a:r>
            <a:r>
              <a:rPr lang="en-US" altLang="ko-KR">
                <a:sym typeface="Wingdings" pitchFamily="2" charset="2"/>
              </a:rPr>
              <a:t>)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10341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2" t="1904" r="26932" b="53795"/>
          <a:stretch>
            <a:fillRect/>
          </a:stretch>
        </p:blipFill>
        <p:spPr bwMode="auto">
          <a:xfrm>
            <a:off x="2195513" y="115888"/>
            <a:ext cx="490061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5"/>
          <p:cNvSpPr txBox="1">
            <a:spLocks noChangeArrowheads="1"/>
          </p:cNvSpPr>
          <p:nvPr/>
        </p:nvSpPr>
        <p:spPr bwMode="auto">
          <a:xfrm>
            <a:off x="34925" y="3457575"/>
            <a:ext cx="9051925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현미경 하에서</a:t>
            </a:r>
            <a:r>
              <a:rPr lang="en-US" altLang="ko-KR"/>
              <a:t>, </a:t>
            </a:r>
            <a:r>
              <a:rPr lang="ko-KR" altLang="en-US"/>
              <a:t>이완된 근원섬유는 암대</a:t>
            </a:r>
            <a:r>
              <a:rPr lang="en-US" altLang="ko-KR"/>
              <a:t>(A band)</a:t>
            </a:r>
            <a:r>
              <a:rPr lang="ko-KR" altLang="en-US"/>
              <a:t>와 명대</a:t>
            </a:r>
            <a:r>
              <a:rPr lang="en-US" altLang="ko-KR"/>
              <a:t>(I band)</a:t>
            </a:r>
            <a:r>
              <a:rPr lang="ko-KR" altLang="en-US"/>
              <a:t>가 반복적으로 보인다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정렬된 근원섬유의 이러한 띠들은 골격근 섬유의 가로무늬 형태를 나태난다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굵은 필라멘트와</a:t>
            </a:r>
            <a:r>
              <a:rPr lang="en-US" altLang="ko-KR"/>
              <a:t>, </a:t>
            </a:r>
            <a:r>
              <a:rPr lang="ko-KR" altLang="en-US"/>
              <a:t>가는 필라멘트는 서로 약간씩 겹치게 배열되어 암대와 명대를 형성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암대는 굵은 필라멘트 부분의 길이를 나타내며</a:t>
            </a:r>
            <a:r>
              <a:rPr lang="en-US" altLang="ko-KR"/>
              <a:t>, </a:t>
            </a:r>
            <a:r>
              <a:rPr lang="ko-KR" altLang="en-US"/>
              <a:t>양쪽 가장자리는 가는 필라멘트와</a:t>
            </a:r>
          </a:p>
          <a:p>
            <a:pPr eaLnBrk="1" hangingPunct="1"/>
            <a:r>
              <a:rPr lang="ko-KR" altLang="en-US"/>
              <a:t>겹치게 된다</a:t>
            </a:r>
            <a:r>
              <a:rPr lang="en-US" altLang="ko-KR"/>
              <a:t>. </a:t>
            </a:r>
            <a:r>
              <a:rPr lang="ko-KR" altLang="en-US"/>
              <a:t>따라서 굵은 필라멘트의 양쪽 끝은 암대의 바깥쪽 가장자리를 나타낸다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암대 안의 밝은 부분은 가는 필라멘트가 닿지 않는 부분으로 </a:t>
            </a:r>
            <a:r>
              <a:rPr lang="en-US" altLang="ko-KR"/>
              <a:t>H zone</a:t>
            </a:r>
            <a:r>
              <a:rPr lang="ko-KR" altLang="en-US"/>
              <a:t>이라 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굵은 필라멘트의 가운데 부분이 여기에 해당한다</a:t>
            </a:r>
            <a:r>
              <a:rPr lang="en-US" altLang="ko-KR"/>
              <a:t>. </a:t>
            </a:r>
            <a:r>
              <a:rPr lang="ko-KR" altLang="en-US"/>
              <a:t>명대</a:t>
            </a:r>
            <a:r>
              <a:rPr lang="en-US" altLang="ko-KR"/>
              <a:t>(I band)</a:t>
            </a:r>
            <a:r>
              <a:rPr lang="ko-KR" altLang="en-US"/>
              <a:t>는 가는 필라멘트의</a:t>
            </a:r>
          </a:p>
          <a:p>
            <a:pPr eaLnBrk="1" hangingPunct="1"/>
            <a:r>
              <a:rPr lang="ko-KR" altLang="en-US"/>
              <a:t>나머지 부분으로 구성되며</a:t>
            </a:r>
            <a:r>
              <a:rPr lang="en-US" altLang="ko-KR"/>
              <a:t>, </a:t>
            </a:r>
            <a:r>
              <a:rPr lang="ko-KR" altLang="en-US"/>
              <a:t>암대와 겸치지 않는다</a:t>
            </a:r>
            <a:r>
              <a:rPr lang="en-US" altLang="ko-KR"/>
              <a:t>. </a:t>
            </a:r>
            <a:r>
              <a:rPr lang="ko-KR" altLang="en-US"/>
              <a:t>즉 명대는 가는 필라멘트만을 </a:t>
            </a:r>
          </a:p>
          <a:p>
            <a:pPr eaLnBrk="1" hangingPunct="1"/>
            <a:r>
              <a:rPr lang="ko-KR" altLang="en-US"/>
              <a:t>나타낸다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각 명대의 중앙에는 진한 색의 </a:t>
            </a:r>
            <a:r>
              <a:rPr lang="en-US" altLang="ko-KR"/>
              <a:t>Z line</a:t>
            </a:r>
            <a:r>
              <a:rPr lang="ko-KR" altLang="en-US"/>
              <a:t>이 있다</a:t>
            </a:r>
            <a:r>
              <a:rPr lang="en-US" altLang="ko-KR"/>
              <a:t>. </a:t>
            </a:r>
            <a:r>
              <a:rPr lang="ko-KR" altLang="en-US"/>
              <a:t>두 </a:t>
            </a:r>
            <a:r>
              <a:rPr lang="en-US" altLang="ko-KR"/>
              <a:t>Z line</a:t>
            </a:r>
            <a:r>
              <a:rPr lang="ko-KR" altLang="en-US"/>
              <a:t>간의 간격을 근절</a:t>
            </a:r>
          </a:p>
          <a:p>
            <a:pPr eaLnBrk="1" hangingPunct="1"/>
            <a:r>
              <a:rPr lang="en-US" altLang="ko-KR"/>
              <a:t>(sarcomere)</a:t>
            </a:r>
            <a:r>
              <a:rPr lang="ko-KR" altLang="en-US"/>
              <a:t>이라 하며</a:t>
            </a:r>
            <a:r>
              <a:rPr lang="en-US" altLang="ko-KR"/>
              <a:t>, </a:t>
            </a:r>
            <a:r>
              <a:rPr lang="ko-KR" altLang="en-US"/>
              <a:t>이는 골격근의 기능적 단위가 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8860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4761" r="19862" b="3333"/>
          <a:stretch>
            <a:fillRect/>
          </a:stretch>
        </p:blipFill>
        <p:spPr bwMode="auto">
          <a:xfrm>
            <a:off x="1692275" y="692150"/>
            <a:ext cx="5262563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Text Box 5"/>
          <p:cNvSpPr txBox="1">
            <a:spLocks noChangeArrowheads="1"/>
          </p:cNvSpPr>
          <p:nvPr/>
        </p:nvSpPr>
        <p:spPr bwMode="auto">
          <a:xfrm>
            <a:off x="3635375" y="6237288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근원섬유의 단면도</a:t>
            </a:r>
          </a:p>
        </p:txBody>
      </p:sp>
    </p:spTree>
    <p:extLst>
      <p:ext uri="{BB962C8B-B14F-4D97-AF65-F5344CB8AC3E}">
        <p14:creationId xmlns:p14="http://schemas.microsoft.com/office/powerpoint/2010/main" val="905102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94563" name="Picture 4" descr="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7141" r="3366" b="11902"/>
          <a:stretch>
            <a:fillRect/>
          </a:stretch>
        </p:blipFill>
        <p:spPr>
          <a:xfrm>
            <a:off x="900113" y="333375"/>
            <a:ext cx="6840537" cy="4200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179388" y="4437063"/>
            <a:ext cx="86756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myosin</a:t>
            </a:r>
            <a:r>
              <a:rPr lang="ko-KR" altLang="en-US"/>
              <a:t>은 굵은 필라멘트를 형성한다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(a)myosin </a:t>
            </a:r>
            <a:r>
              <a:rPr lang="ko-KR" altLang="en-US"/>
              <a:t>분자</a:t>
            </a:r>
            <a:r>
              <a:rPr lang="en-US" altLang="ko-KR"/>
              <a:t>. </a:t>
            </a:r>
            <a:r>
              <a:rPr lang="ko-KR" altLang="en-US"/>
              <a:t>각 </a:t>
            </a:r>
            <a:r>
              <a:rPr lang="en-US" altLang="ko-KR"/>
              <a:t>myosin </a:t>
            </a:r>
            <a:r>
              <a:rPr lang="ko-KR" altLang="en-US"/>
              <a:t>분자들은 </a:t>
            </a:r>
            <a:r>
              <a:rPr lang="en-US" altLang="ko-KR"/>
              <a:t>2</a:t>
            </a:r>
            <a:r>
              <a:rPr lang="ko-KR" altLang="en-US"/>
              <a:t>개의 동일한 골프채 모양의 소단위로 구성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꼬리 부분은 서로 감겨 있고</a:t>
            </a:r>
            <a:r>
              <a:rPr lang="en-US" altLang="ko-KR"/>
              <a:t>, </a:t>
            </a:r>
            <a:r>
              <a:rPr lang="ko-KR" altLang="en-US"/>
              <a:t>머리 부분은 구형이며</a:t>
            </a:r>
            <a:r>
              <a:rPr lang="en-US" altLang="ko-KR"/>
              <a:t>, </a:t>
            </a:r>
            <a:r>
              <a:rPr lang="ko-KR" altLang="en-US"/>
              <a:t>각각의 머리부분은 한쪽으로</a:t>
            </a:r>
          </a:p>
          <a:p>
            <a:pPr eaLnBrk="1" hangingPunct="1"/>
            <a:r>
              <a:rPr lang="ko-KR" altLang="en-US"/>
              <a:t>돌출되어 있으며 </a:t>
            </a:r>
            <a:r>
              <a:rPr lang="en-US" altLang="ko-KR"/>
              <a:t>actin </a:t>
            </a:r>
            <a:r>
              <a:rPr lang="ko-KR" altLang="en-US"/>
              <a:t>결합부위와</a:t>
            </a:r>
            <a:r>
              <a:rPr lang="en-US" altLang="ko-KR"/>
              <a:t>, myosin ATPase</a:t>
            </a:r>
            <a:r>
              <a:rPr lang="ko-KR" altLang="en-US"/>
              <a:t>부위를 가진다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(b)</a:t>
            </a:r>
            <a:r>
              <a:rPr lang="ko-KR" altLang="en-US"/>
              <a:t>굵은 필라멘트</a:t>
            </a:r>
            <a:r>
              <a:rPr lang="en-US" altLang="ko-KR"/>
              <a:t>. </a:t>
            </a:r>
            <a:r>
              <a:rPr lang="ko-KR" altLang="en-US"/>
              <a:t>굵은 필라멘트는 일렬로 정렬되어 있는 </a:t>
            </a:r>
            <a:r>
              <a:rPr lang="en-US" altLang="ko-KR"/>
              <a:t>myosin </a:t>
            </a:r>
            <a:r>
              <a:rPr lang="ko-KR" altLang="en-US"/>
              <a:t>분자로 구성되어</a:t>
            </a:r>
          </a:p>
          <a:p>
            <a:pPr eaLnBrk="1" hangingPunct="1"/>
            <a:r>
              <a:rPr lang="ko-KR" altLang="en-US"/>
              <a:t>있다</a:t>
            </a:r>
            <a:r>
              <a:rPr lang="en-US" altLang="ko-KR"/>
              <a:t>. Myosin </a:t>
            </a:r>
            <a:r>
              <a:rPr lang="ko-KR" altLang="en-US"/>
              <a:t>분자들은 반반씩 서로 반대 방향으로 정렬되어 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둥근 머리는 굵은 필라멘트를 따라 일정한 간격으로 돌출되어 있으며 </a:t>
            </a:r>
            <a:r>
              <a:rPr lang="en-US" altLang="ko-KR"/>
              <a:t>cross-bridge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교차교</a:t>
            </a:r>
            <a:r>
              <a:rPr lang="en-US" altLang="ko-KR"/>
              <a:t>)</a:t>
            </a:r>
            <a:r>
              <a:rPr lang="ko-KR" altLang="en-US"/>
              <a:t>를 형성한다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24480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95587" name="Picture 4" descr="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5237" r="16832" b="7141"/>
          <a:stretch>
            <a:fillRect/>
          </a:stretch>
        </p:blipFill>
        <p:spPr>
          <a:xfrm>
            <a:off x="1547813" y="0"/>
            <a:ext cx="5688012" cy="5313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5588" name="Text Box 5"/>
          <p:cNvSpPr txBox="1">
            <a:spLocks noChangeArrowheads="1"/>
          </p:cNvSpPr>
          <p:nvPr/>
        </p:nvSpPr>
        <p:spPr bwMode="auto">
          <a:xfrm>
            <a:off x="100013" y="5407025"/>
            <a:ext cx="90090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actin</a:t>
            </a:r>
            <a:r>
              <a:rPr lang="ko-KR" altLang="en-US"/>
              <a:t>은 </a:t>
            </a:r>
            <a:r>
              <a:rPr lang="en-US" altLang="ko-KR"/>
              <a:t>tropomyosin</a:t>
            </a:r>
            <a:r>
              <a:rPr lang="ko-KR" altLang="en-US"/>
              <a:t>과 </a:t>
            </a:r>
            <a:r>
              <a:rPr lang="en-US" altLang="ko-KR"/>
              <a:t>troponin</a:t>
            </a:r>
            <a:r>
              <a:rPr lang="ko-KR" altLang="en-US"/>
              <a:t>과 함께 가는 필라멘트를 형성한다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가는 필라멘트의 주된 성분은 두 가닥으로 서로 꼬여 있는 구슬 모양의 </a:t>
            </a:r>
            <a:r>
              <a:rPr lang="en-US" altLang="ko-KR"/>
              <a:t>actin </a:t>
            </a:r>
            <a:r>
              <a:rPr lang="ko-KR" altLang="en-US"/>
              <a:t>분자이다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troponin </a:t>
            </a:r>
            <a:r>
              <a:rPr lang="ko-KR" altLang="en-US"/>
              <a:t>분자들</a:t>
            </a:r>
            <a:r>
              <a:rPr lang="en-US" altLang="ko-KR"/>
              <a:t>(3</a:t>
            </a:r>
            <a:r>
              <a:rPr lang="ko-KR" altLang="en-US"/>
              <a:t>개의 구슬형태</a:t>
            </a:r>
            <a:r>
              <a:rPr lang="en-US" altLang="ko-KR"/>
              <a:t>)</a:t>
            </a:r>
            <a:r>
              <a:rPr lang="ko-KR" altLang="en-US"/>
              <a:t>와 </a:t>
            </a:r>
            <a:r>
              <a:rPr lang="en-US" altLang="ko-KR"/>
              <a:t>tropomyosin(</a:t>
            </a:r>
            <a:r>
              <a:rPr lang="ko-KR" altLang="en-US"/>
              <a:t>실모양</a:t>
            </a:r>
            <a:r>
              <a:rPr lang="en-US" altLang="ko-KR"/>
              <a:t>)</a:t>
            </a:r>
            <a:r>
              <a:rPr lang="ko-KR" altLang="en-US"/>
              <a:t>이 </a:t>
            </a:r>
            <a:r>
              <a:rPr lang="en-US" altLang="ko-KR"/>
              <a:t>actin</a:t>
            </a:r>
            <a:r>
              <a:rPr lang="ko-KR" altLang="en-US"/>
              <a:t>의 고랑부위를 따라</a:t>
            </a:r>
          </a:p>
          <a:p>
            <a:pPr eaLnBrk="1" hangingPunct="1"/>
            <a:r>
              <a:rPr lang="en-US" altLang="ko-KR"/>
              <a:t>Myosin </a:t>
            </a:r>
            <a:r>
              <a:rPr lang="ko-KR" altLang="en-US"/>
              <a:t>교차교와 결합하는 액틴부위를 덮고 있다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79515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96611" name="Picture 4" descr="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4761" r="11783" b="7141"/>
          <a:stretch>
            <a:fillRect/>
          </a:stretch>
        </p:blipFill>
        <p:spPr>
          <a:xfrm>
            <a:off x="900113" y="401638"/>
            <a:ext cx="7920037" cy="64563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6612" name="Text Box 5"/>
          <p:cNvSpPr txBox="1">
            <a:spLocks noChangeArrowheads="1"/>
          </p:cNvSpPr>
          <p:nvPr/>
        </p:nvSpPr>
        <p:spPr bwMode="auto">
          <a:xfrm>
            <a:off x="1023938" y="50800"/>
            <a:ext cx="4589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교차교</a:t>
            </a:r>
            <a:r>
              <a:rPr lang="en-US" altLang="ko-KR"/>
              <a:t>(cross bridge)</a:t>
            </a:r>
            <a:r>
              <a:rPr lang="ko-KR" altLang="en-US"/>
              <a:t>결합에서 칼슘의 역할</a:t>
            </a:r>
          </a:p>
        </p:txBody>
      </p:sp>
    </p:spTree>
    <p:extLst>
      <p:ext uri="{BB962C8B-B14F-4D97-AF65-F5344CB8AC3E}">
        <p14:creationId xmlns:p14="http://schemas.microsoft.com/office/powerpoint/2010/main" val="34699613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grpSp>
        <p:nvGrpSpPr>
          <p:cNvPr id="197635" name="Group 8"/>
          <p:cNvGrpSpPr>
            <a:grpSpLocks noChangeAspect="1"/>
          </p:cNvGrpSpPr>
          <p:nvPr/>
        </p:nvGrpSpPr>
        <p:grpSpPr bwMode="auto">
          <a:xfrm>
            <a:off x="611188" y="188913"/>
            <a:ext cx="7489825" cy="5259387"/>
            <a:chOff x="385" y="164"/>
            <a:chExt cx="4627" cy="3720"/>
          </a:xfrm>
        </p:grpSpPr>
        <p:pic>
          <p:nvPicPr>
            <p:cNvPr id="197637" name="Picture 4" descr="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2" t="1904" r="8752" b="2856"/>
            <a:stretch>
              <a:fillRect/>
            </a:stretch>
          </p:blipFill>
          <p:spPr bwMode="auto">
            <a:xfrm>
              <a:off x="385" y="164"/>
              <a:ext cx="4606" cy="3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7638" name="Rectangle 6"/>
            <p:cNvSpPr>
              <a:spLocks noChangeAspect="1" noChangeArrowheads="1"/>
            </p:cNvSpPr>
            <p:nvPr/>
          </p:nvSpPr>
          <p:spPr bwMode="auto">
            <a:xfrm>
              <a:off x="4332" y="3702"/>
              <a:ext cx="680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97636" name="Text Box 9"/>
          <p:cNvSpPr txBox="1">
            <a:spLocks noChangeArrowheads="1"/>
          </p:cNvSpPr>
          <p:nvPr/>
        </p:nvSpPr>
        <p:spPr bwMode="auto">
          <a:xfrm>
            <a:off x="250825" y="5445125"/>
            <a:ext cx="87217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수축 시 띠 모양의 변화</a:t>
            </a:r>
          </a:p>
          <a:p>
            <a:pPr eaLnBrk="1" hangingPunct="1"/>
            <a:r>
              <a:rPr lang="ko-KR" altLang="en-US"/>
              <a:t>근육 수축 동안 가는 필라멘트는 활주하여 굵은 필라멘트의 간격을 가깝게 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즉 각 근절</a:t>
            </a:r>
            <a:r>
              <a:rPr lang="en-US" altLang="ko-KR"/>
              <a:t>(sarcomere)</a:t>
            </a:r>
            <a:r>
              <a:rPr lang="ko-KR" altLang="en-US"/>
              <a:t>가 짧아진다</a:t>
            </a:r>
            <a:r>
              <a:rPr lang="en-US" altLang="ko-KR"/>
              <a:t>. </a:t>
            </a:r>
            <a:r>
              <a:rPr lang="ko-KR" altLang="en-US"/>
              <a:t>근섬유가 수축되면</a:t>
            </a:r>
            <a:r>
              <a:rPr lang="en-US" altLang="ko-KR"/>
              <a:t>, </a:t>
            </a:r>
            <a:r>
              <a:rPr lang="ko-KR" altLang="en-US"/>
              <a:t>암대의 폭은 변화가 없지만</a:t>
            </a:r>
          </a:p>
          <a:p>
            <a:pPr eaLnBrk="1" hangingPunct="1"/>
            <a:r>
              <a:rPr lang="ko-KR" altLang="en-US"/>
              <a:t>명대와 </a:t>
            </a:r>
            <a:r>
              <a:rPr lang="en-US" altLang="ko-KR"/>
              <a:t>H zone</a:t>
            </a:r>
            <a:r>
              <a:rPr lang="ko-KR" altLang="en-US"/>
              <a:t>의 폭은 좁아진다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469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98659" name="Picture 4" descr="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1" r="36357" b="52367"/>
          <a:stretch>
            <a:fillRect/>
          </a:stretch>
        </p:blipFill>
        <p:spPr>
          <a:xfrm>
            <a:off x="0" y="1412875"/>
            <a:ext cx="4606925" cy="47529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8660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49034" r="30298"/>
          <a:stretch>
            <a:fillRect/>
          </a:stretch>
        </p:blipFill>
        <p:spPr bwMode="auto">
          <a:xfrm>
            <a:off x="4716463" y="2060575"/>
            <a:ext cx="4427537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Text Box 6"/>
          <p:cNvSpPr txBox="1">
            <a:spLocks noChangeArrowheads="1"/>
          </p:cNvSpPr>
          <p:nvPr/>
        </p:nvSpPr>
        <p:spPr bwMode="auto">
          <a:xfrm>
            <a:off x="231775" y="122238"/>
            <a:ext cx="7346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8.3 </a:t>
            </a:r>
            <a:r>
              <a:rPr lang="ko-KR" altLang="en-US"/>
              <a:t>골격근 수축의 기본 원리</a:t>
            </a:r>
          </a:p>
          <a:p>
            <a:pPr eaLnBrk="1" hangingPunct="1"/>
            <a:r>
              <a:rPr lang="ko-KR" altLang="en-US"/>
              <a:t>수축 동안 교차점의 결합과 굽힘은 가는 필라멘트를 잡아 당기게 되어</a:t>
            </a:r>
          </a:p>
          <a:p>
            <a:pPr eaLnBrk="1" hangingPunct="1"/>
            <a:r>
              <a:rPr lang="ko-KR" altLang="en-US"/>
              <a:t>고정되어 있는 굵은 필라멘트 간의 거리를 가깝게 하고 근절을 좁힌다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(sliding-filament model)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18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25955" name="Text Box 5"/>
          <p:cNvSpPr txBox="1">
            <a:spLocks noChangeArrowheads="1"/>
          </p:cNvSpPr>
          <p:nvPr/>
        </p:nvSpPr>
        <p:spPr bwMode="auto">
          <a:xfrm>
            <a:off x="0" y="0"/>
            <a:ext cx="9251950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모든 아드레날린 수용체는 </a:t>
            </a:r>
            <a:r>
              <a:rPr lang="en-US" altLang="ko-KR"/>
              <a:t>G </a:t>
            </a:r>
            <a:r>
              <a:rPr lang="ko-KR" altLang="en-US"/>
              <a:t>단백질과 연결되지만 이후의 경로는 수용체의 종류에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따라 다르다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-b1</a:t>
            </a:r>
            <a:r>
              <a:rPr lang="ko-KR" altLang="en-US"/>
              <a:t>과 </a:t>
            </a:r>
            <a:r>
              <a:rPr lang="en-US" altLang="ko-KR"/>
              <a:t>b2 </a:t>
            </a:r>
            <a:r>
              <a:rPr lang="ko-KR" altLang="en-US"/>
              <a:t>수용체가 활성화되면 </a:t>
            </a:r>
            <a:r>
              <a:rPr lang="en-US" altLang="ko-KR"/>
              <a:t>cAMP 2</a:t>
            </a:r>
            <a:r>
              <a:rPr lang="ko-KR" altLang="en-US"/>
              <a:t>차 전달자에 의해 표적세포의 반응이 유발되고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-a1 </a:t>
            </a:r>
            <a:r>
              <a:rPr lang="ko-KR" altLang="en-US"/>
              <a:t>수용체가 자극되면 </a:t>
            </a:r>
            <a:r>
              <a:rPr lang="en-US" altLang="ko-KR"/>
              <a:t>Ca 2</a:t>
            </a:r>
            <a:r>
              <a:rPr lang="ko-KR" altLang="en-US"/>
              <a:t>차 전달자에 의해 반응이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-a1 </a:t>
            </a:r>
            <a:r>
              <a:rPr lang="ko-KR" altLang="en-US"/>
              <a:t>수용체가 활성화되면 효과기관에서 흥분성 반응이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(</a:t>
            </a:r>
            <a:r>
              <a:rPr lang="ko-KR" altLang="en-US"/>
              <a:t>예</a:t>
            </a:r>
            <a:r>
              <a:rPr lang="en-US" altLang="ko-KR"/>
              <a:t>, </a:t>
            </a:r>
            <a:r>
              <a:rPr lang="ko-KR" altLang="en-US"/>
              <a:t>혈관에 들어있는 평활근의 수축이 증가해 소동맥이 압축된다</a:t>
            </a:r>
            <a:r>
              <a:rPr lang="en-US" altLang="ko-KR"/>
              <a:t>.)</a:t>
            </a:r>
          </a:p>
          <a:p>
            <a:pPr eaLnBrk="1" hangingPunct="1"/>
            <a:r>
              <a:rPr lang="en-US" altLang="ko-KR"/>
              <a:t>     a1 </a:t>
            </a:r>
            <a:r>
              <a:rPr lang="ko-KR" altLang="en-US"/>
              <a:t>수용체는 대부분 교감 표적조직에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반면 </a:t>
            </a:r>
            <a:r>
              <a:rPr lang="en-US" altLang="ko-KR"/>
              <a:t>a2 </a:t>
            </a:r>
            <a:r>
              <a:rPr lang="ko-KR" altLang="en-US"/>
              <a:t>수용체가 자극되면 표적세포에서 </a:t>
            </a:r>
            <a:r>
              <a:rPr lang="en-US" altLang="ko-KR"/>
              <a:t>cAMP</a:t>
            </a:r>
            <a:r>
              <a:rPr lang="ko-KR" altLang="en-US"/>
              <a:t>의 생성이 차단된다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따라서 </a:t>
            </a:r>
            <a:r>
              <a:rPr lang="en-US" altLang="ko-KR"/>
              <a:t>a2 </a:t>
            </a:r>
            <a:r>
              <a:rPr lang="ko-KR" altLang="en-US"/>
              <a:t>수용체를 활성화시키면 소화관에서 평활근의 수축이 줄어드는 것과 같이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효과기 기관에서 억제 반응이 일어난다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-b1</a:t>
            </a:r>
            <a:r>
              <a:rPr lang="ko-KR" altLang="en-US"/>
              <a:t>수용체는 주로 심장에서 발견되는데 자극을 받으면 흥분성 반응을 일으켜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심장의 수축력이나 빈도가 증가한다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-b2 </a:t>
            </a:r>
            <a:r>
              <a:rPr lang="ko-KR" altLang="en-US"/>
              <a:t>수용체가 활성화되면 주로 억제반응이 일어난다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</a:t>
            </a:r>
            <a:r>
              <a:rPr lang="en-US" altLang="ko-KR"/>
              <a:t>(</a:t>
            </a:r>
            <a:r>
              <a:rPr lang="ko-KR" altLang="en-US"/>
              <a:t>예</a:t>
            </a:r>
            <a:r>
              <a:rPr lang="en-US" altLang="ko-KR"/>
              <a:t>, </a:t>
            </a:r>
            <a:r>
              <a:rPr lang="ko-KR" altLang="en-US"/>
              <a:t>소동맥이나 기관지</a:t>
            </a:r>
            <a:r>
              <a:rPr lang="en-US" altLang="ko-KR"/>
              <a:t>(</a:t>
            </a:r>
            <a:r>
              <a:rPr lang="ko-KR" altLang="en-US"/>
              <a:t>호흡기도</a:t>
            </a:r>
            <a:r>
              <a:rPr lang="en-US" altLang="ko-KR"/>
              <a:t>)</a:t>
            </a:r>
            <a:r>
              <a:rPr lang="ko-KR" altLang="en-US"/>
              <a:t>가 확장되는 것은 이들의 벽에 들어있는 평활근이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이완되기 때문이다</a:t>
            </a:r>
            <a:r>
              <a:rPr lang="en-US" altLang="ko-KR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8809459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grpSp>
        <p:nvGrpSpPr>
          <p:cNvPr id="199683" name="Group 7"/>
          <p:cNvGrpSpPr>
            <a:grpSpLocks noChangeAspect="1"/>
          </p:cNvGrpSpPr>
          <p:nvPr/>
        </p:nvGrpSpPr>
        <p:grpSpPr bwMode="auto">
          <a:xfrm>
            <a:off x="900113" y="765175"/>
            <a:ext cx="6911975" cy="4799013"/>
            <a:chOff x="340" y="686"/>
            <a:chExt cx="4944" cy="3433"/>
          </a:xfrm>
        </p:grpSpPr>
        <p:pic>
          <p:nvPicPr>
            <p:cNvPr id="199686" name="Picture 4" descr="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" t="2856" r="3703" b="6189"/>
            <a:stretch>
              <a:fillRect/>
            </a:stretch>
          </p:blipFill>
          <p:spPr bwMode="auto">
            <a:xfrm>
              <a:off x="340" y="686"/>
              <a:ext cx="4944" cy="3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9687" name="Text Box 5"/>
            <p:cNvSpPr txBox="1">
              <a:spLocks noChangeAspect="1" noChangeArrowheads="1"/>
            </p:cNvSpPr>
            <p:nvPr/>
          </p:nvSpPr>
          <p:spPr bwMode="auto">
            <a:xfrm>
              <a:off x="4546" y="3088"/>
              <a:ext cx="724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600"/>
                <a:t>T-tubule</a:t>
              </a:r>
            </a:p>
          </p:txBody>
        </p:sp>
      </p:grpSp>
      <p:sp>
        <p:nvSpPr>
          <p:cNvPr id="199684" name="Text Box 6"/>
          <p:cNvSpPr txBox="1">
            <a:spLocks noChangeArrowheads="1"/>
          </p:cNvSpPr>
          <p:nvPr/>
        </p:nvSpPr>
        <p:spPr bwMode="auto">
          <a:xfrm>
            <a:off x="250825" y="115888"/>
            <a:ext cx="8570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근육의 활성화</a:t>
            </a:r>
            <a:r>
              <a:rPr lang="en-US" altLang="ko-KR"/>
              <a:t>(</a:t>
            </a:r>
            <a:r>
              <a:rPr lang="ko-KR" altLang="en-US"/>
              <a:t>흥분</a:t>
            </a:r>
            <a:r>
              <a:rPr lang="en-US" altLang="ko-KR"/>
              <a:t>)</a:t>
            </a:r>
            <a:r>
              <a:rPr lang="ko-KR" altLang="en-US"/>
              <a:t>은 어떻게 일어날까</a:t>
            </a:r>
            <a:r>
              <a:rPr lang="en-US" altLang="ko-KR"/>
              <a:t>?</a:t>
            </a:r>
          </a:p>
          <a:p>
            <a:pPr eaLnBrk="1" hangingPunct="1"/>
            <a:r>
              <a:rPr lang="ko-KR" altLang="en-US" b="1"/>
              <a:t>흥분</a:t>
            </a:r>
            <a:r>
              <a:rPr lang="en-US" altLang="ko-KR" b="1"/>
              <a:t>-</a:t>
            </a:r>
            <a:r>
              <a:rPr lang="ko-KR" altLang="en-US" b="1"/>
              <a:t>수축 짝지음</a:t>
            </a:r>
            <a:r>
              <a:rPr lang="en-US" altLang="ko-KR" b="1"/>
              <a:t>(excitation-contraction coupling)</a:t>
            </a:r>
            <a:r>
              <a:rPr lang="ko-KR" altLang="en-US"/>
              <a:t>에 의해 근육 수축이 일어난다</a:t>
            </a:r>
            <a:r>
              <a:rPr lang="en-US" altLang="ko-KR"/>
              <a:t>.</a:t>
            </a:r>
          </a:p>
        </p:txBody>
      </p:sp>
      <p:sp>
        <p:nvSpPr>
          <p:cNvPr id="199685" name="Text Box 8"/>
          <p:cNvSpPr txBox="1">
            <a:spLocks noChangeArrowheads="1"/>
          </p:cNvSpPr>
          <p:nvPr/>
        </p:nvSpPr>
        <p:spPr bwMode="auto">
          <a:xfrm>
            <a:off x="179388" y="5589588"/>
            <a:ext cx="88090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근원섬유에 대한 </a:t>
            </a:r>
            <a:r>
              <a:rPr lang="en-US" altLang="ko-KR"/>
              <a:t>T-tubule</a:t>
            </a:r>
            <a:r>
              <a:rPr lang="ko-KR" altLang="en-US"/>
              <a:t>과 근소포체 </a:t>
            </a:r>
            <a:r>
              <a:rPr lang="en-US" altLang="ko-KR"/>
              <a:t>(sarcoplasmic reticulum)</a:t>
            </a:r>
            <a:r>
              <a:rPr lang="ko-KR" altLang="en-US"/>
              <a:t>의 상관관계</a:t>
            </a:r>
          </a:p>
          <a:p>
            <a:pPr eaLnBrk="1" hangingPunct="1"/>
            <a:r>
              <a:rPr lang="en-US" altLang="ko-KR"/>
              <a:t>T-tubule</a:t>
            </a:r>
            <a:r>
              <a:rPr lang="ko-KR" altLang="en-US"/>
              <a:t>은 근원섬유의 암대와 명대 사이의 연결부위에 세포막이 수직으로 연장되어</a:t>
            </a:r>
          </a:p>
          <a:p>
            <a:pPr eaLnBrk="1" hangingPunct="1"/>
            <a:r>
              <a:rPr lang="ko-KR" altLang="en-US"/>
              <a:t>근원섬유와 연결되어 있는 세포막 통로이다</a:t>
            </a:r>
            <a:r>
              <a:rPr lang="en-US" altLang="ko-KR"/>
              <a:t>. </a:t>
            </a:r>
            <a:r>
              <a:rPr lang="ko-KR" altLang="en-US"/>
              <a:t>근소포체는 미세한 막 네트워크로 </a:t>
            </a:r>
          </a:p>
          <a:p>
            <a:pPr eaLnBrk="1" hangingPunct="1"/>
            <a:r>
              <a:rPr lang="ko-KR" altLang="en-US"/>
              <a:t>근원섬유를 둘러싼다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74696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4761" r="1683" b="6189"/>
          <a:stretch>
            <a:fillRect/>
          </a:stretch>
        </p:blipFill>
        <p:spPr>
          <a:xfrm>
            <a:off x="539750" y="1484313"/>
            <a:ext cx="7848600" cy="5078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0707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870743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칼슘은 흥분과 수축을 연결해준다</a:t>
            </a:r>
            <a:r>
              <a:rPr lang="en-US" altLang="ko-KR" b="1"/>
              <a:t>.</a:t>
            </a:r>
          </a:p>
          <a:p>
            <a:pPr eaLnBrk="1" hangingPunct="1"/>
            <a:r>
              <a:rPr lang="ko-KR" altLang="en-US"/>
              <a:t>운동뉴런 말단과 근섬유 사이의 신경근육접합부</a:t>
            </a:r>
            <a:r>
              <a:rPr lang="en-US" altLang="ko-KR"/>
              <a:t>(neuromuscular junction)</a:t>
            </a:r>
            <a:r>
              <a:rPr lang="ko-KR" altLang="en-US"/>
              <a:t>에서 </a:t>
            </a:r>
          </a:p>
          <a:p>
            <a:pPr eaLnBrk="1" hangingPunct="1"/>
            <a:r>
              <a:rPr lang="ko-KR" altLang="en-US"/>
              <a:t>아세틸콜린</a:t>
            </a:r>
            <a:r>
              <a:rPr lang="en-US" altLang="ko-KR"/>
              <a:t>(Ach)</a:t>
            </a:r>
            <a:r>
              <a:rPr lang="ko-KR" altLang="en-US"/>
              <a:t>이 방출되면 골격근은 수축을 위한 자극을 받게된다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방출된 </a:t>
            </a:r>
            <a:r>
              <a:rPr lang="en-US" altLang="ko-KR"/>
              <a:t>Ach</a:t>
            </a:r>
            <a:r>
              <a:rPr lang="ko-KR" altLang="en-US"/>
              <a:t>이 근섬유의 운동종판</a:t>
            </a:r>
            <a:r>
              <a:rPr lang="en-US" altLang="ko-KR"/>
              <a:t>(motor end plate)</a:t>
            </a:r>
            <a:r>
              <a:rPr lang="ko-KR" altLang="en-US"/>
              <a:t>과 결합하면 막투과성이 바뀌어 </a:t>
            </a:r>
          </a:p>
          <a:p>
            <a:pPr eaLnBrk="1" hangingPunct="1"/>
            <a:r>
              <a:rPr lang="ko-KR" altLang="en-US"/>
              <a:t>활동전위가 성성되고 근육세포막의 전체 부위로 전달된다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8508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01731" name="Picture 4" descr="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1428" r="11108" b="8093"/>
          <a:stretch>
            <a:fillRect/>
          </a:stretch>
        </p:blipFill>
        <p:spPr>
          <a:xfrm>
            <a:off x="395288" y="15875"/>
            <a:ext cx="8280400" cy="6842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7137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02755" name="Picture 4" descr="8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952" r="19525" b="39513"/>
          <a:stretch>
            <a:fillRect/>
          </a:stretch>
        </p:blipFill>
        <p:spPr>
          <a:xfrm>
            <a:off x="0" y="0"/>
            <a:ext cx="7667625" cy="54229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02756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3851275" y="3752850"/>
          <a:ext cx="5292725" cy="310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4" imgW="12173667" imgH="7141546" progId="Photoshop.Image.5">
                  <p:embed/>
                </p:oleObj>
              </mc:Choice>
              <mc:Fallback>
                <p:oleObj name="Image" r:id="rId4" imgW="12173667" imgH="714154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752850"/>
                        <a:ext cx="5292725" cy="310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7" name="Text Box 9"/>
          <p:cNvSpPr txBox="1">
            <a:spLocks noChangeArrowheads="1"/>
          </p:cNvSpPr>
          <p:nvPr/>
        </p:nvSpPr>
        <p:spPr bwMode="auto">
          <a:xfrm>
            <a:off x="1116013" y="6092825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교차교 주기</a:t>
            </a:r>
          </a:p>
        </p:txBody>
      </p:sp>
    </p:spTree>
    <p:extLst>
      <p:ext uri="{BB962C8B-B14F-4D97-AF65-F5344CB8AC3E}">
        <p14:creationId xmlns:p14="http://schemas.microsoft.com/office/powerpoint/2010/main" val="38058663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4" descr="표 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9043" r="3366" b="19043"/>
          <a:stretch>
            <a:fillRect/>
          </a:stretch>
        </p:blipFill>
        <p:spPr>
          <a:xfrm>
            <a:off x="0" y="404813"/>
            <a:ext cx="9144000" cy="4276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3779" name="Text Box 5"/>
          <p:cNvSpPr txBox="1">
            <a:spLocks noChangeArrowheads="1"/>
          </p:cNvSpPr>
          <p:nvPr/>
        </p:nvSpPr>
        <p:spPr bwMode="auto">
          <a:xfrm>
            <a:off x="87313" y="4889500"/>
            <a:ext cx="82280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칼슘의 제거에 의해 근육이 이완된다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근소포체는 에너지를 소비하는 운반체인 </a:t>
            </a:r>
            <a:r>
              <a:rPr lang="en-US" altLang="ko-KR"/>
              <a:t>Ca</a:t>
            </a:r>
            <a:r>
              <a:rPr lang="en-US" altLang="ko-KR" baseline="30000"/>
              <a:t>2+</a:t>
            </a:r>
            <a:r>
              <a:rPr lang="en-US" altLang="ko-KR"/>
              <a:t>-ATPase </a:t>
            </a:r>
            <a:r>
              <a:rPr lang="ko-KR" altLang="en-US"/>
              <a:t>펌프를 가지고 있어서</a:t>
            </a:r>
          </a:p>
          <a:p>
            <a:pPr eaLnBrk="1" hangingPunct="1"/>
            <a:r>
              <a:rPr lang="ko-KR" altLang="en-US"/>
              <a:t>  세포로부터 능동적으로 </a:t>
            </a:r>
            <a:r>
              <a:rPr lang="en-US" altLang="ko-KR"/>
              <a:t>Ca</a:t>
            </a:r>
            <a:r>
              <a:rPr lang="en-US" altLang="ko-KR" baseline="30000"/>
              <a:t>2+</a:t>
            </a:r>
            <a:r>
              <a:rPr lang="ko-KR" altLang="en-US"/>
              <a:t>를 흡수하여 저장한다</a:t>
            </a:r>
            <a:endParaRPr lang="en-US" altLang="ko-KR"/>
          </a:p>
        </p:txBody>
      </p:sp>
      <p:sp>
        <p:nvSpPr>
          <p:cNvPr id="203780" name="Rectangle 6"/>
          <p:cNvSpPr>
            <a:spLocks noChangeArrowheads="1"/>
          </p:cNvSpPr>
          <p:nvPr/>
        </p:nvSpPr>
        <p:spPr bwMode="auto">
          <a:xfrm>
            <a:off x="323850" y="6116638"/>
            <a:ext cx="7997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600"/>
              <a:t>http://www.getbodysmart.com/ap/muscletissue/contraction/coupling/tutorial.html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19298605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4"/>
          <p:cNvSpPr txBox="1">
            <a:spLocks noChangeArrowheads="1"/>
          </p:cNvSpPr>
          <p:nvPr/>
        </p:nvSpPr>
        <p:spPr bwMode="auto">
          <a:xfrm>
            <a:off x="250825" y="-26988"/>
            <a:ext cx="174942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9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순환계</a:t>
            </a:r>
          </a:p>
        </p:txBody>
      </p:sp>
      <p:sp>
        <p:nvSpPr>
          <p:cNvPr id="204803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9.1 </a:t>
            </a:r>
            <a:r>
              <a:rPr lang="ko-KR" altLang="en-US" b="1"/>
              <a:t>순환의 진화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분화된 세포를 지닌 다세포 생명체 대부분은 한 조직에서 다른 조직으로 중요한 분자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</a:t>
            </a:r>
            <a:r>
              <a:rPr lang="ko-KR" altLang="en-US"/>
              <a:t>때로는 세포</a:t>
            </a:r>
            <a:r>
              <a:rPr lang="en-US" altLang="ko-KR"/>
              <a:t>)</a:t>
            </a:r>
            <a:r>
              <a:rPr lang="ko-KR" altLang="en-US"/>
              <a:t>를 이동시키기 위해 내부수송계가 필요하다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동물에서 수송되는 분자는 산소</a:t>
            </a:r>
            <a:r>
              <a:rPr lang="en-US" altLang="ko-KR"/>
              <a:t>, </a:t>
            </a:r>
            <a:r>
              <a:rPr lang="ko-KR" altLang="en-US"/>
              <a:t>영양물질</a:t>
            </a:r>
            <a:r>
              <a:rPr lang="en-US" altLang="ko-KR"/>
              <a:t>, </a:t>
            </a:r>
            <a:r>
              <a:rPr lang="ko-KR" altLang="en-US"/>
              <a:t>노폐물</a:t>
            </a:r>
            <a:r>
              <a:rPr lang="en-US" altLang="ko-KR"/>
              <a:t>, </a:t>
            </a:r>
            <a:r>
              <a:rPr lang="ko-KR" altLang="en-US"/>
              <a:t>그리고 호르몬들이다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ko-KR" altLang="en-US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순환계는 확산의 한계를 극복하기 위해 진화되었다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</a:t>
            </a:r>
            <a:r>
              <a:rPr lang="en-US" altLang="ko-KR"/>
              <a:t>-</a:t>
            </a:r>
            <a:r>
              <a:rPr lang="ko-KR" altLang="en-US"/>
              <a:t>내부수송은 동물의 크기</a:t>
            </a:r>
            <a:r>
              <a:rPr lang="en-US" altLang="ko-KR"/>
              <a:t>, </a:t>
            </a:r>
            <a:r>
              <a:rPr lang="ko-KR" altLang="en-US"/>
              <a:t>복잡성</a:t>
            </a:r>
            <a:r>
              <a:rPr lang="en-US" altLang="ko-KR"/>
              <a:t>, </a:t>
            </a:r>
            <a:r>
              <a:rPr lang="ko-KR" altLang="en-US"/>
              <a:t>그리고 대사와 관련하여 진화한다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-</a:t>
            </a:r>
            <a:r>
              <a:rPr lang="ko-KR" altLang="en-US"/>
              <a:t>동물의 몸이 더 두껍고 크고</a:t>
            </a:r>
            <a:r>
              <a:rPr lang="en-US" altLang="ko-KR"/>
              <a:t>, </a:t>
            </a:r>
            <a:r>
              <a:rPr lang="ko-KR" altLang="en-US"/>
              <a:t>대사율이 더 높게 진화하자 먼 거리로 확산되는 것이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느려지기 때문에 내부수송계가 필요하게 되었다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ko-KR" altLang="en-US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순환계는 세 가지 뚜렷한 요소인 액체</a:t>
            </a:r>
            <a:r>
              <a:rPr lang="en-US" altLang="ko-KR"/>
              <a:t>, </a:t>
            </a:r>
            <a:r>
              <a:rPr lang="ko-KR" altLang="en-US"/>
              <a:t>펌프</a:t>
            </a:r>
            <a:r>
              <a:rPr lang="en-US" altLang="ko-KR"/>
              <a:t>, </a:t>
            </a:r>
            <a:r>
              <a:rPr lang="ko-KR" altLang="en-US"/>
              <a:t>혈관으로 구성된다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1.</a:t>
            </a:r>
            <a:r>
              <a:rPr lang="ko-KR" altLang="en-US"/>
              <a:t>수송되는 분자와 세포를 운반하는 액체</a:t>
            </a:r>
            <a:r>
              <a:rPr lang="en-US" altLang="ko-KR"/>
              <a:t>(fluid)</a:t>
            </a:r>
            <a:r>
              <a:rPr lang="ko-KR" altLang="en-US"/>
              <a:t>를 혈액</a:t>
            </a:r>
            <a:r>
              <a:rPr lang="en-US" altLang="ko-KR"/>
              <a:t>(blood) </a:t>
            </a:r>
            <a:r>
              <a:rPr lang="ko-KR" altLang="en-US"/>
              <a:t>또는 혈림프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(hemolymph)</a:t>
            </a:r>
            <a:r>
              <a:rPr lang="ko-KR" altLang="en-US"/>
              <a:t>라고 부른다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</a:t>
            </a:r>
            <a:r>
              <a:rPr lang="en-US" altLang="ko-KR"/>
              <a:t>2.</a:t>
            </a:r>
            <a:r>
              <a:rPr lang="ko-KR" altLang="en-US"/>
              <a:t>액체를 움직이는 펌프</a:t>
            </a:r>
            <a:r>
              <a:rPr lang="en-US" altLang="ko-KR"/>
              <a:t>:</a:t>
            </a:r>
            <a:r>
              <a:rPr lang="ko-KR" altLang="en-US"/>
              <a:t>전용펌프는 심장</a:t>
            </a:r>
            <a:r>
              <a:rPr lang="en-US" altLang="ko-KR"/>
              <a:t>(heart).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</a:t>
            </a:r>
            <a:r>
              <a:rPr lang="en-US" altLang="ko-KR"/>
              <a:t>3.</a:t>
            </a:r>
            <a:r>
              <a:rPr lang="ko-KR" altLang="en-US"/>
              <a:t>펌프와 체조직 간에 액체를 수송하는 혈관이라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274247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9.2 </a:t>
            </a:r>
            <a:r>
              <a:rPr lang="ko-KR" altLang="en-US" b="1"/>
              <a:t>순환액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-</a:t>
            </a:r>
            <a:r>
              <a:rPr lang="ko-KR" altLang="en-US"/>
              <a:t>순환액은 두가지 요소로 나뉘는데</a:t>
            </a:r>
            <a:r>
              <a:rPr lang="en-US" altLang="ko-KR"/>
              <a:t>, </a:t>
            </a:r>
            <a:r>
              <a:rPr lang="ko-KR" altLang="en-US"/>
              <a:t>주로 용해되고 분산된 여러 분자를 포함하는 물인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혈장</a:t>
            </a:r>
            <a:r>
              <a:rPr lang="en-US" altLang="ko-KR"/>
              <a:t>(plasma)</a:t>
            </a:r>
            <a:r>
              <a:rPr lang="ko-KR" altLang="en-US"/>
              <a:t>이라 하는 액체와 여러 분화된 종류의 세포요소</a:t>
            </a:r>
            <a:r>
              <a:rPr lang="en-US" altLang="ko-KR"/>
              <a:t>(cellular element)</a:t>
            </a:r>
            <a:r>
              <a:rPr lang="ko-KR" altLang="en-US"/>
              <a:t>가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혈림프에서 여러 세포는 혈구</a:t>
            </a:r>
            <a:r>
              <a:rPr lang="en-US" altLang="ko-KR"/>
              <a:t>(hemocyte)</a:t>
            </a:r>
            <a:r>
              <a:rPr lang="ko-KR" altLang="en-US"/>
              <a:t>라 하며</a:t>
            </a:r>
            <a:r>
              <a:rPr lang="en-US" altLang="ko-KR"/>
              <a:t>, </a:t>
            </a:r>
            <a:r>
              <a:rPr lang="ko-KR" altLang="en-US"/>
              <a:t>면역 기능</a:t>
            </a:r>
            <a:r>
              <a:rPr lang="en-US" altLang="ko-KR"/>
              <a:t>, </a:t>
            </a:r>
            <a:r>
              <a:rPr lang="ko-KR" altLang="en-US"/>
              <a:t>응고</a:t>
            </a:r>
            <a:r>
              <a:rPr lang="en-US" altLang="ko-KR"/>
              <a:t>, </a:t>
            </a:r>
            <a:r>
              <a:rPr lang="ko-KR" altLang="en-US"/>
              <a:t>그리고 산소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수송에 관여한다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척추동물의 경우</a:t>
            </a:r>
            <a:r>
              <a:rPr lang="en-US" altLang="ko-KR"/>
              <a:t>,</a:t>
            </a:r>
            <a:r>
              <a:rPr lang="ko-KR" altLang="en-US"/>
              <a:t> 혈장에 있는 세가지 분화된 세포요소에 의해 이런 기능이 수행된다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(1)</a:t>
            </a:r>
            <a:r>
              <a:rPr lang="ko-KR" altLang="en-US"/>
              <a:t>적혈구</a:t>
            </a:r>
            <a:r>
              <a:rPr lang="en-US" altLang="ko-KR"/>
              <a:t>(erythrocyte </a:t>
            </a:r>
            <a:r>
              <a:rPr lang="ko-KR" altLang="en-US"/>
              <a:t>또는 </a:t>
            </a:r>
            <a:r>
              <a:rPr lang="en-US" altLang="ko-KR"/>
              <a:t>red blood cell, </a:t>
            </a:r>
            <a:r>
              <a:rPr lang="ko-KR" altLang="en-US"/>
              <a:t>산소수송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(2)</a:t>
            </a:r>
            <a:r>
              <a:rPr lang="ko-KR" altLang="en-US"/>
              <a:t>백혈구</a:t>
            </a:r>
            <a:r>
              <a:rPr lang="en-US" altLang="ko-KR"/>
              <a:t>(leukocyte </a:t>
            </a:r>
            <a:r>
              <a:rPr lang="ko-KR" altLang="en-US"/>
              <a:t>또는 </a:t>
            </a:r>
            <a:r>
              <a:rPr lang="en-US" altLang="ko-KR"/>
              <a:t>white blood cell, </a:t>
            </a:r>
            <a:r>
              <a:rPr lang="ko-KR" altLang="en-US"/>
              <a:t>면역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(3)</a:t>
            </a:r>
            <a:r>
              <a:rPr lang="ko-KR" altLang="en-US"/>
              <a:t>혈소판</a:t>
            </a:r>
            <a:r>
              <a:rPr lang="en-US" altLang="ko-KR"/>
              <a:t>(thrombocyte </a:t>
            </a:r>
            <a:r>
              <a:rPr lang="ko-KR" altLang="en-US"/>
              <a:t>또는 </a:t>
            </a:r>
            <a:r>
              <a:rPr lang="en-US" altLang="ko-KR"/>
              <a:t>platelet, </a:t>
            </a:r>
            <a:r>
              <a:rPr lang="ko-KR" altLang="en-US"/>
              <a:t>응고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9.3 </a:t>
            </a:r>
            <a:r>
              <a:rPr lang="ko-KR" altLang="en-US" b="1"/>
              <a:t>순환액의 혈장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혈장은 </a:t>
            </a:r>
            <a:r>
              <a:rPr lang="en-US" altLang="ko-KR"/>
              <a:t>90% </a:t>
            </a:r>
            <a:r>
              <a:rPr lang="ko-KR" altLang="en-US"/>
              <a:t>또는 그 이상의 물로 구성되고</a:t>
            </a:r>
            <a:r>
              <a:rPr lang="en-US" altLang="ko-KR"/>
              <a:t>, </a:t>
            </a:r>
            <a:r>
              <a:rPr lang="ko-KR" altLang="en-US"/>
              <a:t>액체 속에서 수송되는 많은 수의 유기물과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무기물에 대한 용매로 작용한다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포유류의 경우</a:t>
            </a:r>
            <a:r>
              <a:rPr lang="en-US" altLang="ko-KR"/>
              <a:t>, </a:t>
            </a:r>
            <a:r>
              <a:rPr lang="ko-KR" altLang="en-US"/>
              <a:t>가장 풍부한 유기성분이 전체 혈장 무게의 </a:t>
            </a:r>
            <a:r>
              <a:rPr lang="en-US" altLang="ko-KR"/>
              <a:t>6~8%</a:t>
            </a:r>
            <a:r>
              <a:rPr lang="ko-KR" altLang="en-US"/>
              <a:t>를 이루는 혈장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단백질이고</a:t>
            </a:r>
            <a:r>
              <a:rPr lang="en-US" altLang="ko-KR"/>
              <a:t>, </a:t>
            </a:r>
            <a:r>
              <a:rPr lang="ko-KR" altLang="en-US"/>
              <a:t>반면 무기성분은 약 </a:t>
            </a:r>
            <a:r>
              <a:rPr lang="en-US" altLang="ko-KR"/>
              <a:t>1% </a:t>
            </a:r>
            <a:r>
              <a:rPr lang="ko-KR" altLang="en-US"/>
              <a:t>정도이다</a:t>
            </a:r>
            <a:r>
              <a:rPr lang="en-US" altLang="ko-KR"/>
              <a:t>. </a:t>
            </a:r>
            <a:r>
              <a:rPr lang="ko-KR" altLang="en-US"/>
              <a:t>실제로 모든 동물의 혈장에서 가장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풍부한 전해질은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와 </a:t>
            </a:r>
            <a:r>
              <a:rPr lang="en-US" altLang="ko-KR"/>
              <a:t>Cl</a:t>
            </a:r>
            <a:r>
              <a:rPr lang="en-US" altLang="ko-KR" baseline="30000"/>
              <a:t>-</a:t>
            </a:r>
            <a:r>
              <a:rPr lang="ko-KR" altLang="en-US"/>
              <a:t>이고</a:t>
            </a:r>
            <a:r>
              <a:rPr lang="en-US" altLang="ko-KR"/>
              <a:t>, HCO3</a:t>
            </a:r>
            <a:r>
              <a:rPr lang="en-US" altLang="ko-KR" baseline="30000"/>
              <a:t>-</a:t>
            </a:r>
            <a:r>
              <a:rPr lang="en-US" altLang="ko-KR"/>
              <a:t>, K</a:t>
            </a:r>
            <a:r>
              <a:rPr lang="en-US" altLang="ko-KR" baseline="30000"/>
              <a:t>+</a:t>
            </a:r>
            <a:r>
              <a:rPr lang="en-US" altLang="ko-KR"/>
              <a:t>, Ca</a:t>
            </a:r>
            <a:r>
              <a:rPr lang="en-US" altLang="ko-KR" baseline="30000"/>
              <a:t>2+</a:t>
            </a:r>
            <a:r>
              <a:rPr lang="ko-KR" altLang="en-US"/>
              <a:t> 등의 이온들은 소량 있다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혈장의 나머지는 영양물질</a:t>
            </a:r>
            <a:r>
              <a:rPr lang="en-US" altLang="ko-KR"/>
              <a:t>(</a:t>
            </a:r>
            <a:r>
              <a:rPr lang="ko-KR" altLang="en-US"/>
              <a:t>예</a:t>
            </a:r>
            <a:r>
              <a:rPr lang="en-US" altLang="ko-KR"/>
              <a:t>:</a:t>
            </a:r>
            <a:r>
              <a:rPr lang="ko-KR" altLang="en-US"/>
              <a:t>아미노산</a:t>
            </a:r>
            <a:r>
              <a:rPr lang="en-US" altLang="ko-KR"/>
              <a:t>, </a:t>
            </a:r>
            <a:r>
              <a:rPr lang="ko-KR" altLang="en-US"/>
              <a:t>지질</a:t>
            </a:r>
            <a:r>
              <a:rPr lang="en-US" altLang="ko-KR"/>
              <a:t>, </a:t>
            </a:r>
            <a:r>
              <a:rPr lang="ko-KR" altLang="en-US"/>
              <a:t>비타민</a:t>
            </a:r>
            <a:r>
              <a:rPr lang="en-US" altLang="ko-KR"/>
              <a:t>), </a:t>
            </a:r>
            <a:r>
              <a:rPr lang="ko-KR" altLang="en-US"/>
              <a:t>노폐물</a:t>
            </a:r>
            <a:r>
              <a:rPr lang="en-US" altLang="ko-KR"/>
              <a:t>(</a:t>
            </a:r>
            <a:r>
              <a:rPr lang="ko-KR" altLang="en-US"/>
              <a:t>크레아틴</a:t>
            </a:r>
            <a:r>
              <a:rPr lang="en-US" altLang="ko-KR"/>
              <a:t>, </a:t>
            </a:r>
            <a:r>
              <a:rPr lang="ko-KR" altLang="en-US"/>
              <a:t>빌리루빈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요소</a:t>
            </a:r>
            <a:r>
              <a:rPr lang="en-US" altLang="ko-KR"/>
              <a:t>), </a:t>
            </a:r>
            <a:r>
              <a:rPr lang="ko-KR" altLang="en-US"/>
              <a:t>용해된 가스</a:t>
            </a:r>
            <a:r>
              <a:rPr lang="en-US" altLang="ko-KR"/>
              <a:t>(O</a:t>
            </a:r>
            <a:r>
              <a:rPr lang="en-US" altLang="ko-KR" baseline="-25000"/>
              <a:t>2</a:t>
            </a:r>
            <a:r>
              <a:rPr lang="ko-KR" altLang="en-US"/>
              <a:t>와 </a:t>
            </a:r>
            <a:r>
              <a:rPr lang="en-US" altLang="ko-KR"/>
              <a:t>CO</a:t>
            </a:r>
            <a:r>
              <a:rPr lang="en-US" altLang="ko-KR" baseline="-25000"/>
              <a:t>2</a:t>
            </a:r>
            <a:r>
              <a:rPr lang="en-US" altLang="ko-KR"/>
              <a:t>) </a:t>
            </a:r>
            <a:r>
              <a:rPr lang="ko-KR" altLang="en-US"/>
              <a:t>그리고 호르몬들이다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대부분 이러한 물질은 혈장 내에서 단지 수송될 뿐이다</a:t>
            </a:r>
            <a:r>
              <a:rPr lang="en-US" altLang="ko-KR"/>
              <a:t>. 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호르몬은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작용부위로 수송될 뿐이고 혈장에서는 아무 기능도 하지 않는다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47725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혈장의 여러 기능은 혈장 단백질에 의해 수행된다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혈장 단백질은 혈장 구성 성분의 한가지로 많은 기능을 수행한다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1.</a:t>
            </a:r>
            <a:r>
              <a:rPr lang="ko-KR" altLang="en-US"/>
              <a:t>콜로이드 삼투압</a:t>
            </a:r>
            <a:r>
              <a:rPr lang="en-US" altLang="ko-KR"/>
              <a:t>:</a:t>
            </a:r>
            <a:r>
              <a:rPr lang="ko-KR" altLang="en-US"/>
              <a:t>혈장에 용해되어 있는 다른 혈장 성분과 달리 혈장 단백질은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콜로이드 상태로 존재한다</a:t>
            </a:r>
            <a:r>
              <a:rPr lang="en-US" altLang="ko-KR"/>
              <a:t>. </a:t>
            </a:r>
            <a:r>
              <a:rPr lang="ko-KR" altLang="en-US"/>
              <a:t>또한</a:t>
            </a:r>
            <a:r>
              <a:rPr lang="en-US" altLang="ko-KR"/>
              <a:t>, </a:t>
            </a:r>
            <a:r>
              <a:rPr lang="ko-KR" altLang="en-US"/>
              <a:t>혈장 구성 성분 중 가장 큰 혈장 단백질은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세포외액에 들어가기 위해서 모세혈관의 벽을 통과할 수 없다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</a:t>
            </a:r>
            <a:r>
              <a:rPr lang="ko-KR" altLang="en-US"/>
              <a:t>혈장 단백질은 혈액과 세포외액 사이에 삼투 기울기를 이룬다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</a:t>
            </a:r>
            <a:r>
              <a:rPr lang="ko-KR" altLang="en-US"/>
              <a:t>이러한 콜로이드 삼투압은 모세혈관에서 세포외액으로 혈장이 과다하게 이동하는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것을 방지하여</a:t>
            </a:r>
            <a:r>
              <a:rPr lang="en-US" altLang="ko-KR"/>
              <a:t>, </a:t>
            </a:r>
            <a:r>
              <a:rPr lang="ko-KR" altLang="en-US"/>
              <a:t>혈장의 부피를 유지하도록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2.</a:t>
            </a:r>
            <a:r>
              <a:rPr lang="ko-KR" altLang="en-US"/>
              <a:t>완충작용</a:t>
            </a:r>
            <a:r>
              <a:rPr lang="en-US" altLang="ko-KR"/>
              <a:t>:</a:t>
            </a:r>
            <a:r>
              <a:rPr lang="ko-KR" altLang="en-US"/>
              <a:t>혈장 단백질은 혈장의 </a:t>
            </a:r>
            <a:r>
              <a:rPr lang="en-US" altLang="ko-KR"/>
              <a:t>pH </a:t>
            </a:r>
            <a:r>
              <a:rPr lang="ko-KR" altLang="en-US"/>
              <a:t>완충작용에 부분적으로 관여한다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척추동물의 세 가지 주요 혈장 단백질은 피브리노겐</a:t>
            </a:r>
            <a:r>
              <a:rPr lang="en-US" altLang="ko-KR"/>
              <a:t>, </a:t>
            </a:r>
            <a:r>
              <a:rPr lang="ko-KR" altLang="en-US"/>
              <a:t>알부민</a:t>
            </a:r>
            <a:r>
              <a:rPr lang="en-US" altLang="ko-KR"/>
              <a:t>, </a:t>
            </a:r>
            <a:r>
              <a:rPr lang="ko-KR" altLang="en-US"/>
              <a:t>글로불린이다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(1)</a:t>
            </a:r>
            <a:r>
              <a:rPr lang="ko-KR" altLang="en-US"/>
              <a:t>피브리노겐은 혈액응고 과정에서 중요한 요소이다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(2)</a:t>
            </a:r>
            <a:r>
              <a:rPr lang="ko-KR" altLang="en-US"/>
              <a:t>알부민은 혈장 단백질 중에서 가장 풍부하며</a:t>
            </a:r>
            <a:r>
              <a:rPr lang="en-US" altLang="ko-KR"/>
              <a:t>, </a:t>
            </a:r>
            <a:r>
              <a:rPr lang="ko-KR" altLang="en-US"/>
              <a:t>많은 물질</a:t>
            </a:r>
            <a:r>
              <a:rPr lang="en-US" altLang="ko-KR"/>
              <a:t>(</a:t>
            </a:r>
            <a:r>
              <a:rPr lang="ko-KR" altLang="en-US"/>
              <a:t>빌리루빈</a:t>
            </a:r>
            <a:r>
              <a:rPr lang="en-US" altLang="ko-KR"/>
              <a:t>, </a:t>
            </a:r>
            <a:r>
              <a:rPr lang="ko-KR" altLang="en-US"/>
              <a:t>담즙염</a:t>
            </a:r>
            <a:r>
              <a:rPr lang="en-US" altLang="ko-KR"/>
              <a:t>, </a:t>
            </a:r>
            <a:r>
              <a:rPr lang="ko-KR" altLang="en-US"/>
              <a:t>지방산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등과 결합하여 혈장을 통해 수송하고</a:t>
            </a:r>
            <a:r>
              <a:rPr lang="en-US" altLang="ko-KR"/>
              <a:t>, </a:t>
            </a:r>
            <a:r>
              <a:rPr lang="ko-KR" altLang="en-US"/>
              <a:t>알부민의 수에 의해 콜로이드 삼투압이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결정된다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(3)</a:t>
            </a:r>
            <a:r>
              <a:rPr lang="ko-KR" altLang="en-US"/>
              <a:t>글로불린은 세가지 형태</a:t>
            </a:r>
            <a:r>
              <a:rPr lang="en-US" altLang="ko-KR"/>
              <a:t>, </a:t>
            </a:r>
            <a:r>
              <a:rPr lang="en-US" altLang="ko-KR">
                <a:latin typeface="Symbol" pitchFamily="18" charset="2"/>
              </a:rPr>
              <a:t>a-, b-, g-</a:t>
            </a:r>
            <a:r>
              <a:rPr lang="ko-KR" altLang="en-US"/>
              <a:t>가 있으며 여러 작용을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-</a:t>
            </a:r>
            <a:r>
              <a:rPr lang="ko-KR" altLang="en-US"/>
              <a:t>수송체</a:t>
            </a:r>
            <a:r>
              <a:rPr lang="en-US" altLang="ko-KR"/>
              <a:t>: </a:t>
            </a:r>
            <a:r>
              <a:rPr lang="ko-KR" altLang="en-US"/>
              <a:t>특수한 </a:t>
            </a:r>
            <a:r>
              <a:rPr lang="en-US" altLang="ko-KR"/>
              <a:t>a</a:t>
            </a:r>
            <a:r>
              <a:rPr lang="ko-KR" altLang="en-US"/>
              <a:t>와 </a:t>
            </a:r>
            <a:r>
              <a:rPr lang="en-US" altLang="ko-KR"/>
              <a:t>b </a:t>
            </a:r>
            <a:r>
              <a:rPr lang="ko-KR" altLang="en-US"/>
              <a:t>글로불린은 갑상선호르몬</a:t>
            </a:r>
            <a:r>
              <a:rPr lang="en-US" altLang="ko-KR"/>
              <a:t>, </a:t>
            </a:r>
            <a:r>
              <a:rPr lang="ko-KR" altLang="en-US"/>
              <a:t>콜레스테롤</a:t>
            </a:r>
            <a:r>
              <a:rPr lang="en-US" altLang="ko-KR"/>
              <a:t>, </a:t>
            </a:r>
            <a:r>
              <a:rPr lang="ko-KR" altLang="en-US"/>
              <a:t>철 등의 혈장 내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        여러 물질과 별합하고 수송한다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-</a:t>
            </a:r>
            <a:r>
              <a:rPr lang="ko-KR" altLang="en-US"/>
              <a:t>응고제</a:t>
            </a:r>
            <a:r>
              <a:rPr lang="en-US" altLang="ko-KR"/>
              <a:t>:</a:t>
            </a:r>
            <a:r>
              <a:rPr lang="ko-KR" altLang="en-US"/>
              <a:t>혈액응고 과정에 관여하는 많은 요소는 </a:t>
            </a:r>
            <a:r>
              <a:rPr lang="en-US" altLang="ko-KR">
                <a:latin typeface="Symbol" pitchFamily="18" charset="2"/>
              </a:rPr>
              <a:t>a</a:t>
            </a:r>
            <a:r>
              <a:rPr lang="en-US" altLang="ko-KR"/>
              <a:t>-</a:t>
            </a:r>
            <a:r>
              <a:rPr lang="ko-KR" altLang="en-US"/>
              <a:t>와 </a:t>
            </a:r>
            <a:r>
              <a:rPr lang="en-US" altLang="ko-KR">
                <a:latin typeface="Symbol" pitchFamily="18" charset="2"/>
              </a:rPr>
              <a:t>b</a:t>
            </a:r>
            <a:r>
              <a:rPr lang="en-US" altLang="ko-KR"/>
              <a:t>-</a:t>
            </a:r>
            <a:r>
              <a:rPr lang="ko-KR" altLang="en-US"/>
              <a:t>글로불린이다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-</a:t>
            </a:r>
            <a:r>
              <a:rPr lang="ko-KR" altLang="en-US"/>
              <a:t>면역물질</a:t>
            </a:r>
            <a:r>
              <a:rPr lang="en-US" altLang="ko-KR"/>
              <a:t>:</a:t>
            </a:r>
            <a:r>
              <a:rPr lang="en-US" altLang="ko-KR">
                <a:latin typeface="Symbol" pitchFamily="18" charset="2"/>
              </a:rPr>
              <a:t>g</a:t>
            </a:r>
            <a:r>
              <a:rPr lang="en-US" altLang="ko-KR"/>
              <a:t>-</a:t>
            </a:r>
            <a:r>
              <a:rPr lang="ko-KR" altLang="en-US"/>
              <a:t>글로불린은 면역글로불린</a:t>
            </a:r>
            <a:r>
              <a:rPr lang="en-US" altLang="ko-KR"/>
              <a:t>(</a:t>
            </a:r>
            <a:r>
              <a:rPr lang="ko-KR" altLang="en-US"/>
              <a:t>항체</a:t>
            </a:r>
            <a:r>
              <a:rPr lang="en-US" altLang="ko-KR"/>
              <a:t>)</a:t>
            </a:r>
            <a:r>
              <a:rPr lang="ko-KR" altLang="en-US"/>
              <a:t>으로 척추동물의 방어기작에 중요하다</a:t>
            </a:r>
            <a:r>
              <a:rPr lang="en-US" altLang="ko-KR"/>
              <a:t>.</a:t>
            </a:r>
            <a:endParaRPr lang="en-US" altLang="ko-KR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826962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지방 단백질 복합체는 생합성을 하기 위해 에너지 지질과 구조 지질을 수송한다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대부분의 동물 세포에서 지질의 사용 용도는 </a:t>
            </a:r>
            <a:r>
              <a:rPr lang="en-US" altLang="ko-KR"/>
              <a:t>(1)</a:t>
            </a:r>
            <a:r>
              <a:rPr lang="ko-KR" altLang="en-US"/>
              <a:t>에너지원과 </a:t>
            </a:r>
            <a:r>
              <a:rPr lang="en-US" altLang="ko-KR"/>
              <a:t>(2)</a:t>
            </a:r>
            <a:r>
              <a:rPr lang="ko-KR" altLang="en-US"/>
              <a:t>막의 재료이다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막의 재료로 쓰이는 구조 지질은 </a:t>
            </a:r>
            <a:r>
              <a:rPr lang="en-US" altLang="ko-KR"/>
              <a:t>(1) </a:t>
            </a:r>
            <a:r>
              <a:rPr lang="ko-KR" altLang="en-US"/>
              <a:t>이중층을 주로 구성하는 인지질</a:t>
            </a:r>
            <a:r>
              <a:rPr lang="en-US" altLang="ko-KR"/>
              <a:t>(phospholipid)</a:t>
            </a:r>
            <a:r>
              <a:rPr lang="ko-KR" altLang="en-US"/>
              <a:t>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(2)</a:t>
            </a:r>
            <a:r>
              <a:rPr lang="ko-KR" altLang="en-US"/>
              <a:t>막을 보강하는 콜레스테롤이다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이외에 몇몇 특수한 세포는 스테로이드  호르몬과</a:t>
            </a:r>
            <a:r>
              <a:rPr lang="en-US" altLang="ko-KR"/>
              <a:t>, </a:t>
            </a:r>
            <a:r>
              <a:rPr lang="ko-KR" altLang="en-US"/>
              <a:t>담즙염과 같은 분비 생성물의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합성을 위한 전구체로서 콜레스테롤을 사용한다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이러한 지질들은 소수성이므로 혈액에 잘 용해되지 않는다</a:t>
            </a:r>
            <a:r>
              <a:rPr lang="en-US" altLang="ko-KR"/>
              <a:t>. </a:t>
            </a:r>
            <a:r>
              <a:rPr lang="ko-KR" altLang="en-US"/>
              <a:t>혈액에 있는 대부분의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지질들은 단백질 운반체에 부착된 작은 방울로 전환되어 혈액에 용해되는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지방</a:t>
            </a:r>
            <a:r>
              <a:rPr lang="en-US" altLang="ko-KR"/>
              <a:t>-</a:t>
            </a:r>
            <a:r>
              <a:rPr lang="ko-KR" altLang="en-US"/>
              <a:t>단백질 복합체</a:t>
            </a:r>
            <a:r>
              <a:rPr lang="en-US" altLang="ko-KR"/>
              <a:t>(lipoprotein complex)</a:t>
            </a:r>
            <a:r>
              <a:rPr lang="ko-KR" altLang="en-US"/>
              <a:t>를 형성한다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9.4 </a:t>
            </a:r>
            <a:r>
              <a:rPr lang="ko-KR" altLang="en-US" b="1"/>
              <a:t>순환액의 적혈구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적혈구는 주로 산소를 수송하는 기능을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/>
              <a:t>-</a:t>
            </a:r>
            <a:r>
              <a:rPr lang="ko-KR" altLang="en-US"/>
              <a:t>포유류의 적혈구는 납작한 모양을 가지는데</a:t>
            </a:r>
            <a:r>
              <a:rPr lang="en-US" altLang="ko-KR"/>
              <a:t>, </a:t>
            </a:r>
            <a:r>
              <a:rPr lang="ko-KR" altLang="en-US"/>
              <a:t>이러한 모양은 산소를 효율적으로 수송할</a:t>
            </a:r>
          </a:p>
          <a:p>
            <a:pPr eaLnBrk="1" hangingPunct="1">
              <a:lnSpc>
                <a:spcPct val="120000"/>
              </a:lnSpc>
              <a:buFont typeface="Symbol" pitchFamily="18" charset="2"/>
              <a:buChar char=" "/>
            </a:pPr>
            <a:r>
              <a:rPr lang="ko-KR" altLang="en-US"/>
              <a:t> 수 있도록 기여한다</a:t>
            </a:r>
            <a:r>
              <a:rPr lang="en-US" altLang="ko-KR"/>
              <a:t>. (1)</a:t>
            </a:r>
            <a:r>
              <a:rPr lang="ko-KR" altLang="en-US"/>
              <a:t>구형보다 큰 표면적을 제공</a:t>
            </a:r>
            <a:r>
              <a:rPr lang="en-US" altLang="ko-KR"/>
              <a:t>. (2)</a:t>
            </a:r>
            <a:r>
              <a:rPr lang="ko-KR" altLang="en-US"/>
              <a:t>세포가 얇아 세포 전체에 </a:t>
            </a:r>
          </a:p>
          <a:p>
            <a:pPr eaLnBrk="1" hangingPunct="1">
              <a:lnSpc>
                <a:spcPct val="120000"/>
              </a:lnSpc>
              <a:buFont typeface="Symbol" pitchFamily="18" charset="2"/>
              <a:buChar char=" "/>
            </a:pPr>
            <a:r>
              <a:rPr lang="ko-KR" altLang="en-US"/>
              <a:t> 산소가 빠르게 확산될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 typeface="Symbol" pitchFamily="18" charset="2"/>
              <a:buChar char=" "/>
            </a:pPr>
            <a:r>
              <a:rPr lang="en-US" altLang="ko-KR"/>
              <a:t>-</a:t>
            </a:r>
            <a:r>
              <a:rPr lang="ko-KR" altLang="en-US"/>
              <a:t>적혈구의 또다른 특징은</a:t>
            </a:r>
            <a:r>
              <a:rPr lang="en-US" altLang="ko-KR"/>
              <a:t>, </a:t>
            </a:r>
            <a:r>
              <a:rPr lang="ko-KR" altLang="en-US"/>
              <a:t>원형질막이 유연하여</a:t>
            </a:r>
            <a:r>
              <a:rPr lang="en-US" altLang="ko-KR"/>
              <a:t>, </a:t>
            </a:r>
            <a:r>
              <a:rPr lang="ko-KR" altLang="en-US"/>
              <a:t>좁은 모세혈관을 통과할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027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680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산소수송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적혈구에는 호흡색소</a:t>
            </a:r>
            <a:r>
              <a:rPr lang="en-US" altLang="ko-KR"/>
              <a:t>(respiratory pigment)</a:t>
            </a:r>
            <a:r>
              <a:rPr lang="ko-KR" altLang="en-US"/>
              <a:t>가 있어서 산소를 수송할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척추동물에서</a:t>
            </a:r>
            <a:r>
              <a:rPr lang="en-US" altLang="ko-KR"/>
              <a:t>, </a:t>
            </a:r>
            <a:r>
              <a:rPr lang="ko-KR" altLang="en-US"/>
              <a:t>적혈구는 가역적으로 산소와 결합하는 철 원자를 가지는 헤모글로빈을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함유하고 있다</a:t>
            </a:r>
            <a:r>
              <a:rPr lang="en-US" altLang="ko-KR"/>
              <a:t>. </a:t>
            </a:r>
            <a:r>
              <a:rPr lang="ko-KR" altLang="en-US"/>
              <a:t>철에 산소가 결합하면 불은 색을</a:t>
            </a:r>
            <a:r>
              <a:rPr lang="en-US" altLang="ko-KR"/>
              <a:t>, CO</a:t>
            </a:r>
            <a:r>
              <a:rPr lang="en-US" altLang="ko-KR" baseline="-25000"/>
              <a:t>2</a:t>
            </a:r>
            <a:r>
              <a:rPr lang="ko-KR" altLang="en-US"/>
              <a:t>와 결합하며 푸른색을 띤다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포유류의 적혈구는 헤모글로빈의 함량을 최고로 하기 위해</a:t>
            </a:r>
            <a:r>
              <a:rPr lang="en-US" altLang="ko-KR"/>
              <a:t>, </a:t>
            </a:r>
            <a:r>
              <a:rPr lang="ko-KR" altLang="en-US"/>
              <a:t>핵</a:t>
            </a:r>
            <a:r>
              <a:rPr lang="en-US" altLang="ko-KR"/>
              <a:t>, </a:t>
            </a:r>
            <a:r>
              <a:rPr lang="ko-KR" altLang="en-US"/>
              <a:t>세포소기관</a:t>
            </a:r>
            <a:r>
              <a:rPr lang="en-US" altLang="ko-KR"/>
              <a:t>, </a:t>
            </a:r>
            <a:r>
              <a:rPr lang="ko-KR" altLang="en-US"/>
              <a:t>리보솜은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가지지 않는다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이산화탄소 수송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적혈구는 두 가지 방법으로 </a:t>
            </a:r>
            <a:r>
              <a:rPr lang="en-US" altLang="ko-KR"/>
              <a:t>CO</a:t>
            </a:r>
            <a:r>
              <a:rPr lang="en-US" altLang="ko-KR" baseline="-25000"/>
              <a:t>2</a:t>
            </a:r>
            <a:r>
              <a:rPr lang="ko-KR" altLang="en-US"/>
              <a:t>의 수송에 관여한다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(1)</a:t>
            </a:r>
            <a:r>
              <a:rPr lang="ko-KR" altLang="en-US"/>
              <a:t>적혈구 안의 탄산무수화효소</a:t>
            </a:r>
            <a:r>
              <a:rPr lang="en-US" altLang="ko-KR"/>
              <a:t>(carbonic anhydrase)</a:t>
            </a:r>
            <a:r>
              <a:rPr lang="ko-KR" altLang="en-US"/>
              <a:t>는 </a:t>
            </a:r>
            <a:r>
              <a:rPr lang="en-US" altLang="ko-KR"/>
              <a:t>CO</a:t>
            </a:r>
            <a:r>
              <a:rPr lang="en-US" altLang="ko-KR" baseline="-25000"/>
              <a:t>2</a:t>
            </a:r>
            <a:r>
              <a:rPr lang="ko-KR" altLang="en-US"/>
              <a:t>를 중탄산이온</a:t>
            </a:r>
            <a:r>
              <a:rPr lang="en-US" altLang="ko-KR"/>
              <a:t>(HCO</a:t>
            </a:r>
            <a:r>
              <a:rPr lang="en-US" altLang="ko-KR" baseline="-25000"/>
              <a:t>3</a:t>
            </a:r>
            <a:r>
              <a:rPr lang="en-US" altLang="ko-KR" baseline="30000"/>
              <a:t>-</a:t>
            </a:r>
            <a:r>
              <a:rPr lang="en-US" altLang="ko-KR"/>
              <a:t>)</a:t>
            </a:r>
            <a:r>
              <a:rPr lang="ko-KR" altLang="en-US"/>
              <a:t>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전환한다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(2)</a:t>
            </a:r>
            <a:r>
              <a:rPr lang="ko-KR" altLang="en-US"/>
              <a:t>헤모글로빈에 </a:t>
            </a:r>
            <a:r>
              <a:rPr lang="en-US" altLang="ko-KR"/>
              <a:t>CO</a:t>
            </a:r>
            <a:r>
              <a:rPr lang="en-US" altLang="ko-KR" baseline="-25000"/>
              <a:t>2</a:t>
            </a:r>
            <a:r>
              <a:rPr lang="ko-KR" altLang="en-US"/>
              <a:t>가 결합한다</a:t>
            </a:r>
            <a:r>
              <a:rPr lang="en-US" altLang="ko-KR"/>
              <a:t>. CO</a:t>
            </a:r>
            <a:r>
              <a:rPr lang="en-US" altLang="ko-KR" baseline="-25000"/>
              <a:t>2</a:t>
            </a:r>
            <a:r>
              <a:rPr lang="ko-KR" altLang="en-US"/>
              <a:t>는 철분자가 아니라 단백질</a:t>
            </a:r>
            <a:r>
              <a:rPr lang="en-US" altLang="ko-KR"/>
              <a:t>(</a:t>
            </a:r>
            <a:r>
              <a:rPr lang="ko-KR" altLang="en-US"/>
              <a:t>글로빈</a:t>
            </a:r>
            <a:r>
              <a:rPr lang="en-US" altLang="ko-KR"/>
              <a:t>)</a:t>
            </a:r>
            <a:r>
              <a:rPr lang="ko-KR" altLang="en-US"/>
              <a:t>에 결합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조혈조직은 낡은 적혈구를 새 적혈구로 계속 교체한다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적혈구 조절의 기능은 비장</a:t>
            </a:r>
            <a:r>
              <a:rPr lang="en-US" altLang="ko-KR"/>
              <a:t>(</a:t>
            </a:r>
            <a:r>
              <a:rPr lang="ko-KR" altLang="en-US"/>
              <a:t>지라</a:t>
            </a:r>
            <a:r>
              <a:rPr lang="en-US" altLang="ko-KR"/>
              <a:t>, spleen)</a:t>
            </a:r>
            <a:r>
              <a:rPr lang="ko-KR" altLang="en-US"/>
              <a:t>이 담당한다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(1)</a:t>
            </a:r>
            <a:r>
              <a:rPr lang="ko-KR" altLang="en-US"/>
              <a:t>오래된 적혈구의 제거</a:t>
            </a:r>
            <a:r>
              <a:rPr lang="en-US" altLang="ko-KR"/>
              <a:t>:</a:t>
            </a:r>
            <a:r>
              <a:rPr lang="ko-KR" altLang="en-US"/>
              <a:t>비장의 좁고 꼬여있는 모세혈관망에 의해 오래된 적혈구가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파괴된다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(2)</a:t>
            </a:r>
            <a:r>
              <a:rPr lang="ko-KR" altLang="en-US"/>
              <a:t>적혈구의 저장소</a:t>
            </a:r>
            <a:r>
              <a:rPr lang="en-US" altLang="ko-KR"/>
              <a:t>:</a:t>
            </a:r>
            <a:r>
              <a:rPr lang="ko-KR" altLang="en-US"/>
              <a:t>비장은 안쪽 부분에 건강한 적혈구를 저장할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</a:t>
            </a:r>
            <a:r>
              <a:rPr lang="ko-KR" altLang="en-US"/>
              <a:t>비장은 혈소판도 저장하며</a:t>
            </a:r>
            <a:r>
              <a:rPr lang="en-US" altLang="ko-KR"/>
              <a:t>, </a:t>
            </a:r>
            <a:r>
              <a:rPr lang="ko-KR" altLang="en-US"/>
              <a:t>림프구도 많이 가지고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적혈구는 숫자의 보충을 위해서 분열할 수 없기 때문에</a:t>
            </a:r>
            <a:r>
              <a:rPr lang="en-US" altLang="ko-KR"/>
              <a:t>, </a:t>
            </a:r>
            <a:r>
              <a:rPr lang="ko-KR" altLang="en-US"/>
              <a:t>오래된 파손된 세포는</a:t>
            </a:r>
          </a:p>
          <a:p>
            <a:pPr eaLnBrk="1" hangingPunct="1"/>
            <a:r>
              <a:rPr lang="ko-KR" altLang="en-US"/>
              <a:t>  조혈</a:t>
            </a:r>
            <a:r>
              <a:rPr lang="en-US" altLang="ko-KR"/>
              <a:t>(hemopoietic)</a:t>
            </a:r>
            <a:r>
              <a:rPr lang="ko-KR" altLang="en-US"/>
              <a:t>조직이라고 불리는 적혈구 생산 장소에서 생성되는 새로운 세포로</a:t>
            </a:r>
          </a:p>
          <a:p>
            <a:pPr eaLnBrk="1" hangingPunct="1"/>
            <a:r>
              <a:rPr lang="ko-KR" altLang="en-US"/>
              <a:t>  교체된다</a:t>
            </a:r>
            <a:r>
              <a:rPr lang="en-US" altLang="ko-KR"/>
              <a:t>. </a:t>
            </a:r>
            <a:r>
              <a:rPr lang="ko-KR" altLang="en-US"/>
              <a:t>포유류의 적혈구는 골수</a:t>
            </a:r>
            <a:r>
              <a:rPr lang="en-US" altLang="ko-KR"/>
              <a:t>(bone marrow)</a:t>
            </a:r>
            <a:r>
              <a:rPr lang="ko-KR" altLang="en-US"/>
              <a:t>에서 생성된다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새로운 적혈구의 생성을 적혈구생성</a:t>
            </a:r>
            <a:r>
              <a:rPr lang="en-US" altLang="ko-KR"/>
              <a:t>(erythropoiesis)</a:t>
            </a:r>
            <a:r>
              <a:rPr lang="ko-KR" altLang="en-US"/>
              <a:t>라고 부른다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618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26980" name="Text Box 5"/>
          <p:cNvSpPr txBox="1">
            <a:spLocks noChangeArrowheads="1"/>
          </p:cNvSpPr>
          <p:nvPr/>
        </p:nvSpPr>
        <p:spPr bwMode="auto">
          <a:xfrm>
            <a:off x="0" y="0"/>
            <a:ext cx="92519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5.5 </a:t>
            </a:r>
            <a:r>
              <a:rPr lang="ko-KR" altLang="en-US" b="1"/>
              <a:t>척추동물의 체신경계</a:t>
            </a:r>
            <a:endParaRPr lang="ko-KR" altLang="en-US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골격근</a:t>
            </a:r>
            <a:r>
              <a:rPr lang="en-US" altLang="ko-KR"/>
              <a:t>(skeletal muscle)</a:t>
            </a:r>
            <a:r>
              <a:rPr lang="ko-KR" altLang="en-US"/>
              <a:t>에는 운동뉴런</a:t>
            </a:r>
            <a:r>
              <a:rPr lang="en-US" altLang="ko-KR"/>
              <a:t>(motor neuron)</a:t>
            </a:r>
            <a:r>
              <a:rPr lang="ko-KR" altLang="en-US"/>
              <a:t>이 분포하고 있으며</a:t>
            </a:r>
            <a:r>
              <a:rPr lang="en-US" altLang="ko-KR"/>
              <a:t>, </a:t>
            </a:r>
            <a:r>
              <a:rPr lang="ko-KR" altLang="en-US"/>
              <a:t>운동뉴런의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axon</a:t>
            </a:r>
            <a:r>
              <a:rPr lang="ko-KR" altLang="en-US"/>
              <a:t>이 체신경계</a:t>
            </a:r>
            <a:r>
              <a:rPr lang="en-US" altLang="ko-KR"/>
              <a:t>(somatic nervous system)</a:t>
            </a:r>
            <a:r>
              <a:rPr lang="ko-KR" altLang="en-US"/>
              <a:t>을 구성한다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운동뉴런의 세포체는 척수의 복각</a:t>
            </a:r>
            <a:r>
              <a:rPr lang="en-US" altLang="ko-KR"/>
              <a:t>(ventral horn) </a:t>
            </a:r>
            <a:r>
              <a:rPr lang="ko-KR" altLang="en-US"/>
              <a:t>내에 들어있다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자율신경섬유의 </a:t>
            </a:r>
            <a:r>
              <a:rPr lang="en-US" altLang="ko-KR"/>
              <a:t>2</a:t>
            </a:r>
            <a:r>
              <a:rPr lang="ko-KR" altLang="en-US"/>
              <a:t>개의 뉴런사슬과 달리</a:t>
            </a:r>
            <a:r>
              <a:rPr lang="en-US" altLang="ko-KR"/>
              <a:t>, </a:t>
            </a:r>
            <a:r>
              <a:rPr lang="ko-KR" altLang="en-US"/>
              <a:t>운동뉴런은 단일 뉴런으로 구성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운동뉴런의 말단에서는 </a:t>
            </a:r>
            <a:r>
              <a:rPr lang="en-US" altLang="ko-KR"/>
              <a:t>ACh</a:t>
            </a:r>
            <a:r>
              <a:rPr lang="ko-KR" altLang="en-US"/>
              <a:t>를 분비하여</a:t>
            </a:r>
            <a:r>
              <a:rPr lang="en-US" altLang="ko-KR"/>
              <a:t>, </a:t>
            </a:r>
            <a:r>
              <a:rPr lang="ko-KR" altLang="en-US"/>
              <a:t>근섬유가 흥분과 수축을 일으킴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운동뉴런은 항상 자극만 하며</a:t>
            </a:r>
            <a:r>
              <a:rPr lang="en-US" altLang="ko-KR"/>
              <a:t>, </a:t>
            </a:r>
            <a:r>
              <a:rPr lang="ko-KR" altLang="en-US"/>
              <a:t>골격근의 활동 억제는 </a:t>
            </a:r>
            <a:r>
              <a:rPr lang="en-US" altLang="ko-KR"/>
              <a:t>IPSP</a:t>
            </a:r>
            <a:r>
              <a:rPr lang="ko-KR" altLang="en-US"/>
              <a:t>를 통해서만 일어난다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</a:t>
            </a:r>
            <a:r>
              <a:rPr lang="ko-KR" altLang="en-US"/>
              <a:t>골격근의 활동 억제는</a:t>
            </a:r>
            <a:r>
              <a:rPr lang="en-US" altLang="ko-KR"/>
              <a:t>CNS </a:t>
            </a:r>
            <a:r>
              <a:rPr lang="ko-KR" altLang="en-US"/>
              <a:t>내에서 골격근을 자극하는 운동뉴런의 세포체와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수상돌기에 억제성 시냅스를 이루는 연합뉴런을 통해서만 가능하다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</a:t>
            </a:r>
            <a:r>
              <a:rPr lang="ko-KR" altLang="en-US"/>
              <a:t>즉</a:t>
            </a:r>
            <a:r>
              <a:rPr lang="en-US" altLang="ko-KR"/>
              <a:t>, ACh</a:t>
            </a:r>
            <a:r>
              <a:rPr lang="ko-KR" altLang="en-US"/>
              <a:t>의 분비 자체를 억제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운동뉴런은 최종 공통 경로이다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운동뉴런의 세포체와 수상돌기는 수많은 </a:t>
            </a:r>
            <a:r>
              <a:rPr lang="en-US" altLang="ko-KR"/>
              <a:t>EPSP</a:t>
            </a:r>
            <a:r>
              <a:rPr lang="ko-KR" altLang="en-US"/>
              <a:t>와 </a:t>
            </a:r>
            <a:r>
              <a:rPr lang="en-US" altLang="ko-KR"/>
              <a:t>IPSP</a:t>
            </a:r>
            <a:r>
              <a:rPr lang="ko-KR" altLang="en-US"/>
              <a:t>에 의해 영향을 받는다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골격근의 활동에 영향을 주는 신경계의 모든 요소들은 운동뉴런을 통해서만 영향력을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행사할 수 있다</a:t>
            </a:r>
            <a:r>
              <a:rPr lang="en-US" altLang="ko-KR"/>
              <a:t>. (</a:t>
            </a:r>
            <a:r>
              <a:rPr lang="ko-KR" altLang="en-US"/>
              <a:t>최종 공통 경로</a:t>
            </a:r>
            <a:r>
              <a:rPr lang="en-US" altLang="ko-KR"/>
              <a:t>; final common pathway)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체신경계는 대뇌의 조절을 받지만 자세 유지</a:t>
            </a:r>
            <a:r>
              <a:rPr lang="en-US" altLang="ko-KR"/>
              <a:t>, </a:t>
            </a:r>
            <a:r>
              <a:rPr lang="ko-KR" altLang="en-US"/>
              <a:t>균형</a:t>
            </a:r>
            <a:r>
              <a:rPr lang="en-US" altLang="ko-KR"/>
              <a:t>, </a:t>
            </a:r>
            <a:r>
              <a:rPr lang="ko-KR" altLang="en-US"/>
              <a:t>전형적인 움직임에 관여하는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골격근 활동의 대부분은 계층적 구조에 따라 하위 단계에서 조절된다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척추동물의 대뇌는 걸음을 내딛도록 하는 결정을 내릴 수 있지만</a:t>
            </a:r>
            <a:r>
              <a:rPr lang="en-US" altLang="ko-KR"/>
              <a:t>, </a:t>
            </a:r>
            <a:r>
              <a:rPr lang="ko-KR" altLang="en-US"/>
              <a:t>대뇌 자체는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걷는 운동에 관여하는 근육들이 교대로 수축하고 이완하는 데에는 관여치 않는다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이러한 운동은 소뇌</a:t>
            </a:r>
            <a:r>
              <a:rPr lang="en-US" altLang="ko-KR"/>
              <a:t>, </a:t>
            </a:r>
            <a:r>
              <a:rPr lang="ko-KR" altLang="en-US"/>
              <a:t>뇌간</a:t>
            </a:r>
            <a:r>
              <a:rPr lang="en-US" altLang="ko-KR"/>
              <a:t>, </a:t>
            </a:r>
            <a:r>
              <a:rPr lang="ko-KR" altLang="en-US"/>
              <a:t>척수 등과 같은 하위의 뇌 중추에서 조종된다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05572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신장에 의해 적혈구의 생성이 조절된다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신장으로 수송되는 산소의 양이 적으면</a:t>
            </a:r>
            <a:r>
              <a:rPr lang="en-US" altLang="ko-KR"/>
              <a:t>, </a:t>
            </a:r>
            <a:r>
              <a:rPr lang="ko-KR" altLang="en-US"/>
              <a:t>신장은 </a:t>
            </a:r>
            <a:r>
              <a:rPr lang="en-US" altLang="ko-KR"/>
              <a:t>erythropoietin</a:t>
            </a:r>
            <a:r>
              <a:rPr lang="ko-KR" altLang="en-US"/>
              <a:t>이라는 적혈구 생성소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호르몬을 혈액으로 분비하여</a:t>
            </a:r>
            <a:r>
              <a:rPr lang="en-US" altLang="ko-KR"/>
              <a:t>, </a:t>
            </a:r>
            <a:r>
              <a:rPr lang="ko-KR" altLang="en-US"/>
              <a:t>조혈조직에서 적혈구 생성이 일어나도록 한다</a:t>
            </a:r>
            <a:r>
              <a:rPr lang="en-US" altLang="ko-KR"/>
              <a:t>.</a:t>
            </a:r>
          </a:p>
        </p:txBody>
      </p:sp>
      <p:pic>
        <p:nvPicPr>
          <p:cNvPr id="209923" name="Picture 7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b="12378"/>
          <a:stretch>
            <a:fillRect/>
          </a:stretch>
        </p:blipFill>
        <p:spPr bwMode="auto">
          <a:xfrm>
            <a:off x="179388" y="1557338"/>
            <a:ext cx="8555037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573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9.5 </a:t>
            </a:r>
            <a:r>
              <a:rPr lang="ko-KR" altLang="en-US" b="1"/>
              <a:t>순환액의 백혈구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백혈구는 척추동물의 면역체계에서 이동성 요소이다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백혈구와 적혈구와 혈소판은 동일한 분화되지 않은 다기능 줄기세포에서 유래한다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백혈구의 전체 수와 각 종류의 비율은 방어의 필요성에 따라 유동적이다</a:t>
            </a:r>
            <a:r>
              <a:rPr lang="en-US" altLang="ko-KR"/>
              <a:t>.</a:t>
            </a:r>
          </a:p>
        </p:txBody>
      </p:sp>
      <p:pic>
        <p:nvPicPr>
          <p:cNvPr id="210947" name="Picture 5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9043" r="1683" b="19043"/>
          <a:stretch>
            <a:fillRect/>
          </a:stretch>
        </p:blipFill>
        <p:spPr bwMode="auto">
          <a:xfrm>
            <a:off x="250825" y="1971675"/>
            <a:ext cx="846137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5364163" y="1927225"/>
            <a:ext cx="15144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Undifferentiated</a:t>
            </a:r>
          </a:p>
          <a:p>
            <a:pPr eaLnBrk="1" hangingPunct="1"/>
            <a:r>
              <a:rPr lang="en-US" altLang="ko-KR" sz="1400"/>
              <a:t>pluripotent</a:t>
            </a:r>
          </a:p>
          <a:p>
            <a:pPr eaLnBrk="1" hangingPunct="1"/>
            <a:r>
              <a:rPr lang="en-US" altLang="ko-KR" sz="1400"/>
              <a:t>stem cell</a:t>
            </a:r>
          </a:p>
        </p:txBody>
      </p:sp>
      <p:sp>
        <p:nvSpPr>
          <p:cNvPr id="210949" name="Text Box 7"/>
          <p:cNvSpPr txBox="1">
            <a:spLocks noChangeArrowheads="1"/>
          </p:cNvSpPr>
          <p:nvPr/>
        </p:nvSpPr>
        <p:spPr bwMode="auto">
          <a:xfrm>
            <a:off x="1065213" y="5788025"/>
            <a:ext cx="793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Platelet</a:t>
            </a:r>
          </a:p>
        </p:txBody>
      </p:sp>
      <p:sp>
        <p:nvSpPr>
          <p:cNvPr id="210950" name="Text Box 8"/>
          <p:cNvSpPr txBox="1">
            <a:spLocks noChangeArrowheads="1"/>
          </p:cNvSpPr>
          <p:nvPr/>
        </p:nvSpPr>
        <p:spPr bwMode="auto">
          <a:xfrm>
            <a:off x="2484438" y="5788025"/>
            <a:ext cx="1114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Erythrocyte</a:t>
            </a:r>
          </a:p>
        </p:txBody>
      </p:sp>
      <p:sp>
        <p:nvSpPr>
          <p:cNvPr id="210951" name="Text Box 9"/>
          <p:cNvSpPr txBox="1">
            <a:spLocks noChangeArrowheads="1"/>
          </p:cNvSpPr>
          <p:nvPr/>
        </p:nvSpPr>
        <p:spPr bwMode="auto">
          <a:xfrm>
            <a:off x="3995738" y="5788025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Granulocyte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5664200" y="5788025"/>
            <a:ext cx="995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Monocyte</a:t>
            </a:r>
          </a:p>
        </p:txBody>
      </p:sp>
      <p:sp>
        <p:nvSpPr>
          <p:cNvPr id="210953" name="Text Box 11"/>
          <p:cNvSpPr txBox="1">
            <a:spLocks noChangeArrowheads="1"/>
          </p:cNvSpPr>
          <p:nvPr/>
        </p:nvSpPr>
        <p:spPr bwMode="auto">
          <a:xfrm>
            <a:off x="7235825" y="5788025"/>
            <a:ext cx="1187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Lymphocyte</a:t>
            </a:r>
          </a:p>
        </p:txBody>
      </p:sp>
    </p:spTree>
    <p:extLst>
      <p:ext uri="{BB962C8B-B14F-4D97-AF65-F5344CB8AC3E}">
        <p14:creationId xmlns:p14="http://schemas.microsoft.com/office/powerpoint/2010/main" val="16446963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9.6 </a:t>
            </a:r>
            <a:r>
              <a:rPr lang="ko-KR" altLang="en-US" b="1"/>
              <a:t>순환액의 혈전구와 혈소판 및 지혈과정</a:t>
            </a:r>
            <a:endParaRPr lang="en-US" altLang="ko-KR" b="1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혈액세포의 세 번째 유형 또는 세포 유도체는 혈액응고 기작에 관여하는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혈전구</a:t>
            </a:r>
            <a:r>
              <a:rPr lang="en-US" altLang="ko-KR"/>
              <a:t>(thombocyte, </a:t>
            </a:r>
            <a:r>
              <a:rPr lang="ko-KR" altLang="en-US"/>
              <a:t>살아있는 세포</a:t>
            </a:r>
            <a:r>
              <a:rPr lang="en-US" altLang="ko-KR"/>
              <a:t>) </a:t>
            </a:r>
            <a:r>
              <a:rPr lang="ko-KR" altLang="en-US"/>
              <a:t>또는 혈소판</a:t>
            </a:r>
            <a:r>
              <a:rPr lang="en-US" altLang="ko-KR"/>
              <a:t>(platelet, </a:t>
            </a:r>
            <a:r>
              <a:rPr lang="ko-KR" altLang="en-US"/>
              <a:t>세포조각</a:t>
            </a:r>
            <a:r>
              <a:rPr lang="en-US" altLang="ko-KR"/>
              <a:t>)</a:t>
            </a:r>
            <a:r>
              <a:rPr lang="ko-KR" altLang="en-US"/>
              <a:t>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혈액의 응고 시 혈전구와 혈소판의 기능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혈전구는 포유류를 제외한 모든 척추동물에서 볼 수 있는 세포로</a:t>
            </a:r>
            <a:r>
              <a:rPr lang="en-US" altLang="ko-KR"/>
              <a:t>, </a:t>
            </a:r>
            <a:r>
              <a:rPr lang="ko-KR" altLang="en-US"/>
              <a:t>비활성 상태로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순환하고</a:t>
            </a:r>
            <a:r>
              <a:rPr lang="en-US" altLang="ko-KR"/>
              <a:t>, </a:t>
            </a:r>
            <a:r>
              <a:rPr lang="ko-KR" altLang="en-US"/>
              <a:t>상해로 인해 인접 조직이 활성화될 때 혈소판과 유사한 조각으로 갈라진다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포유류는 조금 다른데</a:t>
            </a:r>
            <a:r>
              <a:rPr lang="en-US" altLang="ko-KR"/>
              <a:t>, </a:t>
            </a:r>
            <a:r>
              <a:rPr lang="ko-KR" altLang="en-US"/>
              <a:t>전구세포가 혈소판이 되어</a:t>
            </a:r>
            <a:r>
              <a:rPr lang="en-US" altLang="ko-KR"/>
              <a:t>, </a:t>
            </a:r>
            <a:r>
              <a:rPr lang="ko-KR" altLang="en-US"/>
              <a:t>이 혈소판이 혈액에 순환하는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주요 비활성체이다</a:t>
            </a:r>
            <a:r>
              <a:rPr lang="en-US" altLang="ko-KR"/>
              <a:t>. </a:t>
            </a:r>
            <a:r>
              <a:rPr lang="ko-KR" altLang="en-US"/>
              <a:t>구체적으로</a:t>
            </a:r>
            <a:r>
              <a:rPr lang="en-US" altLang="ko-KR"/>
              <a:t>, </a:t>
            </a:r>
            <a:r>
              <a:rPr lang="ko-KR" altLang="en-US"/>
              <a:t>혈소판은 작은 세포 조각들로</a:t>
            </a:r>
            <a:r>
              <a:rPr lang="en-US" altLang="ko-KR"/>
              <a:t>, </a:t>
            </a:r>
            <a:r>
              <a:rPr lang="ko-KR" altLang="en-US"/>
              <a:t>커다란 </a:t>
            </a:r>
            <a:r>
              <a:rPr lang="en-US" altLang="ko-KR"/>
              <a:t>(</a:t>
            </a:r>
            <a:r>
              <a:rPr lang="ko-KR" altLang="en-US"/>
              <a:t>최대 </a:t>
            </a:r>
            <a:r>
              <a:rPr lang="en-US" altLang="ko-KR"/>
              <a:t>60um)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거핵세포</a:t>
            </a:r>
            <a:r>
              <a:rPr lang="en-US" altLang="ko-KR"/>
              <a:t>(megakaryocyte)</a:t>
            </a:r>
            <a:r>
              <a:rPr lang="ko-KR" altLang="en-US"/>
              <a:t>라는 골수에 결합된 세포에서 떨어져 나와 형성된다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하나의 거핵세포는 약 </a:t>
            </a:r>
            <a:r>
              <a:rPr lang="en-US" altLang="ko-KR"/>
              <a:t>1000</a:t>
            </a:r>
            <a:r>
              <a:rPr lang="ko-KR" altLang="en-US"/>
              <a:t>개의 혈소판을 생성한다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혈소판은 원형질막에 싸여진 거핵세포의 세포질 일부분을 포함하는 분리된 소낭이다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혈소판은 세포 조각이므로 핵이 없다</a:t>
            </a:r>
            <a:r>
              <a:rPr lang="en-US" altLang="ko-KR"/>
              <a:t>. </a:t>
            </a:r>
            <a:r>
              <a:rPr lang="ko-KR" altLang="en-US"/>
              <a:t>그러나 세포소기관과</a:t>
            </a:r>
            <a:r>
              <a:rPr lang="en-US" altLang="ko-KR"/>
              <a:t>, </a:t>
            </a:r>
            <a:r>
              <a:rPr lang="ko-KR" altLang="en-US"/>
              <a:t>분비물을 합성하는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세포질 효소가 있으며</a:t>
            </a:r>
            <a:r>
              <a:rPr lang="en-US" altLang="ko-KR"/>
              <a:t>, </a:t>
            </a:r>
            <a:r>
              <a:rPr lang="ko-KR" altLang="en-US"/>
              <a:t>분비물은 세포질에 분산된 과립에 저장된다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또한</a:t>
            </a:r>
            <a:r>
              <a:rPr lang="en-US" altLang="ko-KR"/>
              <a:t>, </a:t>
            </a:r>
            <a:r>
              <a:rPr lang="ko-KR" altLang="en-US"/>
              <a:t>혈소판은 </a:t>
            </a:r>
            <a:r>
              <a:rPr lang="en-US" altLang="ko-KR"/>
              <a:t>actin</a:t>
            </a:r>
            <a:r>
              <a:rPr lang="ko-KR" altLang="en-US"/>
              <a:t>과 </a:t>
            </a:r>
            <a:r>
              <a:rPr lang="en-US" altLang="ko-KR"/>
              <a:t>myosin</a:t>
            </a:r>
            <a:r>
              <a:rPr lang="ko-KR" altLang="en-US"/>
              <a:t>을 가져서 수축할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5156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5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4282" r="1683" b="16187"/>
          <a:stretch>
            <a:fillRect/>
          </a:stretch>
        </p:blipFill>
        <p:spPr bwMode="auto">
          <a:xfrm>
            <a:off x="1258888" y="3167063"/>
            <a:ext cx="712946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339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손상된 혈관에</a:t>
            </a:r>
            <a:r>
              <a:rPr lang="en-US" altLang="ko-KR"/>
              <a:t>, </a:t>
            </a:r>
            <a:r>
              <a:rPr lang="ko-KR" altLang="en-US"/>
              <a:t>혈소판이 응집하여 </a:t>
            </a:r>
            <a:r>
              <a:rPr lang="en-US" altLang="ko-KR"/>
              <a:t>plug</a:t>
            </a:r>
            <a:r>
              <a:rPr lang="ko-KR" altLang="en-US"/>
              <a:t>을 형성한다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포유류에서 혈소판은 정상적인 내피 표면에는 부착하지 않는다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하지만 혈관이 손상되어 내피가 파괴되면</a:t>
            </a:r>
            <a:r>
              <a:rPr lang="en-US" altLang="ko-KR"/>
              <a:t>, </a:t>
            </a:r>
            <a:r>
              <a:rPr lang="ko-KR" altLang="en-US"/>
              <a:t>내피 안쪽의 콜라젠에 혈소판이 붙는다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일단 혈소판이 손상부위에 모이면</a:t>
            </a:r>
            <a:r>
              <a:rPr lang="en-US" altLang="ko-KR"/>
              <a:t>, </a:t>
            </a:r>
            <a:r>
              <a:rPr lang="ko-KR" altLang="en-US"/>
              <a:t>혈소판의 저장과립에서 여러 가지 중요한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화학물질이 방출되는데</a:t>
            </a:r>
            <a:r>
              <a:rPr lang="en-US" altLang="ko-KR"/>
              <a:t>, </a:t>
            </a:r>
            <a:r>
              <a:rPr lang="ko-KR" altLang="en-US"/>
              <a:t>이러한 화학물질들 중 </a:t>
            </a:r>
            <a:r>
              <a:rPr lang="en-US" altLang="ko-KR"/>
              <a:t>ADP</a:t>
            </a:r>
            <a:r>
              <a:rPr lang="ko-KR" altLang="en-US"/>
              <a:t>는 인접한 자유 혈소판의 표면을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끈끈하게 만들어서 이미 응집된 혈소판 층에 추가로 더 부착되도록 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새로이 응집된 혈소판은 더 많은 </a:t>
            </a:r>
            <a:r>
              <a:rPr lang="en-US" altLang="ko-KR"/>
              <a:t>ADP</a:t>
            </a:r>
            <a:r>
              <a:rPr lang="ko-KR" altLang="en-US"/>
              <a:t>를 방출하고</a:t>
            </a:r>
            <a:r>
              <a:rPr lang="en-US" altLang="ko-KR"/>
              <a:t>, </a:t>
            </a:r>
            <a:r>
              <a:rPr lang="ko-KR" altLang="en-US"/>
              <a:t>결국 더 많은 혈소판이 부착된다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(positive feedback, </a:t>
            </a:r>
            <a:r>
              <a:rPr lang="ko-KR" altLang="en-US"/>
              <a:t>양성되먹임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-ADP</a:t>
            </a:r>
            <a:r>
              <a:rPr lang="ko-KR" altLang="en-US"/>
              <a:t>는 정상적인</a:t>
            </a:r>
            <a:r>
              <a:rPr lang="en-US" altLang="ko-KR"/>
              <a:t>(</a:t>
            </a:r>
            <a:r>
              <a:rPr lang="ko-KR" altLang="en-US"/>
              <a:t>손상되지 않은</a:t>
            </a:r>
            <a:r>
              <a:rPr lang="en-US" altLang="ko-KR"/>
              <a:t>)</a:t>
            </a:r>
            <a:r>
              <a:rPr lang="ko-KR" altLang="en-US"/>
              <a:t>내피에서는 </a:t>
            </a:r>
            <a:r>
              <a:rPr lang="en-US" altLang="ko-KR"/>
              <a:t>prostacyclin</a:t>
            </a:r>
            <a:r>
              <a:rPr lang="ko-KR" altLang="en-US"/>
              <a:t>과 </a:t>
            </a:r>
            <a:r>
              <a:rPr lang="en-US" altLang="ko-KR"/>
              <a:t>NO</a:t>
            </a:r>
            <a:r>
              <a:rPr lang="ko-KR" altLang="en-US"/>
              <a:t>의 방출을 유도하여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혈소판의 응집을 억제한다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85659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636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연쇄반응에 의한 혈액응고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혈액응고</a:t>
            </a:r>
            <a:r>
              <a:rPr lang="en-US" altLang="ko-KR"/>
              <a:t>(blood coagulation)</a:t>
            </a:r>
            <a:r>
              <a:rPr lang="ko-KR" altLang="en-US"/>
              <a:t>또는 응집</a:t>
            </a:r>
            <a:r>
              <a:rPr lang="en-US" altLang="ko-KR"/>
              <a:t>(clotting)</a:t>
            </a:r>
            <a:r>
              <a:rPr lang="ko-KR" altLang="en-US"/>
              <a:t>은 혈액이 액체에서 고체인 </a:t>
            </a:r>
            <a:r>
              <a:rPr lang="en-US" altLang="ko-KR"/>
              <a:t>gel</a:t>
            </a:r>
            <a:r>
              <a:rPr lang="ko-KR" altLang="en-US"/>
              <a:t>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전환되는 과정이다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혈소판 마개 위에 혈액의 응집</a:t>
            </a:r>
            <a:r>
              <a:rPr lang="en-US" altLang="ko-KR"/>
              <a:t>(</a:t>
            </a:r>
            <a:r>
              <a:rPr lang="ko-KR" altLang="en-US"/>
              <a:t>혈병의 형성</a:t>
            </a:r>
            <a:r>
              <a:rPr lang="en-US" altLang="ko-KR"/>
              <a:t>)</a:t>
            </a:r>
            <a:r>
              <a:rPr lang="ko-KR" altLang="en-US"/>
              <a:t>이 일어나면 혈관의 손상이 밀봉된다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척추동물에서 혈병</a:t>
            </a:r>
            <a:r>
              <a:rPr lang="en-US" altLang="ko-KR"/>
              <a:t>(blood clot)</a:t>
            </a:r>
            <a:r>
              <a:rPr lang="ko-KR" altLang="en-US"/>
              <a:t>은</a:t>
            </a:r>
            <a:r>
              <a:rPr lang="en-US" altLang="ko-KR"/>
              <a:t>, </a:t>
            </a:r>
            <a:r>
              <a:rPr lang="ko-KR" altLang="en-US"/>
              <a:t>간에 의해 생성되어 혈장에 존재하는</a:t>
            </a:r>
            <a:r>
              <a:rPr lang="en-US" altLang="ko-KR"/>
              <a:t>, </a:t>
            </a:r>
            <a:r>
              <a:rPr lang="ko-KR" altLang="en-US"/>
              <a:t>용해성 혈장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단백질인 </a:t>
            </a:r>
            <a:r>
              <a:rPr lang="en-US" altLang="ko-KR"/>
              <a:t>fibrinogen</a:t>
            </a:r>
            <a:r>
              <a:rPr lang="ko-KR" altLang="en-US"/>
              <a:t>이 불용성 섬유 단백질인 </a:t>
            </a:r>
            <a:r>
              <a:rPr lang="en-US" altLang="ko-KR"/>
              <a:t>fibrin</a:t>
            </a:r>
            <a:r>
              <a:rPr lang="ko-KR" altLang="en-US"/>
              <a:t>으로 전환되어 형성된다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-fibrin</a:t>
            </a:r>
            <a:r>
              <a:rPr lang="ko-KR" altLang="en-US"/>
              <a:t>으로의 전환은 혈관이 손상된 부분에서</a:t>
            </a:r>
            <a:r>
              <a:rPr lang="en-US" altLang="ko-KR"/>
              <a:t>, </a:t>
            </a:r>
            <a:r>
              <a:rPr lang="ko-KR" altLang="en-US"/>
              <a:t>효소인 </a:t>
            </a:r>
            <a:r>
              <a:rPr lang="en-US" altLang="ko-KR"/>
              <a:t>thrombin</a:t>
            </a:r>
            <a:r>
              <a:rPr lang="ko-KR" altLang="en-US"/>
              <a:t>에 의해 촉매 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-thrombin</a:t>
            </a:r>
            <a:r>
              <a:rPr lang="ko-KR" altLang="en-US"/>
              <a:t>은 평상시에는 혈장 내에 비활성 전구체인 </a:t>
            </a:r>
            <a:r>
              <a:rPr lang="en-US" altLang="ko-KR"/>
              <a:t>prothrombin</a:t>
            </a:r>
            <a:r>
              <a:rPr lang="ko-KR" altLang="en-US"/>
              <a:t>의 형태로 존재하며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혈관이 손상됐을 때만 또 다른 응고인자인 </a:t>
            </a:r>
            <a:r>
              <a:rPr lang="en-US" altLang="ko-KR"/>
              <a:t>factor X</a:t>
            </a:r>
            <a:r>
              <a:rPr lang="ko-KR" altLang="en-US"/>
              <a:t>에 의해 활성화 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-factor X</a:t>
            </a:r>
            <a:r>
              <a:rPr lang="ko-KR" altLang="en-US"/>
              <a:t>도 평상시에는 혈장에 비활성 상태로 존재하고</a:t>
            </a:r>
            <a:r>
              <a:rPr lang="en-US" altLang="ko-KR"/>
              <a:t>, </a:t>
            </a:r>
            <a:r>
              <a:rPr lang="ko-KR" altLang="en-US"/>
              <a:t>다른 인자에 의해 활성화된다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이러한 일련의 연쇄반응</a:t>
            </a:r>
            <a:r>
              <a:rPr lang="en-US" altLang="ko-KR"/>
              <a:t>(cascade)</a:t>
            </a:r>
            <a:r>
              <a:rPr lang="ko-KR" altLang="en-US"/>
              <a:t>에 의해 혈액응고가 일어난다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연쇄반응들 중 일부 반응은 혈장 내 칼슘 이온과 혈소판 인자 </a:t>
            </a:r>
            <a:r>
              <a:rPr lang="en-US" altLang="ko-KR"/>
              <a:t>3(platelet factor 3,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(PF3), </a:t>
            </a:r>
            <a:r>
              <a:rPr lang="ko-KR" altLang="en-US"/>
              <a:t>혈소판 마개에서 분비되는 인지질을 필요로 한다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5470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15043" name="Picture 4" descr="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3333" r="20535" b="2380"/>
          <a:stretch>
            <a:fillRect/>
          </a:stretch>
        </p:blipFill>
        <p:spPr>
          <a:xfrm>
            <a:off x="1114425" y="0"/>
            <a:ext cx="6913563" cy="6877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44" name="Text Box 5"/>
          <p:cNvSpPr txBox="1">
            <a:spLocks noChangeArrowheads="1"/>
          </p:cNvSpPr>
          <p:nvPr/>
        </p:nvSpPr>
        <p:spPr bwMode="auto">
          <a:xfrm>
            <a:off x="5272088" y="293688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손상된 혈관에서 혈액의 유출을 멈춤</a:t>
            </a:r>
          </a:p>
        </p:txBody>
      </p:sp>
      <p:sp>
        <p:nvSpPr>
          <p:cNvPr id="215045" name="Text Box 6"/>
          <p:cNvSpPr txBox="1">
            <a:spLocks noChangeArrowheads="1"/>
          </p:cNvSpPr>
          <p:nvPr/>
        </p:nvSpPr>
        <p:spPr bwMode="auto">
          <a:xfrm>
            <a:off x="2555875" y="4797425"/>
            <a:ext cx="21494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혈액이 멈추기 전에</a:t>
            </a:r>
          </a:p>
          <a:p>
            <a:pPr eaLnBrk="1" hangingPunct="1"/>
            <a:r>
              <a:rPr lang="ko-KR" altLang="en-US" sz="1600"/>
              <a:t>조직으로 흘러 들어간</a:t>
            </a:r>
          </a:p>
          <a:p>
            <a:pPr eaLnBrk="1" hangingPunct="1"/>
            <a:r>
              <a:rPr lang="ko-KR" altLang="en-US" sz="1600"/>
              <a:t>혈액을 응고시킴</a:t>
            </a:r>
          </a:p>
        </p:txBody>
      </p:sp>
    </p:spTree>
    <p:extLst>
      <p:ext uri="{BB962C8B-B14F-4D97-AF65-F5344CB8AC3E}">
        <p14:creationId xmlns:p14="http://schemas.microsoft.com/office/powerpoint/2010/main" val="22012611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4" descr="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14282" r="10100" b="14282"/>
          <a:stretch>
            <a:fillRect/>
          </a:stretch>
        </p:blipFill>
        <p:spPr>
          <a:xfrm>
            <a:off x="1331913" y="1557338"/>
            <a:ext cx="6192837" cy="3921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6067" name="Text Box 5"/>
          <p:cNvSpPr txBox="1">
            <a:spLocks noChangeArrowheads="1"/>
          </p:cNvSpPr>
          <p:nvPr/>
        </p:nvSpPr>
        <p:spPr bwMode="auto">
          <a:xfrm>
            <a:off x="663575" y="482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16068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14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혈관의 재생과정에서 더 이상 필요하지 않게 된 혈병은 </a:t>
            </a:r>
            <a:r>
              <a:rPr lang="en-US" altLang="ko-KR"/>
              <a:t>plasmin</a:t>
            </a:r>
            <a:r>
              <a:rPr lang="ko-KR" altLang="en-US"/>
              <a:t>이라는 분해효소에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의해 느리게 용해된다</a:t>
            </a:r>
            <a:r>
              <a:rPr lang="en-US" altLang="ko-KR"/>
              <a:t>. plasmin</a:t>
            </a:r>
            <a:r>
              <a:rPr lang="ko-KR" altLang="en-US"/>
              <a:t>은 혈장단백질이며</a:t>
            </a:r>
            <a:r>
              <a:rPr lang="en-US" altLang="ko-KR"/>
              <a:t>, </a:t>
            </a:r>
            <a:r>
              <a:rPr lang="ko-KR" altLang="en-US"/>
              <a:t>비활성 전구체인 </a:t>
            </a:r>
            <a:r>
              <a:rPr lang="en-US" altLang="ko-KR"/>
              <a:t>plasminogen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으로 존재한다</a:t>
            </a:r>
            <a:r>
              <a:rPr lang="en-US" altLang="ko-KR"/>
              <a:t>. </a:t>
            </a:r>
            <a:r>
              <a:rPr lang="ko-KR" altLang="en-US"/>
              <a:t>플라스민도 여러 인자에 의해 단계적 반응으로 활성화된다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손상된 세포는 </a:t>
            </a:r>
            <a:r>
              <a:rPr lang="en-US" altLang="ko-KR"/>
              <a:t>plasminogen </a:t>
            </a:r>
            <a:r>
              <a:rPr lang="ko-KR" altLang="en-US"/>
              <a:t>활성화 인자를 방출한다</a:t>
            </a:r>
            <a:r>
              <a:rPr lang="en-US" altLang="ko-KR"/>
              <a:t>. </a:t>
            </a:r>
          </a:p>
        </p:txBody>
      </p:sp>
      <p:sp>
        <p:nvSpPr>
          <p:cNvPr id="216069" name="Text Box 7"/>
          <p:cNvSpPr txBox="1">
            <a:spLocks noChangeArrowheads="1"/>
          </p:cNvSpPr>
          <p:nvPr/>
        </p:nvSpPr>
        <p:spPr bwMode="auto">
          <a:xfrm>
            <a:off x="303213" y="5608638"/>
            <a:ext cx="8629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혈병 형성과 용해에서 인자 </a:t>
            </a:r>
            <a:r>
              <a:rPr lang="en-US" altLang="ko-KR"/>
              <a:t>XII</a:t>
            </a:r>
            <a:r>
              <a:rPr lang="ko-KR" altLang="en-US"/>
              <a:t>의 역할</a:t>
            </a:r>
            <a:r>
              <a:rPr lang="en-US" altLang="ko-KR"/>
              <a:t>. </a:t>
            </a:r>
            <a:r>
              <a:rPr lang="ko-KR" altLang="en-US"/>
              <a:t>인자 </a:t>
            </a:r>
            <a:r>
              <a:rPr lang="en-US" altLang="ko-KR"/>
              <a:t>XII</a:t>
            </a:r>
            <a:r>
              <a:rPr lang="ko-KR" altLang="en-US"/>
              <a:t>의 활성화는 혈병형성 및 </a:t>
            </a:r>
            <a:r>
              <a:rPr lang="en-US" altLang="ko-KR"/>
              <a:t>plasmin</a:t>
            </a:r>
            <a:r>
              <a:rPr lang="ko-KR" altLang="en-US"/>
              <a:t>을</a:t>
            </a:r>
          </a:p>
          <a:p>
            <a:pPr eaLnBrk="1" hangingPunct="1"/>
            <a:r>
              <a:rPr lang="ko-KR" altLang="en-US"/>
              <a:t>활성화하는 빠른 단계적 연쇄반응을 동시에 개시시킨다</a:t>
            </a:r>
            <a:r>
              <a:rPr lang="en-US" altLang="ko-KR"/>
              <a:t>. plasmin</a:t>
            </a:r>
            <a:r>
              <a:rPr lang="ko-KR" altLang="en-US"/>
              <a:t>은 느리게 혈병을</a:t>
            </a:r>
          </a:p>
          <a:p>
            <a:pPr eaLnBrk="1" hangingPunct="1"/>
            <a:r>
              <a:rPr lang="ko-KR" altLang="en-US"/>
              <a:t>분해한다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0203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4" descr="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2856" r="6732" b="6189"/>
          <a:stretch>
            <a:fillRect/>
          </a:stretch>
        </p:blipFill>
        <p:spPr>
          <a:xfrm>
            <a:off x="839788" y="652463"/>
            <a:ext cx="7578725" cy="5632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7091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9.7 </a:t>
            </a:r>
            <a:r>
              <a:rPr lang="ko-KR" altLang="en-US" b="1"/>
              <a:t>순환 펌프</a:t>
            </a:r>
            <a:endParaRPr lang="en-US" altLang="ko-KR"/>
          </a:p>
        </p:txBody>
      </p:sp>
      <p:sp>
        <p:nvSpPr>
          <p:cNvPr id="217092" name="Text Box 7"/>
          <p:cNvSpPr txBox="1">
            <a:spLocks noChangeArrowheads="1"/>
          </p:cNvSpPr>
          <p:nvPr/>
        </p:nvSpPr>
        <p:spPr bwMode="auto">
          <a:xfrm>
            <a:off x="1236663" y="6315075"/>
            <a:ext cx="6430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포유류 심장을 통한 혈류와 펌프작용</a:t>
            </a:r>
            <a:r>
              <a:rPr lang="en-US" altLang="ko-KR"/>
              <a:t>. (</a:t>
            </a:r>
            <a:r>
              <a:rPr lang="ko-KR" altLang="en-US"/>
              <a:t>심장의 </a:t>
            </a:r>
            <a:r>
              <a:rPr lang="en-US" altLang="ko-KR"/>
              <a:t>2</a:t>
            </a:r>
            <a:r>
              <a:rPr lang="ko-KR" altLang="en-US"/>
              <a:t>중 펌프 작용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4641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18115" name="Picture 4" descr="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4758" r="11783" b="18091"/>
          <a:stretch>
            <a:fillRect/>
          </a:stretch>
        </p:blipFill>
        <p:spPr>
          <a:xfrm>
            <a:off x="250825" y="549275"/>
            <a:ext cx="4608513" cy="27876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8116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42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심장판막은 혈액이 심장을 통해 적절한 방향으로 흐르도록 한다</a:t>
            </a:r>
            <a:r>
              <a:rPr lang="en-US" altLang="ko-KR"/>
              <a:t>.</a:t>
            </a:r>
          </a:p>
        </p:txBody>
      </p:sp>
      <p:pic>
        <p:nvPicPr>
          <p:cNvPr id="218117" name="Picture 6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8" t="39037" r="29625" b="1904"/>
          <a:stretch>
            <a:fillRect/>
          </a:stretch>
        </p:blipFill>
        <p:spPr bwMode="auto">
          <a:xfrm>
            <a:off x="5508625" y="3357563"/>
            <a:ext cx="34448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Text Box 7"/>
          <p:cNvSpPr txBox="1">
            <a:spLocks noChangeArrowheads="1"/>
          </p:cNvSpPr>
          <p:nvPr/>
        </p:nvSpPr>
        <p:spPr bwMode="auto">
          <a:xfrm>
            <a:off x="468313" y="4149725"/>
            <a:ext cx="473233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포유류 심근섬유의 조직화</a:t>
            </a:r>
          </a:p>
          <a:p>
            <a:pPr eaLnBrk="1" hangingPunct="1"/>
            <a:r>
              <a:rPr lang="ko-KR" altLang="en-US"/>
              <a:t>인접한 심근 세포는 두 가지 형태의</a:t>
            </a:r>
          </a:p>
          <a:p>
            <a:pPr eaLnBrk="1" hangingPunct="1"/>
            <a:r>
              <a:rPr lang="ko-KR" altLang="en-US"/>
              <a:t>특수화된 접합으로 연결되어 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접착반</a:t>
            </a:r>
            <a:r>
              <a:rPr lang="en-US" altLang="ko-KR"/>
              <a:t>(desmosome): </a:t>
            </a:r>
            <a:r>
              <a:rPr lang="ko-KR" altLang="en-US"/>
              <a:t>리벳처럼 작용하여</a:t>
            </a:r>
          </a:p>
          <a:p>
            <a:pPr eaLnBrk="1" hangingPunct="1"/>
            <a:r>
              <a:rPr lang="ko-KR" altLang="en-US"/>
              <a:t>기계적으로 세포들을 함께 묶어준다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간극연접</a:t>
            </a:r>
            <a:r>
              <a:rPr lang="en-US" altLang="ko-KR"/>
              <a:t>(gap junction): </a:t>
            </a:r>
            <a:r>
              <a:rPr lang="ko-KR" altLang="en-US"/>
              <a:t>활동전위가 인접한 </a:t>
            </a:r>
          </a:p>
          <a:p>
            <a:pPr eaLnBrk="1" hangingPunct="1"/>
            <a:r>
              <a:rPr lang="ko-KR" altLang="en-US"/>
              <a:t>세포로 전파되게 해준다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6032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19139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438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동물 심장의 전기적 활성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혈액을 분출하기 위한 심근세포의 수축은 근세포막을 지나는 활동전위에 의해 유발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여러 동물의 심장에는 소수의 자동주기성 세포</a:t>
            </a:r>
            <a:r>
              <a:rPr lang="en-US" altLang="ko-KR"/>
              <a:t>(autorhythmic cell)</a:t>
            </a:r>
            <a:r>
              <a:rPr lang="ko-KR" altLang="en-US"/>
              <a:t>이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자동주기성 세포는 수축하지 않지만</a:t>
            </a:r>
            <a:r>
              <a:rPr lang="en-US" altLang="ko-KR"/>
              <a:t>, </a:t>
            </a:r>
            <a:r>
              <a:rPr lang="ko-KR" altLang="en-US"/>
              <a:t>실제로 일하는 세포를 수축하도록 활동전위를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시작하고 전도하기 위해 특수화된 세포로 박동원</a:t>
            </a:r>
            <a:r>
              <a:rPr lang="en-US" altLang="ko-KR"/>
              <a:t>(pacemaker)</a:t>
            </a:r>
            <a:r>
              <a:rPr lang="ko-KR" altLang="en-US"/>
              <a:t>이라고도 불린다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신경과 골격근 세포는 일정한 휴지전위를 가지는데 비해</a:t>
            </a:r>
            <a:r>
              <a:rPr lang="en-US" altLang="ko-KR"/>
              <a:t>, </a:t>
            </a:r>
            <a:r>
              <a:rPr lang="ko-KR" altLang="en-US"/>
              <a:t>심장의 자동주기성 세포는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안정된 휴지전위를 가지지 않고</a:t>
            </a:r>
            <a:r>
              <a:rPr lang="en-US" altLang="ko-KR"/>
              <a:t>, </a:t>
            </a:r>
            <a:r>
              <a:rPr lang="ko-KR" altLang="en-US"/>
              <a:t>박동원 활성을 가진다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즉 막이 활동전위의 역치값에 도달할 때까지 느리게 탈분극된다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이러한 자동주기성 세포는 신경 자극 없이 주기적으로 활동전위를 시작하고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이 활동전위는 주기적인 박동을 유발하기 위해 심장 전체에 퍼진다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8939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10029</Words>
  <Application>Microsoft Office PowerPoint</Application>
  <PresentationFormat>화면 슬라이드 쇼(4:3)</PresentationFormat>
  <Paragraphs>1205</Paragraphs>
  <Slides>106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106</vt:i4>
      </vt:variant>
    </vt:vector>
  </HeadingPairs>
  <TitlesOfParts>
    <vt:vector size="108" baseType="lpstr">
      <vt:lpstr>Office 테마</vt:lpstr>
      <vt:lpstr>Adobe Photoshop 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biology education</dc:creator>
  <cp:lastModifiedBy>biology education</cp:lastModifiedBy>
  <cp:revision>1</cp:revision>
  <dcterms:created xsi:type="dcterms:W3CDTF">2010-11-17T02:00:52Z</dcterms:created>
  <dcterms:modified xsi:type="dcterms:W3CDTF">2010-11-17T02:02:21Z</dcterms:modified>
</cp:coreProperties>
</file>