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</p:sldIdLst>
  <p:sldSz cx="6858000" cy="15479713"/>
  <p:notesSz cx="6858000" cy="9144000"/>
  <p:embeddedFontLst>
    <p:embeddedFont>
      <p:font typeface="나눔바른고딕" panose="020B0600000101010101" charset="-127"/>
      <p:regular r:id="rId3"/>
      <p:bold r:id="rId4"/>
    </p:embeddedFont>
    <p:embeddedFont>
      <p:font typeface="맑은 고딕" panose="020B0503020000020004" pitchFamily="50" charset="-127"/>
      <p:regular r:id="rId5"/>
      <p:bold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7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774" y="29"/>
      </p:cViewPr>
      <p:guideLst>
        <p:guide orient="horz" pos="487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533371"/>
            <a:ext cx="5829300" cy="538923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8130434"/>
            <a:ext cx="5143500" cy="373734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C1C-4652-4C3D-BBB7-BA8C56F93C1E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9D4A-FDD9-44F5-AB7A-1B400B931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29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C1C-4652-4C3D-BBB7-BA8C56F93C1E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9D4A-FDD9-44F5-AB7A-1B400B931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93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824152"/>
            <a:ext cx="1478756" cy="1311834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824152"/>
            <a:ext cx="4350544" cy="1311834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C1C-4652-4C3D-BBB7-BA8C56F93C1E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9D4A-FDD9-44F5-AB7A-1B400B931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10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C1C-4652-4C3D-BBB7-BA8C56F93C1E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9D4A-FDD9-44F5-AB7A-1B400B931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79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859183"/>
            <a:ext cx="5915025" cy="643912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10359229"/>
            <a:ext cx="5915025" cy="3386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C1C-4652-4C3D-BBB7-BA8C56F93C1E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9D4A-FDD9-44F5-AB7A-1B400B931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12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4120757"/>
            <a:ext cx="2914650" cy="98217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4120757"/>
            <a:ext cx="2914650" cy="98217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C1C-4652-4C3D-BBB7-BA8C56F93C1E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9D4A-FDD9-44F5-AB7A-1B400B931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98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24155"/>
            <a:ext cx="5915025" cy="299202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3794681"/>
            <a:ext cx="2901255" cy="185971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5654395"/>
            <a:ext cx="2901255" cy="831676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3794681"/>
            <a:ext cx="2915543" cy="185971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5654395"/>
            <a:ext cx="2915543" cy="831676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C1C-4652-4C3D-BBB7-BA8C56F93C1E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9D4A-FDD9-44F5-AB7A-1B400B931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06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C1C-4652-4C3D-BBB7-BA8C56F93C1E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9D4A-FDD9-44F5-AB7A-1B400B931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555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C1C-4652-4C3D-BBB7-BA8C56F93C1E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9D4A-FDD9-44F5-AB7A-1B400B931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34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031981"/>
            <a:ext cx="2211884" cy="361193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2228796"/>
            <a:ext cx="3471863" cy="110006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643914"/>
            <a:ext cx="2211884" cy="860342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C1C-4652-4C3D-BBB7-BA8C56F93C1E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9D4A-FDD9-44F5-AB7A-1B400B931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33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031981"/>
            <a:ext cx="2211884" cy="361193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2228796"/>
            <a:ext cx="3471863" cy="1100062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643914"/>
            <a:ext cx="2211884" cy="860342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C1C-4652-4C3D-BBB7-BA8C56F93C1E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9D4A-FDD9-44F5-AB7A-1B400B931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27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824155"/>
            <a:ext cx="5915025" cy="2992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4120757"/>
            <a:ext cx="5915025" cy="9821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4347404"/>
            <a:ext cx="1543050" cy="824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4C1C-4652-4C3D-BBB7-BA8C56F93C1E}" type="datetimeFigureOut">
              <a:rPr lang="ko-KR" altLang="en-US" smtClean="0"/>
              <a:t>2022-05-24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4347404"/>
            <a:ext cx="2314575" cy="824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4347404"/>
            <a:ext cx="1543050" cy="824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B9D4A-FDD9-44F5-AB7A-1B400B931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16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표 4">
            <a:extLst>
              <a:ext uri="{FF2B5EF4-FFF2-40B4-BE49-F238E27FC236}">
                <a16:creationId xmlns:a16="http://schemas.microsoft.com/office/drawing/2014/main" xmlns="" id="{F0D037A2-1911-4F56-BDB2-21E8CE137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17261"/>
              </p:ext>
            </p:extLst>
          </p:nvPr>
        </p:nvGraphicFramePr>
        <p:xfrm>
          <a:off x="1" y="4856166"/>
          <a:ext cx="6857998" cy="54536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0765">
                  <a:extLst>
                    <a:ext uri="{9D8B030D-6E8A-4147-A177-3AD203B41FA5}">
                      <a16:colId xmlns:a16="http://schemas.microsoft.com/office/drawing/2014/main" xmlns="" val="1686433559"/>
                    </a:ext>
                  </a:extLst>
                </a:gridCol>
                <a:gridCol w="1352796">
                  <a:extLst>
                    <a:ext uri="{9D8B030D-6E8A-4147-A177-3AD203B41FA5}">
                      <a16:colId xmlns:a16="http://schemas.microsoft.com/office/drawing/2014/main" xmlns="" val="3977910684"/>
                    </a:ext>
                  </a:extLst>
                </a:gridCol>
                <a:gridCol w="1818590">
                  <a:extLst>
                    <a:ext uri="{9D8B030D-6E8A-4147-A177-3AD203B41FA5}">
                      <a16:colId xmlns:a16="http://schemas.microsoft.com/office/drawing/2014/main" xmlns="" val="1940465626"/>
                    </a:ext>
                  </a:extLst>
                </a:gridCol>
                <a:gridCol w="2313284">
                  <a:extLst>
                    <a:ext uri="{9D8B030D-6E8A-4147-A177-3AD203B41FA5}">
                      <a16:colId xmlns:a16="http://schemas.microsoft.com/office/drawing/2014/main" xmlns="" val="4006032600"/>
                    </a:ext>
                  </a:extLst>
                </a:gridCol>
                <a:gridCol w="612563">
                  <a:extLst>
                    <a:ext uri="{9D8B030D-6E8A-4147-A177-3AD203B41FA5}">
                      <a16:colId xmlns:a16="http://schemas.microsoft.com/office/drawing/2014/main" xmlns="" val="924452945"/>
                    </a:ext>
                  </a:extLst>
                </a:gridCol>
              </a:tblGrid>
              <a:tr h="354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모집분야</a:t>
                      </a:r>
                    </a:p>
                  </a:txBody>
                  <a:tcPr marL="58762" marR="58762" marT="29381" marB="29381" anchor="ctr">
                    <a:lnL w="12700" cmpd="sng">
                      <a:noFill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E1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구분</a:t>
                      </a: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E1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담당업무</a:t>
                      </a: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E1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지원요건 및 우대사항</a:t>
                      </a: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E1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근무지</a:t>
                      </a: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2401008"/>
                  </a:ext>
                </a:extLst>
              </a:tr>
              <a:tr h="13389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마케팅</a:t>
                      </a:r>
                    </a:p>
                  </a:txBody>
                  <a:tcPr marL="58762" marR="58762" marT="29381" marB="29381" anchor="ctr">
                    <a:lnL w="12700" cmpd="sng">
                      <a:noFill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정규직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신입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경력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홍보물 제작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제품 자료집 제작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en-US" altLang="ko-KR" sz="1200" dirty="0" err="1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Pakage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design,</a:t>
                      </a:r>
                    </a:p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제품 등록</a:t>
                      </a:r>
                      <a:endParaRPr lang="en-US" altLang="ko-KR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[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자격요건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]</a:t>
                      </a:r>
                    </a:p>
                    <a:p>
                      <a:pPr marL="285750" indent="-111125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경력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무관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신입 지원 가능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</a:p>
                    <a:p>
                      <a:pPr algn="l" latinLnBrk="1"/>
                      <a:endParaRPr lang="en-US" altLang="ko-KR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l" latinLnBrk="1"/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[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우대사항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]</a:t>
                      </a:r>
                    </a:p>
                    <a:p>
                      <a:pPr marL="285750" indent="-111125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문서작성 우수자</a:t>
                      </a:r>
                      <a:endParaRPr lang="en-US" altLang="ko-KR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285750" indent="-111125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영어가능자</a:t>
                      </a: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서울</a:t>
                      </a:r>
                      <a:endParaRPr lang="en-US" altLang="ko-KR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사무소</a:t>
                      </a:r>
                    </a:p>
                    <a:p>
                      <a:pPr algn="ctr" latinLnBrk="1"/>
                      <a:endParaRPr lang="ko-KR" altLang="en-US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0695742"/>
                  </a:ext>
                </a:extLst>
              </a:tr>
              <a:tr h="14486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국내영업</a:t>
                      </a:r>
                    </a:p>
                  </a:txBody>
                  <a:tcPr marL="58762" marR="58762" marT="29381" marB="29381" anchor="ctr">
                    <a:lnL w="12700" cmpd="sng">
                      <a:noFill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정규직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신입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경력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배합사료 영업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지역 대리점 영업</a:t>
                      </a:r>
                      <a:endParaRPr lang="en-US" altLang="ko-KR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[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자격요건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]</a:t>
                      </a:r>
                    </a:p>
                    <a:p>
                      <a:pPr marL="285750" indent="-111125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경력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무관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신입 지원 가능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</a:p>
                    <a:p>
                      <a:pPr algn="l" latinLnBrk="1"/>
                      <a:endParaRPr lang="en-US" altLang="ko-KR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l" latinLnBrk="1"/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[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우대사항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]</a:t>
                      </a:r>
                    </a:p>
                    <a:p>
                      <a:pPr marL="285750" indent="-111125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농수산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해양학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공학계열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b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자연계열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생명과학</a:t>
                      </a:r>
                      <a:endParaRPr lang="en-US" altLang="ko-KR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285750" indent="-111125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지방 근무 </a:t>
                      </a:r>
                      <a:r>
                        <a:rPr lang="ko-KR" altLang="en-US" sz="1200" dirty="0" err="1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가능자</a:t>
                      </a:r>
                      <a:endParaRPr lang="ko-KR" altLang="en-US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THE명품고딕M" panose="02020603020101020101" pitchFamily="18" charset="-127"/>
                          <a:ea typeface="THE명품고딕M" panose="02020603020101020101" pitchFamily="18" charset="-127"/>
                        </a:rPr>
                        <a:t>서울 </a:t>
                      </a:r>
                      <a:endParaRPr lang="en-US" altLang="ko-KR" sz="1200" dirty="0">
                        <a:latin typeface="THE명품고딕M" panose="02020603020101020101" pitchFamily="18" charset="-127"/>
                        <a:ea typeface="THE명품고딕M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THE명품고딕M" panose="02020603020101020101" pitchFamily="18" charset="-127"/>
                          <a:ea typeface="THE명품고딕M" panose="02020603020101020101" pitchFamily="18" charset="-127"/>
                        </a:rPr>
                        <a:t>사무소</a:t>
                      </a: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1214641"/>
                  </a:ext>
                </a:extLst>
              </a:tr>
              <a:tr h="6235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해외영업</a:t>
                      </a:r>
                    </a:p>
                  </a:txBody>
                  <a:tcPr marL="58762" marR="58762" marT="29381" marB="29381" anchor="ctr">
                    <a:lnL w="12700" cmpd="sng">
                      <a:noFill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정규직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경력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수출 선적업무 전반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해외거래처 발굴 및 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communication, </a:t>
                      </a:r>
                    </a:p>
                    <a:p>
                      <a:pPr algn="ctr" latinLnBrk="1"/>
                      <a:r>
                        <a:rPr lang="ko-KR" altLang="en-US" sz="1200" dirty="0" err="1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네고업무</a:t>
                      </a:r>
                      <a:endParaRPr lang="ko-KR" altLang="en-US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[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자격요건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]</a:t>
                      </a:r>
                    </a:p>
                    <a:p>
                      <a:pPr marL="285750" indent="-111125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경력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년 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~ 5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년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사원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대리급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</a:p>
                    <a:p>
                      <a:pPr algn="l" latinLnBrk="1"/>
                      <a:endParaRPr lang="en-US" altLang="ko-KR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l" latinLnBrk="1"/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[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우대사항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]</a:t>
                      </a:r>
                    </a:p>
                    <a:p>
                      <a:pPr marL="285750" indent="-111125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영어관련 학과 전공자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또는 영어 </a:t>
                      </a:r>
                      <a:r>
                        <a:rPr lang="ko-KR" altLang="en-US" sz="1200" dirty="0" err="1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능통자</a:t>
                      </a:r>
                      <a:endParaRPr lang="ko-KR" altLang="en-US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화성 </a:t>
                      </a:r>
                      <a:endParaRPr lang="en-US" altLang="ko-KR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본사</a:t>
                      </a: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1026468"/>
                  </a:ext>
                </a:extLst>
              </a:tr>
              <a:tr h="6235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생산</a:t>
                      </a:r>
                    </a:p>
                  </a:txBody>
                  <a:tcPr marL="58762" marR="58762" marT="29381" marB="29381" anchor="ctr">
                    <a:lnL w="12700" cmpd="sng">
                      <a:noFill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정규직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신입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경력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생산 및 설비 관리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물류 출고 관리</a:t>
                      </a: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[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자격요건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]</a:t>
                      </a:r>
                    </a:p>
                    <a:p>
                      <a:pPr marL="285750" indent="-111125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경력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무관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신입 지원 가능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</a:p>
                    <a:p>
                      <a:pPr algn="l" latinLnBrk="1"/>
                      <a:endParaRPr lang="en-US" altLang="ko-KR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l" latinLnBrk="1"/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[</a:t>
                      </a: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우대사항</a:t>
                      </a:r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]</a:t>
                      </a:r>
                    </a:p>
                    <a:p>
                      <a:pPr marL="285750" indent="-111125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인근거주자</a:t>
                      </a:r>
                      <a:endParaRPr lang="en-US" altLang="ko-KR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285750" indent="-111125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해당직무 근무 경험자</a:t>
                      </a: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화성 </a:t>
                      </a:r>
                      <a:endParaRPr lang="en-US" altLang="ko-KR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본사</a:t>
                      </a:r>
                    </a:p>
                  </a:txBody>
                  <a:tcPr marL="58762" marR="58762" marT="29381" marB="29381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783527"/>
                  </a:ext>
                </a:extLst>
              </a:tr>
            </a:tbl>
          </a:graphicData>
        </a:graphic>
      </p:graphicFrame>
      <p:grpSp>
        <p:nvGrpSpPr>
          <p:cNvPr id="42" name="그룹 1001">
            <a:extLst>
              <a:ext uri="{FF2B5EF4-FFF2-40B4-BE49-F238E27FC236}">
                <a16:creationId xmlns:a16="http://schemas.microsoft.com/office/drawing/2014/main" xmlns="" id="{665A9081-A10D-4D0B-9961-6706A844516F}"/>
              </a:ext>
            </a:extLst>
          </p:cNvPr>
          <p:cNvGrpSpPr/>
          <p:nvPr/>
        </p:nvGrpSpPr>
        <p:grpSpPr>
          <a:xfrm>
            <a:off x="883286" y="1128298"/>
            <a:ext cx="5091429" cy="2501164"/>
            <a:chOff x="1889509" y="1222755"/>
            <a:chExt cx="5091429" cy="2501164"/>
          </a:xfrm>
        </p:grpSpPr>
        <p:pic>
          <p:nvPicPr>
            <p:cNvPr id="82" name="Object 2">
              <a:extLst>
                <a:ext uri="{FF2B5EF4-FFF2-40B4-BE49-F238E27FC236}">
                  <a16:creationId xmlns:a16="http://schemas.microsoft.com/office/drawing/2014/main" xmlns="" id="{AA98B305-3A85-4B20-A859-511353278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509" y="1222755"/>
              <a:ext cx="5091429" cy="2501164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8159637-C181-4623-AF48-F8F1C46CEF00}"/>
              </a:ext>
            </a:extLst>
          </p:cNvPr>
          <p:cNvSpPr txBox="1"/>
          <p:nvPr/>
        </p:nvSpPr>
        <p:spPr>
          <a:xfrm>
            <a:off x="152400" y="147253"/>
            <a:ext cx="274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2022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년도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상반기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대호 채용 공고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신입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경력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84" name="그룹 83">
            <a:extLst>
              <a:ext uri="{FF2B5EF4-FFF2-40B4-BE49-F238E27FC236}">
                <a16:creationId xmlns:a16="http://schemas.microsoft.com/office/drawing/2014/main" xmlns="" id="{10A0770C-5B70-4D18-A42F-35F2D20957A4}"/>
              </a:ext>
            </a:extLst>
          </p:cNvPr>
          <p:cNvGrpSpPr/>
          <p:nvPr/>
        </p:nvGrpSpPr>
        <p:grpSpPr>
          <a:xfrm>
            <a:off x="37306" y="4499109"/>
            <a:ext cx="932169" cy="288147"/>
            <a:chOff x="37305" y="3860928"/>
            <a:chExt cx="932169" cy="288147"/>
          </a:xfrm>
        </p:grpSpPr>
        <p:pic>
          <p:nvPicPr>
            <p:cNvPr id="85" name="그림 84">
              <a:extLst>
                <a:ext uri="{FF2B5EF4-FFF2-40B4-BE49-F238E27FC236}">
                  <a16:creationId xmlns:a16="http://schemas.microsoft.com/office/drawing/2014/main" xmlns="" id="{4BD85631-0C19-40C9-9F1F-C6F208A52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5" y="3909060"/>
              <a:ext cx="191884" cy="191884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3893666D-D614-4FB2-BA56-ACD40B3ED59E}"/>
                </a:ext>
              </a:extLst>
            </p:cNvPr>
            <p:cNvSpPr txBox="1"/>
            <p:nvPr/>
          </p:nvSpPr>
          <p:spPr>
            <a:xfrm>
              <a:off x="236334" y="3860928"/>
              <a:ext cx="733140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ko-KR" altLang="en-US" sz="1400" dirty="0">
                  <a:solidFill>
                    <a:srgbClr val="E40E1B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채용분야</a:t>
              </a:r>
            </a:p>
          </p:txBody>
        </p:sp>
      </p:grpSp>
      <p:pic>
        <p:nvPicPr>
          <p:cNvPr id="87" name="Object 8">
            <a:extLst>
              <a:ext uri="{FF2B5EF4-FFF2-40B4-BE49-F238E27FC236}">
                <a16:creationId xmlns:a16="http://schemas.microsoft.com/office/drawing/2014/main" xmlns="" id="{8C700C41-4D3F-424F-9DF0-3E71BC5537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174896"/>
            <a:ext cx="6858000" cy="2283242"/>
          </a:xfrm>
          <a:prstGeom prst="rect">
            <a:avLst/>
          </a:prstGeom>
        </p:spPr>
      </p:pic>
      <p:grpSp>
        <p:nvGrpSpPr>
          <p:cNvPr id="88" name="그룹 87">
            <a:extLst>
              <a:ext uri="{FF2B5EF4-FFF2-40B4-BE49-F238E27FC236}">
                <a16:creationId xmlns:a16="http://schemas.microsoft.com/office/drawing/2014/main" xmlns="" id="{C821D812-72C8-4190-87B9-27B3AB404767}"/>
              </a:ext>
            </a:extLst>
          </p:cNvPr>
          <p:cNvGrpSpPr/>
          <p:nvPr/>
        </p:nvGrpSpPr>
        <p:grpSpPr>
          <a:xfrm>
            <a:off x="37306" y="10475473"/>
            <a:ext cx="932169" cy="288147"/>
            <a:chOff x="37305" y="3860928"/>
            <a:chExt cx="932169" cy="288147"/>
          </a:xfrm>
        </p:grpSpPr>
        <p:pic>
          <p:nvPicPr>
            <p:cNvPr id="89" name="그림 88">
              <a:extLst>
                <a:ext uri="{FF2B5EF4-FFF2-40B4-BE49-F238E27FC236}">
                  <a16:creationId xmlns:a16="http://schemas.microsoft.com/office/drawing/2014/main" xmlns="" id="{CC90B350-4FE4-4FEC-AB7A-6B44527B7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5" y="3909060"/>
              <a:ext cx="191884" cy="191884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44540939-72DD-4BFE-8FBE-32B767279768}"/>
                </a:ext>
              </a:extLst>
            </p:cNvPr>
            <p:cNvSpPr txBox="1"/>
            <p:nvPr/>
          </p:nvSpPr>
          <p:spPr>
            <a:xfrm>
              <a:off x="236334" y="3860928"/>
              <a:ext cx="733140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ko-KR" altLang="en-US" sz="1400" dirty="0">
                  <a:solidFill>
                    <a:srgbClr val="E40E1B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지원자격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69020B9D-4A00-4ECC-9F79-E8417C59B8FB}"/>
              </a:ext>
            </a:extLst>
          </p:cNvPr>
          <p:cNvSpPr txBox="1"/>
          <p:nvPr/>
        </p:nvSpPr>
        <p:spPr>
          <a:xfrm>
            <a:off x="-1" y="10761703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4" indent="-85722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해외여행에 결격사유가 없는 자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44" indent="-85722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남자인 경우 병역필 또는 면제자</a:t>
            </a: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xmlns="" id="{7CD3BD95-F612-41F1-8D7E-59CD7AE72C48}"/>
              </a:ext>
            </a:extLst>
          </p:cNvPr>
          <p:cNvGrpSpPr/>
          <p:nvPr/>
        </p:nvGrpSpPr>
        <p:grpSpPr>
          <a:xfrm>
            <a:off x="37304" y="11310003"/>
            <a:ext cx="1794585" cy="288147"/>
            <a:chOff x="37305" y="3860928"/>
            <a:chExt cx="1794585" cy="288147"/>
          </a:xfrm>
        </p:grpSpPr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xmlns="" id="{43B7CD00-5EE1-4535-9E2E-04F1FB583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5" y="3909060"/>
              <a:ext cx="191884" cy="191884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6413261C-BA13-4954-9BF0-E638FD809DE8}"/>
                </a:ext>
              </a:extLst>
            </p:cNvPr>
            <p:cNvSpPr txBox="1"/>
            <p:nvPr/>
          </p:nvSpPr>
          <p:spPr>
            <a:xfrm>
              <a:off x="236334" y="3860928"/>
              <a:ext cx="1595556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ko-KR" altLang="en-US" sz="1400" dirty="0">
                  <a:solidFill>
                    <a:srgbClr val="E40E1B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지원방법 및 주의사항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40BC4CFB-5BD4-4BAF-9AA4-750B1FFDC510}"/>
              </a:ext>
            </a:extLst>
          </p:cNvPr>
          <p:cNvSpPr txBox="1"/>
          <p:nvPr/>
        </p:nvSpPr>
        <p:spPr>
          <a:xfrm>
            <a:off x="1" y="11596234"/>
            <a:ext cx="4305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4" indent="-85722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하단 메일 주소로 이력서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자기소개서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경력기술서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 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제출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44" indent="-85722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지원서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기재내용 착오 및 누락에 대한 책임은 지원자에게 있으며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b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제출서류와 불일치할 경우 합격이 취소될 수 있음</a:t>
            </a:r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xmlns="" id="{FC96F79E-3B89-45C7-832F-76790E3A4AA4}"/>
              </a:ext>
            </a:extLst>
          </p:cNvPr>
          <p:cNvGrpSpPr/>
          <p:nvPr/>
        </p:nvGrpSpPr>
        <p:grpSpPr>
          <a:xfrm>
            <a:off x="37306" y="12309634"/>
            <a:ext cx="932169" cy="288147"/>
            <a:chOff x="37305" y="3860928"/>
            <a:chExt cx="932169" cy="288147"/>
          </a:xfrm>
        </p:grpSpPr>
        <p:pic>
          <p:nvPicPr>
            <p:cNvPr id="97" name="그림 96">
              <a:extLst>
                <a:ext uri="{FF2B5EF4-FFF2-40B4-BE49-F238E27FC236}">
                  <a16:creationId xmlns:a16="http://schemas.microsoft.com/office/drawing/2014/main" xmlns="" id="{5CE3735C-0775-4204-B548-F468BA126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5" y="3909060"/>
              <a:ext cx="191884" cy="191884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0B6E3252-4CBB-476B-9DE9-09B428D36187}"/>
                </a:ext>
              </a:extLst>
            </p:cNvPr>
            <p:cNvSpPr txBox="1"/>
            <p:nvPr/>
          </p:nvSpPr>
          <p:spPr>
            <a:xfrm>
              <a:off x="236334" y="3860928"/>
              <a:ext cx="733140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ko-KR" altLang="en-US" sz="1400" dirty="0">
                  <a:solidFill>
                    <a:srgbClr val="E40E1B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모집기간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0A6845B-5F7C-4360-9EC3-BDF915B1B2A3}"/>
              </a:ext>
            </a:extLst>
          </p:cNvPr>
          <p:cNvSpPr txBox="1"/>
          <p:nvPr/>
        </p:nvSpPr>
        <p:spPr>
          <a:xfrm>
            <a:off x="1" y="12595863"/>
            <a:ext cx="321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4" indent="-85722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2022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~ 2022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31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00" name="그룹 99">
            <a:extLst>
              <a:ext uri="{FF2B5EF4-FFF2-40B4-BE49-F238E27FC236}">
                <a16:creationId xmlns:a16="http://schemas.microsoft.com/office/drawing/2014/main" xmlns="" id="{6C7AA3CF-9DF6-4434-AB6F-2DF287AD3CC3}"/>
              </a:ext>
            </a:extLst>
          </p:cNvPr>
          <p:cNvGrpSpPr/>
          <p:nvPr/>
        </p:nvGrpSpPr>
        <p:grpSpPr>
          <a:xfrm>
            <a:off x="37306" y="12959498"/>
            <a:ext cx="932169" cy="288147"/>
            <a:chOff x="37305" y="3860928"/>
            <a:chExt cx="932169" cy="288147"/>
          </a:xfrm>
        </p:grpSpPr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xmlns="" id="{E03FBD78-6E96-424A-8C73-486B5CEC3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5" y="3909060"/>
              <a:ext cx="191884" cy="191884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89E91970-2E5E-40E5-9976-763906E74A97}"/>
                </a:ext>
              </a:extLst>
            </p:cNvPr>
            <p:cNvSpPr txBox="1"/>
            <p:nvPr/>
          </p:nvSpPr>
          <p:spPr>
            <a:xfrm>
              <a:off x="236334" y="3860928"/>
              <a:ext cx="733140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ko-KR" altLang="en-US" sz="1400" dirty="0">
                  <a:solidFill>
                    <a:srgbClr val="E40E1B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채용절차</a:t>
              </a:r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3CBC7522-F0B6-4D18-B810-70359DD4722C}"/>
              </a:ext>
            </a:extLst>
          </p:cNvPr>
          <p:cNvGrpSpPr/>
          <p:nvPr/>
        </p:nvGrpSpPr>
        <p:grpSpPr>
          <a:xfrm>
            <a:off x="37306" y="14731023"/>
            <a:ext cx="601951" cy="288147"/>
            <a:chOff x="37305" y="3860928"/>
            <a:chExt cx="601952" cy="288147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AE49F0B2-23B3-4F2B-B7C9-086FE902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5" y="3909060"/>
              <a:ext cx="191884" cy="191884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438BEBAC-6A35-45DD-86D7-6E013C737CA1}"/>
                </a:ext>
              </a:extLst>
            </p:cNvPr>
            <p:cNvSpPr txBox="1"/>
            <p:nvPr/>
          </p:nvSpPr>
          <p:spPr>
            <a:xfrm>
              <a:off x="236334" y="3860928"/>
              <a:ext cx="402923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ko-KR" altLang="en-US" sz="1400" dirty="0">
                  <a:solidFill>
                    <a:srgbClr val="E40E1B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기타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9D957C5-9307-4D69-8B6A-DE524466EFAF}"/>
              </a:ext>
            </a:extLst>
          </p:cNvPr>
          <p:cNvSpPr txBox="1"/>
          <p:nvPr/>
        </p:nvSpPr>
        <p:spPr>
          <a:xfrm>
            <a:off x="4918" y="14967582"/>
            <a:ext cx="3764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4" indent="-85722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문의 및 접수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en-US" altLang="ko-KR" sz="1200" dirty="0">
                <a:solidFill>
                  <a:srgbClr val="E40E1B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sy_jung@daeho.com, 02-596-2001</a:t>
            </a:r>
            <a:endParaRPr lang="ko-KR" altLang="en-US" sz="1200" dirty="0">
              <a:solidFill>
                <a:srgbClr val="E40E1B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xmlns="" id="{1959143D-C608-4352-83F4-202078732276}"/>
              </a:ext>
            </a:extLst>
          </p:cNvPr>
          <p:cNvGrpSpPr/>
          <p:nvPr/>
        </p:nvGrpSpPr>
        <p:grpSpPr>
          <a:xfrm>
            <a:off x="204615" y="13318573"/>
            <a:ext cx="6370356" cy="1359951"/>
            <a:chOff x="204615" y="12937577"/>
            <a:chExt cx="4700664" cy="1086651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1D202163-DEBB-4825-AE38-EF13A1EAEA4C}"/>
                </a:ext>
              </a:extLst>
            </p:cNvPr>
            <p:cNvSpPr txBox="1"/>
            <p:nvPr/>
          </p:nvSpPr>
          <p:spPr>
            <a:xfrm>
              <a:off x="1010285" y="13265189"/>
              <a:ext cx="251001" cy="204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85722"/>
              <a:r>
                <a:rPr lang="en-US" altLang="ko-KR" sz="1200" dirty="0">
                  <a:solidFill>
                    <a:srgbClr val="47474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&gt;</a:t>
              </a:r>
              <a:endParaRPr lang="ko-KR" altLang="en-US" sz="1200" dirty="0">
                <a:solidFill>
                  <a:srgbClr val="47474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1F9FAB81-E389-4DC3-9950-1F61649E8B86}"/>
                </a:ext>
              </a:extLst>
            </p:cNvPr>
            <p:cNvSpPr txBox="1"/>
            <p:nvPr/>
          </p:nvSpPr>
          <p:spPr>
            <a:xfrm>
              <a:off x="2401026" y="13265189"/>
              <a:ext cx="251001" cy="204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85722"/>
              <a:r>
                <a:rPr lang="en-US" altLang="ko-KR" sz="1200" dirty="0">
                  <a:solidFill>
                    <a:srgbClr val="47474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&gt;</a:t>
              </a:r>
              <a:endParaRPr lang="ko-KR" altLang="en-US" sz="1200" dirty="0">
                <a:solidFill>
                  <a:srgbClr val="47474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B5996240-68A4-47D2-8585-C853FD310AF8}"/>
                </a:ext>
              </a:extLst>
            </p:cNvPr>
            <p:cNvSpPr txBox="1"/>
            <p:nvPr/>
          </p:nvSpPr>
          <p:spPr>
            <a:xfrm>
              <a:off x="3576225" y="13266458"/>
              <a:ext cx="251001" cy="204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85722"/>
              <a:r>
                <a:rPr lang="en-US" altLang="ko-KR" sz="1200" dirty="0">
                  <a:solidFill>
                    <a:srgbClr val="474747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&gt;</a:t>
              </a:r>
              <a:endParaRPr lang="ko-KR" altLang="en-US" sz="1200" dirty="0">
                <a:solidFill>
                  <a:srgbClr val="474747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85BED57F-9EBD-4BD8-B720-B9E3DF551F17}"/>
                </a:ext>
              </a:extLst>
            </p:cNvPr>
            <p:cNvSpPr txBox="1"/>
            <p:nvPr/>
          </p:nvSpPr>
          <p:spPr>
            <a:xfrm>
              <a:off x="204615" y="13887964"/>
              <a:ext cx="848308" cy="1362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서류심사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5744FBC3-E18A-450D-9B8F-D28648EB624D}"/>
                </a:ext>
              </a:extLst>
            </p:cNvPr>
            <p:cNvSpPr txBox="1"/>
            <p:nvPr/>
          </p:nvSpPr>
          <p:spPr>
            <a:xfrm>
              <a:off x="1478462" y="13887963"/>
              <a:ext cx="848308" cy="1362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실무진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면접</a:t>
              </a:r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A5B83736-5B53-4457-89A0-14A3FD65366D}"/>
                </a:ext>
              </a:extLst>
            </p:cNvPr>
            <p:cNvSpPr txBox="1"/>
            <p:nvPr/>
          </p:nvSpPr>
          <p:spPr>
            <a:xfrm>
              <a:off x="2749386" y="13887964"/>
              <a:ext cx="848308" cy="1362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임원 면접</a:t>
              </a:r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C01978AB-8E3E-4A46-BF8D-132ED678D902}"/>
                </a:ext>
              </a:extLst>
            </p:cNvPr>
            <p:cNvSpPr txBox="1"/>
            <p:nvPr/>
          </p:nvSpPr>
          <p:spPr>
            <a:xfrm>
              <a:off x="4018114" y="13887964"/>
              <a:ext cx="848308" cy="1362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입사</a:t>
              </a:r>
              <a:endPara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xmlns="" id="{ED672448-4314-488C-8DEA-1837B8462B4D}"/>
                </a:ext>
              </a:extLst>
            </p:cNvPr>
            <p:cNvGrpSpPr/>
            <p:nvPr/>
          </p:nvGrpSpPr>
          <p:grpSpPr>
            <a:xfrm>
              <a:off x="220231" y="12937577"/>
              <a:ext cx="4685048" cy="926025"/>
              <a:chOff x="220231" y="12937577"/>
              <a:chExt cx="4685048" cy="926025"/>
            </a:xfrm>
          </p:grpSpPr>
          <p:pic>
            <p:nvPicPr>
              <p:cNvPr id="116" name="그림 115">
                <a:extLst>
                  <a:ext uri="{FF2B5EF4-FFF2-40B4-BE49-F238E27FC236}">
                    <a16:creationId xmlns:a16="http://schemas.microsoft.com/office/drawing/2014/main" xmlns="" id="{6CE6FCEA-B189-4B79-97B7-51E0C8F6A4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38" b="10133"/>
              <a:stretch/>
            </p:blipFill>
            <p:spPr>
              <a:xfrm>
                <a:off x="3979254" y="13018001"/>
                <a:ext cx="926025" cy="765174"/>
              </a:xfrm>
              <a:prstGeom prst="rect">
                <a:avLst/>
              </a:prstGeom>
            </p:spPr>
          </p:pic>
          <p:pic>
            <p:nvPicPr>
              <p:cNvPr id="117" name="그림 116">
                <a:extLst>
                  <a:ext uri="{FF2B5EF4-FFF2-40B4-BE49-F238E27FC236}">
                    <a16:creationId xmlns:a16="http://schemas.microsoft.com/office/drawing/2014/main" xmlns="" id="{8D2F4819-573B-448A-8EBA-B573E57F5B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9603" y="12937577"/>
                <a:ext cx="926025" cy="926025"/>
              </a:xfrm>
              <a:prstGeom prst="rect">
                <a:avLst/>
              </a:prstGeom>
            </p:spPr>
          </p:pic>
          <p:pic>
            <p:nvPicPr>
              <p:cNvPr id="118" name="그림 117">
                <a:extLst>
                  <a:ext uri="{FF2B5EF4-FFF2-40B4-BE49-F238E27FC236}">
                    <a16:creationId xmlns:a16="http://schemas.microsoft.com/office/drawing/2014/main" xmlns="" id="{B9069C27-2D3B-44A7-A31D-836B88144E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0525" y="12937577"/>
                <a:ext cx="926025" cy="926025"/>
              </a:xfrm>
              <a:prstGeom prst="rect">
                <a:avLst/>
              </a:prstGeom>
            </p:spPr>
          </p:pic>
          <p:pic>
            <p:nvPicPr>
              <p:cNvPr id="119" name="그림 118" descr="텍스트이(가) 표시된 사진&#10;&#10;자동 생성된 설명">
                <a:extLst>
                  <a:ext uri="{FF2B5EF4-FFF2-40B4-BE49-F238E27FC236}">
                    <a16:creationId xmlns:a16="http://schemas.microsoft.com/office/drawing/2014/main" xmlns="" id="{B94352A8-08DB-4C52-9AA9-B3722521A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0231" y="12990552"/>
                <a:ext cx="817074" cy="817074"/>
              </a:xfrm>
              <a:prstGeom prst="rect">
                <a:avLst/>
              </a:prstGeom>
            </p:spPr>
          </p:pic>
        </p:grpSp>
      </p:grpSp>
      <p:pic>
        <p:nvPicPr>
          <p:cNvPr id="120" name="그래픽 119">
            <a:extLst>
              <a:ext uri="{FF2B5EF4-FFF2-40B4-BE49-F238E27FC236}">
                <a16:creationId xmlns:a16="http://schemas.microsoft.com/office/drawing/2014/main" xmlns="" id="{BDF33ECA-E320-4E6C-AF60-7BA7B84C08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304576" y="268706"/>
            <a:ext cx="2401025" cy="403423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9A8700C2-8F26-411E-9FE2-546AF1F4E860}"/>
              </a:ext>
            </a:extLst>
          </p:cNvPr>
          <p:cNvSpPr txBox="1"/>
          <p:nvPr/>
        </p:nvSpPr>
        <p:spPr>
          <a:xfrm>
            <a:off x="494417" y="3727489"/>
            <a:ext cx="5894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대호는 설립 이후 지금까지 항생제와 화학요법을 제외한 천연물질과 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미생물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효소 및 유기산을 이용한 친환경 동물용 의약품 및 사료첨가제를 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생산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판매하는 업체로서 ‘풍요로운 생활과 쾌적한 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환경’을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기업의 이념으로 삼고 있습니다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24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270</Words>
  <Application>Microsoft Office PowerPoint</Application>
  <PresentationFormat>사용자 지정</PresentationFormat>
  <Paragraphs>75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나눔바른고딕</vt:lpstr>
      <vt:lpstr>맑은 고딕</vt:lpstr>
      <vt:lpstr>Arial</vt:lpstr>
      <vt:lpstr>Calibri Light</vt:lpstr>
      <vt:lpstr>Calibri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 Ye Chan</dc:creator>
  <cp:lastModifiedBy>대호</cp:lastModifiedBy>
  <cp:revision>7</cp:revision>
  <dcterms:created xsi:type="dcterms:W3CDTF">2021-01-26T07:24:39Z</dcterms:created>
  <dcterms:modified xsi:type="dcterms:W3CDTF">2022-05-24T00:21:27Z</dcterms:modified>
</cp:coreProperties>
</file>