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9" r:id="rId2"/>
    <p:sldId id="280" r:id="rId3"/>
    <p:sldId id="423" r:id="rId4"/>
    <p:sldId id="310" r:id="rId5"/>
    <p:sldId id="399" r:id="rId6"/>
    <p:sldId id="402" r:id="rId7"/>
    <p:sldId id="400" r:id="rId8"/>
    <p:sldId id="401" r:id="rId9"/>
    <p:sldId id="425" r:id="rId10"/>
    <p:sldId id="372" r:id="rId11"/>
    <p:sldId id="426" r:id="rId12"/>
    <p:sldId id="424" r:id="rId13"/>
    <p:sldId id="418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22" r:id="rId22"/>
    <p:sldId id="419" r:id="rId23"/>
    <p:sldId id="410" r:id="rId24"/>
    <p:sldId id="421" r:id="rId25"/>
    <p:sldId id="413" r:id="rId26"/>
    <p:sldId id="427" r:id="rId27"/>
    <p:sldId id="414" r:id="rId28"/>
    <p:sldId id="428" r:id="rId29"/>
    <p:sldId id="417" r:id="rId30"/>
    <p:sldId id="431" r:id="rId31"/>
    <p:sldId id="432" r:id="rId32"/>
    <p:sldId id="433" r:id="rId33"/>
    <p:sldId id="435" r:id="rId34"/>
    <p:sldId id="434" r:id="rId35"/>
    <p:sldId id="429" r:id="rId36"/>
  </p:sldIdLst>
  <p:sldSz cx="9144000" cy="6858000" type="screen4x3"/>
  <p:notesSz cx="6867525" cy="9993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5DFFA6"/>
    <a:srgbClr val="EAEAEA"/>
    <a:srgbClr val="DDDDDD"/>
    <a:srgbClr val="DEDEDE"/>
    <a:srgbClr val="FCFCFC"/>
    <a:srgbClr val="F2F2F2"/>
    <a:srgbClr val="FF7A00"/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99" autoAdjust="0"/>
    <p:restoredTop sz="94687" autoAdjust="0"/>
  </p:normalViewPr>
  <p:slideViewPr>
    <p:cSldViewPr>
      <p:cViewPr>
        <p:scale>
          <a:sx n="66" d="100"/>
          <a:sy n="66" d="100"/>
        </p:scale>
        <p:origin x="-1284" y="-42"/>
      </p:cViewPr>
      <p:guideLst>
        <p:guide orient="horz" pos="799"/>
        <p:guide orient="horz" pos="2160"/>
        <p:guide orient="horz" pos="2568"/>
        <p:guide orient="horz" pos="3838"/>
        <p:guide pos="204"/>
        <p:guide pos="1882"/>
        <p:guide pos="2064"/>
        <p:guide pos="3696"/>
        <p:guide pos="3878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64" y="-84"/>
      </p:cViewPr>
      <p:guideLst>
        <p:guide orient="horz" pos="3147"/>
        <p:guide pos="216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1945481" y="9493251"/>
            <a:ext cx="2976563" cy="500062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pPr algn="ctr"/>
            <a:fld id="{D0DB540A-0B7D-4057-AE8F-E1C583EE0C32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6270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6226" cy="499005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9809" y="0"/>
            <a:ext cx="2976226" cy="499005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8E706CE1-EB03-40F2-8CC9-B2A649B748CB}" type="datetimeFigureOut">
              <a:rPr lang="ko-KR" altLang="en-US" smtClean="0"/>
              <a:pPr/>
              <a:t>2013-04-29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4994275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7051" y="4747158"/>
            <a:ext cx="5493424" cy="4495999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92660"/>
            <a:ext cx="2976226" cy="49900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9809" y="9492660"/>
            <a:ext cx="2976226" cy="49900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2A9FDD53-54B3-48D4-A8A5-3C383DF085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5864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2907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646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6984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29078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FDD53-54B3-48D4-A8A5-3C383DF085E1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4" name="Rectangle 332"/>
          <p:cNvSpPr>
            <a:spLocks noChangeArrowheads="1"/>
          </p:cNvSpPr>
          <p:nvPr/>
        </p:nvSpPr>
        <p:spPr bwMode="gray">
          <a:xfrm>
            <a:off x="7668344" y="1628800"/>
            <a:ext cx="936104" cy="886023"/>
          </a:xfrm>
          <a:prstGeom prst="rect">
            <a:avLst/>
          </a:prstGeom>
          <a:solidFill>
            <a:srgbClr val="00B050">
              <a:alpha val="7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3444" name="Group 372"/>
          <p:cNvGrpSpPr>
            <a:grpSpLocks/>
          </p:cNvGrpSpPr>
          <p:nvPr/>
        </p:nvGrpSpPr>
        <p:grpSpPr bwMode="auto">
          <a:xfrm>
            <a:off x="504825" y="3424238"/>
            <a:ext cx="8258175" cy="119062"/>
            <a:chOff x="288" y="1248"/>
            <a:chExt cx="5229" cy="96"/>
          </a:xfrm>
        </p:grpSpPr>
        <p:grpSp>
          <p:nvGrpSpPr>
            <p:cNvPr id="3440" name="Group 368"/>
            <p:cNvGrpSpPr>
              <a:grpSpLocks/>
            </p:cNvGrpSpPr>
            <p:nvPr userDrawn="1"/>
          </p:nvGrpSpPr>
          <p:grpSpPr bwMode="auto">
            <a:xfrm>
              <a:off x="288" y="1248"/>
              <a:ext cx="5229" cy="96"/>
              <a:chOff x="192" y="498"/>
              <a:chExt cx="5376" cy="78"/>
            </a:xfrm>
          </p:grpSpPr>
          <p:sp>
            <p:nvSpPr>
              <p:cNvPr id="3441" name="Rectangle 369"/>
              <p:cNvSpPr>
                <a:spLocks noChangeArrowheads="1"/>
              </p:cNvSpPr>
              <p:nvPr userDrawn="1"/>
            </p:nvSpPr>
            <p:spPr bwMode="gray">
              <a:xfrm>
                <a:off x="192" y="498"/>
                <a:ext cx="1488" cy="78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442" name="Line 370"/>
              <p:cNvSpPr>
                <a:spLocks noChangeShapeType="1"/>
              </p:cNvSpPr>
              <p:nvPr userDrawn="1"/>
            </p:nvSpPr>
            <p:spPr bwMode="gray">
              <a:xfrm>
                <a:off x="192" y="576"/>
                <a:ext cx="5376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3443" name="Picture 371" descr="Untitled-4 copy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346" y="1254"/>
              <a:ext cx="71" cy="77"/>
            </a:xfrm>
            <a:prstGeom prst="rect">
              <a:avLst/>
            </a:prstGeom>
            <a:noFill/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162800" y="6400800"/>
            <a:ext cx="893763" cy="244475"/>
          </a:xfrm>
        </p:spPr>
        <p:txBody>
          <a:bodyPr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ko-KR" altLang="ko-KR" dirty="0"/>
          </a:p>
        </p:txBody>
      </p:sp>
      <p:sp>
        <p:nvSpPr>
          <p:cNvPr id="3445" name="Rectangle 37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00" y="640080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918F31DA-6A81-4BDB-9AEC-8E05EC608867}" type="slidenum">
              <a:rPr lang="en-US" altLang="ko-KR"/>
              <a:pPr/>
              <a:t>‹#›</a:t>
            </a:fld>
            <a:endParaRPr lang="en-US" altLang="ko-KR" dirty="0"/>
          </a:p>
        </p:txBody>
      </p:sp>
      <p:sp>
        <p:nvSpPr>
          <p:cNvPr id="3446" name="Rectangle 374"/>
          <p:cNvSpPr>
            <a:spLocks noGrp="1" noChangeArrowheads="1"/>
          </p:cNvSpPr>
          <p:nvPr>
            <p:ph type="dt" sz="half" idx="2"/>
          </p:nvPr>
        </p:nvSpPr>
        <p:spPr>
          <a:xfrm>
            <a:off x="5105400" y="640080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 altLang="ko-KR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838200" y="3695700"/>
            <a:ext cx="8001000" cy="533400"/>
          </a:xfrm>
        </p:spPr>
        <p:txBody>
          <a:bodyPr/>
          <a:lstStyle>
            <a:lvl1pPr algn="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altLang="ko-KR" dirty="0" smtClean="0"/>
              <a:t>AI </a:t>
            </a:r>
            <a:r>
              <a:rPr lang="ko-KR" altLang="en-US" dirty="0" err="1" smtClean="0"/>
              <a:t>상시방역대책</a:t>
            </a:r>
            <a:r>
              <a:rPr lang="ko-KR" altLang="en-US" dirty="0" smtClean="0"/>
              <a:t> 추진결과 및 </a:t>
            </a:r>
            <a:r>
              <a:rPr lang="ko-KR" altLang="en-US" dirty="0" err="1" smtClean="0"/>
              <a:t>향후계획</a:t>
            </a:r>
            <a:endParaRPr lang="en-US" altLang="ko-KR" dirty="0"/>
          </a:p>
        </p:txBody>
      </p:sp>
      <p:sp>
        <p:nvSpPr>
          <p:cNvPr id="3452" name="Rectangle 380"/>
          <p:cNvSpPr>
            <a:spLocks noChangeArrowheads="1"/>
          </p:cNvSpPr>
          <p:nvPr/>
        </p:nvSpPr>
        <p:spPr bwMode="gray">
          <a:xfrm>
            <a:off x="6588224" y="1628800"/>
            <a:ext cx="936104" cy="886023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3" name="Rectangle 332"/>
          <p:cNvSpPr>
            <a:spLocks noChangeArrowheads="1"/>
          </p:cNvSpPr>
          <p:nvPr userDrawn="1"/>
        </p:nvSpPr>
        <p:spPr bwMode="gray">
          <a:xfrm>
            <a:off x="6588224" y="2564904"/>
            <a:ext cx="936104" cy="88602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4D139E-FDD2-4FFC-82C8-33B436B6AD7E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A561F7-631C-440B-AF9C-1CC0ACB55A8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9" name="Rectangle 53" descr="Light horizontal"/>
          <p:cNvSpPr>
            <a:spLocks noChangeArrowheads="1"/>
          </p:cNvSpPr>
          <p:nvPr/>
        </p:nvSpPr>
        <p:spPr bwMode="auto">
          <a:xfrm>
            <a:off x="0" y="609600"/>
            <a:ext cx="9144000" cy="838200"/>
          </a:xfrm>
          <a:prstGeom prst="rect">
            <a:avLst/>
          </a:prstGeom>
          <a:pattFill prst="ltHorz">
            <a:fgClr>
              <a:schemeClr val="accent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7772400" cy="685800"/>
          </a:xfrm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ko-KR" altLang="en-US" noProof="0" smtClean="0"/>
              <a:t>마스터 제목 스타일 편집</a:t>
            </a:r>
            <a:endParaRPr lang="en-US" altLang="ko-KR" noProof="0" smtClean="0"/>
          </a:p>
        </p:txBody>
      </p:sp>
      <p:sp>
        <p:nvSpPr>
          <p:cNvPr id="65590" name="Rectangle 5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5591" name="Rectangle 55"/>
          <p:cNvSpPr>
            <a:spLocks noGrp="1" noChangeArrowheads="1"/>
          </p:cNvSpPr>
          <p:nvPr>
            <p:ph type="ftr" sz="quarter" idx="3"/>
          </p:nvPr>
        </p:nvSpPr>
        <p:spPr>
          <a:xfrm>
            <a:off x="3276600" y="6400800"/>
            <a:ext cx="2895600" cy="304800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+mn-ea"/>
              </a:defRPr>
            </a:lvl1pPr>
          </a:lstStyle>
          <a:p>
            <a:endParaRPr lang="ko-KR" altLang="en-US"/>
          </a:p>
        </p:txBody>
      </p:sp>
      <p:sp>
        <p:nvSpPr>
          <p:cNvPr id="65592" name="Rectangle 5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E4B81CC-D693-4065-AAA8-32586689BFE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4464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2A21DF-8C42-41E3-9508-9718D0E54D95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136398-856B-458B-B18F-61765E753B8F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0100" y="10668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815243-C28D-44B8-B2EE-5CD1E311BA9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A87AA0-9DDE-47F6-901B-0E305DC15E05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824898-F720-4F79-B638-5AE1AF90608E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7E549D-19A1-421F-8B99-20D0AC84892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043686-B887-4171-A6B9-FB6C3B137A1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47BFCA-E0FF-4EC4-9842-BA09B913194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00" y="0"/>
              </a:cxn>
              <a:cxn ang="0">
                <a:pos x="3456" y="428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715000" y="64833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endParaRPr lang="ko-KR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924800" y="647700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굴림" charset="-127"/>
              </a:defRPr>
            </a:lvl1pPr>
          </a:lstStyle>
          <a:p>
            <a:fld id="{083DB7C8-836A-42B4-B874-808B09CD890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733800" y="647700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285720" y="1071546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grpSp>
        <p:nvGrpSpPr>
          <p:cNvPr id="1215" name="Group 191"/>
          <p:cNvGrpSpPr>
            <a:grpSpLocks/>
          </p:cNvGrpSpPr>
          <p:nvPr/>
        </p:nvGrpSpPr>
        <p:grpSpPr bwMode="auto">
          <a:xfrm>
            <a:off x="304800" y="800100"/>
            <a:ext cx="8377238" cy="131763"/>
            <a:chOff x="192" y="498"/>
            <a:chExt cx="5376" cy="78"/>
          </a:xfrm>
        </p:grpSpPr>
        <p:grpSp>
          <p:nvGrpSpPr>
            <p:cNvPr id="1216" name="Group 192"/>
            <p:cNvGrpSpPr>
              <a:grpSpLocks/>
            </p:cNvGrpSpPr>
            <p:nvPr userDrawn="1"/>
          </p:nvGrpSpPr>
          <p:grpSpPr bwMode="auto">
            <a:xfrm>
              <a:off x="192" y="498"/>
              <a:ext cx="5376" cy="78"/>
              <a:chOff x="192" y="498"/>
              <a:chExt cx="5376" cy="78"/>
            </a:xfrm>
          </p:grpSpPr>
          <p:sp>
            <p:nvSpPr>
              <p:cNvPr id="1217" name="Rectangle 193"/>
              <p:cNvSpPr>
                <a:spLocks noChangeArrowheads="1"/>
              </p:cNvSpPr>
              <p:nvPr userDrawn="1"/>
            </p:nvSpPr>
            <p:spPr bwMode="gray">
              <a:xfrm>
                <a:off x="192" y="498"/>
                <a:ext cx="1488" cy="78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218" name="Line 194"/>
              <p:cNvSpPr>
                <a:spLocks noChangeShapeType="1"/>
              </p:cNvSpPr>
              <p:nvPr userDrawn="1"/>
            </p:nvSpPr>
            <p:spPr bwMode="gray">
              <a:xfrm>
                <a:off x="192" y="576"/>
                <a:ext cx="5376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1219" name="Picture 195" descr="Untitled-4 copy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04800" y="152400"/>
            <a:ext cx="6172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  <a:endParaRPr lang="en-US" altLang="ko-KR" dirty="0" smtClean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620943"/>
            <a:ext cx="1661766" cy="2546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7424" y="1268760"/>
            <a:ext cx="5984776" cy="158417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ko-KR" altLang="en-US" sz="2000" b="0" spc="300" dirty="0" smtClean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가축질병 청정화와 안전축산물 공급</a:t>
            </a:r>
            <a:r>
              <a:rPr lang="en-US" altLang="ko-KR" sz="4000" b="0" spc="300" dirty="0" smtClean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4000" b="0" spc="300" dirty="0" smtClean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4000" b="0" spc="300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4000" b="0" spc="300" dirty="0" smtClean="0">
                <a:latin typeface="휴먼모음T" pitchFamily="18" charset="-127"/>
                <a:ea typeface="휴먼모음T" pitchFamily="18" charset="-127"/>
              </a:rPr>
              <a:t>가축위생방역지원본부</a:t>
            </a:r>
            <a:endParaRPr lang="en-US" altLang="ko-KR" sz="4000" b="0" spc="3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050" name="Picture 2" descr="D:\양식\방역본부_투명로고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429132"/>
            <a:ext cx="3600400" cy="5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768" y="6286520"/>
            <a:ext cx="17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 smtClean="0"/>
              <a:t>2013. 4. 30.</a:t>
            </a:r>
            <a:endParaRPr lang="ko-KR" altLang="en-US" b="1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gray">
          <a:xfrm>
            <a:off x="571472" y="4929198"/>
            <a:ext cx="8001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0" i="0" u="none" strike="noStrike" kern="0" cap="none" spc="3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경북도본부</a:t>
            </a:r>
            <a:r>
              <a:rPr kumimoji="0" lang="ko-KR" altLang="en-US" sz="2400" b="0" i="0" u="none" strike="noStrike" kern="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 동부사무소</a:t>
            </a:r>
            <a:endParaRPr kumimoji="0" lang="en-US" altLang="ko-KR" sz="2400" b="0" i="0" u="none" strike="noStrike" kern="0" cap="none" spc="30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j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kern="0" spc="300" dirty="0" smtClean="0">
                <a:latin typeface="휴먼모음T" pitchFamily="18" charset="-127"/>
                <a:ea typeface="휴먼모음T" pitchFamily="18" charset="-127"/>
                <a:cs typeface="+mj-cs"/>
              </a:rPr>
              <a:t>소</a:t>
            </a:r>
            <a:r>
              <a:rPr lang="ko-KR" altLang="en-US" sz="2400" kern="0" spc="300" dirty="0" smtClean="0">
                <a:latin typeface="휴먼모음T" pitchFamily="18" charset="-127"/>
                <a:ea typeface="휴먼모음T" pitchFamily="18" charset="-127"/>
                <a:cs typeface="+mj-cs"/>
              </a:rPr>
              <a:t>장 </a:t>
            </a:r>
            <a:r>
              <a:rPr lang="ko-KR" altLang="en-US" sz="2400" kern="0" spc="300" dirty="0" smtClean="0">
                <a:latin typeface="휴먼모음T" pitchFamily="18" charset="-127"/>
                <a:ea typeface="휴먼모음T" pitchFamily="18" charset="-127"/>
                <a:cs typeface="+mj-cs"/>
              </a:rPr>
              <a:t>김 국 원</a:t>
            </a:r>
            <a:endParaRPr kumimoji="0" lang="en-US" altLang="ko-KR" sz="2400" b="0" i="0" u="none" strike="noStrike" kern="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899592" y="3267943"/>
            <a:ext cx="7848872" cy="3452217"/>
            <a:chOff x="899592" y="3265140"/>
            <a:chExt cx="7848872" cy="3452217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08" b="21253"/>
            <a:stretch/>
          </p:blipFill>
          <p:spPr>
            <a:xfrm>
              <a:off x="899592" y="3265140"/>
              <a:ext cx="7848872" cy="345221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75384" y="336613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>
                      <a:lumMod val="95000"/>
                    </a:schemeClr>
                  </a:solidFill>
                </a:rPr>
                <a:t>본부장</a:t>
              </a:r>
              <a:endParaRPr lang="ko-KR" altLang="en-US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18080" y="3375013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/>
                <a:t>이사회</a:t>
              </a:r>
              <a:endParaRPr lang="ko-KR" altLang="en-US" sz="14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661264" y="3384424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smtClean="0"/>
                <a:t>감사</a:t>
              </a:r>
              <a:endParaRPr lang="ko-KR" altLang="en-US" sz="14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140984" y="3816472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smtClean="0"/>
                <a:t>전무이사</a:t>
              </a:r>
              <a:endParaRPr lang="ko-KR" altLang="en-US" sz="14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95736" y="4455400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/>
                <a:t>관리처</a:t>
              </a:r>
              <a:endParaRPr lang="ko-KR" altLang="en-US" sz="1400" b="1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156176" y="4455400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/>
                <a:t>사업처</a:t>
              </a:r>
              <a:endParaRPr lang="ko-KR" altLang="en-US" sz="14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043608" y="4966546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/>
                <a:t>기획예산부</a:t>
              </a:r>
              <a:endParaRPr lang="ko-KR" altLang="en-US" sz="140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258600" y="4974201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/>
                <a:t>경영지원부</a:t>
              </a:r>
              <a:endParaRPr lang="ko-KR" altLang="en-US" sz="14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520472" y="4981856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/>
                <a:t>인재개발</a:t>
              </a:r>
              <a:endParaRPr lang="ko-KR" altLang="en-US" sz="14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994904" y="4966545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/>
                <a:t>방역사업부</a:t>
              </a:r>
              <a:endParaRPr lang="ko-KR" altLang="en-US" sz="14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37328" y="4963816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/>
                <a:t>위생검역부</a:t>
              </a:r>
              <a:endParaRPr lang="ko-KR" altLang="en-US" sz="1400" b="1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496896" y="4982104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smtClean="0"/>
                <a:t>유통관리부</a:t>
              </a:r>
              <a:endParaRPr lang="ko-KR" altLang="en-US" sz="14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994904" y="5326457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smtClean="0"/>
                <a:t>제주사무소</a:t>
              </a:r>
              <a:endParaRPr lang="ko-KR" altLang="en-US" sz="1200" b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28184" y="5335601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dirty="0" smtClean="0"/>
                <a:t>검역사무소</a:t>
              </a:r>
              <a:r>
                <a:rPr lang="en-US" altLang="ko-KR" sz="1200" b="1" spc="-150" dirty="0" smtClean="0"/>
                <a:t>(3)</a:t>
              </a:r>
              <a:endParaRPr lang="ko-KR" altLang="en-US" sz="1200" b="1" spc="-15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33904" y="6039576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dirty="0" smtClean="0"/>
                <a:t>경기도본부</a:t>
              </a:r>
              <a:endParaRPr lang="ko-KR" altLang="en-US" sz="1200" b="1" spc="-15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88296" y="6044332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강원도본부</a:t>
              </a:r>
              <a:endParaRPr lang="ko-KR" altLang="en-US" sz="1200" b="1" spc="-15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10296" y="6045819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dirty="0" err="1" smtClean="0"/>
                <a:t>충북도본부</a:t>
              </a:r>
              <a:endParaRPr lang="ko-KR" altLang="en-US" sz="1200" b="1" spc="-15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34592" y="6039575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충남도본부</a:t>
              </a:r>
              <a:endParaRPr lang="ko-KR" altLang="en-US" sz="1200" b="1" spc="-15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851460" y="6031918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전북도본부</a:t>
              </a:r>
              <a:endParaRPr lang="ko-KR" altLang="en-US" sz="1200" b="1" spc="-15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72888" y="6037571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전남도본부</a:t>
              </a:r>
              <a:endParaRPr lang="ko-KR" altLang="en-US" sz="1200" b="1" spc="-15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682288" y="6034080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경북도본부</a:t>
              </a:r>
              <a:endParaRPr lang="ko-KR" altLang="en-US" sz="1200" b="1" spc="-15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578048" y="6038836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spc="-150" smtClean="0"/>
                <a:t>경남도본부</a:t>
              </a:r>
              <a:endParaRPr lang="ko-KR" altLang="en-US" sz="1200" b="1" spc="-15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133904" y="6388026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 smtClean="0"/>
                <a:t>7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088296" y="6392199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/>
                <a:t>5</a:t>
              </a:r>
              <a:r>
                <a:rPr lang="ko-KR" altLang="en-US" sz="1200" spc="-150" dirty="0" smtClean="0"/>
                <a:t>개  사무소</a:t>
              </a:r>
              <a:endParaRPr lang="ko-KR" altLang="en-US" sz="1200" spc="-15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10296" y="6396588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 smtClean="0"/>
                <a:t>4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934592" y="6393540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 smtClean="0"/>
                <a:t>5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51460" y="6387813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/>
                <a:t>5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772888" y="6388026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 smtClean="0"/>
                <a:t>5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73144" y="6388395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/>
                <a:t>5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578048" y="6392200"/>
              <a:ext cx="855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spc="-150" dirty="0"/>
                <a:t>5</a:t>
              </a:r>
              <a:r>
                <a:rPr lang="ko-KR" altLang="en-US" sz="1200" spc="-150" dirty="0" smtClean="0"/>
                <a:t>개 사무소</a:t>
              </a:r>
              <a:endParaRPr lang="ko-KR" altLang="en-US" sz="1200" spc="-150" dirty="0"/>
            </a:p>
          </p:txBody>
        </p:sp>
      </p:grpSp>
      <p:sp>
        <p:nvSpPr>
          <p:cNvPr id="4" name="내용 개체 틀 1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4929188"/>
          </a:xfrm>
        </p:spPr>
        <p:txBody>
          <a:bodyPr rtlCol="0"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r>
              <a:rPr lang="ko-KR" altLang="en-US" sz="2400" dirty="0" smtClean="0"/>
              <a:t>조    직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본부 </a:t>
            </a:r>
            <a:r>
              <a:rPr lang="en-US" altLang="ko-KR" sz="2400" dirty="0" smtClean="0"/>
              <a:t>1, </a:t>
            </a:r>
            <a:r>
              <a:rPr lang="ko-KR" altLang="en-US" sz="2400" dirty="0" err="1" smtClean="0"/>
              <a:t>도본부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8, </a:t>
            </a:r>
            <a:r>
              <a:rPr lang="ko-KR" altLang="en-US" sz="2400" dirty="0" smtClean="0"/>
              <a:t>출장소 </a:t>
            </a:r>
            <a:r>
              <a:rPr lang="en-US" altLang="ko-KR" sz="2400" dirty="0" smtClean="0"/>
              <a:t>42, </a:t>
            </a:r>
            <a:r>
              <a:rPr lang="ko-KR" altLang="en-US" sz="2400" dirty="0"/>
              <a:t>검역사무소 </a:t>
            </a:r>
            <a:r>
              <a:rPr lang="en-US" altLang="ko-KR" sz="2400" dirty="0" smtClean="0"/>
              <a:t>3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²"/>
              <a:defRPr/>
            </a:pPr>
            <a:r>
              <a:rPr lang="ko-KR" altLang="en-US" sz="2400" spc="-150" dirty="0" smtClean="0"/>
              <a:t>정원현황</a:t>
            </a:r>
            <a:endParaRPr lang="en-US" altLang="ko-KR" sz="2400" spc="-150" dirty="0" smtClean="0"/>
          </a:p>
          <a:p>
            <a:pPr marL="420624" indent="-384048" eaLnBrk="1" fontAlgn="auto" hangingPunct="1">
              <a:spcAft>
                <a:spcPts val="0"/>
              </a:spcAft>
              <a:buNone/>
              <a:defRPr/>
            </a:pPr>
            <a:endParaRPr lang="en-US" altLang="ko-KR" sz="2400" spc="-150" dirty="0" smtClean="0"/>
          </a:p>
          <a:p>
            <a:pPr marL="420624" indent="-384048" eaLnBrk="1" fontAlgn="auto" hangingPunct="1">
              <a:spcAft>
                <a:spcPts val="0"/>
              </a:spcAft>
              <a:buNone/>
              <a:defRPr/>
            </a:pPr>
            <a:endParaRPr lang="en-US" altLang="ko-KR" sz="1400" spc="-150" dirty="0" smtClean="0"/>
          </a:p>
          <a:p>
            <a:pPr marL="420624" indent="-384048" eaLnBrk="1" fontAlgn="auto" hangingPunct="1">
              <a:spcAft>
                <a:spcPts val="0"/>
              </a:spcAft>
              <a:buNone/>
              <a:defRPr/>
            </a:pPr>
            <a:r>
              <a:rPr lang="en-US" altLang="ko-KR" sz="1800" spc="-150" dirty="0" smtClean="0"/>
              <a:t>          </a:t>
            </a:r>
            <a:r>
              <a:rPr lang="en-US" altLang="ko-KR" sz="1800" spc="-150" dirty="0" smtClean="0">
                <a:latin typeface="맑은 고딕"/>
                <a:ea typeface="맑은 고딕"/>
              </a:rPr>
              <a:t>※ </a:t>
            </a:r>
            <a:r>
              <a:rPr lang="en-US" altLang="ko-KR" sz="1800" spc="-150" dirty="0" smtClean="0"/>
              <a:t> </a:t>
            </a:r>
            <a:r>
              <a:rPr lang="ko-KR" altLang="en-US" sz="1800" spc="-150" dirty="0" err="1" smtClean="0"/>
              <a:t>전화예찰요원</a:t>
            </a:r>
            <a:r>
              <a:rPr lang="ko-KR" altLang="en-US" sz="1800" spc="-150" dirty="0" smtClean="0"/>
              <a:t> </a:t>
            </a:r>
            <a:r>
              <a:rPr lang="en-US" altLang="ko-KR" sz="1800" spc="-150" dirty="0" smtClean="0"/>
              <a:t>:  417</a:t>
            </a:r>
            <a:r>
              <a:rPr lang="ko-KR" altLang="en-US" sz="1800" spc="-150" dirty="0" smtClean="0"/>
              <a:t>명</a:t>
            </a:r>
            <a:r>
              <a:rPr lang="en-US" altLang="ko-KR" sz="1800" spc="-150" dirty="0" smtClean="0"/>
              <a:t>, </a:t>
            </a:r>
            <a:r>
              <a:rPr lang="ko-KR" altLang="en-US" sz="1800" spc="-150" dirty="0" smtClean="0"/>
              <a:t>수의사 </a:t>
            </a:r>
            <a:r>
              <a:rPr lang="en-US" altLang="ko-KR" sz="1800" spc="-150" dirty="0" smtClean="0"/>
              <a:t>:   82</a:t>
            </a:r>
            <a:r>
              <a:rPr lang="ko-KR" altLang="en-US" sz="1800" spc="-150" dirty="0" smtClean="0"/>
              <a:t>명</a:t>
            </a:r>
            <a:r>
              <a:rPr lang="en-US" altLang="ko-KR" sz="1800" spc="-150" dirty="0" smtClean="0"/>
              <a:t>(17.5%)</a:t>
            </a:r>
            <a:endParaRPr lang="en-US" altLang="ko-KR" sz="2400" spc="-150" dirty="0" smtClean="0"/>
          </a:p>
          <a:p>
            <a:pPr marL="420624" indent="-384048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Char char="²"/>
              <a:defRPr/>
            </a:pPr>
            <a:r>
              <a:rPr lang="ko-KR" altLang="en-US" sz="2400" spc="-150" dirty="0" smtClean="0"/>
              <a:t>조직도</a:t>
            </a:r>
          </a:p>
        </p:txBody>
      </p:sp>
      <p:graphicFrame>
        <p:nvGraphicFramePr>
          <p:cNvPr id="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5529634"/>
              </p:ext>
            </p:extLst>
          </p:nvPr>
        </p:nvGraphicFramePr>
        <p:xfrm>
          <a:off x="971600" y="1899940"/>
          <a:ext cx="7715250" cy="67056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46150"/>
                <a:gridCol w="946150"/>
                <a:gridCol w="946150"/>
                <a:gridCol w="947738"/>
                <a:gridCol w="947737"/>
                <a:gridCol w="946150"/>
                <a:gridCol w="946150"/>
                <a:gridCol w="1089025"/>
              </a:tblGrid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구분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계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임원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일반직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방역직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위생직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검역직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유통관리</a:t>
                      </a: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정원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462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205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HY중고딕" pitchFamily="18" charset="-127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sz="3000" b="1" u="sng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조직 및 인원</a:t>
            </a:r>
            <a:endParaRPr lang="en-US" altLang="ko-KR" sz="3000" b="1" u="sng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7" name="슬라이드 번호 개체 틀 36"/>
          <p:cNvSpPr>
            <a:spLocks noGrp="1"/>
          </p:cNvSpPr>
          <p:nvPr>
            <p:ph type="sldNum" sz="quarter" idx="11"/>
          </p:nvPr>
        </p:nvSpPr>
        <p:spPr>
          <a:xfrm>
            <a:off x="8270304" y="6531342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6072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"/>
          <p:cNvSpPr>
            <a:spLocks noGrp="1"/>
          </p:cNvSpPr>
          <p:nvPr>
            <p:ph idx="1"/>
          </p:nvPr>
        </p:nvSpPr>
        <p:spPr>
          <a:xfrm>
            <a:off x="539552" y="1308124"/>
            <a:ext cx="8496944" cy="4929188"/>
          </a:xfrm>
        </p:spPr>
        <p:txBody>
          <a:bodyPr rtlCol="0"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r>
              <a:rPr lang="ko-KR" altLang="en-US" sz="2400" spc="-150" dirty="0" smtClean="0"/>
              <a:t>예산</a:t>
            </a:r>
            <a:endParaRPr lang="en-US" altLang="ko-KR" sz="2400" spc="-15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endParaRPr lang="en-US" altLang="ko-KR" sz="2400" spc="-150" dirty="0" smtClean="0"/>
          </a:p>
          <a:p>
            <a:pPr marL="420624" indent="-384048" fontAlgn="auto">
              <a:spcAft>
                <a:spcPts val="0"/>
              </a:spcAft>
              <a:buFont typeface="Wingdings 2"/>
              <a:buChar char="²"/>
              <a:defRPr/>
            </a:pPr>
            <a:r>
              <a:rPr lang="ko-KR" altLang="en-US" sz="2400" spc="-150" dirty="0" smtClean="0"/>
              <a:t>주요장비</a:t>
            </a:r>
            <a:endParaRPr lang="en-US" altLang="ko-KR" sz="2400" spc="-150" dirty="0" smtClean="0"/>
          </a:p>
        </p:txBody>
      </p:sp>
      <p:sp>
        <p:nvSpPr>
          <p:cNvPr id="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예산 및 장비</a:t>
            </a:r>
            <a:endParaRPr lang="en-US" altLang="ko-KR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7" name="슬라이드 번호 개체 틀 36"/>
          <p:cNvSpPr>
            <a:spLocks noGrp="1"/>
          </p:cNvSpPr>
          <p:nvPr>
            <p:ph type="sldNum" sz="quarter" idx="11"/>
          </p:nvPr>
        </p:nvSpPr>
        <p:spPr>
          <a:xfrm>
            <a:off x="8270304" y="6531342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11</a:t>
            </a:fld>
            <a:endParaRPr lang="en-US" altLang="ko-KR" dirty="0"/>
          </a:p>
        </p:txBody>
      </p: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9343371"/>
              </p:ext>
            </p:extLst>
          </p:nvPr>
        </p:nvGraphicFramePr>
        <p:xfrm>
          <a:off x="539551" y="1827451"/>
          <a:ext cx="8064897" cy="246564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19549"/>
                <a:gridCol w="944070"/>
                <a:gridCol w="988710"/>
                <a:gridCol w="864096"/>
                <a:gridCol w="936104"/>
                <a:gridCol w="864096"/>
                <a:gridCol w="936104"/>
                <a:gridCol w="1512168"/>
              </a:tblGrid>
              <a:tr h="3600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effectLst/>
                        </a:rPr>
                        <a:t>구  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u="none" strike="noStrike" dirty="0">
                          <a:effectLst/>
                        </a:rPr>
                        <a:t>2011</a:t>
                      </a:r>
                      <a:r>
                        <a:rPr lang="ko-KR" altLang="en-US" sz="1200" b="1" u="none" strike="noStrike" dirty="0" smtClean="0">
                          <a:effectLst/>
                        </a:rPr>
                        <a:t>년 예산</a:t>
                      </a:r>
                      <a:r>
                        <a:rPr lang="ko-KR" altLang="en-US" sz="1200" b="1" u="none" strike="noStrike" dirty="0">
                          <a:effectLst/>
                        </a:rPr>
                        <a:t/>
                      </a:r>
                      <a:br>
                        <a:rPr lang="ko-KR" altLang="en-US" sz="1200" b="1" u="none" strike="noStrike" dirty="0">
                          <a:effectLst/>
                        </a:rPr>
                      </a:br>
                      <a:r>
                        <a:rPr lang="en-US" altLang="ko-KR" sz="1200" b="1" u="none" strike="noStrike" dirty="0">
                          <a:effectLst/>
                        </a:rPr>
                        <a:t>(</a:t>
                      </a:r>
                      <a:r>
                        <a:rPr lang="en-US" sz="1200" b="1" u="none" strike="noStrike" dirty="0">
                          <a:effectLst/>
                        </a:rPr>
                        <a:t>A)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u="none" strike="noStrike" dirty="0">
                          <a:effectLst/>
                        </a:rPr>
                        <a:t>2012</a:t>
                      </a:r>
                      <a:r>
                        <a:rPr lang="ko-KR" altLang="en-US" sz="1200" b="1" u="none" strike="noStrike" dirty="0" smtClean="0">
                          <a:effectLst/>
                        </a:rPr>
                        <a:t>년 예산</a:t>
                      </a:r>
                      <a:r>
                        <a:rPr lang="en-US" altLang="ko-KR" sz="1200" b="1" u="none" strike="noStrike" dirty="0">
                          <a:effectLst/>
                        </a:rPr>
                        <a:t>(</a:t>
                      </a:r>
                      <a:r>
                        <a:rPr lang="en-US" sz="1200" b="1" u="none" strike="noStrike" dirty="0">
                          <a:effectLst/>
                        </a:rPr>
                        <a:t>B)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</a:rPr>
                        <a:t>증감</a:t>
                      </a:r>
                      <a:br>
                        <a:rPr lang="ko-KR" altLang="en-US" sz="1200" b="1" u="none" strike="noStrike" dirty="0">
                          <a:effectLst/>
                        </a:rPr>
                      </a:br>
                      <a:r>
                        <a:rPr lang="en-US" altLang="ko-KR" sz="1200" b="1" u="none" strike="noStrike" dirty="0">
                          <a:effectLst/>
                        </a:rPr>
                        <a:t>(</a:t>
                      </a:r>
                      <a:r>
                        <a:rPr lang="en-US" sz="1200" b="1" u="none" strike="noStrike" dirty="0">
                          <a:effectLst/>
                        </a:rPr>
                        <a:t>B-A)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비   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effectLst/>
                        </a:rPr>
                        <a:t>합계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effectLst/>
                        </a:rPr>
                        <a:t>국비</a:t>
                      </a:r>
                      <a:r>
                        <a:rPr lang="ko-KR" altLang="en-US" sz="1200" b="1" u="none" strike="noStrike" dirty="0">
                          <a:effectLst/>
                        </a:rPr>
                        <a:t/>
                      </a:r>
                      <a:br>
                        <a:rPr lang="ko-KR" altLang="en-US" sz="1200" b="1" u="none" strike="noStrike" dirty="0">
                          <a:effectLst/>
                        </a:rPr>
                      </a:br>
                      <a:r>
                        <a:rPr lang="en-US" altLang="ko-KR" sz="1200" b="1" u="none" strike="noStrike" dirty="0">
                          <a:effectLst/>
                        </a:rPr>
                        <a:t>(</a:t>
                      </a:r>
                      <a:r>
                        <a:rPr lang="ko-KR" altLang="en-US" sz="1200" b="1" u="none" strike="noStrike" dirty="0" err="1">
                          <a:effectLst/>
                        </a:rPr>
                        <a:t>축발기금</a:t>
                      </a:r>
                      <a:r>
                        <a:rPr lang="en-US" altLang="ko-KR" sz="1200" b="1" u="none" strike="noStrike" dirty="0">
                          <a:effectLst/>
                        </a:rPr>
                        <a:t>)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</a:rPr>
                        <a:t>지방비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>
                          <a:effectLst/>
                        </a:rPr>
                        <a:t>국고보조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311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effectLst/>
                        </a:rPr>
                        <a:t>합  계</a:t>
                      </a:r>
                      <a:endParaRPr lang="ko-KR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34,299,300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31,949,428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18,691,000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13,083,000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175,428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1" u="none" strike="noStrike" dirty="0" smtClean="0">
                          <a:effectLst/>
                        </a:rPr>
                        <a:t>-2,349,872</a:t>
                      </a:r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12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69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u="none" strike="noStrike" dirty="0">
                          <a:effectLst/>
                        </a:rPr>
                        <a:t>가축방역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28,771,669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26,028,000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18,125,000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7,903,000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-2,743,669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수입축산물 검역검사 예산 포함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11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u="none" strike="noStrike">
                          <a:effectLst/>
                        </a:rPr>
                        <a:t>도축검사운영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5,357,670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5,746,000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566,000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5,180,000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388,330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11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u="none" strike="noStrike">
                          <a:effectLst/>
                        </a:rPr>
                        <a:t>유통이력제</a:t>
                      </a:r>
                      <a:endParaRPr lang="ko-KR" altLang="en-US" sz="12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169,961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175,428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u="none" strike="noStrike" dirty="0" smtClean="0">
                          <a:effectLst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u="none" strike="noStrike" dirty="0" smtClean="0">
                          <a:effectLst/>
                        </a:rPr>
                        <a:t>-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175,428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200" b="0" u="none" strike="noStrike" dirty="0" smtClean="0">
                          <a:effectLst/>
                        </a:rPr>
                        <a:t>5,467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611560" y="4941169"/>
          <a:ext cx="7992889" cy="1152129"/>
        </p:xfrm>
        <a:graphic>
          <a:graphicData uri="http://schemas.openxmlformats.org/drawingml/2006/table">
            <a:tbl>
              <a:tblPr/>
              <a:tblGrid>
                <a:gridCol w="886147"/>
                <a:gridCol w="933951"/>
                <a:gridCol w="679052"/>
                <a:gridCol w="1128207"/>
                <a:gridCol w="1080572"/>
                <a:gridCol w="674154"/>
                <a:gridCol w="774660"/>
                <a:gridCol w="918073"/>
                <a:gridCol w="918073"/>
              </a:tblGrid>
              <a:tr h="38404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구 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방역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차량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환경측정장비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조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이동 사체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소각기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소독기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40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대인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차량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자외선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고압분무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79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대 수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562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143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130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101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6135712"/>
            <a:ext cx="441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ea"/>
              </a:rPr>
              <a:t>※ </a:t>
            </a:r>
            <a:r>
              <a:rPr lang="ko-KR" altLang="en-US" sz="1200" dirty="0" smtClean="0">
                <a:latin typeface="+mn-ea"/>
              </a:rPr>
              <a:t>이동사체 </a:t>
            </a:r>
            <a:r>
              <a:rPr lang="ko-KR" altLang="en-US" sz="1200" dirty="0" err="1" smtClean="0">
                <a:latin typeface="+mn-ea"/>
              </a:rPr>
              <a:t>소각기는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후리칸</a:t>
            </a:r>
            <a:r>
              <a:rPr lang="en-US" altLang="ko-KR" sz="1200" dirty="0" smtClean="0">
                <a:latin typeface="+mn-ea"/>
              </a:rPr>
              <a:t>150 </a:t>
            </a:r>
            <a:r>
              <a:rPr lang="ko-KR" altLang="en-US" sz="1200" dirty="0" smtClean="0">
                <a:latin typeface="+mn-ea"/>
              </a:rPr>
              <a:t>기종으로 시간당 </a:t>
            </a:r>
            <a:r>
              <a:rPr lang="en-US" altLang="ko-KR" sz="1200" dirty="0" smtClean="0">
                <a:latin typeface="+mn-ea"/>
              </a:rPr>
              <a:t>150Kg </a:t>
            </a:r>
            <a:r>
              <a:rPr lang="ko-KR" altLang="en-US" sz="1200" dirty="0" smtClean="0">
                <a:latin typeface="+mn-ea"/>
              </a:rPr>
              <a:t>소각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1556792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ea"/>
              </a:rPr>
              <a:t>&lt;</a:t>
            </a:r>
            <a:r>
              <a:rPr lang="ko-KR" altLang="en-US" sz="1200" dirty="0" smtClean="0">
                <a:latin typeface="+mn-ea"/>
              </a:rPr>
              <a:t>단위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천원</a:t>
            </a:r>
            <a:r>
              <a:rPr lang="en-US" altLang="ko-KR" sz="1200" dirty="0" smtClean="0">
                <a:latin typeface="+mn-ea"/>
              </a:rPr>
              <a:t>&gt;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4653136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ea"/>
              </a:rPr>
              <a:t>&lt;</a:t>
            </a:r>
            <a:r>
              <a:rPr lang="ko-KR" altLang="en-US" sz="1200" dirty="0" smtClean="0">
                <a:latin typeface="+mn-ea"/>
              </a:rPr>
              <a:t>단위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대</a:t>
            </a:r>
            <a:r>
              <a:rPr lang="en-US" altLang="ko-KR" sz="1200" dirty="0" smtClean="0">
                <a:latin typeface="+mn-ea"/>
              </a:rPr>
              <a:t>&gt;</a:t>
            </a:r>
            <a:endParaRPr lang="ko-KR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sz="3200" b="1" u="sng" dirty="0" smtClean="0">
                <a:ea typeface="문체부 제목 돋음체" pitchFamily="49" charset="-127"/>
              </a:rPr>
              <a:t>주요사업현황</a:t>
            </a:r>
            <a:endParaRPr lang="ko-KR" altLang="en-US" sz="3200" b="1" u="sng" dirty="0">
              <a:ea typeface="문체부 제목 돋음체" pitchFamily="49" charset="-127"/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black">
          <a:xfrm>
            <a:off x="2341424" y="2414578"/>
            <a:ext cx="3227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가축방역사업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black">
          <a:xfrm>
            <a:off x="2346456" y="3275463"/>
            <a:ext cx="48965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축사환경개선지원사업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6080" y="4135481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3</a:t>
            </a:r>
            <a:endParaRPr lang="ko-KR" altLang="en-US" sz="2000" b="1" dirty="0"/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black">
          <a:xfrm>
            <a:off x="2339752" y="4099367"/>
            <a:ext cx="44644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축산물 위생검사사업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black">
          <a:xfrm>
            <a:off x="2349800" y="5003250"/>
            <a:ext cx="561662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수입식용 축산물 </a:t>
            </a:r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검역검사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사업</a:t>
            </a:r>
            <a:endParaRPr lang="en-US" altLang="ko-KR" sz="2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080" y="5045114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4</a:t>
            </a:r>
            <a:endParaRPr lang="ko-KR" alt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916080" y="3316922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2</a:t>
            </a:r>
            <a:endParaRPr lang="ko-KR" altLang="en-US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907704" y="2452826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1</a:t>
            </a:r>
            <a:endParaRPr lang="ko-KR" altLang="en-US" sz="2000" b="1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4"/>
          </p:nvPr>
        </p:nvSpPr>
        <p:spPr>
          <a:xfrm>
            <a:off x="8293496" y="6430944"/>
            <a:ext cx="743000" cy="304800"/>
          </a:xfrm>
        </p:spPr>
        <p:txBody>
          <a:bodyPr/>
          <a:lstStyle/>
          <a:p>
            <a:fld id="{EE4B81CC-D693-4065-AAA8-32586689BFE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290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499448" cy="563563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‘13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년 사업추진계획</a:t>
            </a:r>
            <a:endParaRPr lang="en-US" altLang="ko-KR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403973" y="1052736"/>
            <a:ext cx="8344491" cy="352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가축방역사업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주요가축전염병 검사 시료채취 사업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양축농가방역실태점검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사업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just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2" algn="just">
              <a:buNone/>
            </a:pPr>
            <a:endParaRPr lang="en-US" altLang="ko-KR" sz="1800" dirty="0" smtClean="0">
              <a:latin typeface="맑은 고딕" pitchFamily="50" charset="-127"/>
              <a:ea typeface="맑은 고딕" pitchFamily="50" charset="-127"/>
            </a:endParaRPr>
          </a:p>
          <a:p>
            <a:pPr algn="just">
              <a:buNone/>
            </a:pP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endParaRPr lang="en-US" altLang="ko-KR" sz="180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4587187"/>
              </p:ext>
            </p:extLst>
          </p:nvPr>
        </p:nvGraphicFramePr>
        <p:xfrm>
          <a:off x="683568" y="2079458"/>
          <a:ext cx="8246152" cy="127810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48072"/>
                <a:gridCol w="788119"/>
                <a:gridCol w="630664"/>
                <a:gridCol w="675047"/>
                <a:gridCol w="652856"/>
                <a:gridCol w="652856"/>
                <a:gridCol w="652856"/>
                <a:gridCol w="717524"/>
                <a:gridCol w="652856"/>
                <a:gridCol w="652856"/>
                <a:gridCol w="795470"/>
                <a:gridCol w="726976"/>
              </a:tblGrid>
              <a:tr h="42044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/>
                        <a:t>합계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구제역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/>
                        <a:t>소브루셀라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돼지열병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-300" dirty="0" err="1"/>
                        <a:t>돼지오제스키</a:t>
                      </a:r>
                      <a:endParaRPr lang="ko-KR" altLang="en-US" sz="1100" b="1" spc="-3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/>
                        <a:t>닭뉴캣슬병</a:t>
                      </a:r>
                      <a:endParaRPr lang="ko-KR" altLang="en-US" sz="11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04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두수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두수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두수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두수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두수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농가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/>
                        <a:t>수수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  <a:tr h="437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191,197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1,195,306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6,226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32,256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150,000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495,050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27,500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508,000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6.000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80.000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1,471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80,000</a:t>
                      </a:r>
                      <a:endParaRPr 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0444303"/>
              </p:ext>
            </p:extLst>
          </p:nvPr>
        </p:nvGraphicFramePr>
        <p:xfrm>
          <a:off x="755576" y="4437112"/>
          <a:ext cx="8136903" cy="124815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45038"/>
                <a:gridCol w="627572"/>
                <a:gridCol w="757966"/>
                <a:gridCol w="590080"/>
                <a:gridCol w="590080"/>
                <a:gridCol w="590080"/>
                <a:gridCol w="590080"/>
                <a:gridCol w="590080"/>
                <a:gridCol w="590080"/>
                <a:gridCol w="590080"/>
                <a:gridCol w="658589"/>
                <a:gridCol w="658589"/>
                <a:gridCol w="658589"/>
              </a:tblGrid>
              <a:tr h="34442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합 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소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돼지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/>
                        <a:t>염소</a:t>
                      </a:r>
                      <a:endParaRPr lang="ko-KR" altLang="en-US" sz="1000" b="1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소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기타</a:t>
                      </a:r>
                      <a:r>
                        <a:rPr lang="en-US" altLang="ko-KR" sz="140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(</a:t>
                      </a:r>
                      <a:r>
                        <a:rPr lang="ko-KR" altLang="en-US" sz="140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순회점검</a:t>
                      </a:r>
                      <a:r>
                        <a:rPr lang="en-US" altLang="ko-KR" sz="140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</a:rPr>
                        <a:t>)</a:t>
                      </a:r>
                      <a:endParaRPr lang="ko-KR" altLang="en-US" sz="1400" b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</a:tr>
              <a:tr h="55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합계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시료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채취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순회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점검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시료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채취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순회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점검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시료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채취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순회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점검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시료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채취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순회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점검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시료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채취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순회</a:t>
                      </a:r>
                      <a:endParaRPr lang="ko-KR" altLang="en-US" sz="1000" b="1" dirty="0"/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점검</a:t>
                      </a:r>
                      <a:endParaRPr lang="ko-KR" altLang="en-US" sz="1000" b="1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우제류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가금류</a:t>
                      </a:r>
                      <a:endParaRPr lang="en-US" altLang="ko-KR" sz="1400" b="0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</a:tr>
              <a:tr h="3444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242,405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184,697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57,708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153,599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21,396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28,838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14,000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789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6,312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153,599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21,396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3,000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4,174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17907" marR="17907" marT="17907" marB="17907" anchor="ctr"/>
                </a:tc>
              </a:tr>
            </a:tbl>
          </a:graphicData>
        </a:graphic>
      </p:graphicFrame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452320" y="176198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(</a:t>
            </a:r>
            <a:r>
              <a:rPr lang="ko-KR" altLang="en-US" sz="1400" dirty="0" smtClean="0"/>
              <a:t>단위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천호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천두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10559" y="406484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(</a:t>
            </a:r>
            <a:r>
              <a:rPr lang="ko-KR" altLang="en-US" sz="1400" dirty="0" smtClean="0"/>
              <a:t>단위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천호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>
          <a:xfrm>
            <a:off x="8291832" y="6487048"/>
            <a:ext cx="734616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34616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"/>
          <p:cNvGrpSpPr>
            <a:grpSpLocks/>
          </p:cNvGrpSpPr>
          <p:nvPr/>
        </p:nvGrpSpPr>
        <p:grpSpPr bwMode="auto">
          <a:xfrm>
            <a:off x="404813" y="1214438"/>
            <a:ext cx="8239125" cy="5286375"/>
            <a:chOff x="405211" y="1214422"/>
            <a:chExt cx="8238755" cy="5286412"/>
          </a:xfrm>
        </p:grpSpPr>
        <p:pic>
          <p:nvPicPr>
            <p:cNvPr id="22532" name="Picture 2" descr="\\Server\사진\취재자료\2009\구제역-경기\구제역사진\구제역예찰-3.JPG"/>
            <p:cNvPicPr>
              <a:picLocks noChangeAspect="1" noChangeArrowheads="1"/>
            </p:cNvPicPr>
            <p:nvPr/>
          </p:nvPicPr>
          <p:blipFill>
            <a:blip r:embed="rId2" cstate="print"/>
            <a:srcRect t="23810" r="1785"/>
            <a:stretch>
              <a:fillRect/>
            </a:stretch>
          </p:blipFill>
          <p:spPr bwMode="auto">
            <a:xfrm>
              <a:off x="405211" y="1214422"/>
              <a:ext cx="4174658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4" descr="\\Server\사진\취재자료\2009\구제역-경기\구제역사진\구제역예찰-2.JPG"/>
            <p:cNvPicPr>
              <a:picLocks noChangeAspect="1" noChangeArrowheads="1"/>
            </p:cNvPicPr>
            <p:nvPr/>
          </p:nvPicPr>
          <p:blipFill>
            <a:blip r:embed="rId3" cstate="print"/>
            <a:srcRect t="24680" r="24167" b="3696"/>
            <a:stretch>
              <a:fillRect/>
            </a:stretch>
          </p:blipFill>
          <p:spPr bwMode="auto">
            <a:xfrm>
              <a:off x="425849" y="3544895"/>
              <a:ext cx="4071966" cy="2884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3" descr="\\Server\사진\취재자료\2009\구제역-경기\구제역사진\구제역예찰-1.JPG"/>
            <p:cNvPicPr>
              <a:picLocks noChangeAspect="1" noChangeArrowheads="1"/>
            </p:cNvPicPr>
            <p:nvPr/>
          </p:nvPicPr>
          <p:blipFill>
            <a:blip r:embed="rId4" cstate="print"/>
            <a:srcRect l="18230" r="23177" b="-1961"/>
            <a:stretch>
              <a:fillRect/>
            </a:stretch>
          </p:blipFill>
          <p:spPr bwMode="auto">
            <a:xfrm>
              <a:off x="4069187" y="1214422"/>
              <a:ext cx="4574779" cy="528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3528" y="404664"/>
            <a:ext cx="4536504" cy="382587"/>
          </a:xfrm>
          <a:prstGeom prst="rect">
            <a:avLst/>
          </a:prstGeom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lang="ko-KR" altLang="en-US" sz="3200" b="1" dirty="0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구제역</a:t>
            </a:r>
            <a:r>
              <a:rPr lang="ko-KR" altLang="en-US" sz="3200" b="1" dirty="0" smtClean="0">
                <a:latin typeface="HY울릉도B" pitchFamily="18" charset="-127"/>
                <a:ea typeface="HY울릉도B" pitchFamily="18" charset="-127"/>
              </a:rPr>
              <a:t>  </a:t>
            </a:r>
            <a:r>
              <a:rPr lang="ko-KR" altLang="en-US" sz="3200" b="1" dirty="0" err="1" smtClean="0">
                <a:latin typeface="HY울릉도B" pitchFamily="18" charset="-127"/>
                <a:ea typeface="HY울릉도B" pitchFamily="18" charset="-127"/>
              </a:rPr>
              <a:t>혈청예찰</a:t>
            </a:r>
            <a:r>
              <a:rPr lang="ko-KR" altLang="en-US" sz="3200" b="1" dirty="0" smtClean="0">
                <a:latin typeface="HY울릉도B" pitchFamily="18" charset="-127"/>
                <a:ea typeface="HY울릉도B" pitchFamily="18" charset="-127"/>
              </a:rPr>
              <a:t> 사업</a:t>
            </a:r>
            <a:endParaRPr kumimoji="0" lang="ko-KR" altLang="en-US" sz="3200" b="1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>
          <a:xfrm>
            <a:off x="8176528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14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Server\사진\취재자료\2007\070607-충북 진천 한우,돼지농장(축산신문)\시료채취.JPG"/>
          <p:cNvPicPr>
            <a:picLocks noChangeAspect="1" noChangeArrowheads="1"/>
          </p:cNvPicPr>
          <p:nvPr/>
        </p:nvPicPr>
        <p:blipFill>
          <a:blip r:embed="rId2" cstate="print"/>
          <a:srcRect l="15259" t="19839" r="27792" b="10136"/>
          <a:stretch>
            <a:fillRect/>
          </a:stretch>
        </p:blipFill>
        <p:spPr bwMode="auto">
          <a:xfrm>
            <a:off x="395535" y="1772816"/>
            <a:ext cx="4176465" cy="343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310109"/>
            <a:ext cx="5904656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dirty="0" err="1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소브루셀라병</a:t>
            </a:r>
            <a:r>
              <a:rPr kumimoji="0" lang="ko-KR" altLang="en-US" sz="3200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 검사 시료채취사업</a:t>
            </a:r>
            <a:endParaRPr kumimoji="0" lang="ko-KR" altLang="en-US" sz="32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2050" name="Picture 2" descr="X:\03-방역활동\01-시료채취\새 폴더\DSC_4583.JPG"/>
          <p:cNvPicPr>
            <a:picLocks noChangeAspect="1" noChangeArrowheads="1"/>
          </p:cNvPicPr>
          <p:nvPr/>
        </p:nvPicPr>
        <p:blipFill>
          <a:blip r:embed="rId3" cstate="print"/>
          <a:srcRect l="9806" r="13711"/>
          <a:stretch>
            <a:fillRect/>
          </a:stretch>
        </p:blipFill>
        <p:spPr bwMode="auto">
          <a:xfrm>
            <a:off x="4765041" y="1772816"/>
            <a:ext cx="3973375" cy="3456384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 bwMode="auto">
          <a:xfrm>
            <a:off x="1691680" y="5517232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미정맥</a:t>
            </a: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 채혈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5940152" y="5517232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경정맥</a:t>
            </a: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 채혈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>
          <a:xfrm>
            <a:off x="8208344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15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\\Server\사진\취재자료\2009\20090427-돼지열병 전북익산 시료채취(전북도본부)\왕궁일제채혈\사진 034.jpg"/>
          <p:cNvPicPr>
            <a:picLocks noChangeAspect="1" noChangeArrowheads="1"/>
          </p:cNvPicPr>
          <p:nvPr/>
        </p:nvPicPr>
        <p:blipFill>
          <a:blip r:embed="rId2" cstate="print"/>
          <a:srcRect l="10870" r="19708" b="12661"/>
          <a:stretch>
            <a:fillRect/>
          </a:stretch>
        </p:blipFill>
        <p:spPr bwMode="auto">
          <a:xfrm>
            <a:off x="611560" y="1500187"/>
            <a:ext cx="4503414" cy="424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332656"/>
            <a:ext cx="496855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dirty="0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돼지열병</a:t>
            </a:r>
            <a:r>
              <a:rPr kumimoji="0" lang="ko-KR" altLang="en-US" sz="3200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 백신 항체가 검사</a:t>
            </a:r>
            <a:endParaRPr kumimoji="0" lang="ko-KR" altLang="en-US" sz="32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24580" name="Picture 2" descr="\\Server\사진\방역활동\채혈\시료채취-돼지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4809" y="1500188"/>
            <a:ext cx="2833615" cy="423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16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Server\사진\취재자료\2007\070508-동일농장\모돈 시료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169988"/>
            <a:ext cx="7643812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332656"/>
            <a:ext cx="6336704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b="1" dirty="0" err="1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돼지오제스키병</a:t>
            </a:r>
            <a:r>
              <a:rPr kumimoji="0" lang="ko-KR" altLang="en-US" sz="3200" b="1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 감염확인 시료채취</a:t>
            </a:r>
            <a:endParaRPr kumimoji="0" lang="ko-KR" altLang="en-US" sz="3200" b="1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8208344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17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Server\사진\취재자료\2006\060222 경북 칠곡 지천영농조합법인(산란계), 칠곡농업기술센터 이덕출 소장\060222 경북 칠곡(농업기술센터 이덕출 소장, 지천영농조합법인 이인호 조합장)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357313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310109"/>
            <a:ext cx="4896544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latinLnBrk="0" hangingPunct="0">
              <a:defRPr/>
            </a:pPr>
            <a:r>
              <a:rPr kumimoji="0" lang="ko-KR" altLang="en-US" sz="3200" dirty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닭 </a:t>
            </a:r>
            <a:r>
              <a:rPr kumimoji="0" lang="ko-KR" altLang="en-US" sz="3200" dirty="0" err="1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뉴캣슬병</a:t>
            </a:r>
            <a:r>
              <a:rPr kumimoji="0" lang="ko-KR" altLang="en-US" sz="3200" dirty="0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 </a:t>
            </a:r>
            <a:r>
              <a:rPr kumimoji="0" lang="ko-KR" altLang="en-US" sz="3200" dirty="0" smtClean="0">
                <a:latin typeface="HY울릉도B" pitchFamily="18" charset="-127"/>
                <a:ea typeface="HY울릉도B" pitchFamily="18" charset="-127"/>
              </a:rPr>
              <a:t>항체가</a:t>
            </a:r>
            <a:r>
              <a:rPr kumimoji="0" lang="ko-KR" altLang="en-US" sz="3200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 검사</a:t>
            </a:r>
            <a:endParaRPr kumimoji="0" lang="ko-KR" altLang="en-US" sz="32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18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\\Server\사진\방역활동\2006년 HPAI\오리농가\S3500008.JPG"/>
          <p:cNvPicPr>
            <a:picLocks noChangeAspect="1" noChangeArrowheads="1"/>
          </p:cNvPicPr>
          <p:nvPr/>
        </p:nvPicPr>
        <p:blipFill>
          <a:blip r:embed="rId2" cstate="print"/>
          <a:srcRect l="25847" r="12183" b="4237"/>
          <a:stretch>
            <a:fillRect/>
          </a:stretch>
        </p:blipFill>
        <p:spPr bwMode="auto">
          <a:xfrm>
            <a:off x="714375" y="1314450"/>
            <a:ext cx="4202113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7" y="332656"/>
            <a:ext cx="589265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dirty="0" smtClean="0">
                <a:solidFill>
                  <a:schemeClr val="tx2">
                    <a:lumMod val="75000"/>
                  </a:schemeClr>
                </a:solidFill>
                <a:latin typeface="HY울릉도B" pitchFamily="18" charset="-127"/>
                <a:ea typeface="HY울릉도B" pitchFamily="18" charset="-127"/>
              </a:rPr>
              <a:t>조류인플루엔자</a:t>
            </a:r>
            <a:r>
              <a:rPr kumimoji="0" lang="ko-KR" altLang="en-US" sz="3200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 모니터링 검사</a:t>
            </a:r>
            <a:endParaRPr kumimoji="0" lang="ko-KR" altLang="en-US" sz="32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1026" name="Picture 2" descr="X:\03-방역활동\01-시료채취\05-야생조류\야생조류 포획\20100204-경남창원 주남저수지\100204 경남 창원시 동읍 월잠리 주남저수지1 시료채취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340768"/>
            <a:ext cx="2891160" cy="2168370"/>
          </a:xfrm>
          <a:prstGeom prst="rect">
            <a:avLst/>
          </a:prstGeom>
          <a:noFill/>
        </p:spPr>
      </p:pic>
      <p:pic>
        <p:nvPicPr>
          <p:cNvPr id="1027" name="Picture 3" descr="X:\03-방역활동\01-시료채취\05-야생조류\야생조류 포획\20100204-경남창원 주남저수지\100204 경남 창원시 동읍 월잠리 주남저수지1 시료채취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110" y="3594784"/>
            <a:ext cx="1320146" cy="990109"/>
          </a:xfrm>
          <a:prstGeom prst="rect">
            <a:avLst/>
          </a:prstGeom>
          <a:noFill/>
        </p:spPr>
      </p:pic>
      <p:pic>
        <p:nvPicPr>
          <p:cNvPr id="1028" name="Picture 4" descr="X:\03-방역활동\01-시료채취\05-야생조류\야생조류 포획\20100204-경남창원 주남저수지\100204 경남 창원시 동읍 월잠리 주남저수지1 시료채취 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284" y="3594784"/>
            <a:ext cx="1337569" cy="1003176"/>
          </a:xfrm>
          <a:prstGeom prst="rect">
            <a:avLst/>
          </a:prstGeom>
          <a:noFill/>
        </p:spPr>
      </p:pic>
      <p:pic>
        <p:nvPicPr>
          <p:cNvPr id="27650" name="Picture 2" descr="\\Server\사진\취재자료\2009\0902-분변채취-충북\ai 분변채취-1.JPG"/>
          <p:cNvPicPr>
            <a:picLocks noChangeAspect="1" noChangeArrowheads="1"/>
          </p:cNvPicPr>
          <p:nvPr/>
        </p:nvPicPr>
        <p:blipFill>
          <a:blip r:embed="rId6" cstate="print"/>
          <a:srcRect l="-1908" t="28780" r="1249" b="21655"/>
          <a:stretch>
            <a:fillRect/>
          </a:stretch>
        </p:blipFill>
        <p:spPr bwMode="auto">
          <a:xfrm>
            <a:off x="5471592" y="5229200"/>
            <a:ext cx="2988840" cy="11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 bwMode="auto">
          <a:xfrm>
            <a:off x="6084168" y="6269128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분변채취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5580112" y="4581128"/>
            <a:ext cx="2880320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철새포획 및 시료채취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19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ko-KR" altLang="ko-KR"/>
          </a:p>
        </p:txBody>
      </p:sp>
      <p:sp>
        <p:nvSpPr>
          <p:cNvPr id="308257" name="Oval 33"/>
          <p:cNvSpPr>
            <a:spLocks noChangeArrowheads="1"/>
          </p:cNvSpPr>
          <p:nvPr/>
        </p:nvSpPr>
        <p:spPr bwMode="gray">
          <a:xfrm>
            <a:off x="847725" y="2128738"/>
            <a:ext cx="3895725" cy="3892550"/>
          </a:xfrm>
          <a:prstGeom prst="ellipse">
            <a:avLst/>
          </a:prstGeom>
          <a:solidFill>
            <a:schemeClr val="tx2">
              <a:alpha val="10001"/>
            </a:schemeClr>
          </a:solidFill>
          <a:ln w="9525">
            <a:noFill/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308283" name="Group 59"/>
          <p:cNvGrpSpPr>
            <a:grpSpLocks/>
          </p:cNvGrpSpPr>
          <p:nvPr/>
        </p:nvGrpSpPr>
        <p:grpSpPr bwMode="auto">
          <a:xfrm>
            <a:off x="1142976" y="714356"/>
            <a:ext cx="7198446" cy="5791855"/>
            <a:chOff x="384" y="1776"/>
            <a:chExt cx="1488" cy="1508"/>
          </a:xfrm>
        </p:grpSpPr>
        <p:sp>
          <p:nvSpPr>
            <p:cNvPr id="308284" name="Oval 60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8285" name="Oval 61"/>
            <p:cNvSpPr>
              <a:spLocks noChangeArrowheads="1"/>
            </p:cNvSpPr>
            <p:nvPr/>
          </p:nvSpPr>
          <p:spPr bwMode="gray">
            <a:xfrm>
              <a:off x="410" y="1850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34902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bg1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2" name="Picture 2" descr="D:\양식\방역본부_투명로고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836"/>
          <a:stretch/>
        </p:blipFill>
        <p:spPr bwMode="auto">
          <a:xfrm>
            <a:off x="4071934" y="1000108"/>
            <a:ext cx="1643074" cy="14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5984" y="2643182"/>
            <a:ext cx="500066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/>
              <a:t>심볼마크</a:t>
            </a:r>
            <a:r>
              <a:rPr lang="en-US" altLang="ko-KR" sz="1400" b="1" dirty="0" smtClean="0"/>
              <a:t>-</a:t>
            </a:r>
            <a:r>
              <a:rPr lang="ko-KR" altLang="en-US" sz="1400" b="1" dirty="0" smtClean="0"/>
              <a:t>기본형</a:t>
            </a:r>
            <a:endParaRPr lang="en-US" altLang="ko-KR" sz="1400" b="1" dirty="0" smtClean="0"/>
          </a:p>
          <a:p>
            <a:endParaRPr lang="en-US" altLang="ko-KR" sz="1200" dirty="0"/>
          </a:p>
          <a:p>
            <a:pPr lvl="1">
              <a:lnSpc>
                <a:spcPct val="150000"/>
              </a:lnSpc>
            </a:pPr>
            <a:r>
              <a:rPr lang="ko-KR" altLang="en-US" sz="1400" dirty="0" smtClean="0"/>
              <a:t>          방역본부의 조직을 안정적인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각형의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   </a:t>
            </a:r>
            <a:r>
              <a:rPr lang="ko-KR" altLang="en-US" sz="1400" dirty="0" smtClean="0"/>
              <a:t>역동적인 구도로 형성하고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중앙의 </a:t>
            </a:r>
            <a:r>
              <a:rPr lang="en-US" altLang="ko-KR" sz="1400" dirty="0" smtClean="0"/>
              <a:t>S</a:t>
            </a:r>
            <a:r>
              <a:rPr lang="ko-KR" altLang="en-US" sz="1400" dirty="0" smtClean="0"/>
              <a:t>자는 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  safety(</a:t>
            </a:r>
            <a:r>
              <a:rPr lang="ko-KR" altLang="en-US" sz="1400" dirty="0" smtClean="0"/>
              <a:t>안전성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와 </a:t>
            </a:r>
            <a:r>
              <a:rPr lang="en-US" altLang="ko-KR" sz="1400" dirty="0" err="1" smtClean="0"/>
              <a:t>Sanitariness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위생관리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의 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</a:t>
            </a:r>
            <a:r>
              <a:rPr lang="ko-KR" altLang="en-US" sz="1400" dirty="0" smtClean="0"/>
              <a:t>약자로 안전성을 모티브로 제작하였다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좌측의 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붉은색은 가축질병 피해방지를 위한 방역활동을 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</a:t>
            </a:r>
            <a:r>
              <a:rPr lang="ko-KR" altLang="en-US" sz="1400" dirty="0" smtClean="0"/>
              <a:t>의미하여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우측의 녹색은 자연과 청정지역의 </a:t>
            </a:r>
            <a:endParaRPr lang="en-US" altLang="ko-KR" sz="1400" dirty="0" smtClean="0"/>
          </a:p>
          <a:p>
            <a:pPr lvl="1">
              <a:lnSpc>
                <a:spcPct val="150000"/>
              </a:lnSpc>
            </a:pPr>
            <a:r>
              <a:rPr lang="en-US" altLang="ko-KR" sz="1400" dirty="0"/>
              <a:t> </a:t>
            </a:r>
            <a:r>
              <a:rPr lang="en-US" altLang="ko-KR" sz="1400" dirty="0" smtClean="0"/>
              <a:t>      </a:t>
            </a:r>
            <a:r>
              <a:rPr lang="ko-KR" altLang="en-US" sz="1400" dirty="0" smtClean="0"/>
              <a:t>의미를 형상화</a:t>
            </a:r>
            <a:r>
              <a:rPr lang="en-US" altLang="ko-KR" sz="1400" dirty="0" smtClean="0"/>
              <a:t>…..</a:t>
            </a:r>
            <a:endParaRPr lang="ko-KR" altLang="en-US" sz="1400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1714480" y="152400"/>
            <a:ext cx="5572164" cy="563563"/>
          </a:xfrm>
        </p:spPr>
        <p:txBody>
          <a:bodyPr/>
          <a:lstStyle/>
          <a:p>
            <a:pPr algn="ctr"/>
            <a:r>
              <a:rPr lang="ko-KR" altLang="en-US" sz="2800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심볼마크의 이해</a:t>
            </a:r>
            <a:endParaRPr lang="ko-KR" altLang="en-US" sz="2800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25" name="슬라이드 번호 개체 틀 24"/>
          <p:cNvSpPr>
            <a:spLocks noGrp="1"/>
          </p:cNvSpPr>
          <p:nvPr>
            <p:ph type="sldNum" sz="quarter" idx="11"/>
          </p:nvPr>
        </p:nvSpPr>
        <p:spPr>
          <a:xfrm>
            <a:off x="8198296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Server\사진\취재자료\2007\070508-동일농장\예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3000375"/>
            <a:ext cx="500062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\\Server\사진\취재자료\2008\축산경제취재-경남 의령\방역사의 하루 (12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14438"/>
            <a:ext cx="490696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404664"/>
            <a:ext cx="388843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b="1" dirty="0">
                <a:latin typeface="HY울릉도B" pitchFamily="18" charset="-127"/>
                <a:ea typeface="HY울릉도B" pitchFamily="18" charset="-127"/>
              </a:rPr>
              <a:t>농장방역실태 점검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20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265609"/>
            <a:ext cx="604867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latinLnBrk="0" hangingPunct="0">
              <a:defRPr/>
            </a:pPr>
            <a:r>
              <a:rPr kumimoji="0" lang="ko-KR" altLang="en-US" sz="3200" b="1" dirty="0">
                <a:latin typeface="HY울릉도B" pitchFamily="18" charset="-127"/>
                <a:ea typeface="HY울릉도B" pitchFamily="18" charset="-127"/>
              </a:rPr>
              <a:t>질병 </a:t>
            </a:r>
            <a:r>
              <a:rPr kumimoji="0" lang="ko-KR" altLang="en-US" sz="3200" b="1" dirty="0" err="1">
                <a:latin typeface="HY울릉도B" pitchFamily="18" charset="-127"/>
                <a:ea typeface="HY울릉도B" pitchFamily="18" charset="-127"/>
              </a:rPr>
              <a:t>예찰</a:t>
            </a:r>
            <a:r>
              <a:rPr kumimoji="0" lang="ko-KR" altLang="en-US" sz="3200" b="1" dirty="0">
                <a:latin typeface="HY울릉도B" pitchFamily="18" charset="-127"/>
                <a:ea typeface="HY울릉도B" pitchFamily="18" charset="-127"/>
              </a:rPr>
              <a:t> 및 신고</a:t>
            </a:r>
            <a:r>
              <a:rPr kumimoji="0" lang="en-US" altLang="ko-KR" sz="3200" b="1" dirty="0">
                <a:latin typeface="HY울릉도B" pitchFamily="18" charset="-127"/>
                <a:ea typeface="HY울릉도B" pitchFamily="18" charset="-127"/>
              </a:rPr>
              <a:t>·</a:t>
            </a:r>
            <a:r>
              <a:rPr kumimoji="0" lang="ko-KR" altLang="en-US" sz="3200" b="1" dirty="0">
                <a:latin typeface="HY울릉도B" pitchFamily="18" charset="-127"/>
                <a:ea typeface="HY울릉도B" pitchFamily="18" charset="-127"/>
              </a:rPr>
              <a:t>상담 </a:t>
            </a:r>
            <a:r>
              <a:rPr kumimoji="0" lang="ko-KR" altLang="en-US" sz="3200" b="1" dirty="0" err="1" smtClean="0">
                <a:latin typeface="HY울릉도B" pitchFamily="18" charset="-127"/>
                <a:ea typeface="HY울릉도B" pitchFamily="18" charset="-127"/>
              </a:rPr>
              <a:t>콜센터</a:t>
            </a:r>
            <a:endParaRPr kumimoji="0" lang="ko-KR" altLang="en-US" sz="3200" b="1" dirty="0"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34820" name="Picture 3" descr="\\Server\사진\취재자료\2011\20110405-충남 콜센터\DSC02981.JPG"/>
          <p:cNvPicPr>
            <a:picLocks noChangeAspect="1" noChangeArrowheads="1"/>
          </p:cNvPicPr>
          <p:nvPr/>
        </p:nvPicPr>
        <p:blipFill>
          <a:blip r:embed="rId2" cstate="print"/>
          <a:srcRect l="-182" r="2035"/>
          <a:stretch>
            <a:fillRect/>
          </a:stretch>
        </p:blipFill>
        <p:spPr bwMode="auto">
          <a:xfrm>
            <a:off x="677802" y="3850424"/>
            <a:ext cx="3816424" cy="26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4" y="908721"/>
            <a:ext cx="821670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목 적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가축전염병 조기검색 및 확산방지체계 구축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전화예찰요원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인원 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: 417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명</a:t>
            </a:r>
            <a:endParaRPr lang="en-US" altLang="ko-KR" sz="2000" spc="-15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예찰주기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: 10~15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일 간격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대상농가 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: 210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천호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추진사항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농가에 가축임상증상 등 검색</a:t>
            </a:r>
            <a:r>
              <a:rPr lang="en-US" altLang="ko-KR" sz="1800" spc="-15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800" spc="-150" dirty="0" smtClean="0">
                <a:latin typeface="맑은 고딕" pitchFamily="50" charset="-127"/>
                <a:ea typeface="맑은 고딕" pitchFamily="50" charset="-127"/>
              </a:rPr>
              <a:t>임상증상 </a:t>
            </a:r>
            <a:r>
              <a:rPr lang="en-US" altLang="ko-KR" sz="1800" spc="-150" dirty="0" smtClean="0">
                <a:latin typeface="맑은 고딕" pitchFamily="50" charset="-127"/>
                <a:ea typeface="맑은 고딕" pitchFamily="50" charset="-127"/>
              </a:rPr>
              <a:t>18,535</a:t>
            </a:r>
            <a:r>
              <a:rPr lang="ko-KR" altLang="en-US" sz="1800" spc="-150" dirty="0" smtClean="0">
                <a:latin typeface="맑은 고딕" pitchFamily="50" charset="-127"/>
                <a:ea typeface="맑은 고딕" pitchFamily="50" charset="-127"/>
              </a:rPr>
              <a:t>건 중 질병 </a:t>
            </a:r>
            <a:r>
              <a:rPr lang="en-US" altLang="ko-KR" sz="1800" spc="-150" dirty="0" smtClean="0">
                <a:latin typeface="맑은 고딕" pitchFamily="50" charset="-127"/>
                <a:ea typeface="맑은 고딕" pitchFamily="50" charset="-127"/>
              </a:rPr>
              <a:t>438</a:t>
            </a:r>
            <a:r>
              <a:rPr lang="ko-KR" altLang="en-US" sz="1800" spc="-150" dirty="0" smtClean="0">
                <a:latin typeface="맑은 고딕" pitchFamily="50" charset="-127"/>
                <a:ea typeface="맑은 고딕" pitchFamily="50" charset="-127"/>
              </a:rPr>
              <a:t>건 검색</a:t>
            </a:r>
            <a:r>
              <a:rPr lang="en-US" altLang="ko-KR" sz="1800" spc="-150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000" spc="-15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농장 기본정보 및 정책사항 홍보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(31</a:t>
            </a:r>
            <a:r>
              <a:rPr lang="ko-KR" altLang="en-US" sz="1800" dirty="0" smtClean="0">
                <a:latin typeface="맑은 고딕" pitchFamily="50" charset="-127"/>
                <a:ea typeface="맑은 고딕" pitchFamily="50" charset="-127"/>
              </a:rPr>
              <a:t>건 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9,070</a:t>
            </a:r>
            <a:r>
              <a:rPr lang="ko-KR" altLang="en-US" sz="1800" dirty="0" smtClean="0">
                <a:latin typeface="맑은 고딕" pitchFamily="50" charset="-127"/>
                <a:ea typeface="맑은 고딕" pitchFamily="50" charset="-127"/>
              </a:rPr>
              <a:t>천호</a:t>
            </a: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8610" name="Picture 2" descr="X:\03-방역활동\10-예찰활동(농장점검+전화예찰)\전화예찰\20110405-충남 콜센터\콜센터-충남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242" y="3850424"/>
            <a:ext cx="3872430" cy="2592288"/>
          </a:xfrm>
          <a:prstGeom prst="rect">
            <a:avLst/>
          </a:prstGeom>
          <a:noFill/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21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초동방역팀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 편성 및 운영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603765" y="1124744"/>
            <a:ext cx="7895852" cy="510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초동방역팀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편성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편성현황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총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174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개팀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ko-KR" altLang="en-US" sz="2000" dirty="0" smtClean="0">
                <a:latin typeface="굴림"/>
                <a:ea typeface="굴림"/>
              </a:rPr>
              <a:t>∙군별 </a:t>
            </a:r>
            <a:r>
              <a:rPr lang="en-US" altLang="ko-KR" sz="2000" dirty="0" smtClean="0">
                <a:latin typeface="굴림"/>
                <a:ea typeface="굴림"/>
              </a:rPr>
              <a:t>1</a:t>
            </a:r>
            <a:r>
              <a:rPr lang="ko-KR" altLang="en-US" sz="2000" dirty="0" err="1" smtClean="0">
                <a:latin typeface="굴림"/>
                <a:ea typeface="굴림"/>
              </a:rPr>
              <a:t>개팀</a:t>
            </a:r>
            <a:r>
              <a:rPr lang="en-US" altLang="ko-KR" sz="2000" dirty="0" smtClean="0">
                <a:latin typeface="굴림"/>
                <a:ea typeface="굴림"/>
              </a:rPr>
              <a:t>)</a:t>
            </a:r>
            <a:br>
              <a:rPr lang="en-US" altLang="ko-KR" sz="2000" dirty="0" smtClean="0">
                <a:latin typeface="굴림"/>
                <a:ea typeface="굴림"/>
              </a:rPr>
            </a:br>
            <a:r>
              <a:rPr lang="en-US" altLang="ko-KR" sz="1800" dirty="0" smtClean="0">
                <a:latin typeface="굴림"/>
                <a:ea typeface="굴림"/>
              </a:rPr>
              <a:t>- </a:t>
            </a:r>
            <a:r>
              <a:rPr lang="ko-KR" altLang="en-US" sz="1800" dirty="0" err="1" smtClean="0">
                <a:latin typeface="굴림"/>
                <a:ea typeface="굴림"/>
              </a:rPr>
              <a:t>초동방역팀</a:t>
            </a:r>
            <a:r>
              <a:rPr lang="ko-KR" altLang="en-US" sz="1800" dirty="0" smtClean="0">
                <a:latin typeface="굴림"/>
                <a:ea typeface="굴림"/>
              </a:rPr>
              <a:t> 구성</a:t>
            </a:r>
            <a:r>
              <a:rPr lang="en-US" altLang="ko-KR" sz="1800" dirty="0" smtClean="0">
                <a:latin typeface="굴림"/>
                <a:ea typeface="굴림"/>
              </a:rPr>
              <a:t>(</a:t>
            </a:r>
            <a:r>
              <a:rPr lang="ko-KR" altLang="en-US" sz="1800" dirty="0" smtClean="0">
                <a:latin typeface="굴림"/>
                <a:ea typeface="굴림"/>
              </a:rPr>
              <a:t>발생지역 </a:t>
            </a:r>
            <a:r>
              <a:rPr lang="en-US" altLang="ko-KR" sz="1800" dirty="0" smtClean="0">
                <a:latin typeface="굴림"/>
                <a:ea typeface="굴림"/>
              </a:rPr>
              <a:t>1</a:t>
            </a:r>
            <a:r>
              <a:rPr lang="ko-KR" altLang="en-US" sz="1800" dirty="0" smtClean="0">
                <a:latin typeface="굴림"/>
                <a:ea typeface="굴림"/>
              </a:rPr>
              <a:t>명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인근지역 </a:t>
            </a:r>
            <a:r>
              <a:rPr lang="en-US" altLang="ko-KR" sz="1800" dirty="0" smtClean="0">
                <a:latin typeface="굴림"/>
                <a:ea typeface="굴림"/>
              </a:rPr>
              <a:t>3</a:t>
            </a:r>
            <a:r>
              <a:rPr lang="ko-KR" altLang="en-US" sz="1800" dirty="0" smtClean="0">
                <a:latin typeface="굴림"/>
                <a:ea typeface="굴림"/>
              </a:rPr>
              <a:t>명</a:t>
            </a:r>
            <a:r>
              <a:rPr lang="en-US" altLang="ko-KR" sz="1800" dirty="0" smtClean="0">
                <a:latin typeface="굴림"/>
                <a:ea typeface="굴림"/>
              </a:rPr>
              <a:t>)</a:t>
            </a:r>
          </a:p>
          <a:p>
            <a:pPr lvl="1"/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초동방역팀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교육ㆍ훈련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56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회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446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명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marL="457200" lvl="1" indent="0">
              <a:buNone/>
            </a:pPr>
            <a:r>
              <a:rPr lang="en-US" altLang="ko-KR" sz="1800" dirty="0" smtClean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800" dirty="0" smtClean="0">
                <a:latin typeface="굴림"/>
                <a:ea typeface="굴림"/>
              </a:rPr>
              <a:t>- </a:t>
            </a:r>
            <a:r>
              <a:rPr lang="ko-KR" altLang="en-US" sz="1800" dirty="0" smtClean="0">
                <a:latin typeface="굴림"/>
                <a:ea typeface="굴림"/>
              </a:rPr>
              <a:t>교육 </a:t>
            </a:r>
            <a:r>
              <a:rPr lang="en-US" altLang="ko-KR" sz="1800" dirty="0" smtClean="0">
                <a:latin typeface="굴림"/>
                <a:ea typeface="굴림"/>
              </a:rPr>
              <a:t>: 24</a:t>
            </a:r>
            <a:r>
              <a:rPr lang="ko-KR" altLang="en-US" sz="1800" dirty="0" smtClean="0">
                <a:latin typeface="굴림"/>
                <a:ea typeface="굴림"/>
              </a:rPr>
              <a:t>회 </a:t>
            </a:r>
            <a:r>
              <a:rPr lang="en-US" altLang="ko-KR" sz="1800" dirty="0" smtClean="0">
                <a:latin typeface="굴림"/>
                <a:ea typeface="굴림"/>
              </a:rPr>
              <a:t>192</a:t>
            </a:r>
            <a:r>
              <a:rPr lang="ko-KR" altLang="en-US" sz="1800" dirty="0" smtClean="0">
                <a:latin typeface="굴림"/>
                <a:ea typeface="굴림"/>
              </a:rPr>
              <a:t>명</a:t>
            </a:r>
            <a:endParaRPr lang="en-US" altLang="ko-KR" sz="1800" dirty="0" smtClean="0">
              <a:latin typeface="굴림"/>
              <a:ea typeface="굴림"/>
            </a:endParaRPr>
          </a:p>
          <a:p>
            <a:pPr marL="457200" lvl="1" indent="0">
              <a:buNone/>
            </a:pPr>
            <a:r>
              <a:rPr lang="en-US" altLang="ko-KR" sz="1800" dirty="0" smtClean="0">
                <a:latin typeface="굴림"/>
                <a:ea typeface="굴림"/>
              </a:rPr>
              <a:t>    - </a:t>
            </a:r>
            <a:r>
              <a:rPr lang="ko-KR" altLang="en-US" sz="1800" dirty="0" smtClean="0">
                <a:latin typeface="굴림"/>
                <a:ea typeface="굴림"/>
              </a:rPr>
              <a:t>훈련</a:t>
            </a:r>
            <a:r>
              <a:rPr lang="en-US" altLang="ko-KR" sz="1800" dirty="0" smtClean="0">
                <a:latin typeface="굴림"/>
                <a:ea typeface="굴림"/>
              </a:rPr>
              <a:t>(CPX) : 32</a:t>
            </a:r>
            <a:r>
              <a:rPr lang="ko-KR" altLang="en-US" sz="1800" dirty="0" smtClean="0">
                <a:latin typeface="굴림"/>
                <a:ea typeface="굴림"/>
              </a:rPr>
              <a:t>회 </a:t>
            </a:r>
            <a:r>
              <a:rPr lang="en-US" altLang="ko-KR" sz="1800" dirty="0" smtClean="0">
                <a:latin typeface="굴림"/>
                <a:ea typeface="굴림"/>
              </a:rPr>
              <a:t>254</a:t>
            </a:r>
            <a:r>
              <a:rPr lang="ko-KR" altLang="en-US" sz="1800" dirty="0" smtClean="0">
                <a:latin typeface="굴림"/>
                <a:ea typeface="굴림"/>
              </a:rPr>
              <a:t>명</a:t>
            </a:r>
            <a:endParaRPr lang="en-US" altLang="ko-KR" sz="18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endParaRPr lang="en-US" altLang="ko-KR" sz="14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역 할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이동제한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출입금지 표지판의 설치 및 이동제한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통제초소 운영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진입로에 통제초소를 설치하고 초소운영 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기초 역학조사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가축사육현황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출입차량 및 사람 확인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endParaRPr lang="en-US" altLang="ko-KR" sz="1400" spc="-15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운영실적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구제역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의심축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신고농장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12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회 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39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연인원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AI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의심축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신고농장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: 11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회 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40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연인원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22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00063" y="1214438"/>
            <a:ext cx="8183562" cy="5143500"/>
            <a:chOff x="500063" y="1214438"/>
            <a:chExt cx="8183562" cy="5143500"/>
          </a:xfrm>
        </p:grpSpPr>
        <p:pic>
          <p:nvPicPr>
            <p:cNvPr id="29698" name="Picture 2" descr="C:\Documents and Settings\bsk\My Documents\2-정기간행물-방역위생\1-편집\2009년\5월\표지-상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1214438"/>
              <a:ext cx="685800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699" name="Picture 2" descr="\\Yigunho\temp\새 폴더\SDC100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30938" y="4572000"/>
              <a:ext cx="2452687" cy="178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>
          <a:xfrm>
            <a:off x="8198296" y="6497096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23</a:t>
            </a:fld>
            <a:endParaRPr lang="en-US" altLang="ko-KR" dirty="0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초동 </a:t>
            </a:r>
            <a:r>
              <a:rPr lang="ko-KR" altLang="en-US" dirty="0" err="1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방역팀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 운영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축사환경개선지원사업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black">
          <a:xfrm>
            <a:off x="251520" y="1124745"/>
            <a:ext cx="856895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환경개선서비스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(3,172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건 제공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000" dirty="0" smtClean="0">
              <a:latin typeface="굴림"/>
              <a:ea typeface="굴림"/>
            </a:endParaRPr>
          </a:p>
          <a:p>
            <a:pPr lvl="1"/>
            <a:r>
              <a:rPr lang="en-US" altLang="ko-KR" sz="2000" spc="-150" dirty="0" smtClean="0">
                <a:latin typeface="굴림"/>
                <a:ea typeface="굴림"/>
              </a:rPr>
              <a:t>5</a:t>
            </a:r>
            <a:r>
              <a:rPr lang="ko-KR" altLang="en-US" sz="2000" spc="-150" dirty="0" smtClean="0">
                <a:latin typeface="굴림"/>
                <a:ea typeface="굴림"/>
              </a:rPr>
              <a:t>종의 환경측정장비로 </a:t>
            </a:r>
            <a:r>
              <a:rPr lang="ko-KR" altLang="en-US" sz="2000" spc="-150" dirty="0" err="1" smtClean="0">
                <a:latin typeface="굴림"/>
                <a:ea typeface="굴림"/>
              </a:rPr>
              <a:t>축사별</a:t>
            </a:r>
            <a:r>
              <a:rPr lang="en-US" altLang="ko-KR" sz="2000" spc="-150" dirty="0" smtClean="0">
                <a:latin typeface="굴림"/>
                <a:ea typeface="굴림"/>
              </a:rPr>
              <a:t>(</a:t>
            </a:r>
            <a:r>
              <a:rPr lang="ko-KR" altLang="en-US" sz="2000" spc="-150" dirty="0" smtClean="0">
                <a:latin typeface="굴림"/>
                <a:ea typeface="굴림"/>
              </a:rPr>
              <a:t>소</a:t>
            </a:r>
            <a:r>
              <a:rPr lang="en-US" altLang="ko-KR" sz="2000" spc="-150" dirty="0" smtClean="0">
                <a:latin typeface="굴림"/>
                <a:ea typeface="굴림"/>
              </a:rPr>
              <a:t>,</a:t>
            </a:r>
            <a:r>
              <a:rPr lang="ko-KR" altLang="en-US" sz="2000" spc="-150" dirty="0" smtClean="0">
                <a:latin typeface="굴림"/>
                <a:ea typeface="굴림"/>
              </a:rPr>
              <a:t>돼지</a:t>
            </a:r>
            <a:r>
              <a:rPr lang="en-US" altLang="ko-KR" sz="2000" spc="-150" dirty="0" smtClean="0">
                <a:latin typeface="굴림"/>
                <a:ea typeface="굴림"/>
              </a:rPr>
              <a:t>,</a:t>
            </a:r>
            <a:r>
              <a:rPr lang="ko-KR" altLang="en-US" sz="2000" spc="-150" dirty="0" err="1" smtClean="0">
                <a:latin typeface="굴림"/>
                <a:ea typeface="굴림"/>
              </a:rPr>
              <a:t>산란계</a:t>
            </a:r>
            <a:r>
              <a:rPr lang="en-US" altLang="ko-KR" sz="2000" spc="-150" dirty="0" smtClean="0">
                <a:latin typeface="굴림"/>
                <a:ea typeface="굴림"/>
              </a:rPr>
              <a:t>)</a:t>
            </a:r>
            <a:r>
              <a:rPr lang="ko-KR" altLang="en-US" sz="2000" spc="-150" dirty="0" smtClean="0">
                <a:latin typeface="굴림"/>
                <a:ea typeface="굴림"/>
              </a:rPr>
              <a:t> 온∙습도</a:t>
            </a:r>
            <a:r>
              <a:rPr lang="en-US" altLang="ko-KR" sz="2000" spc="-150" dirty="0" smtClean="0">
                <a:latin typeface="굴림"/>
                <a:ea typeface="굴림"/>
              </a:rPr>
              <a:t>, </a:t>
            </a:r>
            <a:r>
              <a:rPr lang="ko-KR" altLang="en-US" sz="2000" spc="-150" dirty="0" smtClean="0">
                <a:latin typeface="굴림"/>
                <a:ea typeface="굴림"/>
              </a:rPr>
              <a:t>환기</a:t>
            </a:r>
            <a:r>
              <a:rPr lang="en-US" altLang="ko-KR" sz="2000" spc="-150" dirty="0" smtClean="0">
                <a:latin typeface="굴림"/>
                <a:ea typeface="굴림"/>
              </a:rPr>
              <a:t>, </a:t>
            </a:r>
            <a:r>
              <a:rPr lang="ko-KR" altLang="en-US" sz="2000" spc="-150" dirty="0" smtClean="0">
                <a:latin typeface="굴림"/>
                <a:ea typeface="굴림"/>
              </a:rPr>
              <a:t>가스 등 점검 </a:t>
            </a:r>
            <a:endParaRPr lang="en-US" altLang="ko-KR" sz="2000" spc="-150" dirty="0" smtClean="0">
              <a:latin typeface="굴림"/>
              <a:ea typeface="굴림"/>
            </a:endParaRPr>
          </a:p>
          <a:p>
            <a:pPr lvl="1"/>
            <a:r>
              <a:rPr lang="ko-KR" altLang="en-US" sz="2000" dirty="0" smtClean="0">
                <a:latin typeface="굴림"/>
                <a:ea typeface="굴림"/>
              </a:rPr>
              <a:t>환경측정서비스를 통한 농가 환경개선 향상</a:t>
            </a:r>
            <a:endParaRPr lang="en-US" altLang="ko-KR" sz="2000" dirty="0" smtClean="0">
              <a:latin typeface="굴림"/>
              <a:ea typeface="굴림"/>
            </a:endParaRPr>
          </a:p>
          <a:p>
            <a:pPr lvl="1"/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Picture 2" descr="\\Server\사진\취재자료\2007\070607-충북 진천 한우,돼지농장(축산신문)\가스측정.JPG"/>
          <p:cNvPicPr>
            <a:picLocks noChangeAspect="1" noChangeArrowheads="1"/>
          </p:cNvPicPr>
          <p:nvPr/>
        </p:nvPicPr>
        <p:blipFill>
          <a:blip r:embed="rId2" cstate="print"/>
          <a:srcRect r="2124" b="2673"/>
          <a:stretch>
            <a:fillRect/>
          </a:stretch>
        </p:blipFill>
        <p:spPr bwMode="auto">
          <a:xfrm>
            <a:off x="539552" y="2710228"/>
            <a:ext cx="1889906" cy="280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\\Server\사진\취재자료\2006\060207 전북 정읍 혜민농장(김홍민)-돼지+전북도청 도홍기 과장\암모.JPG"/>
          <p:cNvPicPr>
            <a:picLocks noChangeAspect="1" noChangeArrowheads="1"/>
          </p:cNvPicPr>
          <p:nvPr/>
        </p:nvPicPr>
        <p:blipFill>
          <a:blip r:embed="rId3" cstate="print"/>
          <a:srcRect r="9028"/>
          <a:stretch>
            <a:fillRect/>
          </a:stretch>
        </p:blipFill>
        <p:spPr bwMode="auto">
          <a:xfrm>
            <a:off x="2601940" y="2703315"/>
            <a:ext cx="1929815" cy="282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직사각형 7"/>
          <p:cNvSpPr/>
          <p:nvPr/>
        </p:nvSpPr>
        <p:spPr bwMode="auto">
          <a:xfrm>
            <a:off x="568580" y="5675762"/>
            <a:ext cx="1800200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가스 측정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돈사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2642298" y="5661248"/>
            <a:ext cx="1800200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기류 측정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돈사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 descr="X:\03-방역활동\11-축사환경개선서비스\온도측정.JPG"/>
          <p:cNvPicPr>
            <a:picLocks noChangeAspect="1" noChangeArrowheads="1"/>
          </p:cNvPicPr>
          <p:nvPr/>
        </p:nvPicPr>
        <p:blipFill>
          <a:blip r:embed="rId4" cstate="print"/>
          <a:srcRect l="18803" r="37876"/>
          <a:stretch>
            <a:fillRect/>
          </a:stretch>
        </p:blipFill>
        <p:spPr bwMode="auto">
          <a:xfrm>
            <a:off x="4733714" y="2708920"/>
            <a:ext cx="1812857" cy="280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직사각형 8"/>
          <p:cNvSpPr/>
          <p:nvPr/>
        </p:nvSpPr>
        <p:spPr bwMode="auto">
          <a:xfrm>
            <a:off x="4788024" y="5661248"/>
            <a:ext cx="1800200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온도 측정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계사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7" name="Picture 3" descr="X:\03-방역활동\11-축사환경개선서비스\충주한우-김문흠14-온도측정.jpg"/>
          <p:cNvPicPr>
            <a:picLocks noChangeAspect="1" noChangeArrowheads="1"/>
          </p:cNvPicPr>
          <p:nvPr/>
        </p:nvPicPr>
        <p:blipFill>
          <a:blip r:embed="rId5" cstate="print"/>
          <a:srcRect l="40394" r="17729"/>
          <a:stretch>
            <a:fillRect/>
          </a:stretch>
        </p:blipFill>
        <p:spPr bwMode="auto">
          <a:xfrm>
            <a:off x="6732239" y="2708920"/>
            <a:ext cx="175681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직사각형 10"/>
          <p:cNvSpPr/>
          <p:nvPr/>
        </p:nvSpPr>
        <p:spPr bwMode="auto">
          <a:xfrm>
            <a:off x="6732240" y="5661248"/>
            <a:ext cx="1800200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온도 측정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우사</a:t>
            </a:r>
            <a:r>
              <a:rPr kumimoji="0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24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603765" y="1052737"/>
            <a:ext cx="7895852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소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돼지 도축검사 지원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1800" dirty="0" smtClean="0">
                <a:latin typeface="굴림"/>
                <a:ea typeface="굴림"/>
              </a:rPr>
              <a:t>생체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해체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err="1" smtClean="0">
                <a:latin typeface="굴림"/>
                <a:ea typeface="굴림"/>
              </a:rPr>
              <a:t>지육검사</a:t>
            </a:r>
            <a:r>
              <a:rPr lang="ko-KR" altLang="en-US" sz="1800" dirty="0" smtClean="0">
                <a:latin typeface="굴림"/>
                <a:ea typeface="굴림"/>
              </a:rPr>
              <a:t> 실시</a:t>
            </a:r>
            <a:endParaRPr lang="en-US" altLang="ko-KR" sz="1800" dirty="0" smtClean="0">
              <a:latin typeface="굴림"/>
              <a:ea typeface="굴림"/>
            </a:endParaRPr>
          </a:p>
          <a:p>
            <a:pPr lvl="1"/>
            <a:r>
              <a:rPr lang="ko-KR" altLang="en-US" sz="1800" dirty="0">
                <a:latin typeface="굴림"/>
                <a:ea typeface="굴림"/>
              </a:rPr>
              <a:t>식</a:t>
            </a:r>
            <a:r>
              <a:rPr lang="ko-KR" altLang="en-US" sz="1800" dirty="0" smtClean="0">
                <a:latin typeface="굴림"/>
                <a:ea typeface="굴림"/>
              </a:rPr>
              <a:t>용불가 축산물</a:t>
            </a:r>
            <a:r>
              <a:rPr lang="en-US" altLang="ko-KR" sz="1800" dirty="0" smtClean="0">
                <a:latin typeface="굴림"/>
                <a:ea typeface="굴림"/>
              </a:rPr>
              <a:t>(</a:t>
            </a:r>
            <a:r>
              <a:rPr lang="ko-KR" altLang="en-US" sz="1800" dirty="0" smtClean="0">
                <a:latin typeface="굴림"/>
                <a:ea typeface="굴림"/>
              </a:rPr>
              <a:t>부산물</a:t>
            </a:r>
            <a:r>
              <a:rPr lang="en-US" altLang="ko-KR" sz="1800" dirty="0" smtClean="0">
                <a:latin typeface="굴림"/>
                <a:ea typeface="굴림"/>
              </a:rPr>
              <a:t>)</a:t>
            </a:r>
            <a:r>
              <a:rPr lang="ko-KR" altLang="en-US" sz="1800" dirty="0" smtClean="0">
                <a:latin typeface="굴림"/>
                <a:ea typeface="굴림"/>
              </a:rPr>
              <a:t>의 폐기</a:t>
            </a:r>
            <a:endParaRPr lang="en-US" altLang="ko-KR" sz="1800" dirty="0" smtClean="0">
              <a:latin typeface="굴림"/>
              <a:ea typeface="굴림"/>
            </a:endParaRPr>
          </a:p>
          <a:p>
            <a:pPr lvl="1"/>
            <a:endParaRPr lang="en-US" altLang="ko-KR" sz="1800" dirty="0">
              <a:latin typeface="굴림"/>
              <a:ea typeface="굴림"/>
            </a:endParaRPr>
          </a:p>
          <a:p>
            <a:pPr lvl="1"/>
            <a:endParaRPr lang="en-US" altLang="ko-KR" sz="1800" dirty="0" smtClean="0">
              <a:latin typeface="굴림"/>
              <a:ea typeface="굴림"/>
            </a:endParaRPr>
          </a:p>
          <a:p>
            <a:pPr lvl="1"/>
            <a:endParaRPr lang="en-US" altLang="ko-KR" sz="1800" dirty="0">
              <a:latin typeface="굴림"/>
              <a:ea typeface="굴림"/>
            </a:endParaRPr>
          </a:p>
          <a:p>
            <a:pPr lvl="1"/>
            <a:endParaRPr lang="en-US" altLang="ko-KR" sz="1800" dirty="0" smtClean="0">
              <a:latin typeface="굴림"/>
              <a:ea typeface="굴림"/>
            </a:endParaRPr>
          </a:p>
          <a:p>
            <a:r>
              <a:rPr lang="ko-KR" altLang="en-US" sz="2400" b="1" dirty="0" smtClean="0">
                <a:latin typeface="굴림"/>
                <a:ea typeface="굴림"/>
              </a:rPr>
              <a:t>검사관 업무의 보조</a:t>
            </a:r>
            <a:endParaRPr lang="en-US" altLang="ko-KR" sz="2400" b="1" dirty="0" smtClean="0">
              <a:latin typeface="굴림"/>
              <a:ea typeface="굴림"/>
            </a:endParaRPr>
          </a:p>
          <a:p>
            <a:pPr lvl="1"/>
            <a:r>
              <a:rPr lang="ko-KR" altLang="en-US" sz="2200" b="1" dirty="0" smtClean="0">
                <a:latin typeface="굴림"/>
                <a:ea typeface="굴림"/>
              </a:rPr>
              <a:t>항생제 잔류물질 검사</a:t>
            </a:r>
            <a:r>
              <a:rPr lang="en-US" altLang="ko-KR" sz="2200" b="1" dirty="0" smtClean="0">
                <a:latin typeface="굴림"/>
                <a:ea typeface="굴림"/>
              </a:rPr>
              <a:t>, </a:t>
            </a:r>
            <a:r>
              <a:rPr lang="ko-KR" altLang="en-US" sz="2200" b="1" dirty="0" smtClean="0">
                <a:latin typeface="굴림"/>
                <a:ea typeface="굴림"/>
              </a:rPr>
              <a:t>미생물검사 시료채취 등 지원</a:t>
            </a:r>
            <a:endParaRPr lang="en-US" altLang="ko-KR" sz="2200" b="1" dirty="0" smtClean="0">
              <a:latin typeface="굴림"/>
              <a:ea typeface="굴림"/>
            </a:endParaRPr>
          </a:p>
          <a:p>
            <a:pPr lvl="1"/>
            <a:r>
              <a:rPr lang="ko-KR" altLang="en-US" sz="2200" b="1" dirty="0" smtClean="0">
                <a:latin typeface="굴림"/>
                <a:ea typeface="굴림"/>
              </a:rPr>
              <a:t>구제역 </a:t>
            </a:r>
            <a:r>
              <a:rPr lang="ko-KR" altLang="en-US" sz="2200" b="1" dirty="0">
                <a:latin typeface="굴림"/>
                <a:ea typeface="굴림"/>
              </a:rPr>
              <a:t>혈</a:t>
            </a:r>
            <a:r>
              <a:rPr lang="ko-KR" altLang="en-US" sz="2200" b="1" dirty="0" smtClean="0">
                <a:latin typeface="굴림"/>
                <a:ea typeface="굴림"/>
              </a:rPr>
              <a:t>청검사 시료의 채취</a:t>
            </a:r>
            <a:endParaRPr lang="en-US" altLang="ko-KR" sz="2200" b="1" dirty="0" smtClean="0">
              <a:latin typeface="굴림"/>
              <a:ea typeface="굴림"/>
            </a:endParaRPr>
          </a:p>
          <a:p>
            <a:pPr lvl="1"/>
            <a:r>
              <a:rPr lang="ko-KR" altLang="en-US" sz="2200" b="1" dirty="0" err="1" smtClean="0">
                <a:latin typeface="굴림"/>
                <a:ea typeface="굴림"/>
              </a:rPr>
              <a:t>기립불능우</a:t>
            </a:r>
            <a:r>
              <a:rPr lang="ko-KR" altLang="en-US" sz="2200" b="1" dirty="0" smtClean="0">
                <a:latin typeface="굴림"/>
                <a:ea typeface="굴림"/>
              </a:rPr>
              <a:t> 시료채취 등</a:t>
            </a:r>
            <a:endParaRPr lang="en-US" altLang="ko-KR" sz="2200" b="1" dirty="0" smtClean="0">
              <a:latin typeface="굴림"/>
              <a:ea typeface="굴림"/>
            </a:endParaRPr>
          </a:p>
          <a:p>
            <a:pPr lvl="1"/>
            <a:endParaRPr lang="en-US" altLang="ko-KR" sz="2200" b="1" dirty="0" smtClean="0">
              <a:latin typeface="굴림"/>
              <a:ea typeface="굴림"/>
            </a:endParaRPr>
          </a:p>
          <a:p>
            <a:r>
              <a:rPr lang="ko-KR" altLang="en-US" sz="2400" b="1" dirty="0" smtClean="0">
                <a:latin typeface="굴림"/>
                <a:ea typeface="굴림"/>
              </a:rPr>
              <a:t>돼지열병 항체가 검사 시료 채취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9394922"/>
              </p:ext>
            </p:extLst>
          </p:nvPr>
        </p:nvGraphicFramePr>
        <p:xfrm>
          <a:off x="982612" y="2274253"/>
          <a:ext cx="7704864" cy="102992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63108"/>
                <a:gridCol w="963108"/>
                <a:gridCol w="963108"/>
                <a:gridCol w="963108"/>
                <a:gridCol w="963108"/>
                <a:gridCol w="963108"/>
                <a:gridCol w="963108"/>
                <a:gridCol w="963108"/>
              </a:tblGrid>
              <a:tr h="25070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소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돼지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1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출하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effectLst/>
                        </a:rPr>
                        <a:t>농가수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검사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부분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폐기두수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부분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폐기건수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출하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effectLst/>
                        </a:rPr>
                        <a:t>농가수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검사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부분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폐기두수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부분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effectLst/>
                        </a:rPr>
                        <a:t>폐기건수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7806"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8,665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1,326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520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1,448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66144" y="1997254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ko-KR" altLang="en-US" sz="1200" dirty="0" smtClean="0"/>
              <a:t>단위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천호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천두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천건</a:t>
            </a:r>
            <a:r>
              <a:rPr lang="en-US" altLang="ko-KR" sz="1200" dirty="0" smtClean="0"/>
              <a:t>)</a:t>
            </a:r>
            <a:endParaRPr lang="ko-KR" altLang="en-US" sz="1200" dirty="0"/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축산물 위생검사 사업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72400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25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X:\04-축산물위생\20120306-강원원주 강원LPC\사진\DSC_1229.JPG"/>
          <p:cNvPicPr>
            <a:picLocks noChangeAspect="1" noChangeArrowheads="1"/>
          </p:cNvPicPr>
          <p:nvPr/>
        </p:nvPicPr>
        <p:blipFill rotWithShape="1">
          <a:blip r:embed="rId2" cstate="print"/>
          <a:srcRect l="17500"/>
          <a:stretch/>
        </p:blipFill>
        <p:spPr bwMode="auto">
          <a:xfrm>
            <a:off x="353120" y="1268760"/>
            <a:ext cx="2646477" cy="2134249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 bwMode="auto">
          <a:xfrm>
            <a:off x="708055" y="3462908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생체검사</a:t>
            </a:r>
          </a:p>
        </p:txBody>
      </p:sp>
      <p:pic>
        <p:nvPicPr>
          <p:cNvPr id="57346" name="Picture 2" descr="X:\04-축산물위생\20120306-강원원주 강원LPC\사진\DSC_1329.JPG"/>
          <p:cNvPicPr>
            <a:picLocks noChangeAspect="1" noChangeArrowheads="1"/>
          </p:cNvPicPr>
          <p:nvPr/>
        </p:nvPicPr>
        <p:blipFill rotWithShape="1">
          <a:blip r:embed="rId3" cstate="print"/>
          <a:srcRect l="16684" r="-125"/>
          <a:stretch/>
        </p:blipFill>
        <p:spPr bwMode="auto">
          <a:xfrm>
            <a:off x="6156325" y="1281920"/>
            <a:ext cx="2663825" cy="2124012"/>
          </a:xfrm>
          <a:prstGeom prst="rect">
            <a:avLst/>
          </a:prstGeom>
          <a:noFill/>
        </p:spPr>
      </p:pic>
      <p:sp>
        <p:nvSpPr>
          <p:cNvPr id="10" name="직사각형 9"/>
          <p:cNvSpPr/>
          <p:nvPr/>
        </p:nvSpPr>
        <p:spPr bwMode="auto">
          <a:xfrm>
            <a:off x="3610496" y="3475608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지육검사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7347" name="Picture 3" descr="X:\04-축산물위생\20120306-강원원주 강원LPC\사진\DSC_1282.JPG"/>
          <p:cNvPicPr>
            <a:picLocks noChangeAspect="1" noChangeArrowheads="1"/>
          </p:cNvPicPr>
          <p:nvPr/>
        </p:nvPicPr>
        <p:blipFill rotWithShape="1">
          <a:blip r:embed="rId4" cstate="print"/>
          <a:srcRect l="4646" r="21693"/>
          <a:stretch/>
        </p:blipFill>
        <p:spPr bwMode="auto">
          <a:xfrm rot="16200000">
            <a:off x="3494792" y="1031898"/>
            <a:ext cx="2148726" cy="2622452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/>
        </p:nvSpPr>
        <p:spPr bwMode="auto">
          <a:xfrm>
            <a:off x="6516216" y="3462908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해체검사</a:t>
            </a: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축산물 위생검사 사업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72400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26</a:t>
            </a:fld>
            <a:endParaRPr lang="en-US" altLang="ko-KR"/>
          </a:p>
        </p:txBody>
      </p:sp>
      <p:sp>
        <p:nvSpPr>
          <p:cNvPr id="15" name="직사각형 14"/>
          <p:cNvSpPr/>
          <p:nvPr/>
        </p:nvSpPr>
        <p:spPr bwMode="auto">
          <a:xfrm>
            <a:off x="682655" y="6139904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시료채취</a:t>
            </a:r>
          </a:p>
        </p:txBody>
      </p:sp>
      <p:sp>
        <p:nvSpPr>
          <p:cNvPr id="17" name="직사각형 16"/>
          <p:cNvSpPr/>
          <p:nvPr/>
        </p:nvSpPr>
        <p:spPr bwMode="auto">
          <a:xfrm>
            <a:off x="3597796" y="6165304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실험실검사 지원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6524724" y="6152604"/>
            <a:ext cx="1944216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검사결과의 </a:t>
            </a:r>
            <a:r>
              <a:rPr lang="ko-KR" altLang="en-US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관</a:t>
            </a:r>
            <a:r>
              <a:rPr lang="ko-KR" altLang="en-US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리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69" name="Picture 1" descr="X:\04-축산물위생\20120306-강원원주 강원LPC\사진\DSC_1414.JPG"/>
          <p:cNvPicPr>
            <a:picLocks noChangeAspect="1" noChangeArrowheads="1"/>
          </p:cNvPicPr>
          <p:nvPr/>
        </p:nvPicPr>
        <p:blipFill>
          <a:blip r:embed="rId5" cstate="print"/>
          <a:srcRect l="22244" t="20850" r="15639" b="8261"/>
          <a:stretch>
            <a:fillRect/>
          </a:stretch>
        </p:blipFill>
        <p:spPr bwMode="auto">
          <a:xfrm>
            <a:off x="6164684" y="4077072"/>
            <a:ext cx="2655466" cy="2016224"/>
          </a:xfrm>
          <a:prstGeom prst="rect">
            <a:avLst/>
          </a:prstGeom>
          <a:noFill/>
        </p:spPr>
      </p:pic>
      <p:pic>
        <p:nvPicPr>
          <p:cNvPr id="7171" name="Picture 3" descr="X:\04-축산물위생\20120306-강원원주 강원LPC\사진\DSC_1677.JPG"/>
          <p:cNvPicPr>
            <a:picLocks noChangeAspect="1" noChangeArrowheads="1"/>
          </p:cNvPicPr>
          <p:nvPr/>
        </p:nvPicPr>
        <p:blipFill>
          <a:blip r:embed="rId6" cstate="print"/>
          <a:srcRect l="13306"/>
          <a:stretch>
            <a:fillRect/>
          </a:stretch>
        </p:blipFill>
        <p:spPr bwMode="auto">
          <a:xfrm>
            <a:off x="344736" y="4077072"/>
            <a:ext cx="2627209" cy="2016224"/>
          </a:xfrm>
          <a:prstGeom prst="rect">
            <a:avLst/>
          </a:prstGeom>
          <a:noFill/>
        </p:spPr>
      </p:pic>
      <p:pic>
        <p:nvPicPr>
          <p:cNvPr id="7172" name="Picture 4" descr="X:\04-축산물위생\20120306-강원원주 강원LPC\사진\DSC_1787.JPG"/>
          <p:cNvPicPr>
            <a:picLocks noChangeAspect="1" noChangeArrowheads="1"/>
          </p:cNvPicPr>
          <p:nvPr/>
        </p:nvPicPr>
        <p:blipFill>
          <a:blip r:embed="rId7" cstate="print"/>
          <a:srcRect t="46980" r="18368" b="10566"/>
          <a:stretch>
            <a:fillRect/>
          </a:stretch>
        </p:blipFill>
        <p:spPr bwMode="auto">
          <a:xfrm>
            <a:off x="3275856" y="4077073"/>
            <a:ext cx="2592288" cy="202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75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1340769"/>
            <a:ext cx="789585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소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돼지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닭 등 수입식용 축산물 검역검사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742950" lvl="2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800" dirty="0" err="1" smtClean="0">
                <a:latin typeface="굴림"/>
                <a:ea typeface="굴림"/>
              </a:rPr>
              <a:t>검역검사</a:t>
            </a:r>
            <a:r>
              <a:rPr lang="ko-KR" altLang="en-US" sz="1800" dirty="0" smtClean="0">
                <a:latin typeface="굴림"/>
                <a:ea typeface="굴림"/>
              </a:rPr>
              <a:t> </a:t>
            </a:r>
            <a:r>
              <a:rPr lang="en-US" altLang="ko-KR" sz="1800" dirty="0">
                <a:latin typeface="굴림"/>
                <a:ea typeface="굴림"/>
              </a:rPr>
              <a:t>: </a:t>
            </a:r>
            <a:r>
              <a:rPr lang="ko-KR" altLang="en-US" sz="1800" dirty="0" smtClean="0">
                <a:latin typeface="굴림"/>
                <a:ea typeface="굴림"/>
              </a:rPr>
              <a:t>외부검사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서류검사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표시검사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관능검사</a:t>
            </a:r>
            <a:r>
              <a:rPr lang="en-US" altLang="ko-KR" sz="1800" dirty="0" smtClean="0">
                <a:latin typeface="굴림"/>
                <a:ea typeface="굴림"/>
              </a:rPr>
              <a:t>, </a:t>
            </a:r>
            <a:r>
              <a:rPr lang="ko-KR" altLang="en-US" sz="1800" dirty="0" smtClean="0">
                <a:latin typeface="굴림"/>
                <a:ea typeface="굴림"/>
              </a:rPr>
              <a:t>기타</a:t>
            </a:r>
            <a:endParaRPr lang="en-US" altLang="ko-KR" sz="1800" dirty="0" smtClean="0">
              <a:latin typeface="굴림"/>
              <a:ea typeface="굴림"/>
            </a:endParaRPr>
          </a:p>
          <a:p>
            <a:pPr marL="1200150" lvl="3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600" b="1" dirty="0" smtClean="0">
                <a:latin typeface="굴림"/>
                <a:ea typeface="굴림"/>
              </a:rPr>
              <a:t>외부검사 </a:t>
            </a:r>
            <a:r>
              <a:rPr lang="en-US" altLang="ko-KR" sz="1600" b="1" dirty="0" smtClean="0">
                <a:latin typeface="굴림"/>
                <a:ea typeface="굴림"/>
              </a:rPr>
              <a:t>: </a:t>
            </a:r>
            <a:r>
              <a:rPr lang="ko-KR" altLang="en-US" sz="1600" b="1" dirty="0" smtClean="0">
                <a:latin typeface="굴림"/>
                <a:ea typeface="굴림"/>
              </a:rPr>
              <a:t>컨테이너 및 봉인 번호의 확인</a:t>
            </a:r>
            <a:endParaRPr lang="en-US" altLang="ko-KR" sz="1600" b="1" dirty="0" smtClean="0">
              <a:latin typeface="굴림"/>
              <a:ea typeface="굴림"/>
            </a:endParaRPr>
          </a:p>
          <a:p>
            <a:pPr marL="1200150" lvl="3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600" b="1" dirty="0" smtClean="0">
                <a:latin typeface="굴림"/>
                <a:ea typeface="굴림"/>
              </a:rPr>
              <a:t>서류검사 </a:t>
            </a:r>
            <a:r>
              <a:rPr lang="en-US" altLang="ko-KR" sz="1600" b="1" dirty="0" smtClean="0">
                <a:latin typeface="굴림"/>
                <a:ea typeface="굴림"/>
              </a:rPr>
              <a:t>: </a:t>
            </a:r>
            <a:r>
              <a:rPr lang="ko-KR" altLang="en-US" sz="1600" b="1" dirty="0" err="1" smtClean="0">
                <a:latin typeface="굴림"/>
                <a:ea typeface="굴림"/>
              </a:rPr>
              <a:t>검역증</a:t>
            </a:r>
            <a:r>
              <a:rPr lang="en-US" altLang="ko-KR" sz="1600" b="1" dirty="0" smtClean="0">
                <a:latin typeface="굴림"/>
                <a:ea typeface="굴림"/>
              </a:rPr>
              <a:t>, </a:t>
            </a:r>
            <a:r>
              <a:rPr lang="ko-KR" altLang="en-US" sz="1600" b="1" dirty="0" smtClean="0">
                <a:latin typeface="굴림"/>
                <a:ea typeface="굴림"/>
              </a:rPr>
              <a:t>운송통보서</a:t>
            </a:r>
            <a:r>
              <a:rPr lang="en-US" altLang="ko-KR" sz="1600" b="1" dirty="0" smtClean="0">
                <a:latin typeface="굴림"/>
                <a:ea typeface="굴림"/>
              </a:rPr>
              <a:t>, B/L(</a:t>
            </a:r>
            <a:r>
              <a:rPr lang="ko-KR" altLang="en-US" sz="1600" b="1" dirty="0" smtClean="0">
                <a:latin typeface="굴림"/>
                <a:ea typeface="굴림"/>
              </a:rPr>
              <a:t>선하증권</a:t>
            </a:r>
            <a:r>
              <a:rPr lang="en-US" altLang="ko-KR" sz="1600" b="1" dirty="0" smtClean="0">
                <a:latin typeface="굴림"/>
                <a:ea typeface="굴림"/>
              </a:rPr>
              <a:t>)</a:t>
            </a:r>
          </a:p>
          <a:p>
            <a:pPr marL="1200150" lvl="3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600" b="1" dirty="0" smtClean="0">
                <a:latin typeface="굴림"/>
                <a:ea typeface="굴림"/>
              </a:rPr>
              <a:t>표시검사 </a:t>
            </a:r>
            <a:r>
              <a:rPr lang="en-US" altLang="ko-KR" sz="1600" b="1" dirty="0" smtClean="0">
                <a:latin typeface="굴림"/>
                <a:ea typeface="굴림"/>
              </a:rPr>
              <a:t>: </a:t>
            </a:r>
            <a:r>
              <a:rPr lang="ko-KR" altLang="en-US" sz="1600" b="1" dirty="0" smtClean="0">
                <a:latin typeface="굴림"/>
                <a:ea typeface="굴림"/>
              </a:rPr>
              <a:t>가공일</a:t>
            </a:r>
            <a:r>
              <a:rPr lang="en-US" altLang="ko-KR" sz="1600" b="1" dirty="0" smtClean="0">
                <a:latin typeface="굴림"/>
                <a:ea typeface="굴림"/>
              </a:rPr>
              <a:t>, </a:t>
            </a:r>
            <a:r>
              <a:rPr lang="ko-KR" altLang="en-US" sz="1600" b="1" dirty="0" err="1" smtClean="0">
                <a:latin typeface="굴림"/>
                <a:ea typeface="굴림"/>
              </a:rPr>
              <a:t>가공장</a:t>
            </a:r>
            <a:r>
              <a:rPr lang="en-US" altLang="ko-KR" sz="1600" b="1" dirty="0" smtClean="0">
                <a:latin typeface="굴림"/>
                <a:ea typeface="굴림"/>
              </a:rPr>
              <a:t>, </a:t>
            </a:r>
            <a:r>
              <a:rPr lang="ko-KR" altLang="en-US" sz="1600" b="1" dirty="0" smtClean="0">
                <a:latin typeface="굴림"/>
                <a:ea typeface="굴림"/>
              </a:rPr>
              <a:t>유통기한</a:t>
            </a:r>
            <a:r>
              <a:rPr lang="en-US" altLang="ko-KR" sz="1600" b="1" dirty="0">
                <a:latin typeface="굴림"/>
                <a:ea typeface="굴림"/>
              </a:rPr>
              <a:t> </a:t>
            </a:r>
            <a:r>
              <a:rPr lang="ko-KR" altLang="en-US" sz="1600" b="1" dirty="0" smtClean="0">
                <a:latin typeface="굴림"/>
                <a:ea typeface="굴림"/>
              </a:rPr>
              <a:t>등 한글 표시사항</a:t>
            </a:r>
            <a:endParaRPr lang="en-US" altLang="ko-KR" sz="1600" b="1" dirty="0" smtClean="0">
              <a:latin typeface="굴림"/>
              <a:ea typeface="굴림"/>
            </a:endParaRPr>
          </a:p>
          <a:p>
            <a:pPr marL="1200150" lvl="3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600" b="1" dirty="0" smtClean="0">
                <a:latin typeface="굴림"/>
                <a:ea typeface="굴림"/>
              </a:rPr>
              <a:t>관능검사 </a:t>
            </a:r>
            <a:r>
              <a:rPr lang="en-US" altLang="ko-KR" sz="1600" b="1" dirty="0" smtClean="0">
                <a:latin typeface="굴림"/>
                <a:ea typeface="굴림"/>
              </a:rPr>
              <a:t>: </a:t>
            </a:r>
            <a:r>
              <a:rPr lang="ko-KR" altLang="en-US" sz="1600" b="1" dirty="0" smtClean="0">
                <a:latin typeface="굴림"/>
                <a:ea typeface="굴림"/>
              </a:rPr>
              <a:t>부패</a:t>
            </a:r>
            <a:r>
              <a:rPr lang="en-US" altLang="ko-KR" sz="1600" b="1" dirty="0" smtClean="0">
                <a:latin typeface="굴림"/>
                <a:ea typeface="굴림"/>
              </a:rPr>
              <a:t>, </a:t>
            </a:r>
            <a:r>
              <a:rPr lang="ko-KR" altLang="en-US" sz="1600" b="1" dirty="0" smtClean="0">
                <a:latin typeface="굴림"/>
                <a:ea typeface="굴림"/>
              </a:rPr>
              <a:t>변질</a:t>
            </a:r>
            <a:r>
              <a:rPr lang="en-US" altLang="ko-KR" sz="1600" b="1" dirty="0" smtClean="0">
                <a:latin typeface="굴림"/>
                <a:ea typeface="굴림"/>
              </a:rPr>
              <a:t>, </a:t>
            </a:r>
            <a:r>
              <a:rPr lang="ko-KR" altLang="en-US" sz="1600" b="1" dirty="0" smtClean="0">
                <a:latin typeface="굴림"/>
                <a:ea typeface="굴림"/>
              </a:rPr>
              <a:t>성상 등 </a:t>
            </a:r>
            <a:endParaRPr lang="en-US" altLang="ko-KR" sz="1600" b="1" dirty="0" smtClean="0">
              <a:latin typeface="굴림"/>
              <a:ea typeface="굴림"/>
            </a:endParaRPr>
          </a:p>
          <a:p>
            <a:pPr marL="1200150" lvl="3" indent="-342900">
              <a:buClr>
                <a:schemeClr val="tx2"/>
              </a:buClr>
              <a:buFont typeface="Wingdings" pitchFamily="2" charset="2"/>
              <a:buChar char="v"/>
            </a:pPr>
            <a:r>
              <a:rPr lang="ko-KR" altLang="en-US" sz="1600" b="1" dirty="0" smtClean="0">
                <a:latin typeface="굴림"/>
                <a:ea typeface="굴림"/>
              </a:rPr>
              <a:t>기 타</a:t>
            </a:r>
            <a:endParaRPr lang="en-US" altLang="ko-KR" sz="1600" b="1" dirty="0" smtClean="0">
              <a:latin typeface="굴림"/>
              <a:ea typeface="굴림"/>
            </a:endParaRPr>
          </a:p>
          <a:p>
            <a:pPr lvl="1"/>
            <a:endParaRPr lang="en-US" altLang="ko-KR" sz="2000" dirty="0">
              <a:latin typeface="굴림"/>
              <a:ea typeface="굴림"/>
            </a:endParaRPr>
          </a:p>
          <a:p>
            <a:r>
              <a:rPr lang="ko-KR" altLang="en-US" sz="2400" b="1" dirty="0" smtClean="0">
                <a:latin typeface="굴림"/>
                <a:ea typeface="굴림"/>
              </a:rPr>
              <a:t>정밀검사 시료의 채취</a:t>
            </a:r>
            <a:endParaRPr lang="en-US" altLang="ko-KR" sz="2400" b="1" dirty="0" smtClean="0">
              <a:latin typeface="굴림"/>
              <a:ea typeface="굴림"/>
            </a:endParaRPr>
          </a:p>
          <a:p>
            <a:pPr lvl="1"/>
            <a:r>
              <a:rPr lang="ko-KR" altLang="en-US" sz="2000" dirty="0" err="1" smtClean="0">
                <a:latin typeface="굴림"/>
                <a:ea typeface="굴림"/>
              </a:rPr>
              <a:t>검역시행장</a:t>
            </a:r>
            <a:r>
              <a:rPr lang="ko-KR" altLang="en-US" sz="2000" dirty="0" smtClean="0">
                <a:latin typeface="굴림"/>
                <a:ea typeface="굴림"/>
              </a:rPr>
              <a:t> 정보시스템에 의한 무작위 모니터링 등 시료채취</a:t>
            </a:r>
            <a:endParaRPr lang="en-US" altLang="ko-KR" sz="2000" dirty="0" smtClean="0">
              <a:latin typeface="굴림"/>
              <a:ea typeface="굴림"/>
            </a:endParaRPr>
          </a:p>
          <a:p>
            <a:pPr lvl="1"/>
            <a:endParaRPr lang="en-US" altLang="ko-KR" sz="2200" dirty="0">
              <a:latin typeface="굴림"/>
              <a:ea typeface="굴림"/>
            </a:endParaRPr>
          </a:p>
          <a:p>
            <a:r>
              <a:rPr lang="ko-KR" altLang="en-US" sz="2400" b="1" dirty="0" err="1" smtClean="0">
                <a:latin typeface="굴림"/>
                <a:ea typeface="굴림"/>
              </a:rPr>
              <a:t>검역시행장</a:t>
            </a:r>
            <a:r>
              <a:rPr lang="ko-KR" altLang="en-US" sz="2400" b="1" dirty="0" smtClean="0">
                <a:latin typeface="굴림"/>
                <a:ea typeface="굴림"/>
              </a:rPr>
              <a:t> 종사자 및 관계자 방역</a:t>
            </a:r>
            <a:r>
              <a:rPr lang="en-US" altLang="ko-KR" sz="2400" b="1" dirty="0" smtClean="0">
                <a:latin typeface="굴림"/>
                <a:ea typeface="굴림"/>
              </a:rPr>
              <a:t>·</a:t>
            </a:r>
            <a:r>
              <a:rPr lang="ko-KR" altLang="en-US" sz="2400" b="1" dirty="0" smtClean="0">
                <a:latin typeface="굴림"/>
                <a:ea typeface="굴림"/>
              </a:rPr>
              <a:t>위생교육</a:t>
            </a:r>
            <a:endParaRPr lang="en-US" altLang="ko-KR" sz="2400" b="1" dirty="0" smtClean="0">
              <a:latin typeface="굴림"/>
              <a:ea typeface="굴림"/>
            </a:endParaRPr>
          </a:p>
          <a:p>
            <a:pPr lvl="1"/>
            <a:r>
              <a:rPr lang="ko-KR" altLang="en-US" sz="2000" dirty="0" smtClean="0">
                <a:latin typeface="굴림"/>
                <a:ea typeface="굴림"/>
              </a:rPr>
              <a:t>관련 법령에 의한 분기별 </a:t>
            </a:r>
            <a:r>
              <a:rPr lang="en-US" altLang="ko-KR" sz="2000" dirty="0" smtClean="0">
                <a:latin typeface="굴림"/>
                <a:ea typeface="굴림"/>
              </a:rPr>
              <a:t>1</a:t>
            </a:r>
            <a:r>
              <a:rPr lang="ko-KR" altLang="en-US" sz="2000" dirty="0" smtClean="0">
                <a:latin typeface="굴림"/>
                <a:ea typeface="굴림"/>
              </a:rPr>
              <a:t>회 이상 교육 실시</a:t>
            </a:r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수입식용 축산물 </a:t>
            </a:r>
            <a:r>
              <a:rPr lang="ko-KR" altLang="en-US" dirty="0" err="1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검역검사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 사업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27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 bwMode="auto">
          <a:xfrm>
            <a:off x="621608" y="5013176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컨테이너 </a:t>
            </a: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검사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2637832" y="5013176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표시검사</a:t>
            </a:r>
          </a:p>
        </p:txBody>
      </p:sp>
      <p:pic>
        <p:nvPicPr>
          <p:cNvPr id="56321" name="Picture 1" descr="X:\05-수입축산물 검역\20090811-관리수의사의하루-축산경제-세미냉장\DSC08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84" y="1772816"/>
            <a:ext cx="2001560" cy="2989984"/>
          </a:xfrm>
          <a:prstGeom prst="rect">
            <a:avLst/>
          </a:prstGeom>
          <a:noFill/>
        </p:spPr>
      </p:pic>
      <p:pic>
        <p:nvPicPr>
          <p:cNvPr id="56322" name="Picture 2" descr="X:\05-수입축산물 검역\20090811-관리수의사의하루-축산경제-세미냉장\서류-현물검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816" y="1772816"/>
            <a:ext cx="2012059" cy="3005668"/>
          </a:xfrm>
          <a:prstGeom prst="rect">
            <a:avLst/>
          </a:prstGeom>
          <a:noFill/>
        </p:spPr>
      </p:pic>
      <p:pic>
        <p:nvPicPr>
          <p:cNvPr id="56323" name="Picture 3" descr="X:\05-수입축산물 검역\20090811-관리수의사의하루-축산경제-세미냉장\온도측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2048" y="1772816"/>
            <a:ext cx="2024225" cy="3023842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 bwMode="auto">
          <a:xfrm>
            <a:off x="4726064" y="5013176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심부온도검사</a:t>
            </a: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6324" name="Picture 4" descr="X:\05-수입축산물 검역\20090811-관리수의사의하루-축산경제-세미냉장\냉동절단온도측정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0280" y="1772816"/>
            <a:ext cx="2024556" cy="3024336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 bwMode="auto">
          <a:xfrm>
            <a:off x="6876256" y="5013176"/>
            <a:ext cx="165618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맑은 고딕" pitchFamily="50" charset="-127"/>
                <a:ea typeface="맑은 고딕" pitchFamily="50" charset="-127"/>
              </a:rPr>
              <a:t>절단검사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172200" cy="563563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수입식용 축산물 </a:t>
            </a:r>
            <a:r>
              <a:rPr lang="ko-KR" altLang="en-US" dirty="0" err="1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검역검사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 사업</a:t>
            </a:r>
            <a:endParaRPr lang="ko-KR" altLang="en-US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931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329159"/>
            <a:ext cx="3816424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eaLnBrk="0" latinLnBrk="0" hangingPunct="0">
              <a:defRPr/>
            </a:pPr>
            <a:r>
              <a:rPr kumimoji="0" lang="ko-KR" altLang="en-US" sz="3200" dirty="0" smtClean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가축질병 정보 </a:t>
            </a:r>
            <a:r>
              <a:rPr kumimoji="0" lang="ko-KR" altLang="en-US" sz="3200" dirty="0">
                <a:solidFill>
                  <a:srgbClr val="000000"/>
                </a:solidFill>
                <a:latin typeface="HY울릉도B" pitchFamily="18" charset="-127"/>
                <a:ea typeface="HY울릉도B" pitchFamily="18" charset="-127"/>
              </a:rPr>
              <a:t>제공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287" y="2862984"/>
            <a:ext cx="2486137" cy="33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Z:\01-정기간행물\1-편집\2012년\9월호\1\표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1562" y="2708920"/>
            <a:ext cx="2600598" cy="3489835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603765" y="1124745"/>
            <a:ext cx="789585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월간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방역위생</a:t>
            </a:r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발행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000" dirty="0" smtClean="0">
                <a:latin typeface="굴림"/>
                <a:ea typeface="굴림"/>
              </a:rPr>
              <a:t>매월 </a:t>
            </a:r>
            <a:r>
              <a:rPr lang="en-US" altLang="ko-KR" sz="2000" dirty="0" smtClean="0">
                <a:latin typeface="굴림"/>
                <a:ea typeface="굴림"/>
              </a:rPr>
              <a:t>17</a:t>
            </a:r>
            <a:r>
              <a:rPr lang="ko-KR" altLang="en-US" sz="2000" dirty="0" smtClean="0">
                <a:latin typeface="굴림"/>
                <a:ea typeface="굴림"/>
              </a:rPr>
              <a:t>천부 제작</a:t>
            </a:r>
            <a:r>
              <a:rPr lang="en-US" altLang="ko-KR" sz="2000" dirty="0" smtClean="0">
                <a:latin typeface="굴림"/>
                <a:ea typeface="굴림"/>
              </a:rPr>
              <a:t>, </a:t>
            </a:r>
            <a:r>
              <a:rPr lang="ko-KR" altLang="en-US" sz="2000" dirty="0" smtClean="0">
                <a:latin typeface="굴림"/>
                <a:ea typeface="굴림"/>
              </a:rPr>
              <a:t>축산농가 ∙ 유관기관 등에 우편 ∙ 직접 배부</a:t>
            </a:r>
            <a:endParaRPr lang="en-US" altLang="ko-KR" sz="2000" dirty="0" smtClean="0">
              <a:latin typeface="굴림"/>
              <a:ea typeface="굴림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29</a:t>
            </a:fld>
            <a:endParaRPr lang="en-US" altLang="ko-KR" dirty="0"/>
          </a:p>
        </p:txBody>
      </p:sp>
      <p:pic>
        <p:nvPicPr>
          <p:cNvPr id="2049" name="Picture 1" descr="Z:\01-정기간행물\1-편집\2012년\10월호\1\1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67" y="2276872"/>
            <a:ext cx="2897629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>
                <a:latin typeface="HY울릉도B" pitchFamily="18" charset="-127"/>
                <a:ea typeface="HY울릉도B" pitchFamily="18" charset="-127"/>
              </a:rPr>
              <a:t>기관소개</a:t>
            </a:r>
            <a:endParaRPr lang="ko-KR" altLang="en-US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7" name="Text Box 39"/>
          <p:cNvSpPr txBox="1">
            <a:spLocks noChangeArrowheads="1"/>
          </p:cNvSpPr>
          <p:nvPr/>
        </p:nvSpPr>
        <p:spPr bwMode="black">
          <a:xfrm>
            <a:off x="3136437" y="2436224"/>
            <a:ext cx="46039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설립근거</a:t>
            </a:r>
            <a:r>
              <a:rPr lang="en-US" altLang="ko-KR" sz="2400" b="1" dirty="0" smtClean="0">
                <a:latin typeface="HY울릉도B" pitchFamily="18" charset="-127"/>
                <a:ea typeface="HY울릉도B" pitchFamily="18" charset="-127"/>
              </a:rPr>
              <a:t>, </a:t>
            </a: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목표</a:t>
            </a:r>
            <a:r>
              <a:rPr lang="en-US" altLang="ko-KR" sz="2400" b="1" dirty="0" smtClean="0">
                <a:latin typeface="HY울릉도B" pitchFamily="18" charset="-127"/>
                <a:ea typeface="HY울릉도B" pitchFamily="18" charset="-127"/>
              </a:rPr>
              <a:t>, </a:t>
            </a: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연혁</a:t>
            </a:r>
            <a:endParaRPr lang="en-US" altLang="ko-KR" sz="2400" b="1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black">
          <a:xfrm>
            <a:off x="3131840" y="3305080"/>
            <a:ext cx="48965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 smtClean="0"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400" b="1" dirty="0" err="1" smtClean="0">
                <a:latin typeface="HY울릉도B" pitchFamily="18" charset="-127"/>
                <a:ea typeface="HY울릉도B" pitchFamily="18" charset="-127"/>
              </a:rPr>
              <a:t>주요사업</a:t>
            </a:r>
            <a:endParaRPr lang="en-US" altLang="ko-KR" sz="2400" b="1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black">
          <a:xfrm>
            <a:off x="3151936" y="4149080"/>
            <a:ext cx="3227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 조직 및 정원현황</a:t>
            </a:r>
            <a:endParaRPr lang="en-US" altLang="ko-KR" sz="2400" b="1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08168" y="4175551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3</a:t>
            </a:r>
            <a:endParaRPr lang="ko-KR" alt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708168" y="3356992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2</a:t>
            </a:r>
            <a:endParaRPr lang="ko-KR" alt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699792" y="2492896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1</a:t>
            </a:r>
            <a:endParaRPr lang="ko-KR" altLang="en-US" sz="2000" b="1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4"/>
          </p:nvPr>
        </p:nvSpPr>
        <p:spPr>
          <a:xfrm>
            <a:off x="8077472" y="6436568"/>
            <a:ext cx="959024" cy="304800"/>
          </a:xfrm>
        </p:spPr>
        <p:txBody>
          <a:bodyPr/>
          <a:lstStyle/>
          <a:p>
            <a:fld id="{EE4B81CC-D693-4065-AAA8-32586689BFEF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10" name="Text Box 39"/>
          <p:cNvSpPr txBox="1">
            <a:spLocks noChangeArrowheads="1"/>
          </p:cNvSpPr>
          <p:nvPr/>
        </p:nvSpPr>
        <p:spPr bwMode="black">
          <a:xfrm>
            <a:off x="3143240" y="4143380"/>
            <a:ext cx="3227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 조직 및 정원현황</a:t>
            </a:r>
            <a:endParaRPr lang="en-US" altLang="ko-KR" sz="2400" b="1" dirty="0"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12" y="5000636"/>
            <a:ext cx="432048" cy="400110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4</a:t>
            </a:r>
            <a:endParaRPr lang="ko-KR" altLang="en-US" sz="2000" b="1" dirty="0"/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black">
          <a:xfrm>
            <a:off x="3143240" y="4929198"/>
            <a:ext cx="32273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 </a:t>
            </a:r>
            <a:r>
              <a:rPr lang="ko-KR" altLang="en-US" sz="2400" b="1" dirty="0" smtClean="0">
                <a:latin typeface="HY울릉도B" pitchFamily="18" charset="-127"/>
                <a:ea typeface="HY울릉도B" pitchFamily="18" charset="-127"/>
              </a:rPr>
              <a:t>직원의 채용 계획</a:t>
            </a:r>
            <a:endParaRPr lang="en-US" altLang="ko-KR" sz="2400" b="1" dirty="0">
              <a:latin typeface="HY울릉도B" pitchFamily="18" charset="-127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0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2428868"/>
            <a:ext cx="7895852" cy="373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072494" cy="2000264"/>
          </a:xfrm>
        </p:spPr>
        <p:txBody>
          <a:bodyPr/>
          <a:lstStyle/>
          <a:p>
            <a:pPr lvl="0"/>
            <a:r>
              <a:rPr kumimoji="1" lang="ko-KR" altLang="en-US" sz="20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  <a:t>직원채용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  <a:t/>
            </a:r>
            <a:br>
              <a:rPr kumimoji="1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</a:br>
            <a:r>
              <a:rPr kumimoji="1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  <a:t/>
            </a:r>
            <a:br>
              <a:rPr kumimoji="1"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</a:br>
            <a:r>
              <a:rPr kumimoji="1"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굴림" pitchFamily="50" charset="-127"/>
              </a:rPr>
              <a:t>특별채용 시행계획 공고</a:t>
            </a:r>
            <a: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/>
            </a:r>
            <a:b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</a:br>
            <a:r>
              <a:rPr kumimoji="1" lang="en-US" altLang="ko-KR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2013</a:t>
            </a:r>
            <a:r>
              <a:rPr kumimoji="1" lang="ko-KR" altLang="en-US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년도 직원 특별채용 시행계획을 다음과 같이 공고합니다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.</a:t>
            </a:r>
            <a:r>
              <a:rPr kumimoji="1" lang="en-US" altLang="ko-KR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/>
            </a:r>
            <a:br>
              <a:rPr kumimoji="1" lang="en-US" altLang="ko-KR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</a:br>
            <a:r>
              <a:rPr kumimoji="1" lang="en-US" altLang="ko-KR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2013</a:t>
            </a:r>
            <a:r>
              <a:rPr kumimoji="1" lang="ko-KR" altLang="en-US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년 월 일 가축위생방역지원본부장</a:t>
            </a:r>
            <a: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/>
            </a:r>
            <a:b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</a:br>
            <a: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t/>
            </a:r>
            <a:br>
              <a:rPr kumimoji="1" lang="ko-KR" altLang="en-US" sz="1000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</a:br>
            <a:r>
              <a:rPr kumimoji="1" lang="en-US" altLang="ko-KR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1. </a:t>
            </a:r>
            <a:r>
              <a:rPr kumimoji="1" lang="ko-KR" altLang="en-US" sz="1400" b="1" dirty="0" smtClean="0">
                <a:solidFill>
                  <a:srgbClr val="000000"/>
                </a:solidFill>
                <a:latin typeface="굴림" pitchFamily="50" charset="-127"/>
                <a:ea typeface="맑은 고딕" pitchFamily="50" charset="-127"/>
              </a:rPr>
              <a:t>채용계획</a:t>
            </a:r>
            <a:endParaRPr lang="ko-KR" altLang="en-US" sz="1400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30</a:t>
            </a:fld>
            <a:endParaRPr lang="en-US" altLang="ko-KR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642910" y="2643180"/>
          <a:ext cx="8001056" cy="3889578"/>
        </p:xfrm>
        <a:graphic>
          <a:graphicData uri="http://schemas.openxmlformats.org/drawingml/2006/table">
            <a:tbl>
              <a:tblPr/>
              <a:tblGrid>
                <a:gridCol w="1405591"/>
                <a:gridCol w="1051735"/>
                <a:gridCol w="2771865"/>
                <a:gridCol w="2771865"/>
              </a:tblGrid>
              <a:tr h="35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구 분</a:t>
                      </a: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맑은 고딕"/>
                        </a:rPr>
                        <a:t>직 급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인 원</a:t>
                      </a: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맑은 고딕"/>
                        </a:rPr>
                        <a:t>채용지역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맑은 고딕"/>
                        </a:rPr>
                        <a:t>계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00</a:t>
                      </a:r>
                      <a:r>
                        <a:rPr lang="ko-KR" altLang="en-US" sz="1000" b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</a:rPr>
                        <a:t>일반직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급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본부 및 도본부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</a:rPr>
                        <a:t>방역직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급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강원도본부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충북도본부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충남도본부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b="1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1">
                          <a:solidFill>
                            <a:srgbClr val="000000"/>
                          </a:solidFill>
                          <a:latin typeface="맑은 고딕"/>
                        </a:rPr>
                        <a:t>경북도본부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경남도본부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</a:rPr>
                        <a:t>위생직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7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급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경기도본부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인턴직</a:t>
                      </a: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</a:rPr>
                        <a:t>경기도본부 관할사무소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98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0</a:t>
                      </a:r>
                      <a:r>
                        <a:rPr lang="ko-KR" altLang="en-US" sz="1000" i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명</a:t>
                      </a:r>
                      <a:endParaRPr lang="ko-KR" altLang="en-US" sz="8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i="1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경남도본부</a:t>
                      </a:r>
                      <a:r>
                        <a:rPr lang="ko-KR" altLang="en-US" sz="1000" i="1" dirty="0">
                          <a:solidFill>
                            <a:srgbClr val="000000"/>
                          </a:solidFill>
                          <a:latin typeface="맑은 고딕"/>
                        </a:rPr>
                        <a:t> 관할사무소</a:t>
                      </a:r>
                      <a:endParaRPr lang="ko-KR" altLang="en-US" sz="8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71894" marR="71894" marT="35947" marB="3594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1340769"/>
            <a:ext cx="789585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31</a:t>
            </a:fld>
            <a:endParaRPr lang="en-US" altLang="ko-KR"/>
          </a:p>
        </p:txBody>
      </p:sp>
      <p:sp>
        <p:nvSpPr>
          <p:cNvPr id="5" name="직사각형 4"/>
          <p:cNvSpPr/>
          <p:nvPr/>
        </p:nvSpPr>
        <p:spPr>
          <a:xfrm>
            <a:off x="285720" y="856357"/>
            <a:ext cx="85725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/>
              <a:t>가</a:t>
            </a:r>
            <a:r>
              <a:rPr lang="en-US" altLang="ko-KR" sz="1600" b="1" dirty="0" smtClean="0"/>
              <a:t>. </a:t>
            </a:r>
            <a:r>
              <a:rPr lang="ko-KR" altLang="en-US" sz="1600" b="1" dirty="0" smtClean="0"/>
              <a:t>공통사항</a:t>
            </a:r>
            <a:endParaRPr lang="ko-KR" altLang="en-US" sz="1600" dirty="0" smtClean="0"/>
          </a:p>
          <a:p>
            <a:pPr>
              <a:lnSpc>
                <a:spcPct val="150000"/>
              </a:lnSpc>
            </a:pPr>
            <a:r>
              <a:rPr lang="ko-KR" altLang="en-US" sz="1600" dirty="0" smtClean="0"/>
              <a:t>○ 공기업</a:t>
            </a:r>
            <a:r>
              <a:rPr lang="en-US" altLang="ko-KR" sz="1600" dirty="0" smtClean="0"/>
              <a:t>·</a:t>
            </a:r>
            <a:r>
              <a:rPr lang="ko-KR" altLang="en-US" sz="1600" dirty="0" err="1" smtClean="0"/>
              <a:t>준정부기관의</a:t>
            </a:r>
            <a:r>
              <a:rPr lang="ko-KR" altLang="en-US" sz="1600" dirty="0" smtClean="0"/>
              <a:t> 인사운영에 관한 지침 제</a:t>
            </a:r>
            <a:r>
              <a:rPr lang="en-US" altLang="ko-KR" sz="1600" dirty="0" smtClean="0"/>
              <a:t>5</a:t>
            </a:r>
            <a:r>
              <a:rPr lang="ko-KR" altLang="en-US" sz="1600" dirty="0" smtClean="0"/>
              <a:t>조에 의거 국가유공자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장애인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여성</a:t>
            </a:r>
            <a:r>
              <a:rPr lang="en-US" altLang="ko-KR" sz="1600" dirty="0" smtClean="0"/>
              <a:t>, </a:t>
            </a:r>
            <a:r>
              <a:rPr lang="ko-KR" altLang="en-US" sz="1600" dirty="0" err="1" smtClean="0"/>
              <a:t>비수도권</a:t>
            </a:r>
            <a:r>
              <a:rPr lang="ko-KR" altLang="en-US" sz="1600" dirty="0" smtClean="0"/>
              <a:t> 지역인재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고졸자 우대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/>
              <a:t>○ 적격자가 없을 경우에는 합격자를 선발하지 않을 수 있음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/>
              <a:t>○ 가축위생방역지원본부 인사규정 제</a:t>
            </a:r>
            <a:r>
              <a:rPr lang="en-US" altLang="ko-KR" sz="1600" dirty="0" smtClean="0"/>
              <a:t>15</a:t>
            </a:r>
            <a:r>
              <a:rPr lang="ko-KR" altLang="en-US" sz="1600" dirty="0" smtClean="0"/>
              <a:t>조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결격사유</a:t>
            </a:r>
            <a:r>
              <a:rPr lang="en-US" altLang="ko-KR" sz="1600" dirty="0" smtClean="0"/>
              <a:t>)</a:t>
            </a:r>
            <a:r>
              <a:rPr lang="ko-KR" altLang="en-US" sz="1600" dirty="0" smtClean="0"/>
              <a:t>에 해당하는 자는 응시할 수 없습니다</a:t>
            </a:r>
            <a:r>
              <a:rPr lang="en-US" altLang="ko-KR" sz="1600" dirty="0" smtClean="0"/>
              <a:t>.</a:t>
            </a:r>
            <a:endParaRPr lang="ko-KR" altLang="en-US" sz="1600" dirty="0" smtClean="0"/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1. </a:t>
            </a:r>
            <a:r>
              <a:rPr lang="ko-KR" altLang="en-US" sz="1600" dirty="0" smtClean="0"/>
              <a:t>금치산자 또는 한정치산자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2. </a:t>
            </a:r>
            <a:r>
              <a:rPr lang="ko-KR" altLang="en-US" sz="1600" dirty="0" smtClean="0"/>
              <a:t>파산자로서 복권되지 아니한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3. </a:t>
            </a:r>
            <a:r>
              <a:rPr lang="ko-KR" altLang="en-US" sz="1600" dirty="0" smtClean="0"/>
              <a:t>금고이상의 형을 받고 그 집행이 종료되거나 집행을 받지 아니하기로 확정된 후 </a:t>
            </a:r>
            <a:r>
              <a:rPr lang="en-US" altLang="ko-KR" sz="1600" dirty="0" smtClean="0"/>
              <a:t>5</a:t>
            </a:r>
            <a:r>
              <a:rPr lang="ko-KR" altLang="en-US" sz="1600" dirty="0" smtClean="0"/>
              <a:t>년을 경과하지 아니한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4. </a:t>
            </a:r>
            <a:r>
              <a:rPr lang="ko-KR" altLang="en-US" sz="1600" dirty="0" smtClean="0"/>
              <a:t>금고이상의 형을 받고 그 집행유예의 기간이 완료된 날로부터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년을 경과하지 아니한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5. </a:t>
            </a:r>
            <a:r>
              <a:rPr lang="ko-KR" altLang="en-US" sz="1600" dirty="0" smtClean="0"/>
              <a:t>금고이상의 형의 선고유예를 받은 경우에 그 </a:t>
            </a:r>
            <a:r>
              <a:rPr lang="ko-KR" altLang="en-US" sz="1600" dirty="0" err="1" smtClean="0"/>
              <a:t>선고유예기간중에</a:t>
            </a:r>
            <a:r>
              <a:rPr lang="ko-KR" altLang="en-US" sz="1600" dirty="0" smtClean="0"/>
              <a:t> 있는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6. </a:t>
            </a:r>
            <a:r>
              <a:rPr lang="ko-KR" altLang="en-US" sz="1600" dirty="0" smtClean="0"/>
              <a:t>법원의 판결 또는 다른 법률에 의하여 자격이 상실 또는 정지된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6</a:t>
            </a:r>
            <a:r>
              <a:rPr lang="ko-KR" altLang="en-US" sz="1600" dirty="0" smtClean="0"/>
              <a:t>의</a:t>
            </a:r>
            <a:r>
              <a:rPr lang="en-US" altLang="ko-KR" sz="1600" dirty="0" smtClean="0"/>
              <a:t>1.</a:t>
            </a:r>
            <a:r>
              <a:rPr lang="ko-KR" altLang="en-US" sz="1600" dirty="0" smtClean="0"/>
              <a:t>「형법」 제</a:t>
            </a:r>
            <a:r>
              <a:rPr lang="en-US" altLang="ko-KR" sz="1600" dirty="0" smtClean="0"/>
              <a:t>355</a:t>
            </a:r>
            <a:r>
              <a:rPr lang="ko-KR" altLang="en-US" sz="1600" dirty="0" smtClean="0"/>
              <a:t>조 및 제</a:t>
            </a:r>
            <a:r>
              <a:rPr lang="en-US" altLang="ko-KR" sz="1600" dirty="0" smtClean="0"/>
              <a:t>356</a:t>
            </a:r>
            <a:r>
              <a:rPr lang="ko-KR" altLang="en-US" sz="1600" dirty="0" smtClean="0"/>
              <a:t>조에 규정된 횡령 및 배임으로 죄를 범한 자로서 </a:t>
            </a:r>
            <a:r>
              <a:rPr lang="en-US" altLang="ko-KR" sz="1600" dirty="0" smtClean="0"/>
              <a:t>300</a:t>
            </a:r>
            <a:r>
              <a:rPr lang="ko-KR" altLang="en-US" sz="1600" dirty="0" smtClean="0"/>
              <a:t>만원이상의 벌금형을 </a:t>
            </a:r>
            <a:r>
              <a:rPr lang="ko-KR" altLang="en-US" sz="1600" dirty="0" err="1" smtClean="0"/>
              <a:t>선고받고</a:t>
            </a:r>
            <a:r>
              <a:rPr lang="ko-KR" altLang="en-US" sz="1600" dirty="0" smtClean="0"/>
              <a:t> 그 형이 확정된 후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년이 지나지 아니한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7. </a:t>
            </a:r>
            <a:r>
              <a:rPr lang="ko-KR" altLang="en-US" sz="1600" dirty="0" smtClean="0"/>
              <a:t>징계에 의하여 파면의 처분을 받은 때로부터 </a:t>
            </a:r>
            <a:r>
              <a:rPr lang="en-US" altLang="ko-KR" sz="1600" dirty="0" smtClean="0"/>
              <a:t>5</a:t>
            </a:r>
            <a:r>
              <a:rPr lang="ko-KR" altLang="en-US" sz="1600" dirty="0" smtClean="0"/>
              <a:t>년을 경과하지 아니한 자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/>
              <a:t>8. </a:t>
            </a:r>
            <a:r>
              <a:rPr lang="ko-KR" altLang="en-US" sz="1600" dirty="0" smtClean="0"/>
              <a:t>징계에 의하여 해임의 처분을 받은 때로부터 </a:t>
            </a:r>
            <a:r>
              <a:rPr lang="en-US" altLang="ko-KR" sz="1600" dirty="0" smtClean="0"/>
              <a:t>3</a:t>
            </a:r>
            <a:r>
              <a:rPr lang="ko-KR" altLang="en-US" sz="1600" dirty="0" smtClean="0"/>
              <a:t>년을 경과하지 아니한 자</a:t>
            </a:r>
            <a:endParaRPr lang="ko-KR" altLang="en-US" sz="1600" dirty="0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304800" y="357166"/>
            <a:ext cx="6172200" cy="358797"/>
          </a:xfrm>
        </p:spPr>
        <p:txBody>
          <a:bodyPr/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>2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응시자격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1340769"/>
            <a:ext cx="789585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32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304800" y="357166"/>
            <a:ext cx="6172200" cy="358797"/>
          </a:xfrm>
        </p:spPr>
        <p:txBody>
          <a:bodyPr/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 나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직종별 응시자격요건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428596" y="1274912"/>
          <a:ext cx="8286807" cy="5227907"/>
        </p:xfrm>
        <a:graphic>
          <a:graphicData uri="http://schemas.openxmlformats.org/drawingml/2006/table">
            <a:tbl>
              <a:tblPr/>
              <a:tblGrid>
                <a:gridCol w="1029080"/>
                <a:gridCol w="7257727"/>
              </a:tblGrid>
              <a:tr h="322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구분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자격요건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</a:rPr>
                        <a:t>일반직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□ 다음 각 호의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에 해당하는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고졸이상의 학력소지자로서 해당업무수행이 가능하다고 판단되는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공무원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8</a:t>
                      </a: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급이하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 또는 농림부산하단체 및 정부투자기관 직원으로 재직한 자로서 그 경력이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5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년 이상인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경력 및 기타자격으로 </a:t>
                      </a: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상기요건에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 상응하는 자격이 있다고 본부장이 인정하는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3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맑은 고딕"/>
                        </a:rPr>
                        <a:t>방역직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□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종이상의 운전면허증을 소지한 자로서 다음 각 호의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에 해당하는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1.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고등교육법에 의한 전문대학 이상의 대학에서 수의학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축산학 또는 생물학 분야를 전공하고 졸업한 자 또는 이와 동등이상의 학력을 가진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2.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국가기술자격법에 의한 수의사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축산산업기사 이상의 자격을 취득한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3.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방역관련행정기관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국가 또는 지방자치단체와 그 소속기관에 한함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) 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또는 축산관련단체에서 가축방역에 관한 업무에 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년 이상 직접 종사하고 있는 자로서 당해 기관의 장이 추천한 자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.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17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맑은 고딕"/>
                        </a:rPr>
                        <a:t>위생직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□ 다음 각 호의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에 해당하는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고등교육법 제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조에 따른 학교에서 수의학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축산학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 err="1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식품학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생물학 분야의 학과 또는 학부를 이수하여 졸업한 자 또는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이와 동등이상의 자격이 있는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국가기술자격법에 의한 수의사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축산산업기사이상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,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축산기능사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,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식육처리기능사 자격을 취득한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축산물위생관련 행정기관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국가 또는 자치단체 소속기관에 한함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)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에서 위생에 관한 업무에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년 이상 직접 종사하고 있는 자로서 당해 기관의 장이 추천한 자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.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0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>
                          <a:solidFill>
                            <a:srgbClr val="000000"/>
                          </a:solidFill>
                          <a:latin typeface="맑은 고딕"/>
                        </a:rPr>
                        <a:t>인턴직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□ 만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29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세 이하인 자로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종이상의 운전면허증을 소지한 자로서 다음 각 호의 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</a:rPr>
                        <a:t>에 해당하는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고등교육법에 의한 전문대학 이상의 대학에서 수의학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축산학 또는 생물학 분야를 전공하고 졸업한 자 또는 이와 동등이상의 학력을 가진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2.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국가기술자격법에 의한 수의사</a:t>
                      </a: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축산기사 이상의 자격을 취득한 자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46132" marR="46132" marT="23066" marB="2306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1340769"/>
            <a:ext cx="789585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33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6172200" cy="500066"/>
          </a:xfrm>
        </p:spPr>
        <p:txBody>
          <a:bodyPr/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>  </a:t>
            </a:r>
            <a:r>
              <a:rPr lang="en-US" altLang="ko-KR" sz="2000" b="1" dirty="0" smtClean="0"/>
              <a:t>,</a:t>
            </a:r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571472" y="214290"/>
            <a:ext cx="778674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 smtClean="0"/>
              <a:t>다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전형방법 </a:t>
            </a:r>
            <a:r>
              <a:rPr lang="en-US" altLang="ko-KR" sz="1400" b="1" dirty="0" smtClean="0"/>
              <a:t>: </a:t>
            </a: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ko-KR" altLang="en-US" sz="1200" b="1" dirty="0" smtClean="0"/>
              <a:t>서류전형 </a:t>
            </a:r>
            <a:r>
              <a:rPr lang="ko-KR" altLang="en-US" sz="1200" b="1" dirty="0" smtClean="0"/>
              <a:t>및 면접시험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endParaRPr lang="en-US" altLang="ko-KR" sz="1200" b="1" dirty="0" smtClean="0"/>
          </a:p>
          <a:p>
            <a:pPr>
              <a:lnSpc>
                <a:spcPct val="150000"/>
              </a:lnSpc>
            </a:pPr>
            <a:r>
              <a:rPr lang="ko-KR" altLang="en-US" sz="1400" b="1" dirty="0" smtClean="0"/>
              <a:t>라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제출서류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① 응시원서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사진부착</a:t>
            </a:r>
            <a:r>
              <a:rPr lang="en-US" altLang="ko-KR" sz="1200" dirty="0" smtClean="0"/>
              <a:t>) 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반명함판 사진 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② 이력서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사진부착</a:t>
            </a:r>
            <a:r>
              <a:rPr lang="en-US" altLang="ko-KR" sz="1200" dirty="0" smtClean="0"/>
              <a:t>), </a:t>
            </a:r>
            <a:r>
              <a:rPr lang="ko-KR" altLang="en-US" sz="1200" dirty="0" smtClean="0"/>
              <a:t>자기소개서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③ 최종학력증명서 및 성적증명서 각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④ 기본증명서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.(</a:t>
            </a:r>
            <a:r>
              <a:rPr lang="ko-KR" altLang="en-US" sz="1200" dirty="0" smtClean="0"/>
              <a:t>동사무소 발급</a:t>
            </a:r>
            <a:r>
              <a:rPr lang="en-US" altLang="ko-KR" sz="1200" dirty="0" smtClean="0"/>
              <a:t>)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⑤ 자격증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운전면허증 사본 각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⑥ 주민등록등본 및 주민등록초본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병역사항기록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각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⑦ 채용신체검사서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국</a:t>
            </a:r>
            <a:r>
              <a:rPr lang="en-US" altLang="ko-KR" sz="1200" dirty="0" smtClean="0"/>
              <a:t>·</a:t>
            </a:r>
            <a:r>
              <a:rPr lang="ko-KR" altLang="en-US" sz="1200" dirty="0" smtClean="0"/>
              <a:t>공</a:t>
            </a:r>
            <a:r>
              <a:rPr lang="en-US" altLang="ko-KR" sz="1200" dirty="0" smtClean="0"/>
              <a:t>·</a:t>
            </a:r>
            <a:r>
              <a:rPr lang="ko-KR" altLang="en-US" sz="1200" dirty="0" smtClean="0"/>
              <a:t>사립종합병원</a:t>
            </a:r>
            <a:r>
              <a:rPr lang="en-US" altLang="ko-KR" sz="1200" dirty="0" smtClean="0"/>
              <a:t>) 1</a:t>
            </a:r>
            <a:r>
              <a:rPr lang="ko-KR" altLang="en-US" sz="1200" dirty="0" smtClean="0"/>
              <a:t>통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경력증명서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※ </a:t>
            </a:r>
            <a:r>
              <a:rPr lang="ko-KR" altLang="en-US" sz="1200" dirty="0" smtClean="0"/>
              <a:t>제출서류 중 ⑦은 서류전형 합격자에 한하여 </a:t>
            </a:r>
            <a:r>
              <a:rPr lang="ko-KR" altLang="en-US" sz="1200" dirty="0" err="1" smtClean="0"/>
              <a:t>면접시</a:t>
            </a:r>
            <a:r>
              <a:rPr lang="ko-KR" altLang="en-US" sz="1200" dirty="0" smtClean="0"/>
              <a:t> 지참 제출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※ </a:t>
            </a:r>
            <a:r>
              <a:rPr lang="ko-KR" altLang="en-US" sz="1200" dirty="0" smtClean="0"/>
              <a:t>장애인 및 국가보훈대상자는 이를 증명할 수 있는 관련 서류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부</a:t>
            </a:r>
          </a:p>
          <a:p>
            <a:pPr>
              <a:lnSpc>
                <a:spcPct val="150000"/>
              </a:lnSpc>
            </a:pPr>
            <a:endParaRPr lang="en-US" altLang="ko-KR" sz="1200" b="1" dirty="0" smtClean="0"/>
          </a:p>
          <a:p>
            <a:pPr>
              <a:lnSpc>
                <a:spcPct val="150000"/>
              </a:lnSpc>
            </a:pPr>
            <a:r>
              <a:rPr lang="ko-KR" altLang="en-US" sz="1400" b="1" dirty="0" smtClean="0"/>
              <a:t>아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전형일정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서류접수 마감시한 </a:t>
            </a:r>
            <a:r>
              <a:rPr lang="en-US" altLang="ko-KR" sz="1200" dirty="0" smtClean="0"/>
              <a:t>※ </a:t>
            </a:r>
            <a:r>
              <a:rPr lang="ko-KR" altLang="en-US" sz="1200" dirty="0" smtClean="0"/>
              <a:t>우편접수의 경우 </a:t>
            </a:r>
            <a:r>
              <a:rPr lang="ko-KR" altLang="en-US" sz="1200" u="sng" dirty="0" smtClean="0"/>
              <a:t>접수마감일 </a:t>
            </a:r>
            <a:r>
              <a:rPr lang="ko-KR" altLang="en-US" sz="1200" u="sng" dirty="0" err="1" smtClean="0"/>
              <a:t>도착분에</a:t>
            </a:r>
            <a:r>
              <a:rPr lang="ko-KR" altLang="en-US" sz="1200" u="sng" dirty="0" smtClean="0"/>
              <a:t> 한함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접수처 </a:t>
            </a:r>
            <a:r>
              <a:rPr lang="en-US" altLang="ko-KR" sz="1200" dirty="0" smtClean="0"/>
              <a:t>: </a:t>
            </a:r>
            <a:r>
              <a:rPr lang="ko-KR" altLang="en-US" sz="1200" dirty="0" smtClean="0"/>
              <a:t>경기도 안양시 동안구 평촌대로 </a:t>
            </a:r>
            <a:r>
              <a:rPr lang="en-US" altLang="ko-KR" sz="1200" dirty="0" smtClean="0"/>
              <a:t>212</a:t>
            </a:r>
            <a:r>
              <a:rPr lang="ko-KR" altLang="en-US" sz="1200" dirty="0" err="1" smtClean="0"/>
              <a:t>번길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55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가축위생방역지원본부 인사담당자 앞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서류심사 합격자 발표 </a:t>
            </a:r>
            <a:r>
              <a:rPr lang="en-US" altLang="ko-KR" sz="1200" dirty="0" smtClean="0"/>
              <a:t>: ※ </a:t>
            </a:r>
            <a:r>
              <a:rPr lang="ko-KR" altLang="en-US" sz="1200" dirty="0" smtClean="0"/>
              <a:t>우리본부 홈페이지에 게재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면접시험 </a:t>
            </a:r>
            <a:r>
              <a:rPr lang="en-US" altLang="ko-KR" sz="1200" dirty="0" smtClean="0"/>
              <a:t>: 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최종합격자 발표 </a:t>
            </a:r>
            <a:r>
              <a:rPr lang="en-US" altLang="ko-KR" sz="1200" dirty="0" smtClean="0"/>
              <a:t>: ※ </a:t>
            </a:r>
            <a:r>
              <a:rPr lang="ko-KR" altLang="en-US" sz="1200" dirty="0" smtClean="0"/>
              <a:t>우리본부 </a:t>
            </a:r>
            <a:r>
              <a:rPr lang="ko-KR" altLang="en-US" sz="1400" dirty="0" smtClean="0"/>
              <a:t>홈페이지에 </a:t>
            </a:r>
            <a:r>
              <a:rPr lang="ko-KR" altLang="en-US" sz="1400" dirty="0" smtClean="0"/>
              <a:t>게재</a:t>
            </a:r>
            <a:endParaRPr lang="ko-KR" alt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black">
          <a:xfrm>
            <a:off x="603765" y="1340769"/>
            <a:ext cx="7895852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200" dirty="0" smtClean="0">
              <a:latin typeface="굴림"/>
              <a:ea typeface="굴림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1"/>
          </p:nvPr>
        </p:nvSpPr>
        <p:spPr>
          <a:xfrm>
            <a:off x="8198296" y="648704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34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>
          <a:xfrm>
            <a:off x="285720" y="214290"/>
            <a:ext cx="6172200" cy="500066"/>
          </a:xfrm>
        </p:spPr>
        <p:txBody>
          <a:bodyPr/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>,</a:t>
            </a:r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571472" y="1071546"/>
            <a:ext cx="778674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 smtClean="0"/>
              <a:t>바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일반직</a:t>
            </a:r>
            <a:r>
              <a:rPr lang="en-US" altLang="ko-KR" sz="1400" b="1" dirty="0" smtClean="0"/>
              <a:t>·</a:t>
            </a:r>
            <a:r>
              <a:rPr lang="ko-KR" altLang="en-US" sz="1400" b="1" dirty="0" err="1" smtClean="0"/>
              <a:t>방역직</a:t>
            </a:r>
            <a:r>
              <a:rPr lang="en-US" altLang="ko-KR" sz="1400" b="1" dirty="0" smtClean="0"/>
              <a:t>·</a:t>
            </a:r>
            <a:r>
              <a:rPr lang="ko-KR" altLang="en-US" sz="1400" b="1" dirty="0" err="1" smtClean="0"/>
              <a:t>위생직</a:t>
            </a:r>
            <a:r>
              <a:rPr lang="ko-KR" altLang="en-US" sz="1400" b="1" dirty="0" smtClean="0"/>
              <a:t> 운영방법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응시지역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직종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의 결원이 발생할 경우 신규임용 추진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임용자격은 ’</a:t>
            </a:r>
            <a:r>
              <a:rPr lang="en-US" altLang="ko-KR" sz="1200" dirty="0" smtClean="0"/>
              <a:t>14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6</a:t>
            </a:r>
            <a:r>
              <a:rPr lang="ko-KR" altLang="en-US" sz="1200" dirty="0" smtClean="0"/>
              <a:t>월말까지 유효하며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그 이후에는 임용자격 소멸</a:t>
            </a:r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응시지역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직종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결원 </a:t>
            </a:r>
            <a:r>
              <a:rPr lang="ko-KR" altLang="en-US" sz="1200" dirty="0" err="1" smtClean="0"/>
              <a:t>미발생시</a:t>
            </a:r>
            <a:r>
              <a:rPr lang="ko-KR" altLang="en-US" sz="1200" dirty="0" smtClean="0"/>
              <a:t> 본인이 동의할 경우 결원이 발생한 </a:t>
            </a:r>
            <a:r>
              <a:rPr lang="ko-KR" altLang="en-US" sz="1200" dirty="0" err="1" smtClean="0"/>
              <a:t>타지역</a:t>
            </a:r>
            <a:r>
              <a:rPr lang="ko-KR" altLang="en-US" sz="1200" dirty="0" smtClean="0"/>
              <a:t> 임용가능</a:t>
            </a:r>
            <a:r>
              <a:rPr lang="en-US" altLang="ko-KR" sz="1200" dirty="0" smtClean="0"/>
              <a:t>. 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</a:t>
            </a:r>
            <a:r>
              <a:rPr lang="ko-KR" altLang="en-US" sz="1200" dirty="0" err="1" smtClean="0"/>
              <a:t>신규임용자는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개월간의 수습기간을 거친 후 별도의 평가방법을 통해 임용추진</a:t>
            </a:r>
            <a:r>
              <a:rPr lang="en-US" altLang="ko-KR" sz="1200" dirty="0" smtClean="0"/>
              <a:t>. 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방역</a:t>
            </a:r>
            <a:r>
              <a:rPr lang="en-US" altLang="ko-KR" sz="1200" dirty="0" smtClean="0"/>
              <a:t>·</a:t>
            </a:r>
            <a:r>
              <a:rPr lang="ko-KR" altLang="en-US" sz="1200" dirty="0" err="1" smtClean="0"/>
              <a:t>위생직의</a:t>
            </a:r>
            <a:r>
              <a:rPr lang="ko-KR" altLang="en-US" sz="1200" dirty="0" smtClean="0"/>
              <a:t> 경우 </a:t>
            </a:r>
            <a:r>
              <a:rPr lang="en-US" altLang="ko-KR" sz="1200" dirty="0" smtClean="0"/>
              <a:t>7</a:t>
            </a:r>
            <a:r>
              <a:rPr lang="ko-KR" altLang="en-US" sz="1200" dirty="0" err="1" smtClean="0"/>
              <a:t>급계약직으로</a:t>
            </a:r>
            <a:r>
              <a:rPr lang="ko-KR" altLang="en-US" sz="1200" dirty="0" smtClean="0"/>
              <a:t> 운영되며</a:t>
            </a:r>
            <a:r>
              <a:rPr lang="en-US" altLang="ko-KR" sz="1200" dirty="0" smtClean="0"/>
              <a:t>, 2</a:t>
            </a:r>
            <a:r>
              <a:rPr lang="ko-KR" altLang="en-US" sz="1200" dirty="0" smtClean="0"/>
              <a:t>년 후 무기계약직으로 전환추진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/>
          </a:p>
          <a:p>
            <a:pPr>
              <a:lnSpc>
                <a:spcPct val="150000"/>
              </a:lnSpc>
            </a:pPr>
            <a:r>
              <a:rPr lang="en-US" altLang="ko-KR" sz="1400" b="1" dirty="0" smtClean="0"/>
              <a:t>3</a:t>
            </a:r>
            <a:r>
              <a:rPr lang="en-US" altLang="ko-KR" sz="1400" b="1" dirty="0" smtClean="0"/>
              <a:t>. </a:t>
            </a:r>
            <a:r>
              <a:rPr lang="ko-KR" altLang="en-US" sz="1400" b="1" dirty="0" smtClean="0"/>
              <a:t>기타사항</a:t>
            </a:r>
            <a:endParaRPr lang="ko-KR" altLang="en-US" sz="14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응시자는 자격요건의 적합여부를 판단하고 접수하여 주시기 바랍니다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제출된 서류는 일체 반환하지 않으며 기재사항이 사실과 다를 경우 임용이 취소될 수 있습니다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제출서류의 기재착오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누락 및 연락불능 등으로 인한 불이익은 응시자의 책임으로 합니다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○ 동 시행계획은 사정에 의하여 변경될 수 있으며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변경된 사항은 우리본부 홈페이지에 공고합니다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endParaRPr lang="en-US" altLang="ko-KR" sz="1200" u="sng" dirty="0" smtClean="0"/>
          </a:p>
          <a:p>
            <a:pPr>
              <a:lnSpc>
                <a:spcPct val="150000"/>
              </a:lnSpc>
            </a:pPr>
            <a:endParaRPr lang="en-US" altLang="ko-KR" sz="1200" u="sng" dirty="0" smtClean="0"/>
          </a:p>
          <a:p>
            <a:pPr>
              <a:lnSpc>
                <a:spcPct val="150000"/>
              </a:lnSpc>
            </a:pPr>
            <a:endParaRPr lang="en-US" altLang="ko-KR" sz="1200" u="sng" dirty="0" smtClean="0"/>
          </a:p>
          <a:p>
            <a:pPr>
              <a:lnSpc>
                <a:spcPct val="150000"/>
              </a:lnSpc>
            </a:pPr>
            <a:r>
              <a:rPr lang="en-US" altLang="ko-KR" sz="1600" b="1" u="sng" dirty="0" smtClean="0"/>
              <a:t>http</a:t>
            </a:r>
            <a:r>
              <a:rPr lang="en-US" altLang="ko-KR" sz="1600" b="1" u="sng" dirty="0" smtClean="0"/>
              <a:t>://www.lhca.or.kr</a:t>
            </a:r>
            <a:r>
              <a:rPr lang="ko-KR" altLang="en-US" sz="1600" b="1" dirty="0" smtClean="0"/>
              <a:t> 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X:\03-방역활동\01-시료채취\새 폴더\DSC_5040.JPG"/>
          <p:cNvPicPr>
            <a:picLocks noChangeAspect="1" noChangeArrowheads="1"/>
          </p:cNvPicPr>
          <p:nvPr/>
        </p:nvPicPr>
        <p:blipFill>
          <a:blip r:embed="rId2" cstate="print"/>
          <a:srcRect l="43786" t="31262" r="36060" b="30032"/>
          <a:stretch>
            <a:fillRect/>
          </a:stretch>
        </p:blipFill>
        <p:spPr bwMode="auto">
          <a:xfrm rot="16200000">
            <a:off x="5878699" y="4011327"/>
            <a:ext cx="236687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6904" name="Rectangle 8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sz="5000" dirty="0" smtClean="0">
                <a:ea typeface="굴림" charset="-127"/>
              </a:rPr>
              <a:t>감사합니다</a:t>
            </a:r>
            <a:r>
              <a:rPr lang="en-US" altLang="ko-KR" sz="5000" dirty="0" smtClean="0">
                <a:ea typeface="굴림" charset="-127"/>
              </a:rPr>
              <a:t>.</a:t>
            </a:r>
            <a:endParaRPr lang="en-US" altLang="ko-KR" sz="5000" dirty="0">
              <a:ea typeface="굴림" charset="-127"/>
            </a:endParaRPr>
          </a:p>
        </p:txBody>
      </p:sp>
      <p:sp>
        <p:nvSpPr>
          <p:cNvPr id="336905" name="Rectangle 9"/>
          <p:cNvSpPr>
            <a:spLocks noGrp="1" noChangeArrowheads="1"/>
          </p:cNvSpPr>
          <p:nvPr>
            <p:ph type="subTitle" idx="4294967295"/>
          </p:nvPr>
        </p:nvSpPr>
        <p:spPr>
          <a:xfrm>
            <a:off x="952500" y="4343400"/>
            <a:ext cx="7854950" cy="457200"/>
          </a:xfrm>
        </p:spPr>
        <p:txBody>
          <a:bodyPr/>
          <a:lstStyle/>
          <a:p>
            <a:r>
              <a:rPr lang="en-US" altLang="ko-KR" sz="2400" b="0" dirty="0" smtClean="0">
                <a:solidFill>
                  <a:schemeClr val="tx2"/>
                </a:solidFill>
                <a:ea typeface="굴림" charset="-127"/>
              </a:rPr>
              <a:t>www.</a:t>
            </a:r>
            <a:r>
              <a:rPr lang="en-US" altLang="ko-KR" sz="2400" dirty="0" smtClean="0">
                <a:solidFill>
                  <a:schemeClr val="tx2"/>
                </a:solidFill>
                <a:ea typeface="굴림" charset="-127"/>
              </a:rPr>
              <a:t>lhca.or.kr</a:t>
            </a:r>
            <a:endParaRPr lang="en-US" altLang="ko-KR" sz="2400" b="0" dirty="0">
              <a:solidFill>
                <a:schemeClr val="tx2"/>
              </a:solidFill>
              <a:ea typeface="굴림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399680"/>
            <a:ext cx="5793621" cy="8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3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일반현황</a:t>
            </a:r>
            <a:endParaRPr lang="en-US" altLang="ko-KR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black">
          <a:xfrm>
            <a:off x="603765" y="1071208"/>
            <a:ext cx="7895852" cy="510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설립근거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가축전염병예방법 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조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가축위생방역지원본부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lvl="1">
              <a:buNone/>
            </a:pPr>
            <a:endParaRPr lang="en-US" altLang="ko-KR" sz="24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목 표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 algn="dist"/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가축질병 </a:t>
            </a:r>
            <a:r>
              <a:rPr lang="ko-KR" altLang="en-US" sz="2000" spc="-150" dirty="0">
                <a:latin typeface="맑은 고딕" pitchFamily="50" charset="-127"/>
                <a:ea typeface="맑은 고딕" pitchFamily="50" charset="-127"/>
              </a:rPr>
              <a:t>청정화와 축산물의 안전성을 향상시키고</a:t>
            </a:r>
            <a:r>
              <a:rPr lang="en-US" altLang="ko-KR" sz="2000" spc="-15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50" dirty="0">
                <a:latin typeface="맑은 고딕" pitchFamily="50" charset="-127"/>
                <a:ea typeface="맑은 고딕" pitchFamily="50" charset="-127"/>
              </a:rPr>
              <a:t>국내 축산업</a:t>
            </a:r>
            <a:endParaRPr lang="en-US" altLang="ko-KR" sz="2000" spc="-150" dirty="0">
              <a:latin typeface="맑은 고딕" pitchFamily="50" charset="-127"/>
              <a:ea typeface="맑은 고딕" pitchFamily="50" charset="-127"/>
            </a:endParaRPr>
          </a:p>
          <a:p>
            <a:pPr marL="457200" lvl="1" indent="0">
              <a:buNone/>
            </a:pP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  발전과 </a:t>
            </a:r>
            <a:r>
              <a:rPr lang="ko-KR" altLang="en-US" sz="2000" dirty="0" err="1">
                <a:latin typeface="맑은 고딕" pitchFamily="50" charset="-127"/>
                <a:ea typeface="맑은 고딕" pitchFamily="50" charset="-127"/>
              </a:rPr>
              <a:t>양축농가의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 소득증대 및 국민보건 향상에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기여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marL="457200" lvl="1" indent="0">
              <a:buNone/>
            </a:pP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연 혁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돼지콜레라박멸비상대책본부 설립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(’99)</a:t>
            </a:r>
          </a:p>
          <a:p>
            <a:pPr lvl="1"/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특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가축위생방역지원본부 설립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(’03)</a:t>
            </a: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정부산하 기타공공기관으로 지정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(’07)</a:t>
            </a:r>
          </a:p>
          <a:p>
            <a:pPr lvl="1"/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공공기관 혁신평가결과 우수기관 선정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(’07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년 기획예산처장관 표창 수상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공공기관 고객만족도 조사결과 우수기관 선정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(’10, 11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457200" lvl="1" indent="0">
              <a:buNone/>
            </a:pP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198296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33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일반현황</a:t>
            </a:r>
            <a:endParaRPr lang="en-US" altLang="ko-KR" b="1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black">
          <a:xfrm>
            <a:off x="603765" y="1124744"/>
            <a:ext cx="7895852" cy="510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주요사업</a:t>
            </a:r>
            <a:endParaRPr lang="en-US" altLang="ko-KR" sz="2400" b="1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주요가축전염병 검사 시료 채취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및 농장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예찰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방역사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축산물의 위생검사 보조 및 검사결과 농가 피드백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검사원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검역시행장의 수입식용축산물에 대한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검역검사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관리수의사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수입축산물 유통이력관리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가축전염병 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예방을 위한 소독 및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농가 교육</a:t>
            </a:r>
            <a:r>
              <a:rPr lang="en-US" altLang="ko-KR" sz="2000" dirty="0"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홍보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국가 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ko-KR" altLang="en-US" sz="2000" dirty="0" err="1" smtClean="0">
                <a:latin typeface="맑은 고딕" pitchFamily="50" charset="-127"/>
                <a:ea typeface="맑은 고딕" pitchFamily="50" charset="-127"/>
              </a:rPr>
              <a:t>지자체로부터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 위탁 받은 사업</a:t>
            </a: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buNone/>
            </a:pP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위임근거</a:t>
            </a:r>
            <a:r>
              <a:rPr lang="en-US" altLang="ko-KR" sz="2000" dirty="0" smtClean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&gt;</a:t>
            </a:r>
            <a:endParaRPr lang="en-US" altLang="ko-KR" sz="2400" b="1" dirty="0" smtClean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가축전염병예방법 제</a:t>
            </a: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>55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조 및 동법 시행령 제</a:t>
            </a: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조</a:t>
            </a:r>
            <a:endParaRPr lang="en-US" altLang="ko-KR" sz="2000" spc="-150" dirty="0" smtClean="0">
              <a:latin typeface="맑은 고딕" pitchFamily="50" charset="-127"/>
              <a:ea typeface="맑은 고딕" pitchFamily="50" charset="-127"/>
            </a:endParaRPr>
          </a:p>
          <a:p>
            <a:pPr lvl="1"/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축산물위생관리법 제</a:t>
            </a: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>44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조 및 동법 시행령 제</a:t>
            </a: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>31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조</a:t>
            </a: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188248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33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성장동력 발굴</a:t>
            </a:r>
            <a:endParaRPr lang="en-US" altLang="ko-KR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black">
          <a:xfrm>
            <a:off x="323528" y="1714488"/>
            <a:ext cx="854023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도계</a:t>
            </a:r>
            <a:r>
              <a:rPr lang="ko-KR" altLang="en-US" sz="2400" b="1" dirty="0" smtClean="0">
                <a:latin typeface="굴림"/>
                <a:ea typeface="굴림"/>
              </a:rPr>
              <a:t>∙</a:t>
            </a:r>
            <a:r>
              <a:rPr lang="ko-KR" altLang="en-US" sz="2400" b="1" dirty="0" err="1" smtClean="0">
                <a:latin typeface="맑은 고딕" pitchFamily="50" charset="-127"/>
                <a:ea typeface="맑은 고딕" pitchFamily="50" charset="-127"/>
              </a:rPr>
              <a:t>도압장</a:t>
            </a:r>
            <a:r>
              <a:rPr lang="ko-KR" altLang="en-US" sz="2400" b="1" dirty="0" smtClean="0">
                <a:latin typeface="맑은 고딕" pitchFamily="50" charset="-127"/>
                <a:ea typeface="맑은 고딕" pitchFamily="50" charset="-127"/>
              </a:rPr>
              <a:t> 검사업무 수임 기반 확충</a:t>
            </a:r>
            <a:endParaRPr lang="en-US" altLang="ko-KR" sz="2400" b="1" dirty="0" smtClean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정부의 가금류 </a:t>
            </a:r>
            <a:r>
              <a:rPr lang="ko-KR" altLang="en-US" sz="2000" b="1" spc="-150" dirty="0" smtClean="0">
                <a:latin typeface="맑은 고딕" pitchFamily="50" charset="-127"/>
                <a:ea typeface="맑은 고딕" pitchFamily="50" charset="-127"/>
              </a:rPr>
              <a:t>도축장 위생관리 강화 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계획</a:t>
            </a:r>
            <a:endParaRPr lang="en-US" altLang="ko-KR" sz="2000" spc="-15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  <a:buNone/>
            </a:pP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>  -  </a:t>
            </a: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닭</a:t>
            </a:r>
            <a:r>
              <a:rPr lang="ko-KR" altLang="en-US" sz="2000" b="1" dirty="0" smtClean="0">
                <a:latin typeface="굴림"/>
                <a:ea typeface="굴림"/>
              </a:rPr>
              <a:t> ∙ </a:t>
            </a:r>
            <a:r>
              <a:rPr lang="ko-KR" altLang="en-US" sz="2000" dirty="0" smtClean="0">
                <a:latin typeface="굴림"/>
                <a:ea typeface="굴림"/>
              </a:rPr>
              <a:t>오리 도축장 검사업무의 </a:t>
            </a:r>
            <a:r>
              <a:rPr lang="ko-KR" altLang="en-US" sz="2000" b="1" dirty="0" smtClean="0">
                <a:latin typeface="굴림"/>
                <a:ea typeface="굴림"/>
              </a:rPr>
              <a:t>공영화</a:t>
            </a:r>
            <a:r>
              <a:rPr lang="ko-KR" altLang="en-US" sz="2000" dirty="0" smtClean="0">
                <a:latin typeface="굴림"/>
                <a:ea typeface="굴림"/>
              </a:rPr>
              <a:t>에 대한 욕구 증대</a:t>
            </a:r>
            <a:r>
              <a:rPr lang="en-US" altLang="ko-KR" sz="2000" b="1" dirty="0" smtClean="0">
                <a:latin typeface="굴림"/>
                <a:ea typeface="굴림"/>
              </a:rPr>
              <a:t/>
            </a:r>
            <a:br>
              <a:rPr lang="en-US" altLang="ko-KR" sz="2000" b="1" dirty="0" smtClean="0">
                <a:latin typeface="굴림"/>
                <a:ea typeface="굴림"/>
              </a:rPr>
            </a:br>
            <a:r>
              <a:rPr lang="en-US" altLang="ko-KR" sz="2000" b="1" dirty="0" smtClean="0">
                <a:latin typeface="굴림"/>
                <a:ea typeface="굴림"/>
              </a:rPr>
              <a:t> 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▫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자체 고용한 수의사의 검사업무 수행으로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공정성과 객관성 미흡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▫ FTA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시대의 우리 축산물의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수출 지난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</a:b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 ▫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소비자단체의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축산물 안전성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에 대한 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지속적인 불만 </a:t>
            </a:r>
            <a:r>
              <a:rPr lang="ko-KR" altLang="en-US" sz="2000" dirty="0" smtClean="0">
                <a:latin typeface="맑은 고딕" pitchFamily="50" charset="-127"/>
                <a:ea typeface="맑은 고딕" pitchFamily="50" charset="-127"/>
              </a:rPr>
              <a:t>제기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</a:br>
            <a:endParaRPr lang="en-US" altLang="ko-KR" sz="2000" dirty="0" smtClean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  <a:buNone/>
            </a:pPr>
            <a:r>
              <a:rPr lang="ko-KR" altLang="en-US" sz="2000" spc="-15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  <a:t/>
            </a:r>
            <a:br>
              <a:rPr lang="en-US" altLang="ko-KR" sz="2000" spc="-150" dirty="0" smtClean="0">
                <a:latin typeface="맑은 고딕" pitchFamily="50" charset="-127"/>
                <a:ea typeface="맑은 고딕" pitchFamily="50" charset="-127"/>
              </a:rPr>
            </a:br>
            <a:endParaRPr lang="ko-KR" altLang="en-US" sz="20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178200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396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7"/>
          <p:cNvGrpSpPr/>
          <p:nvPr/>
        </p:nvGrpSpPr>
        <p:grpSpPr>
          <a:xfrm>
            <a:off x="721453" y="1268760"/>
            <a:ext cx="8027011" cy="5112568"/>
            <a:chOff x="721453" y="1268760"/>
            <a:chExt cx="8027011" cy="5112568"/>
          </a:xfrm>
        </p:grpSpPr>
        <p:cxnSp>
          <p:nvCxnSpPr>
            <p:cNvPr id="5" name="_s88068"/>
            <p:cNvCxnSpPr>
              <a:cxnSpLocks noChangeShapeType="1"/>
            </p:cNvCxnSpPr>
            <p:nvPr/>
          </p:nvCxnSpPr>
          <p:spPr bwMode="auto">
            <a:xfrm rot="10800000">
              <a:off x="2389219" y="5315126"/>
              <a:ext cx="745286" cy="509696"/>
            </a:xfrm>
            <a:prstGeom prst="bentConnector3">
              <a:avLst>
                <a:gd name="adj1" fmla="val 99597"/>
              </a:avLst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" name="_s88069"/>
            <p:cNvCxnSpPr>
              <a:cxnSpLocks noChangeShapeType="1"/>
            </p:cNvCxnSpPr>
            <p:nvPr/>
          </p:nvCxnSpPr>
          <p:spPr bwMode="auto">
            <a:xfrm rot="5400000" flipH="1" flipV="1">
              <a:off x="2149303" y="4237852"/>
              <a:ext cx="478491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" name="_s88070"/>
            <p:cNvCxnSpPr>
              <a:cxnSpLocks noChangeShapeType="1"/>
            </p:cNvCxnSpPr>
            <p:nvPr/>
          </p:nvCxnSpPr>
          <p:spPr bwMode="auto">
            <a:xfrm rot="16200000" flipV="1">
              <a:off x="2428874" y="3068301"/>
              <a:ext cx="51316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_s88071"/>
            <p:cNvSpPr>
              <a:spLocks noChangeArrowheads="1"/>
            </p:cNvSpPr>
            <p:nvPr/>
          </p:nvSpPr>
          <p:spPr bwMode="auto">
            <a:xfrm>
              <a:off x="1910681" y="1696975"/>
              <a:ext cx="1184950" cy="1087005"/>
            </a:xfrm>
            <a:prstGeom prst="roundRect">
              <a:avLst>
                <a:gd name="adj" fmla="val 0"/>
              </a:avLst>
            </a:prstGeom>
            <a:noFill/>
            <a:ln w="88900" cmpd="dbl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latinLnBrk="0" hangingPunct="0"/>
              <a:r>
                <a:rPr lang="ko-KR" altLang="en-US" sz="1100" b="1" dirty="0" err="1">
                  <a:latin typeface="돋움체" pitchFamily="49" charset="-127"/>
                  <a:ea typeface="돋움체" pitchFamily="49" charset="-127"/>
                </a:rPr>
                <a:t>농식품부</a:t>
              </a:r>
              <a:endParaRPr lang="ko-KR" altLang="en-US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endParaRPr lang="en-US" altLang="ko-KR" sz="1100" b="1" dirty="0" smtClean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방역총괄과</a:t>
              </a:r>
              <a:endParaRPr lang="en-US" altLang="ko-KR" sz="1100" b="1" dirty="0" smtClean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방역관리</a:t>
              </a: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과</a:t>
              </a:r>
              <a:endParaRPr lang="en-US" altLang="ko-KR" sz="1100" b="1" dirty="0" smtClean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안전위생과</a:t>
              </a:r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검역정책과</a:t>
              </a:r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</p:txBody>
        </p:sp>
        <p:cxnSp>
          <p:nvCxnSpPr>
            <p:cNvPr id="9" name="AutoShape 10"/>
            <p:cNvCxnSpPr>
              <a:cxnSpLocks noChangeShapeType="1"/>
            </p:cNvCxnSpPr>
            <p:nvPr/>
          </p:nvCxnSpPr>
          <p:spPr bwMode="auto">
            <a:xfrm rot="5400000" flipH="1" flipV="1">
              <a:off x="2153092" y="3078032"/>
              <a:ext cx="492360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_s88072"/>
            <p:cNvSpPr>
              <a:spLocks noChangeArrowheads="1"/>
            </p:cNvSpPr>
            <p:nvPr/>
          </p:nvSpPr>
          <p:spPr bwMode="auto">
            <a:xfrm>
              <a:off x="1965640" y="3319682"/>
              <a:ext cx="1184950" cy="677861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latinLnBrk="0" hangingPunct="0"/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시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.</a:t>
              </a: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도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(16)</a:t>
              </a:r>
            </a:p>
            <a:p>
              <a:pPr algn="ctr" eaLnBrk="0" latinLnBrk="0" hangingPunct="0"/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축산과 </a:t>
              </a:r>
              <a:r>
                <a:rPr lang="ko-KR" altLang="en-US" sz="1100" b="1" dirty="0" err="1">
                  <a:latin typeface="돋움체" pitchFamily="49" charset="-127"/>
                  <a:ea typeface="돋움체" pitchFamily="49" charset="-127"/>
                </a:rPr>
                <a:t>방역계</a:t>
              </a:r>
              <a:endParaRPr lang="ko-KR" altLang="en-US" sz="1100" b="1" dirty="0">
                <a:latin typeface="돋움체" pitchFamily="49" charset="-127"/>
                <a:ea typeface="돋움체" pitchFamily="49" charset="-127"/>
              </a:endParaRPr>
            </a:p>
          </p:txBody>
        </p:sp>
        <p:sp>
          <p:nvSpPr>
            <p:cNvPr id="11" name="_s88074"/>
            <p:cNvSpPr>
              <a:spLocks noChangeArrowheads="1"/>
            </p:cNvSpPr>
            <p:nvPr/>
          </p:nvSpPr>
          <p:spPr bwMode="auto">
            <a:xfrm>
              <a:off x="1965640" y="4479501"/>
              <a:ext cx="1184950" cy="816555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시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·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군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(230)</a:t>
              </a:r>
            </a:p>
            <a:p>
              <a:pPr algn="ctr" eaLnBrk="0" latinLnBrk="0" hangingPunct="0"/>
              <a:endParaRPr lang="en-US" altLang="ko-KR" sz="1100" b="1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축산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 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방역계</a:t>
              </a: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공수의사</a:t>
              </a:r>
            </a:p>
          </p:txBody>
        </p:sp>
        <p:cxnSp>
          <p:nvCxnSpPr>
            <p:cNvPr id="12" name="AutoShape 13"/>
            <p:cNvCxnSpPr>
              <a:cxnSpLocks noChangeShapeType="1"/>
            </p:cNvCxnSpPr>
            <p:nvPr/>
          </p:nvCxnSpPr>
          <p:spPr bwMode="auto">
            <a:xfrm rot="10800000">
              <a:off x="1115800" y="5566507"/>
              <a:ext cx="2017364" cy="556505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AutoShape 14"/>
            <p:cNvCxnSpPr>
              <a:cxnSpLocks noChangeShapeType="1"/>
            </p:cNvCxnSpPr>
            <p:nvPr/>
          </p:nvCxnSpPr>
          <p:spPr bwMode="auto">
            <a:xfrm rot="16200000">
              <a:off x="778032" y="4583047"/>
              <a:ext cx="608515" cy="268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AutoShape 15"/>
            <p:cNvCxnSpPr>
              <a:cxnSpLocks noChangeShapeType="1"/>
            </p:cNvCxnSpPr>
            <p:nvPr/>
          </p:nvCxnSpPr>
          <p:spPr bwMode="auto">
            <a:xfrm rot="5400000" flipH="1" flipV="1">
              <a:off x="1128102" y="3324213"/>
              <a:ext cx="405677" cy="13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815263" y="2469165"/>
              <a:ext cx="807501" cy="6001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latinLnBrk="0" hangingPunct="0">
                <a:lnSpc>
                  <a:spcPct val="150000"/>
                </a:lnSpc>
              </a:pP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농촌진흥청</a:t>
              </a:r>
            </a:p>
            <a:p>
              <a:pPr algn="ctr" eaLnBrk="0" latinLnBrk="0" hangingPunct="0">
                <a:lnSpc>
                  <a:spcPct val="150000"/>
                </a:lnSpc>
              </a:pP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축산과학원</a:t>
              </a: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721453" y="3646319"/>
              <a:ext cx="995122" cy="6001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농촌진흥원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(9)</a:t>
              </a:r>
            </a:p>
            <a:p>
              <a:pPr algn="ctr" eaLnBrk="0" latinLnBrk="0" hangingPunct="0"/>
              <a:endParaRPr lang="en-US" altLang="ko-KR" sz="1100" b="1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기술지도국</a:t>
              </a:r>
            </a:p>
          </p:txBody>
        </p:sp>
        <p:cxnSp>
          <p:nvCxnSpPr>
            <p:cNvPr id="17" name="AutoShape 18"/>
            <p:cNvCxnSpPr>
              <a:cxnSpLocks noChangeShapeType="1"/>
            </p:cNvCxnSpPr>
            <p:nvPr/>
          </p:nvCxnSpPr>
          <p:spPr bwMode="auto">
            <a:xfrm rot="5400000" flipH="1" flipV="1">
              <a:off x="871845" y="3329413"/>
              <a:ext cx="419546" cy="13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768024" y="4932691"/>
              <a:ext cx="935491" cy="600164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latinLnBrk="0" hangingPunct="0">
                <a:lnSpc>
                  <a:spcPct val="150000"/>
                </a:lnSpc>
              </a:pP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농업기술센터</a:t>
              </a:r>
              <a:endParaRPr lang="en-US" altLang="ko-KR" sz="1100" b="1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>
                <a:lnSpc>
                  <a:spcPct val="150000"/>
                </a:lnSpc>
              </a:pP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질병진단센타</a:t>
              </a:r>
            </a:p>
          </p:txBody>
        </p:sp>
        <p:cxnSp>
          <p:nvCxnSpPr>
            <p:cNvPr id="19" name="AutoShape 20"/>
            <p:cNvCxnSpPr>
              <a:cxnSpLocks noChangeShapeType="1"/>
            </p:cNvCxnSpPr>
            <p:nvPr/>
          </p:nvCxnSpPr>
          <p:spPr bwMode="auto">
            <a:xfrm rot="16200000">
              <a:off x="3760158" y="5258978"/>
              <a:ext cx="339798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AutoShape 21"/>
            <p:cNvCxnSpPr>
              <a:cxnSpLocks noChangeShapeType="1"/>
            </p:cNvCxnSpPr>
            <p:nvPr/>
          </p:nvCxnSpPr>
          <p:spPr bwMode="auto">
            <a:xfrm rot="16200000">
              <a:off x="3940150" y="3937929"/>
              <a:ext cx="537435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3328171" y="4271617"/>
              <a:ext cx="1185653" cy="769441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가축방역기관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(13)</a:t>
              </a:r>
            </a:p>
            <a:p>
              <a:pPr algn="ctr" eaLnBrk="0" latinLnBrk="0" hangingPunct="0"/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(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시험소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 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연구소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)</a:t>
              </a:r>
            </a:p>
            <a:p>
              <a:pPr algn="ctr" eaLnBrk="0" latinLnBrk="0" hangingPunct="0"/>
              <a:endParaRPr lang="en-US" altLang="ko-KR" sz="1100" b="1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지소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(28)</a:t>
              </a:r>
            </a:p>
          </p:txBody>
        </p:sp>
        <p:cxnSp>
          <p:nvCxnSpPr>
            <p:cNvPr id="22" name="AutoShape 24"/>
            <p:cNvCxnSpPr>
              <a:cxnSpLocks noChangeShapeType="1"/>
            </p:cNvCxnSpPr>
            <p:nvPr/>
          </p:nvCxnSpPr>
          <p:spPr bwMode="auto">
            <a:xfrm rot="16200000">
              <a:off x="4130493" y="3924060"/>
              <a:ext cx="537435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25"/>
            <p:cNvCxnSpPr>
              <a:cxnSpLocks noChangeShapeType="1"/>
              <a:endCxn id="28" idx="2"/>
            </p:cNvCxnSpPr>
            <p:nvPr/>
          </p:nvCxnSpPr>
          <p:spPr bwMode="auto">
            <a:xfrm flipV="1">
              <a:off x="4806036" y="5244452"/>
              <a:ext cx="1623274" cy="52577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AutoShape 26"/>
            <p:cNvCxnSpPr>
              <a:cxnSpLocks noChangeShapeType="1"/>
            </p:cNvCxnSpPr>
            <p:nvPr/>
          </p:nvCxnSpPr>
          <p:spPr bwMode="auto">
            <a:xfrm rot="16200000">
              <a:off x="6116448" y="2898598"/>
              <a:ext cx="442083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AutoShape 27"/>
            <p:cNvSpPr>
              <a:spLocks noChangeArrowheads="1"/>
            </p:cNvSpPr>
            <p:nvPr/>
          </p:nvSpPr>
          <p:spPr bwMode="auto">
            <a:xfrm>
              <a:off x="5784557" y="1693508"/>
              <a:ext cx="1289505" cy="951780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0000"/>
                <a:lumOff val="80000"/>
              </a:schemeClr>
            </a:solidFill>
            <a:ln w="88900" cmpd="dbl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latinLnBrk="0" hangingPunct="0">
                <a:defRPr/>
              </a:pP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가축위생방역</a:t>
              </a:r>
            </a:p>
            <a:p>
              <a:pPr algn="ctr" eaLnBrk="0" latinLnBrk="0" hangingPunct="0">
                <a:defRPr/>
              </a:pP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지원본부</a:t>
              </a:r>
            </a:p>
          </p:txBody>
        </p:sp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6063760" y="3164360"/>
              <a:ext cx="739144" cy="600164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latinLnBrk="0" hangingPunct="0">
                <a:defRPr/>
              </a:pPr>
              <a:r>
                <a:rPr lang="ko-KR" altLang="en-US" sz="1100" b="1" dirty="0" err="1">
                  <a:latin typeface="돋움체" pitchFamily="49" charset="-127"/>
                  <a:ea typeface="돋움체" pitchFamily="49" charset="-127"/>
                </a:rPr>
                <a:t>도본부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(8)</a:t>
              </a:r>
            </a:p>
            <a:p>
              <a:pPr algn="ctr" eaLnBrk="0" latinLnBrk="0" hangingPunct="0">
                <a:defRPr/>
              </a:pPr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>
                <a:defRPr/>
              </a:pP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사무국</a:t>
              </a:r>
            </a:p>
          </p:txBody>
        </p:sp>
        <p:cxnSp>
          <p:nvCxnSpPr>
            <p:cNvPr id="27" name="AutoShape 29"/>
            <p:cNvCxnSpPr>
              <a:cxnSpLocks noChangeShapeType="1"/>
            </p:cNvCxnSpPr>
            <p:nvPr/>
          </p:nvCxnSpPr>
          <p:spPr bwMode="auto">
            <a:xfrm rot="16200000">
              <a:off x="6368451" y="2898598"/>
              <a:ext cx="442083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AutoShape 30"/>
            <p:cNvSpPr>
              <a:spLocks noChangeArrowheads="1"/>
            </p:cNvSpPr>
            <p:nvPr/>
          </p:nvSpPr>
          <p:spPr bwMode="auto">
            <a:xfrm>
              <a:off x="5784557" y="4136456"/>
              <a:ext cx="1289505" cy="1107996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latinLnBrk="0" hangingPunct="0">
                <a:defRPr/>
              </a:pP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• </a:t>
              </a:r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사무소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(</a:t>
              </a:r>
              <a:r>
                <a:rPr lang="en-US" altLang="ko-KR" sz="1100" b="1" dirty="0" smtClean="0">
                  <a:latin typeface="돋움체" pitchFamily="49" charset="-127"/>
                  <a:ea typeface="돋움체" pitchFamily="49" charset="-127"/>
                </a:rPr>
                <a:t>42)</a:t>
              </a:r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  <a:p>
              <a:pPr eaLnBrk="0" latinLnBrk="0" hangingPunct="0">
                <a:defRPr/>
              </a:pPr>
              <a:r>
                <a:rPr lang="en-US" altLang="ko-KR" sz="1100" b="1" dirty="0" smtClean="0">
                  <a:latin typeface="돋움체" pitchFamily="49" charset="-127"/>
                  <a:ea typeface="돋움체" pitchFamily="49" charset="-127"/>
                </a:rPr>
                <a:t>• </a:t>
              </a:r>
              <a:r>
                <a:rPr lang="ko-KR" altLang="en-US" sz="1100" b="1" dirty="0" smtClean="0">
                  <a:latin typeface="돋움체" pitchFamily="49" charset="-127"/>
                  <a:ea typeface="돋움체" pitchFamily="49" charset="-127"/>
                </a:rPr>
                <a:t>검역사무소</a:t>
              </a:r>
              <a:r>
                <a:rPr lang="en-US" altLang="ko-KR" sz="1100" b="1" dirty="0" smtClean="0">
                  <a:latin typeface="돋움체" pitchFamily="49" charset="-127"/>
                  <a:ea typeface="돋움체" pitchFamily="49" charset="-127"/>
                </a:rPr>
                <a:t>(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3</a:t>
              </a:r>
              <a:r>
                <a:rPr lang="en-US" altLang="ko-KR" sz="1100" b="1" dirty="0" smtClean="0">
                  <a:latin typeface="돋움체" pitchFamily="49" charset="-127"/>
                  <a:ea typeface="돋움체" pitchFamily="49" charset="-127"/>
                </a:rPr>
                <a:t>)</a:t>
              </a:r>
            </a:p>
            <a:p>
              <a:pPr eaLnBrk="0" latinLnBrk="0" hangingPunct="0">
                <a:defRPr/>
              </a:pPr>
              <a:r>
                <a:rPr lang="en-US" altLang="ko-KR" sz="1100" b="1" dirty="0" smtClean="0">
                  <a:latin typeface="돋움체" pitchFamily="49" charset="-127"/>
                  <a:ea typeface="돋움체" pitchFamily="49" charset="-127"/>
                </a:rPr>
                <a:t>• </a:t>
              </a:r>
              <a:r>
                <a:rPr lang="ko-KR" altLang="en-US" sz="1100" b="1" spc="-150" dirty="0" err="1" smtClean="0">
                  <a:latin typeface="돋움체" pitchFamily="49" charset="-127"/>
                  <a:ea typeface="돋움체" pitchFamily="49" charset="-127"/>
                </a:rPr>
                <a:t>전화예찰센터</a:t>
              </a:r>
              <a:r>
                <a:rPr lang="en-US" altLang="ko-KR" sz="1100" b="1" spc="-150" dirty="0" smtClean="0">
                  <a:latin typeface="돋움체" pitchFamily="49" charset="-127"/>
                  <a:ea typeface="돋움체" pitchFamily="49" charset="-127"/>
                </a:rPr>
                <a:t>(8)</a:t>
              </a:r>
              <a:endParaRPr lang="en-US" altLang="ko-KR" sz="1100" b="1" spc="-150" dirty="0">
                <a:latin typeface="돋움체" pitchFamily="49" charset="-127"/>
                <a:ea typeface="돋움체" pitchFamily="49" charset="-127"/>
              </a:endParaRPr>
            </a:p>
            <a:p>
              <a:pPr eaLnBrk="0" latinLnBrk="0" hangingPunct="0">
                <a:defRPr/>
              </a:pPr>
              <a:endParaRPr lang="en-US" altLang="ko-KR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>
                <a:defRPr/>
              </a:pPr>
              <a:r>
                <a:rPr lang="ko-KR" altLang="en-US" sz="1100" b="1" dirty="0" err="1">
                  <a:latin typeface="돋움체" pitchFamily="49" charset="-127"/>
                  <a:ea typeface="돋움체" pitchFamily="49" charset="-127"/>
                </a:rPr>
                <a:t>방역팀</a:t>
              </a:r>
              <a:endParaRPr lang="ko-KR" altLang="en-US" sz="1100" b="1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>
                <a:defRPr/>
              </a:pP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(</a:t>
              </a: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시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·</a:t>
              </a:r>
              <a:r>
                <a:rPr lang="ko-KR" altLang="en-US" sz="1100" b="1" dirty="0">
                  <a:latin typeface="돋움체" pitchFamily="49" charset="-127"/>
                  <a:ea typeface="돋움체" pitchFamily="49" charset="-127"/>
                </a:rPr>
                <a:t>군담당</a:t>
              </a:r>
              <a:r>
                <a:rPr lang="en-US" altLang="ko-KR" sz="1100" b="1" dirty="0">
                  <a:latin typeface="돋움체" pitchFamily="49" charset="-127"/>
                  <a:ea typeface="돋움체" pitchFamily="49" charset="-127"/>
                </a:rPr>
                <a:t>)</a:t>
              </a:r>
            </a:p>
          </p:txBody>
        </p:sp>
        <p:sp>
          <p:nvSpPr>
            <p:cNvPr id="29" name="AutoShape 36"/>
            <p:cNvSpPr>
              <a:spLocks noChangeArrowheads="1"/>
            </p:cNvSpPr>
            <p:nvPr/>
          </p:nvSpPr>
          <p:spPr bwMode="auto">
            <a:xfrm>
              <a:off x="4527141" y="4262946"/>
              <a:ext cx="1056269" cy="769441"/>
            </a:xfrm>
            <a:prstGeom prst="roundRect">
              <a:avLst>
                <a:gd name="adj" fmla="val 0"/>
              </a:avLst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algn="ctr" eaLnBrk="0" latinLnBrk="0" hangingPunct="0"/>
              <a:r>
                <a:rPr lang="ko-KR" altLang="en-US" sz="1100" b="1" spc="-150" dirty="0" smtClean="0">
                  <a:latin typeface="돋움체" pitchFamily="49" charset="-127"/>
                  <a:ea typeface="돋움체" pitchFamily="49" charset="-127"/>
                </a:rPr>
                <a:t>수의과대학</a:t>
              </a:r>
              <a:r>
                <a:rPr lang="en-US" altLang="ko-KR" sz="1100" b="1" spc="-150" dirty="0">
                  <a:latin typeface="돋움체" pitchFamily="49" charset="-127"/>
                  <a:ea typeface="돋움체" pitchFamily="49" charset="-127"/>
                </a:rPr>
                <a:t>(10</a:t>
              </a:r>
              <a:r>
                <a:rPr lang="en-US" altLang="ko-KR" sz="1100" b="1" spc="-150" dirty="0" smtClean="0">
                  <a:latin typeface="돋움체" pitchFamily="49" charset="-127"/>
                  <a:ea typeface="돋움체" pitchFamily="49" charset="-127"/>
                </a:rPr>
                <a:t>)</a:t>
              </a:r>
            </a:p>
            <a:p>
              <a:pPr algn="ctr" eaLnBrk="0" latinLnBrk="0" hangingPunct="0"/>
              <a:endParaRPr lang="en-US" altLang="ko-KR" sz="1100" b="1" spc="-150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endParaRPr lang="en-US" altLang="ko-KR" sz="1100" b="1" spc="-150" dirty="0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en-US" altLang="ko-KR" sz="1100" b="1" spc="-150" dirty="0">
                  <a:latin typeface="돋움체" pitchFamily="49" charset="-127"/>
                  <a:ea typeface="돋움체" pitchFamily="49" charset="-127"/>
                </a:rPr>
                <a:t>(</a:t>
              </a:r>
              <a:r>
                <a:rPr lang="ko-KR" altLang="en-US" sz="1100" b="1" spc="-150" dirty="0">
                  <a:latin typeface="돋움체" pitchFamily="49" charset="-127"/>
                  <a:ea typeface="돋움체" pitchFamily="49" charset="-127"/>
                </a:rPr>
                <a:t>병성감정기관</a:t>
              </a:r>
              <a:r>
                <a:rPr lang="en-US" altLang="ko-KR" sz="1100" b="1" spc="-150" dirty="0">
                  <a:latin typeface="돋움체" pitchFamily="49" charset="-127"/>
                  <a:ea typeface="돋움체" pitchFamily="49" charset="-127"/>
                </a:rPr>
                <a:t>)</a:t>
              </a:r>
            </a:p>
          </p:txBody>
        </p:sp>
        <p:cxnSp>
          <p:nvCxnSpPr>
            <p:cNvPr id="30" name="AutoShape 37"/>
            <p:cNvCxnSpPr>
              <a:cxnSpLocks noChangeShapeType="1"/>
            </p:cNvCxnSpPr>
            <p:nvPr/>
          </p:nvCxnSpPr>
          <p:spPr bwMode="auto">
            <a:xfrm rot="16200000">
              <a:off x="1027353" y="4577846"/>
              <a:ext cx="608516" cy="268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AutoShape 38"/>
            <p:cNvCxnSpPr>
              <a:cxnSpLocks noChangeShapeType="1"/>
            </p:cNvCxnSpPr>
            <p:nvPr/>
          </p:nvCxnSpPr>
          <p:spPr bwMode="auto">
            <a:xfrm>
              <a:off x="1330270" y="5566507"/>
              <a:ext cx="1802894" cy="407410"/>
            </a:xfrm>
            <a:prstGeom prst="bentConnector3">
              <a:avLst>
                <a:gd name="adj1" fmla="val -74"/>
              </a:avLst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AutoShape 39"/>
            <p:cNvCxnSpPr>
              <a:cxnSpLocks noChangeShapeType="1"/>
            </p:cNvCxnSpPr>
            <p:nvPr/>
          </p:nvCxnSpPr>
          <p:spPr bwMode="auto">
            <a:xfrm rot="5400000" flipH="1" flipV="1">
              <a:off x="2460286" y="4237852"/>
              <a:ext cx="478491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AutoShape 40"/>
            <p:cNvCxnSpPr>
              <a:cxnSpLocks noChangeShapeType="1"/>
            </p:cNvCxnSpPr>
            <p:nvPr/>
          </p:nvCxnSpPr>
          <p:spPr bwMode="auto">
            <a:xfrm rot="10800000">
              <a:off x="2698861" y="5296056"/>
              <a:ext cx="434303" cy="40741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AutoShape 41"/>
            <p:cNvCxnSpPr>
              <a:cxnSpLocks noChangeShapeType="1"/>
            </p:cNvCxnSpPr>
            <p:nvPr/>
          </p:nvCxnSpPr>
          <p:spPr bwMode="auto">
            <a:xfrm rot="5400000" flipH="1" flipV="1">
              <a:off x="6123709" y="3948993"/>
              <a:ext cx="469823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AutoShape 42"/>
            <p:cNvCxnSpPr>
              <a:cxnSpLocks noChangeShapeType="1"/>
            </p:cNvCxnSpPr>
            <p:nvPr/>
          </p:nvCxnSpPr>
          <p:spPr bwMode="auto">
            <a:xfrm rot="5400000" flipH="1" flipV="1">
              <a:off x="6354581" y="3948993"/>
              <a:ext cx="469823" cy="134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AutoShape 43"/>
            <p:cNvCxnSpPr>
              <a:cxnSpLocks noChangeShapeType="1"/>
              <a:stCxn id="62" idx="3"/>
            </p:cNvCxnSpPr>
            <p:nvPr/>
          </p:nvCxnSpPr>
          <p:spPr bwMode="auto">
            <a:xfrm flipV="1">
              <a:off x="4737673" y="5287387"/>
              <a:ext cx="1561614" cy="618918"/>
            </a:xfrm>
            <a:prstGeom prst="bentConnector3">
              <a:avLst>
                <a:gd name="adj1" fmla="val 100907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7" name="AutoShape 44"/>
            <p:cNvCxnSpPr>
              <a:cxnSpLocks noChangeShapeType="1"/>
            </p:cNvCxnSpPr>
            <p:nvPr/>
          </p:nvCxnSpPr>
          <p:spPr bwMode="auto">
            <a:xfrm rot="16200000">
              <a:off x="4008140" y="5258978"/>
              <a:ext cx="339798" cy="134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" name="AutoShape 47"/>
            <p:cNvCxnSpPr>
              <a:cxnSpLocks noChangeShapeType="1"/>
            </p:cNvCxnSpPr>
            <p:nvPr/>
          </p:nvCxnSpPr>
          <p:spPr bwMode="auto">
            <a:xfrm rot="16200000">
              <a:off x="1439898" y="1929361"/>
              <a:ext cx="357134" cy="54421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AutoShape 48"/>
            <p:cNvCxnSpPr>
              <a:cxnSpLocks noChangeShapeType="1"/>
            </p:cNvCxnSpPr>
            <p:nvPr/>
          </p:nvCxnSpPr>
          <p:spPr bwMode="auto">
            <a:xfrm rot="16200000">
              <a:off x="1187723" y="1748838"/>
              <a:ext cx="577310" cy="76137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3158633" y="3813775"/>
              <a:ext cx="693008" cy="447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1" name="Line 50"/>
            <p:cNvSpPr>
              <a:spLocks noChangeShapeType="1"/>
            </p:cNvSpPr>
            <p:nvPr/>
          </p:nvSpPr>
          <p:spPr bwMode="auto">
            <a:xfrm>
              <a:off x="3176058" y="3555460"/>
              <a:ext cx="857883" cy="6275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 rot="5400000">
              <a:off x="5342760" y="3424905"/>
              <a:ext cx="787082" cy="72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 rot="5400000">
              <a:off x="5148798" y="3280537"/>
              <a:ext cx="943112" cy="8619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3176058" y="2295088"/>
              <a:ext cx="636710" cy="4732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3236378" y="2217073"/>
              <a:ext cx="757349" cy="5513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rot="5400000">
              <a:off x="5052280" y="2146017"/>
              <a:ext cx="393542" cy="8511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 rot="5400000">
              <a:off x="4886967" y="1910947"/>
              <a:ext cx="509696" cy="11219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8" name="Line 67"/>
            <p:cNvSpPr>
              <a:spLocks noChangeShapeType="1"/>
            </p:cNvSpPr>
            <p:nvPr/>
          </p:nvSpPr>
          <p:spPr bwMode="auto">
            <a:xfrm>
              <a:off x="875860" y="2783980"/>
              <a:ext cx="668881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49" name="Line 68"/>
            <p:cNvSpPr>
              <a:spLocks noChangeShapeType="1"/>
            </p:cNvSpPr>
            <p:nvPr/>
          </p:nvSpPr>
          <p:spPr bwMode="auto">
            <a:xfrm>
              <a:off x="814200" y="3936865"/>
              <a:ext cx="789521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0" name="Line 69"/>
            <p:cNvSpPr>
              <a:spLocks noChangeShapeType="1"/>
            </p:cNvSpPr>
            <p:nvPr/>
          </p:nvSpPr>
          <p:spPr bwMode="auto">
            <a:xfrm>
              <a:off x="875860" y="5228443"/>
              <a:ext cx="730541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1" name="Line 70"/>
            <p:cNvSpPr>
              <a:spLocks noChangeShapeType="1"/>
            </p:cNvSpPr>
            <p:nvPr/>
          </p:nvSpPr>
          <p:spPr bwMode="auto">
            <a:xfrm>
              <a:off x="1976363" y="3659480"/>
              <a:ext cx="1156801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>
              <a:off x="1964299" y="4819299"/>
              <a:ext cx="1182270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grpSp>
          <p:nvGrpSpPr>
            <p:cNvPr id="3" name="그룹 83"/>
            <p:cNvGrpSpPr>
              <a:grpSpLocks/>
            </p:cNvGrpSpPr>
            <p:nvPr/>
          </p:nvGrpSpPr>
          <p:grpSpPr bwMode="auto">
            <a:xfrm>
              <a:off x="3527929" y="2830941"/>
              <a:ext cx="1651414" cy="769441"/>
              <a:chOff x="3358362" y="3198954"/>
              <a:chExt cx="1955789" cy="704571"/>
            </a:xfrm>
          </p:grpSpPr>
          <p:sp>
            <p:nvSpPr>
              <p:cNvPr id="76" name="AutoShape 22"/>
              <p:cNvSpPr>
                <a:spLocks noChangeArrowheads="1"/>
              </p:cNvSpPr>
              <p:nvPr/>
            </p:nvSpPr>
            <p:spPr bwMode="auto">
              <a:xfrm>
                <a:off x="3358362" y="3198954"/>
                <a:ext cx="1955789" cy="704571"/>
              </a:xfrm>
              <a:prstGeom prst="roundRect">
                <a:avLst>
                  <a:gd name="adj" fmla="val 0"/>
                </a:avLst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latinLnBrk="0" hangingPunct="0"/>
                <a:r>
                  <a:rPr lang="ko-KR" altLang="en-US" sz="1100" b="1" dirty="0" smtClean="0">
                    <a:latin typeface="돋움체" pitchFamily="49" charset="-127"/>
                    <a:ea typeface="돋움체" pitchFamily="49" charset="-127"/>
                  </a:rPr>
                  <a:t>농림수산검역검사본부</a:t>
                </a:r>
                <a:endParaRPr lang="en-US" altLang="ko-KR" sz="1100" b="1" dirty="0" smtClean="0">
                  <a:latin typeface="돋움체" pitchFamily="49" charset="-127"/>
                  <a:ea typeface="돋움체" pitchFamily="49" charset="-127"/>
                </a:endParaRPr>
              </a:p>
              <a:p>
                <a:pPr algn="ctr" eaLnBrk="0" latinLnBrk="0" hangingPunct="0"/>
                <a:r>
                  <a:rPr lang="en-US" altLang="ko-KR" sz="1100" b="1" dirty="0" smtClean="0">
                    <a:latin typeface="돋움체" pitchFamily="49" charset="-127"/>
                    <a:ea typeface="돋움체" pitchFamily="49" charset="-127"/>
                  </a:rPr>
                  <a:t>(5</a:t>
                </a:r>
                <a:r>
                  <a:rPr lang="ko-KR" altLang="en-US" sz="1100" b="1" dirty="0" smtClean="0">
                    <a:latin typeface="돋움체" pitchFamily="49" charset="-127"/>
                    <a:ea typeface="돋움체" pitchFamily="49" charset="-127"/>
                  </a:rPr>
                  <a:t>부</a:t>
                </a:r>
                <a:r>
                  <a:rPr lang="en-US" altLang="ko-KR" sz="1100" b="1" dirty="0" smtClean="0">
                    <a:latin typeface="돋움체" pitchFamily="49" charset="-127"/>
                    <a:ea typeface="돋움체" pitchFamily="49" charset="-127"/>
                  </a:rPr>
                  <a:t>,29</a:t>
                </a:r>
                <a:r>
                  <a:rPr lang="ko-KR" altLang="en-US" sz="1100" b="1" dirty="0" smtClean="0">
                    <a:latin typeface="돋움체" pitchFamily="49" charset="-127"/>
                    <a:ea typeface="돋움체" pitchFamily="49" charset="-127"/>
                  </a:rPr>
                  <a:t>과</a:t>
                </a:r>
                <a:r>
                  <a:rPr lang="en-US" altLang="ko-KR" sz="1100" b="1" dirty="0" smtClean="0">
                    <a:latin typeface="돋움체" pitchFamily="49" charset="-127"/>
                    <a:ea typeface="돋움체" pitchFamily="49" charset="-127"/>
                  </a:rPr>
                  <a:t>)</a:t>
                </a:r>
              </a:p>
              <a:p>
                <a:pPr algn="ctr" eaLnBrk="0" latinLnBrk="0" hangingPunct="0"/>
                <a:endParaRPr lang="ko-KR" altLang="en-US" sz="1100" b="1" dirty="0">
                  <a:latin typeface="돋움체" pitchFamily="49" charset="-127"/>
                  <a:ea typeface="돋움체" pitchFamily="49" charset="-127"/>
                </a:endParaRPr>
              </a:p>
              <a:p>
                <a:pPr algn="ctr" eaLnBrk="0" latinLnBrk="0" hangingPunct="0"/>
                <a:r>
                  <a:rPr lang="ko-KR" altLang="en-US" sz="1100" b="1" dirty="0" smtClean="0">
                    <a:latin typeface="돋움체" pitchFamily="49" charset="-127"/>
                    <a:ea typeface="돋움체" pitchFamily="49" charset="-127"/>
                  </a:rPr>
                  <a:t>검역사무소</a:t>
                </a:r>
                <a:r>
                  <a:rPr lang="en-US" altLang="ko-KR" sz="1100" b="1" dirty="0" smtClean="0">
                    <a:latin typeface="돋움체" pitchFamily="49" charset="-127"/>
                    <a:ea typeface="돋움체" pitchFamily="49" charset="-127"/>
                  </a:rPr>
                  <a:t>(6)</a:t>
                </a:r>
                <a:endParaRPr lang="en-US" altLang="ko-KR" sz="1100" b="1" dirty="0">
                  <a:latin typeface="돋움체" pitchFamily="49" charset="-127"/>
                  <a:ea typeface="돋움체" pitchFamily="49" charset="-127"/>
                </a:endParaRPr>
              </a:p>
            </p:txBody>
          </p:sp>
          <p:sp>
            <p:nvSpPr>
              <p:cNvPr id="77" name="Line 72"/>
              <p:cNvSpPr>
                <a:spLocks noChangeShapeType="1"/>
              </p:cNvSpPr>
              <p:nvPr/>
            </p:nvSpPr>
            <p:spPr bwMode="auto">
              <a:xfrm flipV="1">
                <a:off x="3391584" y="3573461"/>
                <a:ext cx="1878122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ko-KR" altLang="en-US" sz="2400"/>
              </a:p>
            </p:txBody>
          </p:sp>
        </p:grpSp>
        <p:sp>
          <p:nvSpPr>
            <p:cNvPr id="54" name="Line 74"/>
            <p:cNvSpPr>
              <a:spLocks noChangeShapeType="1"/>
            </p:cNvSpPr>
            <p:nvPr/>
          </p:nvSpPr>
          <p:spPr bwMode="auto">
            <a:xfrm>
              <a:off x="6131732" y="3460108"/>
              <a:ext cx="607220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5" name="Line 75"/>
            <p:cNvSpPr>
              <a:spLocks noChangeShapeType="1"/>
            </p:cNvSpPr>
            <p:nvPr/>
          </p:nvSpPr>
          <p:spPr bwMode="auto">
            <a:xfrm>
              <a:off x="5784556" y="4775091"/>
              <a:ext cx="1289505" cy="4334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6" name="Line 79"/>
            <p:cNvSpPr>
              <a:spLocks noChangeShapeType="1"/>
            </p:cNvSpPr>
            <p:nvPr/>
          </p:nvSpPr>
          <p:spPr bwMode="auto">
            <a:xfrm>
              <a:off x="4558394" y="4739550"/>
              <a:ext cx="1022296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7" name="Line 82"/>
            <p:cNvSpPr>
              <a:spLocks noChangeShapeType="1"/>
            </p:cNvSpPr>
            <p:nvPr/>
          </p:nvSpPr>
          <p:spPr bwMode="auto">
            <a:xfrm>
              <a:off x="1936150" y="2007127"/>
              <a:ext cx="1120609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8" name="Line 75"/>
            <p:cNvSpPr>
              <a:spLocks noChangeShapeType="1"/>
            </p:cNvSpPr>
            <p:nvPr/>
          </p:nvSpPr>
          <p:spPr bwMode="auto">
            <a:xfrm>
              <a:off x="3401144" y="4734350"/>
              <a:ext cx="1032140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59" name="Text Box 80"/>
            <p:cNvSpPr txBox="1">
              <a:spLocks noChangeArrowheads="1"/>
            </p:cNvSpPr>
            <p:nvPr/>
          </p:nvSpPr>
          <p:spPr bwMode="auto">
            <a:xfrm>
              <a:off x="1723016" y="1268760"/>
              <a:ext cx="16192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lang="en-US" altLang="ko-KR" sz="1400" b="1" dirty="0">
                  <a:latin typeface="돋움체" pitchFamily="49" charset="-127"/>
                  <a:ea typeface="돋움체" pitchFamily="49" charset="-127"/>
                </a:rPr>
                <a:t>&lt; </a:t>
              </a:r>
              <a:r>
                <a:rPr lang="ko-KR" altLang="en-US" sz="1400" b="1" dirty="0">
                  <a:latin typeface="돋움체" pitchFamily="49" charset="-127"/>
                  <a:ea typeface="돋움체" pitchFamily="49" charset="-127"/>
                </a:rPr>
                <a:t>국가방역 </a:t>
              </a:r>
              <a:r>
                <a:rPr lang="en-US" altLang="ko-KR" sz="1400" b="1" dirty="0">
                  <a:latin typeface="돋움체" pitchFamily="49" charset="-127"/>
                  <a:ea typeface="돋움체" pitchFamily="49" charset="-127"/>
                </a:rPr>
                <a:t>&gt;</a:t>
              </a:r>
            </a:p>
          </p:txBody>
        </p:sp>
        <p:sp>
          <p:nvSpPr>
            <p:cNvPr id="60" name="Text Box 81"/>
            <p:cNvSpPr txBox="1">
              <a:spLocks noChangeArrowheads="1"/>
            </p:cNvSpPr>
            <p:nvPr/>
          </p:nvSpPr>
          <p:spPr bwMode="auto">
            <a:xfrm>
              <a:off x="5638450" y="1268760"/>
              <a:ext cx="16179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latinLnBrk="0">
                <a:spcBef>
                  <a:spcPct val="50000"/>
                </a:spcBef>
              </a:pPr>
              <a:r>
                <a:rPr lang="en-US" altLang="ko-KR" sz="1400" b="1" dirty="0">
                  <a:latin typeface="돋움체" pitchFamily="49" charset="-127"/>
                  <a:ea typeface="돋움체" pitchFamily="49" charset="-127"/>
                </a:rPr>
                <a:t>&lt; </a:t>
              </a:r>
              <a:r>
                <a:rPr lang="ko-KR" altLang="en-US" sz="1400" b="1" dirty="0">
                  <a:latin typeface="돋움체" pitchFamily="49" charset="-127"/>
                  <a:ea typeface="돋움체" pitchFamily="49" charset="-127"/>
                </a:rPr>
                <a:t>민간방역 </a:t>
              </a:r>
              <a:r>
                <a:rPr lang="en-US" altLang="ko-KR" sz="1400" b="1" dirty="0">
                  <a:latin typeface="돋움체" pitchFamily="49" charset="-127"/>
                  <a:ea typeface="돋움체" pitchFamily="49" charset="-127"/>
                </a:rPr>
                <a:t>&gt;</a:t>
              </a:r>
            </a:p>
          </p:txBody>
        </p:sp>
        <p:sp>
          <p:nvSpPr>
            <p:cNvPr id="61" name="Line 83"/>
            <p:cNvSpPr>
              <a:spLocks noChangeShapeType="1"/>
            </p:cNvSpPr>
            <p:nvPr/>
          </p:nvSpPr>
          <p:spPr bwMode="auto">
            <a:xfrm>
              <a:off x="3229676" y="5836958"/>
              <a:ext cx="1493252" cy="0"/>
            </a:xfrm>
            <a:prstGeom prst="line">
              <a:avLst/>
            </a:prstGeom>
            <a:noFill/>
            <a:ln w="31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62" name="_s88075"/>
            <p:cNvSpPr>
              <a:spLocks noChangeArrowheads="1"/>
            </p:cNvSpPr>
            <p:nvPr/>
          </p:nvSpPr>
          <p:spPr bwMode="auto">
            <a:xfrm>
              <a:off x="3244421" y="5429547"/>
              <a:ext cx="1493252" cy="951781"/>
            </a:xfrm>
            <a:prstGeom prst="roundRect">
              <a:avLst>
                <a:gd name="adj" fmla="val 0"/>
              </a:avLst>
            </a:prstGeom>
            <a:solidFill>
              <a:srgbClr val="B8D983"/>
            </a:solidFill>
            <a:ln w="88900" cmpd="dbl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latinLnBrk="0" hangingPunct="0"/>
              <a:r>
                <a:rPr lang="ko-KR" altLang="en-US" sz="1600" b="1">
                  <a:solidFill>
                    <a:srgbClr val="C00000"/>
                  </a:solidFill>
                  <a:latin typeface="돋움체" pitchFamily="49" charset="-127"/>
                  <a:ea typeface="돋움체" pitchFamily="49" charset="-127"/>
                </a:rPr>
                <a:t>양축농가</a:t>
              </a:r>
            </a:p>
            <a:p>
              <a:pPr algn="ctr" eaLnBrk="0" latinLnBrk="0" hangingPunct="0"/>
              <a:endParaRPr lang="ko-KR" altLang="en-US" sz="1100" b="1">
                <a:latin typeface="돋움체" pitchFamily="49" charset="-127"/>
                <a:ea typeface="돋움체" pitchFamily="49" charset="-127"/>
              </a:endParaRP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한우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젖소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돼지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닭</a:t>
              </a:r>
            </a:p>
            <a:p>
              <a:pPr algn="ctr" eaLnBrk="0" latinLnBrk="0" hangingPunct="0"/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오리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사슴</a:t>
              </a:r>
              <a:r>
                <a:rPr lang="en-US" altLang="ko-KR" sz="1100" b="1">
                  <a:latin typeface="돋움체" pitchFamily="49" charset="-127"/>
                  <a:ea typeface="돋움체" pitchFamily="49" charset="-127"/>
                </a:rPr>
                <a:t>,</a:t>
              </a:r>
              <a:r>
                <a:rPr lang="ko-KR" altLang="en-US" sz="1100" b="1">
                  <a:latin typeface="돋움체" pitchFamily="49" charset="-127"/>
                  <a:ea typeface="돋움체" pitchFamily="49" charset="-127"/>
                </a:rPr>
                <a:t>기타가축</a:t>
              </a:r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rot="5400000">
              <a:off x="4456180" y="623158"/>
              <a:ext cx="0" cy="25602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64" name="Line 56"/>
            <p:cNvSpPr>
              <a:spLocks noChangeShapeType="1"/>
            </p:cNvSpPr>
            <p:nvPr/>
          </p:nvSpPr>
          <p:spPr bwMode="auto">
            <a:xfrm rot="5400000" flipH="1" flipV="1">
              <a:off x="4420148" y="815220"/>
              <a:ext cx="10402" cy="24985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65" name="직사각형 64"/>
            <p:cNvSpPr/>
            <p:nvPr/>
          </p:nvSpPr>
          <p:spPr bwMode="auto">
            <a:xfrm>
              <a:off x="3328171" y="2768378"/>
              <a:ext cx="2286151" cy="2357779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직사각형 65"/>
            <p:cNvSpPr/>
            <p:nvPr/>
          </p:nvSpPr>
          <p:spPr bwMode="auto">
            <a:xfrm>
              <a:off x="7362258" y="1577352"/>
              <a:ext cx="121980" cy="157764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 bwMode="auto">
            <a:xfrm>
              <a:off x="1783339" y="1569500"/>
              <a:ext cx="1459741" cy="38521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 bwMode="auto">
            <a:xfrm>
              <a:off x="5705472" y="1587754"/>
              <a:ext cx="1490571" cy="385393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 bwMode="auto">
            <a:xfrm>
              <a:off x="7362258" y="1813130"/>
              <a:ext cx="121980" cy="157764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0" name="직사각형 69"/>
            <p:cNvSpPr/>
            <p:nvPr/>
          </p:nvSpPr>
          <p:spPr bwMode="auto">
            <a:xfrm>
              <a:off x="7362258" y="2050642"/>
              <a:ext cx="121980" cy="1560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>
                <a:defRPr/>
              </a:pPr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1" name="TextBox 79"/>
            <p:cNvSpPr txBox="1">
              <a:spLocks noChangeArrowheads="1"/>
            </p:cNvSpPr>
            <p:nvPr/>
          </p:nvSpPr>
          <p:spPr bwMode="auto">
            <a:xfrm>
              <a:off x="7452068" y="1509739"/>
              <a:ext cx="9363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ko-KR" altLang="en-US" sz="1400" dirty="0"/>
                <a:t>검사기관</a:t>
              </a:r>
            </a:p>
          </p:txBody>
        </p:sp>
        <p:sp>
          <p:nvSpPr>
            <p:cNvPr id="72" name="TextBox 80"/>
            <p:cNvSpPr txBox="1">
              <a:spLocks noChangeArrowheads="1"/>
            </p:cNvSpPr>
            <p:nvPr/>
          </p:nvSpPr>
          <p:spPr bwMode="auto">
            <a:xfrm>
              <a:off x="7452068" y="1745517"/>
              <a:ext cx="1296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ko-KR" altLang="en-US" sz="1400" dirty="0"/>
                <a:t>시료채취기관</a:t>
              </a:r>
            </a:p>
          </p:txBody>
        </p:sp>
        <p:sp>
          <p:nvSpPr>
            <p:cNvPr id="73" name="TextBox 81"/>
            <p:cNvSpPr txBox="1">
              <a:spLocks noChangeArrowheads="1"/>
            </p:cNvSpPr>
            <p:nvPr/>
          </p:nvSpPr>
          <p:spPr bwMode="auto">
            <a:xfrm>
              <a:off x="7452068" y="1979560"/>
              <a:ext cx="1008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r>
                <a:rPr lang="ko-KR" altLang="en-US" sz="1400" dirty="0"/>
                <a:t>방역</a:t>
              </a:r>
              <a:r>
                <a:rPr lang="en-US" altLang="ko-KR" sz="1400" dirty="0"/>
                <a:t>·</a:t>
              </a:r>
              <a:r>
                <a:rPr lang="ko-KR" altLang="en-US" sz="1400" dirty="0"/>
                <a:t>행정 </a:t>
              </a:r>
              <a:endParaRPr lang="en-US" altLang="ko-KR" sz="1400" dirty="0" smtClean="0"/>
            </a:p>
            <a:p>
              <a:pPr eaLnBrk="1" hangingPunct="1"/>
              <a:r>
                <a:rPr lang="ko-KR" altLang="en-US" sz="1400" dirty="0" smtClean="0"/>
                <a:t>조치기관</a:t>
              </a:r>
              <a:endParaRPr lang="ko-KR" altLang="en-US" sz="1400" dirty="0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4580841" y="3633474"/>
              <a:ext cx="450388" cy="6275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  <p:sp>
          <p:nvSpPr>
            <p:cNvPr id="75" name="Line 50"/>
            <p:cNvSpPr>
              <a:spLocks noChangeShapeType="1"/>
            </p:cNvSpPr>
            <p:nvPr/>
          </p:nvSpPr>
          <p:spPr bwMode="auto">
            <a:xfrm>
              <a:off x="4763141" y="3633474"/>
              <a:ext cx="388728" cy="5495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2400"/>
            </a:p>
          </p:txBody>
        </p:sp>
      </p:grpSp>
      <p:sp>
        <p:nvSpPr>
          <p:cNvPr id="7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615446" cy="563563"/>
          </a:xfrm>
        </p:spPr>
        <p:txBody>
          <a:bodyPr/>
          <a:lstStyle/>
          <a:p>
            <a:r>
              <a:rPr lang="ko-KR" altLang="en-US" b="1" u="sng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가축방역관련 </a:t>
            </a:r>
            <a:r>
              <a:rPr lang="ko-KR" altLang="en-US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유관기관 역할 비교</a:t>
            </a:r>
            <a:r>
              <a:rPr lang="en-US" altLang="ko-KR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-1</a:t>
            </a:r>
            <a:endParaRPr lang="en-US" altLang="ko-KR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78" name="슬라이드 번호 개체 틀 77"/>
          <p:cNvSpPr>
            <a:spLocks noGrp="1"/>
          </p:cNvSpPr>
          <p:nvPr>
            <p:ph type="sldNum" sz="quarter" idx="11"/>
          </p:nvPr>
        </p:nvSpPr>
        <p:spPr>
          <a:xfrm>
            <a:off x="8198296" y="6477000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xmlns="" val="13813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003504" cy="563563"/>
          </a:xfrm>
        </p:spPr>
        <p:txBody>
          <a:bodyPr/>
          <a:lstStyle/>
          <a:p>
            <a:r>
              <a:rPr lang="ko-KR" altLang="en-US" sz="3000" b="1" u="sng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가축방역관련</a:t>
            </a:r>
            <a:r>
              <a:rPr lang="ko-KR" altLang="en-US" sz="3000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 유관기관 역할 비교</a:t>
            </a:r>
            <a:r>
              <a:rPr lang="en-US" altLang="ko-KR" sz="3000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-2</a:t>
            </a:r>
            <a:endParaRPr lang="ko-KR" altLang="en-US" sz="3000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467544" y="1054408"/>
          <a:ext cx="8424936" cy="538502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368152"/>
                <a:gridCol w="7056784"/>
              </a:tblGrid>
              <a:tr h="26583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구 분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역 </a:t>
                      </a:r>
                      <a:r>
                        <a:rPr lang="ko-KR" altLang="en-US" sz="1600" b="1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할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49130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농축산식품부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가축방역 종합계획 수립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가축방역정책 수립 및 조정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168266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latin typeface="맑은 고딕" pitchFamily="50" charset="-127"/>
                          <a:ea typeface="맑은 고딕" pitchFamily="50" charset="-127"/>
                        </a:rPr>
                        <a:t>검역검사본부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병성감정업무 수행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예방기술 개발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연구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검사진단 및 실험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동물용의약품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허가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공</a:t>
                      </a:r>
                      <a:r>
                        <a:rPr lang="ko-KR" altLang="en-US" sz="1600" u="none" strike="noStrike" dirty="0" smtClean="0">
                          <a:latin typeface="굴림"/>
                          <a:ea typeface="굴림"/>
                        </a:rPr>
                        <a:t>∙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항만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국경검역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역학조사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국내</a:t>
                      </a:r>
                      <a:r>
                        <a:rPr lang="ko-KR" altLang="en-US" sz="1600" u="none" strike="noStrike" dirty="0" smtClean="0">
                          <a:latin typeface="굴림"/>
                          <a:ea typeface="굴림"/>
                        </a:rPr>
                        <a:t>∙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외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전염병발생 정보관리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96785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시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도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시∙군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국가방역계획에 의한 자체 방역계획 수립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조정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가축전염병예방법 위반농가 행정처분 등 관리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발생시 </a:t>
                      </a: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방역대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설치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이동통제 및 </a:t>
                      </a: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살처분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등 인력 동원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192093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가축위생방역지원본부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ctr"/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b="0" i="0" u="none" strike="noStrike" dirty="0" err="1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방역사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국가 및 </a:t>
                      </a: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지자체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위탁사업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(FMD, 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AI, 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ND, AD, 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Br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등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)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검사시료 채취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농장방역관리실태 점검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지도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ㅇ 전염병 발생 시 </a:t>
                      </a: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초동방역팀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운영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발생지역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발생농장 및 위험지역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이동통제 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인력 지원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가축전염병 예방접종 인력지원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축산농가 기본정보 수집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관리</a:t>
                      </a:r>
                      <a:b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</a:b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축산농가 전화 </a:t>
                      </a:r>
                      <a:r>
                        <a:rPr lang="ko-KR" altLang="en-US" sz="1600" u="none" strike="noStrike" dirty="0" err="1">
                          <a:latin typeface="맑은 고딕" pitchFamily="50" charset="-127"/>
                          <a:ea typeface="맑은 고딕" pitchFamily="50" charset="-127"/>
                        </a:rPr>
                        <a:t>임상예찰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 및 정책홍보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 bwMode="auto">
          <a:xfrm>
            <a:off x="395536" y="4510792"/>
            <a:ext cx="8568952" cy="20162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8184904" y="655143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8</a:t>
            </a:fld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083624" cy="563563"/>
          </a:xfrm>
        </p:spPr>
        <p:txBody>
          <a:bodyPr/>
          <a:lstStyle/>
          <a:p>
            <a:r>
              <a:rPr lang="ko-KR" altLang="en-US" sz="3000" b="1" u="sng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축산물 위생안전 </a:t>
            </a:r>
            <a:r>
              <a:rPr lang="ko-KR" altLang="en-US" sz="3000" dirty="0" smtClean="0">
                <a:solidFill>
                  <a:schemeClr val="tx1"/>
                </a:solidFill>
                <a:latin typeface="HY울릉도B" pitchFamily="18" charset="-127"/>
                <a:ea typeface="HY울릉도B" pitchFamily="18" charset="-127"/>
              </a:rPr>
              <a:t>관련 유관기관 역할 비교</a:t>
            </a:r>
            <a:endParaRPr lang="ko-KR" altLang="en-US" sz="3000" dirty="0">
              <a:solidFill>
                <a:schemeClr val="tx1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8673503"/>
              </p:ext>
            </p:extLst>
          </p:nvPr>
        </p:nvGraphicFramePr>
        <p:xfrm>
          <a:off x="467544" y="1054409"/>
          <a:ext cx="8424936" cy="552550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368152"/>
                <a:gridCol w="7056784"/>
              </a:tblGrid>
              <a:tr h="1887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구 분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역 </a:t>
                      </a:r>
                      <a:r>
                        <a:rPr lang="ko-KR" altLang="en-US" sz="1600" b="1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     할</a:t>
                      </a:r>
                      <a:endParaRPr lang="ko-KR" altLang="en-US" sz="1600" b="1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3529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농축산식품부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위생</a:t>
                      </a:r>
                      <a:r>
                        <a:rPr lang="ko-KR" altLang="en-US" sz="1600" u="none" strike="noStrike" dirty="0" smtClean="0">
                          <a:latin typeface="굴림"/>
                          <a:ea typeface="굴림"/>
                        </a:rPr>
                        <a:t>∙안전성 업무의 종합 조정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fontAlgn="ctr"/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-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축산물 위생관리 종합대책 수립 추진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fontAlgn="ctr"/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- 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원산지</a:t>
                      </a:r>
                      <a:r>
                        <a:rPr lang="ko-KR" altLang="en-US" sz="1600" u="none" strike="noStrike" dirty="0" smtClean="0">
                          <a:latin typeface="굴림"/>
                          <a:ea typeface="굴림"/>
                        </a:rPr>
                        <a:t>∙</a:t>
                      </a: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이력제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등 유통관리대책 수립</a:t>
                      </a:r>
                      <a:r>
                        <a:rPr lang="ko-KR" altLang="en-US" sz="1600" u="none" strike="noStrike" dirty="0" smtClean="0">
                          <a:latin typeface="굴림"/>
                          <a:ea typeface="굴림"/>
                        </a:rPr>
                        <a:t>∙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추진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25602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>
                          <a:latin typeface="맑은 고딕" pitchFamily="50" charset="-127"/>
                          <a:ea typeface="맑은 고딕" pitchFamily="50" charset="-127"/>
                        </a:rPr>
                        <a:t>검역검사본부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축산물위생검사계획 수립 및 검사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중앙위생감시</a:t>
                      </a:r>
                      <a:endParaRPr lang="en-US" altLang="ko-KR" sz="1600" b="0" i="0" u="none" strike="noStrike" dirty="0" smtClean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기준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∙규격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표시기준 및 시행방법 등 정립∙교육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축산물위생검사기관 지정 관리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축산물가공품 성분 규격 및 잔류유해물질 검사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173786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시</a:t>
                      </a:r>
                      <a:r>
                        <a:rPr lang="en-US" altLang="ko-KR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․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도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시</a:t>
                      </a:r>
                      <a:r>
                        <a:rPr lang="ko-KR" altLang="en-US" sz="1600" u="none" strike="noStrike" dirty="0">
                          <a:latin typeface="맑은 고딕" pitchFamily="50" charset="-127"/>
                          <a:ea typeface="맑은 고딕" pitchFamily="50" charset="-127"/>
                        </a:rPr>
                        <a:t>∙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군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ctr"/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검사관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가축 및 그 식육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착유하는 소 또는 양의 검사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축산물가공업의 영업자가 실시하는 검사의 적정 여부 확인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축산물의 유통에 관한 지도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위해요소중점관리기준의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준수 여부에 대한 </a:t>
                      </a: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조사ㆍ평가에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관한 업무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검사에 불합격한 가축 및 축산물의 처리</a:t>
                      </a: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가축 외의 동물 및 그 </a:t>
                      </a:r>
                      <a:r>
                        <a:rPr lang="ko-KR" altLang="en-US" sz="1600" u="none" strike="noStrike" spc="-15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지육</a:t>
                      </a:r>
                      <a:r>
                        <a:rPr lang="en-US" altLang="ko-KR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u="none" strike="noStrike" spc="-15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枝肉</a:t>
                      </a:r>
                      <a:r>
                        <a:rPr lang="en-US" altLang="ko-KR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),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정육</a:t>
                      </a:r>
                      <a:r>
                        <a:rPr lang="en-US" altLang="ko-KR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내장</a:t>
                      </a:r>
                      <a:r>
                        <a:rPr lang="en-US" altLang="ko-KR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,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그 밖의 부분에 대한 </a:t>
                      </a:r>
                      <a:r>
                        <a:rPr lang="ko-KR" altLang="en-US" sz="1600" u="none" strike="noStrike" spc="-15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검사ㆍ처리</a:t>
                      </a:r>
                      <a:endParaRPr lang="ko-KR" altLang="en-US" sz="1600" u="none" strike="noStrike" spc="-15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그 밖에 가축 및 축산물의 위생관리에 관련된 업무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  <a:tr h="156474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가축위생방역지원본부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fontAlgn="ctr"/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검사원</a:t>
                      </a:r>
                      <a:r>
                        <a:rPr lang="en-US" altLang="ko-KR" sz="1600" b="0" i="0" u="none" strike="noStrike" dirty="0" smtClean="0">
                          <a:solidFill>
                            <a:srgbClr val="0000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검사관이 수행하는 가축 및 그 식육의 검사에 대한 보조업무</a:t>
                      </a:r>
                    </a:p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검사관이 수행하는 도축장의 자체위생관리기준 및 </a:t>
                      </a:r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자체위해요소중점관리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fontAlgn="ctr"/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  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기준 이행 여부 확인에 대한 보조업무</a:t>
                      </a:r>
                      <a:endParaRPr lang="en-US" altLang="ko-KR" sz="1600" u="none" strike="noStrike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검사관이 수행하는 실험실 검사의 보조업무</a:t>
                      </a:r>
                    </a:p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ko-KR" altLang="en-US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검사기록부 등 검사와 관련된 문서의 정리</a:t>
                      </a:r>
                    </a:p>
                    <a:p>
                      <a:pPr algn="l" fontAlgn="ctr"/>
                      <a:r>
                        <a:rPr lang="ko-KR" altLang="en-US" sz="1600" u="none" strike="noStrike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ㅇ</a:t>
                      </a:r>
                      <a:r>
                        <a:rPr lang="en-US" altLang="ko-KR" sz="1600" u="none" strike="noStrike" dirty="0" smtClean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600" u="none" strike="noStrike" spc="-150" dirty="0" smtClean="0">
                          <a:latin typeface="맑은 고딕" pitchFamily="50" charset="-127"/>
                          <a:ea typeface="맑은 고딕" pitchFamily="50" charset="-127"/>
                        </a:rPr>
                        <a:t>그 밖에 가축 및 축산물의 위생관리 업무와 관련하여 검사관이 지시하는 업무</a:t>
                      </a:r>
                      <a:endParaRPr lang="ko-KR" altLang="en-US" sz="1600" b="0" i="0" u="none" strike="noStrike" spc="-150" dirty="0">
                        <a:solidFill>
                          <a:srgbClr val="00000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9446" marR="9446" marT="9446" marB="0" anchor="ctr"/>
                </a:tc>
              </a:tr>
            </a:tbl>
          </a:graphicData>
        </a:graphic>
      </p:graphicFrame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8184904" y="6551438"/>
            <a:ext cx="838200" cy="261938"/>
          </a:xfrm>
        </p:spPr>
        <p:txBody>
          <a:bodyPr/>
          <a:lstStyle/>
          <a:p>
            <a:fld id="{D72A21DF-8C42-41E3-9508-9718D0E54D95}" type="slidenum">
              <a:rPr lang="en-US" altLang="ko-KR" smtClean="0"/>
              <a:pPr/>
              <a:t>9</a:t>
            </a:fld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 bwMode="auto">
          <a:xfrm>
            <a:off x="395536" y="5013176"/>
            <a:ext cx="8568952" cy="15841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0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신규자교육">
  <a:themeElements>
    <a:clrScheme name="s2 3">
      <a:dk1>
        <a:srgbClr val="000000"/>
      </a:dk1>
      <a:lt1>
        <a:srgbClr val="FFFFFF"/>
      </a:lt1>
      <a:dk2>
        <a:srgbClr val="C889CD"/>
      </a:dk2>
      <a:lt2>
        <a:srgbClr val="DED9CC"/>
      </a:lt2>
      <a:accent1>
        <a:srgbClr val="72AFD8"/>
      </a:accent1>
      <a:accent2>
        <a:srgbClr val="80CAB1"/>
      </a:accent2>
      <a:accent3>
        <a:srgbClr val="FFFFFF"/>
      </a:accent3>
      <a:accent4>
        <a:srgbClr val="000000"/>
      </a:accent4>
      <a:accent5>
        <a:srgbClr val="BCD4E9"/>
      </a:accent5>
      <a:accent6>
        <a:srgbClr val="73B7A0"/>
      </a:accent6>
      <a:hlink>
        <a:srgbClr val="E1995D"/>
      </a:hlink>
      <a:folHlink>
        <a:srgbClr val="E58790"/>
      </a:folHlink>
    </a:clrScheme>
    <a:fontScheme name="s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2 1">
        <a:dk1>
          <a:srgbClr val="000000"/>
        </a:dk1>
        <a:lt1>
          <a:srgbClr val="FFFFFF"/>
        </a:lt1>
        <a:dk2>
          <a:srgbClr val="5EB2B6"/>
        </a:dk2>
        <a:lt2>
          <a:srgbClr val="DED9CC"/>
        </a:lt2>
        <a:accent1>
          <a:srgbClr val="9FD56D"/>
        </a:accent1>
        <a:accent2>
          <a:srgbClr val="F4BC72"/>
        </a:accent2>
        <a:accent3>
          <a:srgbClr val="FFFFFF"/>
        </a:accent3>
        <a:accent4>
          <a:srgbClr val="000000"/>
        </a:accent4>
        <a:accent5>
          <a:srgbClr val="CDE7BA"/>
        </a:accent5>
        <a:accent6>
          <a:srgbClr val="DDAA67"/>
        </a:accent6>
        <a:hlink>
          <a:srgbClr val="F18FAB"/>
        </a:hlink>
        <a:folHlink>
          <a:srgbClr val="84A3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2 2">
        <a:dk1>
          <a:srgbClr val="000000"/>
        </a:dk1>
        <a:lt1>
          <a:srgbClr val="FFFFFF"/>
        </a:lt1>
        <a:dk2>
          <a:srgbClr val="EA9148"/>
        </a:dk2>
        <a:lt2>
          <a:srgbClr val="DED9CC"/>
        </a:lt2>
        <a:accent1>
          <a:srgbClr val="E878C8"/>
        </a:accent1>
        <a:accent2>
          <a:srgbClr val="7DD7E9"/>
        </a:accent2>
        <a:accent3>
          <a:srgbClr val="FFFFFF"/>
        </a:accent3>
        <a:accent4>
          <a:srgbClr val="000000"/>
        </a:accent4>
        <a:accent5>
          <a:srgbClr val="F2BEE0"/>
        </a:accent5>
        <a:accent6>
          <a:srgbClr val="71C3D3"/>
        </a:accent6>
        <a:hlink>
          <a:srgbClr val="98E8B3"/>
        </a:hlink>
        <a:folHlink>
          <a:srgbClr val="E6C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2 3">
        <a:dk1>
          <a:srgbClr val="000000"/>
        </a:dk1>
        <a:lt1>
          <a:srgbClr val="FFFFFF"/>
        </a:lt1>
        <a:dk2>
          <a:srgbClr val="C889CD"/>
        </a:dk2>
        <a:lt2>
          <a:srgbClr val="DED9CC"/>
        </a:lt2>
        <a:accent1>
          <a:srgbClr val="72AFD8"/>
        </a:accent1>
        <a:accent2>
          <a:srgbClr val="80CAB1"/>
        </a:accent2>
        <a:accent3>
          <a:srgbClr val="FFFFFF"/>
        </a:accent3>
        <a:accent4>
          <a:srgbClr val="000000"/>
        </a:accent4>
        <a:accent5>
          <a:srgbClr val="BCD4E9"/>
        </a:accent5>
        <a:accent6>
          <a:srgbClr val="73B7A0"/>
        </a:accent6>
        <a:hlink>
          <a:srgbClr val="E1995D"/>
        </a:hlink>
        <a:folHlink>
          <a:srgbClr val="E587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신규자교육</Template>
  <TotalTime>5797</TotalTime>
  <Words>2144</Words>
  <Application>Microsoft Office PowerPoint</Application>
  <PresentationFormat>화면 슬라이드 쇼(4:3)</PresentationFormat>
  <Paragraphs>638</Paragraphs>
  <Slides>35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신규자교육</vt:lpstr>
      <vt:lpstr>가축질병 청정화와 안전축산물 공급    가축위생방역지원본부</vt:lpstr>
      <vt:lpstr>심볼마크의 이해</vt:lpstr>
      <vt:lpstr>기관소개</vt:lpstr>
      <vt:lpstr>일반현황</vt:lpstr>
      <vt:lpstr>일반현황</vt:lpstr>
      <vt:lpstr>성장동력 발굴</vt:lpstr>
      <vt:lpstr>가축방역관련 유관기관 역할 비교-1</vt:lpstr>
      <vt:lpstr>가축방역관련 유관기관 역할 비교-2</vt:lpstr>
      <vt:lpstr>축산물 위생안전 관련 유관기관 역할 비교</vt:lpstr>
      <vt:lpstr>조직 및 인원</vt:lpstr>
      <vt:lpstr>예산 및 장비</vt:lpstr>
      <vt:lpstr>주요사업현황</vt:lpstr>
      <vt:lpstr>‘13년 사업추진계획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초동방역팀 편성 및 운영</vt:lpstr>
      <vt:lpstr>초동 방역팀 운영</vt:lpstr>
      <vt:lpstr>축사환경개선지원사업</vt:lpstr>
      <vt:lpstr>축산물 위생검사 사업</vt:lpstr>
      <vt:lpstr>축산물 위생검사 사업</vt:lpstr>
      <vt:lpstr>수입식용 축산물 검역검사 사업</vt:lpstr>
      <vt:lpstr>수입식용 축산물 검역검사 사업</vt:lpstr>
      <vt:lpstr>슬라이드 29</vt:lpstr>
      <vt:lpstr>직원채용  특별채용 시행계획 공고 2013년도 직원 특별채용 시행계획을 다음과 같이 공고합니다. 2013년 월 일 가축위생방역지원본부장  1. 채용계획</vt:lpstr>
      <vt:lpstr> 2. 응시자격 </vt:lpstr>
      <vt:lpstr>  나. 직종별 응시자격요건 </vt:lpstr>
      <vt:lpstr>   ,</vt:lpstr>
      <vt:lpstr> ,</vt:lpstr>
      <vt:lpstr>감사합니다.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Your User Name</dc:creator>
  <cp:lastModifiedBy>User</cp:lastModifiedBy>
  <cp:revision>301</cp:revision>
  <cp:lastPrinted>2012-09-21T07:25:09Z</cp:lastPrinted>
  <dcterms:created xsi:type="dcterms:W3CDTF">2010-06-01T04:15:59Z</dcterms:created>
  <dcterms:modified xsi:type="dcterms:W3CDTF">2013-04-29T13:24:05Z</dcterms:modified>
</cp:coreProperties>
</file>