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2"/>
  </p:handout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5" r:id="rId17"/>
    <p:sldId id="272" r:id="rId18"/>
    <p:sldId id="273" r:id="rId19"/>
    <p:sldId id="276" r:id="rId20"/>
    <p:sldId id="274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0C2BC-800E-412F-8825-0B48B7F2EE4C}" type="datetimeFigureOut">
              <a:rPr lang="ko-KR" altLang="en-US" smtClean="0"/>
              <a:pPr/>
              <a:t>2010-03-26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CAFAA-01AA-475C-ADDC-DC66FD39E1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2477D-63C1-46A6-BE99-A49A4E8DE273}" type="datetimeFigureOut">
              <a:rPr lang="ko-KR" altLang="en-US" smtClean="0"/>
              <a:pPr/>
              <a:t>2010-03-26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7A759-2BC6-47DE-A59F-6D11AF2BAE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2477D-63C1-46A6-BE99-A49A4E8DE273}" type="datetimeFigureOut">
              <a:rPr lang="ko-KR" altLang="en-US" smtClean="0"/>
              <a:pPr/>
              <a:t>2010-03-26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7A759-2BC6-47DE-A59F-6D11AF2BAE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2477D-63C1-46A6-BE99-A49A4E8DE273}" type="datetimeFigureOut">
              <a:rPr lang="ko-KR" altLang="en-US" smtClean="0"/>
              <a:pPr/>
              <a:t>2010-03-26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7A759-2BC6-47DE-A59F-6D11AF2BAE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2477D-63C1-46A6-BE99-A49A4E8DE273}" type="datetimeFigureOut">
              <a:rPr lang="ko-KR" altLang="en-US" smtClean="0"/>
              <a:pPr/>
              <a:t>2010-03-26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7A759-2BC6-47DE-A59F-6D11AF2BAE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2477D-63C1-46A6-BE99-A49A4E8DE273}" type="datetimeFigureOut">
              <a:rPr lang="ko-KR" altLang="en-US" smtClean="0"/>
              <a:pPr/>
              <a:t>2010-03-26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7A759-2BC6-47DE-A59F-6D11AF2BAE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2477D-63C1-46A6-BE99-A49A4E8DE273}" type="datetimeFigureOut">
              <a:rPr lang="ko-KR" altLang="en-US" smtClean="0"/>
              <a:pPr/>
              <a:t>2010-03-26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7A759-2BC6-47DE-A59F-6D11AF2BAE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2477D-63C1-46A6-BE99-A49A4E8DE273}" type="datetimeFigureOut">
              <a:rPr lang="ko-KR" altLang="en-US" smtClean="0"/>
              <a:pPr/>
              <a:t>2010-03-26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7A759-2BC6-47DE-A59F-6D11AF2BAE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2477D-63C1-46A6-BE99-A49A4E8DE273}" type="datetimeFigureOut">
              <a:rPr lang="ko-KR" altLang="en-US" smtClean="0"/>
              <a:pPr/>
              <a:t>2010-03-26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7A759-2BC6-47DE-A59F-6D11AF2BAE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2477D-63C1-46A6-BE99-A49A4E8DE273}" type="datetimeFigureOut">
              <a:rPr lang="ko-KR" altLang="en-US" smtClean="0"/>
              <a:pPr/>
              <a:t>2010-03-26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7A759-2BC6-47DE-A59F-6D11AF2BAE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2477D-63C1-46A6-BE99-A49A4E8DE273}" type="datetimeFigureOut">
              <a:rPr lang="ko-KR" altLang="en-US" smtClean="0"/>
              <a:pPr/>
              <a:t>2010-03-26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7A759-2BC6-47DE-A59F-6D11AF2BAE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2477D-63C1-46A6-BE99-A49A4E8DE273}" type="datetimeFigureOut">
              <a:rPr lang="ko-KR" altLang="en-US" smtClean="0"/>
              <a:pPr/>
              <a:t>2010-03-26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7A759-2BC6-47DE-A59F-6D11AF2BAE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B62477D-63C1-46A6-BE99-A49A4E8DE273}" type="datetimeFigureOut">
              <a:rPr lang="ko-KR" altLang="en-US" smtClean="0"/>
              <a:pPr/>
              <a:t>2010-03-26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2D7A759-2BC6-47DE-A59F-6D11AF2BAE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1071538" y="2143116"/>
            <a:ext cx="7715304" cy="2071702"/>
          </a:xfrm>
        </p:spPr>
        <p:txBody>
          <a:bodyPr>
            <a:noAutofit/>
          </a:bodyPr>
          <a:lstStyle/>
          <a:p>
            <a:pPr algn="ctr"/>
            <a:r>
              <a:rPr lang="ko-KR" altLang="en-US" sz="40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제 </a:t>
            </a:r>
            <a:r>
              <a:rPr lang="en-US" altLang="ko-KR" sz="40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3</a:t>
            </a:r>
            <a:r>
              <a:rPr lang="ko-KR" altLang="en-US" sz="40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장 </a:t>
            </a:r>
            <a:endParaRPr lang="en-US" altLang="ko-KR" sz="4000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  <a:p>
            <a:pPr algn="ctr"/>
            <a:endParaRPr lang="en-US" altLang="ko-KR" sz="4000" dirty="0" smtClean="0">
              <a:latin typeface="바탕" pitchFamily="18" charset="-127"/>
              <a:ea typeface="바탕" pitchFamily="18" charset="-127"/>
            </a:endParaRPr>
          </a:p>
          <a:p>
            <a:pPr algn="ctr"/>
            <a:r>
              <a:rPr lang="ko-KR" altLang="en-US" sz="4400" b="1" dirty="0" smtClean="0">
                <a:latin typeface="바탕" pitchFamily="18" charset="-127"/>
                <a:ea typeface="바탕" pitchFamily="18" charset="-127"/>
              </a:rPr>
              <a:t>인간의 문화생활과 동물</a:t>
            </a:r>
            <a:endParaRPr lang="ko-KR" altLang="en-US" sz="4400" b="1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85720" y="357166"/>
            <a:ext cx="8647968" cy="6286544"/>
          </a:xfrm>
        </p:spPr>
        <p:txBody>
          <a:bodyPr>
            <a:normAutofit/>
          </a:bodyPr>
          <a:lstStyle/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* 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유럽의 많은 국가 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– 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고양이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검은 고양이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) - 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악을 상징</a:t>
            </a:r>
            <a:endParaRPr lang="en-US" altLang="ko-KR" sz="2000" b="1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(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원인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강대한 중세기의 교회가 동방의 의식을 종식시키기 위해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              동물 중에서 고양이가 최대의 희생자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1.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고양이는 “악마”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로서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“악녀”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로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공포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    고양이는 밤에 어디에 가는가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?    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밤에 무엇을 하는가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?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왜 소리를 내지 않고 다니는가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? 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고양이는 어둠 속에서 눈이 왜 밝은가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?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화낼 때 품어내는 독기는 무엇인가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?  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지옥의 독기를 품어내는 것은 아닌가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?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2.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중세의 수도승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고양이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악마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귀축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사탄의 앞잡이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3,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사탄과 관계를 맺고 있는 사람들은 고양이의 얼굴로 變 </a:t>
            </a:r>
          </a:p>
          <a:p>
            <a:pPr>
              <a:buNone/>
            </a:pPr>
            <a:endParaRPr lang="ko-KR" alt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85720" y="428604"/>
            <a:ext cx="8647968" cy="6034110"/>
          </a:xfrm>
        </p:spPr>
        <p:txBody>
          <a:bodyPr>
            <a:normAutofit fontScale="70000" lnSpcReduction="20000"/>
          </a:bodyPr>
          <a:lstStyle/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dirty="0" smtClean="0">
              <a:latin typeface="굴림" pitchFamily="50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굴림" pitchFamily="50" charset="-127"/>
              </a:rPr>
              <a:t>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4.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마법 사용한다는 죄를 뒤집어 쓴 여인들과 함께 고양이도 불에  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     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태워졌고 고문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      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고양이를 통하여 사탄과 관계를 맺었다고 하는 죄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5.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유럽의 매년 정해진 날짜에 “마녀사냥”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              -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고양이를 잡아서 죽이는 날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6.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전설에 의하면 “성요한 축제”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고양이 익사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높은 탑에서 던짐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7.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네덜란드 “고양이의 수요일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대량으로 고양이를 살해하는 날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)”,   	      19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세기말  “</a:t>
            </a:r>
            <a:r>
              <a:rPr lang="ko-KR" altLang="en-US" dirty="0" err="1" smtClean="0">
                <a:latin typeface="바탕" pitchFamily="18" charset="-127"/>
                <a:ea typeface="바탕" pitchFamily="18" charset="-127"/>
              </a:rPr>
              <a:t>이페룬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”시에서는 다량의 고양이를 높은 탑에서  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     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던져 죽여 이 날을 기념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   고양이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=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여신 →  고양이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=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마녀사냥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동물에 대한 사랑과 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                                                     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미움의 역사 </a:t>
            </a:r>
            <a:endParaRPr lang="ko-KR" altLang="en-US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560406"/>
          </a:xfrm>
        </p:spPr>
        <p:txBody>
          <a:bodyPr>
            <a:normAutofit/>
          </a:bodyPr>
          <a:lstStyle/>
          <a:p>
            <a:r>
              <a:rPr lang="ko-KR" altLang="en-US" sz="28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○ 악마와 동물들</a:t>
            </a:r>
            <a:endParaRPr lang="ko-KR" altLang="en-US" sz="2800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14282" y="571480"/>
            <a:ext cx="8719406" cy="6143668"/>
          </a:xfrm>
        </p:spPr>
        <p:txBody>
          <a:bodyPr>
            <a:noAutofit/>
          </a:bodyPr>
          <a:lstStyle/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600" dirty="0" smtClean="0">
                <a:latin typeface="굴림" pitchFamily="50" charset="-127"/>
              </a:rPr>
              <a:t>  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1.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악마모습을 빌리지 않은 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4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발 달린 동물은 없다 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–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프랑스 수도승 </a:t>
            </a:r>
            <a:r>
              <a:rPr lang="ko-KR" altLang="en-US" sz="1600" dirty="0" err="1" smtClean="0">
                <a:latin typeface="바탕" pitchFamily="18" charset="-127"/>
                <a:ea typeface="바탕" pitchFamily="18" charset="-127"/>
              </a:rPr>
              <a:t>피엘라우에</a:t>
            </a:r>
            <a:endParaRPr lang="ko-KR" altLang="en-US" sz="1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2.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악마 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인간에게 공포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해 →악마의 마법 사용자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종종 네발 달린 가축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3.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마녀 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고양이의 모습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의심 없이 어떠한 집에도 침입하여 훔치고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대화를  엿듣고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,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               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언제라도 사람에게 나쁜 일을 충동질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지붕 위에 모여 작전 토의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4.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마법을 사용하는 사람 →  다른 동물로 변신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                   개 변신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en-US" altLang="ko-KR" sz="1600" dirty="0" err="1" smtClean="0">
                <a:latin typeface="바탕" pitchFamily="18" charset="-127"/>
                <a:ea typeface="바탕" pitchFamily="18" charset="-127"/>
              </a:rPr>
              <a:t>Guantropy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, 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수소 변신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en-US" altLang="ko-KR" sz="1600" dirty="0" err="1" smtClean="0">
                <a:latin typeface="바탕" pitchFamily="18" charset="-127"/>
                <a:ea typeface="바탕" pitchFamily="18" charset="-127"/>
              </a:rPr>
              <a:t>Hoantropy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,  </a:t>
            </a:r>
            <a:r>
              <a:rPr lang="ko-KR" altLang="en-US" sz="1600" b="1" dirty="0" smtClean="0">
                <a:latin typeface="바탕" pitchFamily="18" charset="-127"/>
                <a:ea typeface="바탕" pitchFamily="18" charset="-127"/>
              </a:rPr>
              <a:t>늑대 변신</a:t>
            </a:r>
            <a:r>
              <a:rPr lang="en-US" altLang="ko-KR" sz="1600" b="1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en-US" altLang="ko-KR" sz="1600" b="1" dirty="0" err="1" smtClean="0">
                <a:latin typeface="바탕" pitchFamily="18" charset="-127"/>
                <a:ea typeface="바탕" pitchFamily="18" charset="-127"/>
              </a:rPr>
              <a:t>Ragontropy</a:t>
            </a:r>
            <a:endParaRPr lang="en-US" altLang="ko-KR" sz="1600" b="1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  5. 12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세기 영국의 여행가 “젤 </a:t>
            </a:r>
            <a:r>
              <a:rPr lang="ko-KR" altLang="en-US" sz="1600" dirty="0" err="1" smtClean="0">
                <a:latin typeface="바탕" pitchFamily="18" charset="-127"/>
                <a:ea typeface="바탕" pitchFamily="18" charset="-127"/>
              </a:rPr>
              <a:t>웨이즈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” 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영국에서  </a:t>
            </a:r>
            <a:r>
              <a:rPr lang="ko-KR" altLang="en-US" sz="1600" b="1" dirty="0" smtClean="0">
                <a:latin typeface="바탕" pitchFamily="18" charset="-127"/>
                <a:ea typeface="바탕" pitchFamily="18" charset="-127"/>
              </a:rPr>
              <a:t>사람 → 늑대 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목격 기술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6. 16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세기 프랑스 “돌리”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600" b="1" dirty="0" smtClean="0">
                <a:latin typeface="바탕" pitchFamily="18" charset="-127"/>
                <a:ea typeface="바탕" pitchFamily="18" charset="-127"/>
              </a:rPr>
              <a:t>사람이 늑대로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변한 모습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많은 어린이를 잡아 먹었다는 죄로 </a:t>
            </a:r>
            <a:endParaRPr lang="en-US" altLang="ko-KR" sz="1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                                   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“</a:t>
            </a:r>
            <a:r>
              <a:rPr lang="ko-KR" altLang="en-US" sz="1600" dirty="0" err="1" smtClean="0">
                <a:latin typeface="바탕" pitchFamily="18" charset="-127"/>
                <a:ea typeface="바탕" pitchFamily="18" charset="-127"/>
              </a:rPr>
              <a:t>게레스토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1600" dirty="0" err="1" smtClean="0">
                <a:latin typeface="바탕" pitchFamily="18" charset="-127"/>
                <a:ea typeface="바탕" pitchFamily="18" charset="-127"/>
              </a:rPr>
              <a:t>가루니엘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” 이 사형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7. 17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세기 “</a:t>
            </a:r>
            <a:r>
              <a:rPr lang="ko-KR" altLang="en-US" sz="1600" dirty="0" err="1" smtClean="0">
                <a:latin typeface="바탕" pitchFamily="18" charset="-127"/>
                <a:ea typeface="바탕" pitchFamily="18" charset="-127"/>
              </a:rPr>
              <a:t>사비오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 공국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1600" dirty="0" err="1" smtClean="0">
                <a:latin typeface="바탕" pitchFamily="18" charset="-127"/>
                <a:ea typeface="바탕" pitchFamily="18" charset="-127"/>
              </a:rPr>
              <a:t>이테리와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 프랑스 영토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)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의 상원은 몇 사람의 마법사를 사형에 처했       </a:t>
            </a:r>
            <a:endParaRPr lang="en-US" altLang="ko-KR" sz="1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                             </a:t>
            </a:r>
            <a:r>
              <a:rPr lang="ko-KR" altLang="en-US" sz="1600" dirty="0" err="1" smtClean="0">
                <a:latin typeface="바탕" pitchFamily="18" charset="-127"/>
                <a:ea typeface="바탕" pitchFamily="18" charset="-127"/>
              </a:rPr>
              <a:t>는데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 그 중에는 “크로드 </a:t>
            </a:r>
            <a:r>
              <a:rPr lang="ko-KR" altLang="en-US" sz="1600" dirty="0" err="1" smtClean="0">
                <a:latin typeface="바탕" pitchFamily="18" charset="-127"/>
                <a:ea typeface="바탕" pitchFamily="18" charset="-127"/>
              </a:rPr>
              <a:t>헬로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”라는 </a:t>
            </a:r>
            <a:r>
              <a:rPr lang="ko-KR" altLang="en-US" sz="1600" b="1" dirty="0" smtClean="0">
                <a:latin typeface="바탕" pitchFamily="18" charset="-127"/>
                <a:ea typeface="바탕" pitchFamily="18" charset="-127"/>
              </a:rPr>
              <a:t>늑대 분신자가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있었다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.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sz="1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  8. </a:t>
            </a:r>
            <a:r>
              <a:rPr lang="en-US" altLang="ko-KR" sz="1600" dirty="0" err="1" smtClean="0">
                <a:latin typeface="바탕" pitchFamily="18" charset="-127"/>
                <a:ea typeface="바탕" pitchFamily="18" charset="-127"/>
              </a:rPr>
              <a:t>Ragontropy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는 독일과 러시아에서도 폭 넓게 알려졌다</a:t>
            </a: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.</a:t>
            </a:r>
            <a:endParaRPr lang="ko-KR" altLang="en-US" sz="16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560406"/>
          </a:xfrm>
        </p:spPr>
        <p:txBody>
          <a:bodyPr>
            <a:normAutofit/>
          </a:bodyPr>
          <a:lstStyle/>
          <a:p>
            <a:r>
              <a:rPr lang="ko-KR" altLang="en-US" sz="28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○ 성자와 동물들</a:t>
            </a:r>
            <a:endParaRPr lang="ko-KR" altLang="en-US" sz="2800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85720" y="785794"/>
            <a:ext cx="8647968" cy="5462606"/>
          </a:xfrm>
        </p:spPr>
        <p:txBody>
          <a:bodyPr>
            <a:noAutofit/>
          </a:bodyPr>
          <a:lstStyle/>
          <a:p>
            <a:pPr marL="596646" indent="-514350"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1.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이태리의 “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아오스토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주”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두더쥐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대량 번식 →  농업에 막대한 피해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</a:p>
          <a:p>
            <a:pPr marL="596646" indent="-514350"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“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그라도” 사제에게 두더지의 퇴치를 부탁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사제는 기도하여 두더지     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 marL="596646" indent="-514350"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도망 명령 →거절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      모두 죽이는 초자연력 → 명령을 듣지 않는 동물에게 주문 두더지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는 몰살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2.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이태리 “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그루노블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” 유고사제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뱀들이 농지를 황폐화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이때부터 독사 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                                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없어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3. 17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세기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쥬네브의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호수 뱀장어 출현 → 호수 오염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마실 물 오염 →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“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로잔느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” 신부에게 청원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기도 몇 일 후  호수 표면에는 죽은 고기가  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나타나기 시작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    동물들이 신부의 말을 이해하고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생각하여 명령에 따르고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명령에     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따르지 않으면 죽어버린다고 하는 것을 증명하는 듯 하다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 </a:t>
            </a:r>
          </a:p>
          <a:p>
            <a:pPr>
              <a:buNone/>
            </a:pPr>
            <a:endParaRPr lang="ko-KR" alt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571544"/>
          </a:xfrm>
        </p:spPr>
        <p:txBody>
          <a:bodyPr>
            <a:normAutofit/>
          </a:bodyPr>
          <a:lstStyle/>
          <a:p>
            <a:r>
              <a:rPr lang="en-US" altLang="ko-KR" sz="28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&lt;</a:t>
            </a:r>
            <a:r>
              <a:rPr lang="ko-KR" altLang="en-US" sz="28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중세의 동물재판</a:t>
            </a:r>
            <a:r>
              <a:rPr lang="en-US" altLang="ko-KR" sz="28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&gt;</a:t>
            </a:r>
            <a:endParaRPr lang="ko-KR" altLang="en-US" sz="2800" b="1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28596" y="785794"/>
            <a:ext cx="8505092" cy="5462606"/>
          </a:xfrm>
        </p:spPr>
        <p:txBody>
          <a:bodyPr>
            <a:normAutofit fontScale="85000" lnSpcReduction="20000"/>
          </a:bodyPr>
          <a:lstStyle/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1.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중세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– 18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세기 말 동물에 대한 소송사건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1)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곤충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새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포유동물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뱀 재판→ 취조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심문과 고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	 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문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재판관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23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명 앞 고소인과 변호인이 발언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2)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동물들은 의식적으로 행동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모든 법률에 따라 자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	 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신의 행동에 책임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2.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민사와 형사소송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: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민사소송 → 신의 창조물에 대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							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한 존엄성이 존중 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1) 1479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년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1545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년 스위스의 곤충에 대한 재판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2) 1480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년 프랑스의 변호사 “</a:t>
            </a:r>
            <a:r>
              <a:rPr lang="ko-KR" altLang="en-US" dirty="0" err="1" smtClean="0">
                <a:latin typeface="바탕" pitchFamily="18" charset="-127"/>
                <a:ea typeface="바탕" pitchFamily="18" charset="-127"/>
              </a:rPr>
              <a:t>바솔로뮤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dirty="0" err="1" smtClean="0">
                <a:latin typeface="바탕" pitchFamily="18" charset="-127"/>
                <a:ea typeface="바탕" pitchFamily="18" charset="-127"/>
              </a:rPr>
              <a:t>샤리네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”는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	  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지렁이에 대한 변호로 출세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3) 1712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년 브라질의 흰 개미 재판</a:t>
            </a:r>
          </a:p>
          <a:p>
            <a:endParaRPr lang="ko-KR" altLang="en-US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57158" y="357166"/>
            <a:ext cx="8576530" cy="589123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4) 13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세기 초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~17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세기 말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프랑스 동물들에게 약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100        </a:t>
            </a:r>
          </a:p>
          <a:p>
            <a:pPr algn="ctr"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                  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건의 </a:t>
            </a:r>
            <a:r>
              <a:rPr lang="ko-KR" altLang="en-US" b="1" dirty="0" smtClean="0">
                <a:latin typeface="바탕" pitchFamily="18" charset="-127"/>
                <a:ea typeface="바탕" pitchFamily="18" charset="-127"/>
              </a:rPr>
              <a:t>사형을 언도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13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세기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: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프랑스에서 암퇘지가 자기 새끼를 잡아       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            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먹었다고 교수형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1268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년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: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어린이를 불구로 만든 어린 돼지가 유죄   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             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판결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.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 1314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년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수소가 사람을 습격한 죄로 교수형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1389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년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: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사람을 죽인 말이 사형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1442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년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: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늑대가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2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명의 소녀를 살해했다는 </a:t>
            </a:r>
            <a:r>
              <a:rPr lang="ko-KR" altLang="en-US" dirty="0" err="1" smtClean="0">
                <a:latin typeface="바탕" pitchFamily="18" charset="-127"/>
                <a:ea typeface="바탕" pitchFamily="18" charset="-127"/>
              </a:rPr>
              <a:t>죄명으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            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로 사형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1796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년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: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b="1" dirty="0" smtClean="0">
                <a:latin typeface="바탕" pitchFamily="18" charset="-127"/>
                <a:ea typeface="바탕" pitchFamily="18" charset="-127"/>
              </a:rPr>
              <a:t>독일에서 수소가 가축의 </a:t>
            </a:r>
            <a:r>
              <a:rPr lang="ko-KR" altLang="en-US" b="1" dirty="0" err="1" smtClean="0">
                <a:latin typeface="바탕" pitchFamily="18" charset="-127"/>
                <a:ea typeface="바탕" pitchFamily="18" charset="-127"/>
              </a:rPr>
              <a:t>질병원이</a:t>
            </a:r>
            <a:r>
              <a:rPr lang="ko-KR" altLang="en-US" b="1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b="1" dirty="0" err="1" smtClean="0">
                <a:latin typeface="바탕" pitchFamily="18" charset="-127"/>
                <a:ea typeface="바탕" pitchFamily="18" charset="-127"/>
              </a:rPr>
              <a:t>되었</a:t>
            </a:r>
            <a:endParaRPr lang="en-US" altLang="ko-KR" b="1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               </a:t>
            </a:r>
            <a:r>
              <a:rPr lang="ko-KR" altLang="en-US" b="1" dirty="0" smtClean="0">
                <a:latin typeface="바탕" pitchFamily="18" charset="-127"/>
                <a:ea typeface="바탕" pitchFamily="18" charset="-127"/>
              </a:rPr>
              <a:t>다고 생매장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1120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: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“로잔느” 사제 법정의 판결에 불복→ 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               배추벌레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들쥐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파리 파문 </a:t>
            </a:r>
            <a:endParaRPr lang="ko-KR" altLang="en-US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785794"/>
          </a:xfrm>
        </p:spPr>
        <p:txBody>
          <a:bodyPr>
            <a:normAutofit/>
          </a:bodyPr>
          <a:lstStyle/>
          <a:p>
            <a:r>
              <a:rPr lang="en-US" altLang="ko-KR" sz="4400" dirty="0" smtClean="0">
                <a:latin typeface="굴림" pitchFamily="50" charset="-127"/>
              </a:rPr>
              <a:t> </a:t>
            </a:r>
            <a:r>
              <a:rPr lang="en-US" altLang="ko-KR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3. </a:t>
            </a:r>
            <a:r>
              <a:rPr lang="ko-KR" altLang="en-US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고대세계의 창조주</a:t>
            </a:r>
            <a:endParaRPr lang="ko-KR" altLang="en-US" sz="4000" b="1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2844" y="1000108"/>
            <a:ext cx="8786874" cy="4786346"/>
          </a:xfrm>
        </p:spPr>
        <p:txBody>
          <a:bodyPr>
            <a:noAutofit/>
          </a:bodyPr>
          <a:lstStyle/>
          <a:p>
            <a:pPr marL="425196" indent="-342900"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600" dirty="0" smtClean="0">
                <a:latin typeface="바탕" pitchFamily="18" charset="-127"/>
                <a:ea typeface="바탕" pitchFamily="18" charset="-127"/>
              </a:rPr>
              <a:t>  </a:t>
            </a:r>
          </a:p>
          <a:p>
            <a:pPr marL="425196" indent="-342900"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400" b="1" dirty="0" smtClean="0">
                <a:latin typeface="바탕" pitchFamily="18" charset="-127"/>
                <a:ea typeface="바탕" pitchFamily="18" charset="-127"/>
              </a:rPr>
              <a:t>1) </a:t>
            </a: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인간은 동물로부터 나왔다고 선조들은 굳게 믿음</a:t>
            </a:r>
          </a:p>
          <a:p>
            <a:pPr marL="425196" indent="-342900"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 marL="425196" indent="-342900"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고대 이집트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하늘과 땅을 창조한 태양신 “라” 새의 모습으로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“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알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” </a:t>
            </a:r>
          </a:p>
          <a:p>
            <a:pPr marL="425196" indent="-342900"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             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로부터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나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 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오스트랄리아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“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분지리”와 “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파리안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“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2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마리 새의 신화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                            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한 마리는 대지와 인간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수목과 동물을 창조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                            다른 한 마리는 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물과 물고기를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창조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  “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위대한 캥거루” 전설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간이 언덕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뼈는 돌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돌로부터 인간이 출현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다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러시아 북부 지방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흰 새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대지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)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와 검은 새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산과 돌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)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의 전설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</a:t>
            </a:r>
            <a:endParaRPr lang="ko-KR" altLang="en-US" sz="16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85720" y="1285860"/>
            <a:ext cx="8501154" cy="4786346"/>
          </a:xfrm>
        </p:spPr>
        <p:txBody>
          <a:bodyPr>
            <a:noAutofit/>
          </a:bodyPr>
          <a:lstStyle/>
          <a:p>
            <a:pPr marL="425196" indent="-342900"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400" b="1" dirty="0" smtClean="0">
                <a:latin typeface="바탕" pitchFamily="18" charset="-127"/>
                <a:ea typeface="바탕" pitchFamily="18" charset="-127"/>
              </a:rPr>
              <a:t>2) </a:t>
            </a: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뉴질랜드 마오리족의 신화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바람에 놀란 동물과 새들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사람을 버리고 도망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                           격노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고기는 망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동물은 우리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원시시대 인간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죽은 사슴 그림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마술의 춤을 추고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주문을 외우고 사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              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악한 혼을 꾸짖고 선량한 혼에게 수렵을 돕도록 기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                         				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원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후 인간은 혼이 아닌 신을 숭배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신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많은 민족에서 동물의 모습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숭배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고대국가 사람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실용적 동물을 “신”의 지위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대표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-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가축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야생동물 → 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실제 이익 주는 동물 “신”의 지위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나중에 동물숭상이 종교로 變</a:t>
            </a:r>
            <a:endParaRPr lang="ko-KR" altLang="en-US" sz="20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57158" y="285728"/>
            <a:ext cx="8643998" cy="6215106"/>
          </a:xfrm>
        </p:spPr>
        <p:txBody>
          <a:bodyPr>
            <a:noAutofit/>
          </a:bodyPr>
          <a:lstStyle/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400" b="1" dirty="0" smtClean="0">
                <a:latin typeface="바탕" pitchFamily="18" charset="-127"/>
                <a:ea typeface="바탕" pitchFamily="18" charset="-127"/>
              </a:rPr>
              <a:t>3)  </a:t>
            </a: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이집트의 동물숭배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</a:t>
            </a:r>
            <a:endParaRPr lang="en-US" altLang="ko-KR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가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이집트 주신 “</a:t>
            </a:r>
            <a:r>
              <a:rPr lang="en-US" altLang="ko-KR" sz="1800" b="1" dirty="0" smtClean="0">
                <a:latin typeface="바탕" pitchFamily="18" charset="-127"/>
                <a:ea typeface="바탕" pitchFamily="18" charset="-127"/>
              </a:rPr>
              <a:t>Osiris"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혼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–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수소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신성동물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1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위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),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누이동생 “</a:t>
            </a:r>
            <a:r>
              <a:rPr lang="en-US" altLang="ko-KR" sz="1800" b="1" dirty="0" smtClean="0">
                <a:latin typeface="바탕" pitchFamily="18" charset="-127"/>
                <a:ea typeface="바탕" pitchFamily="18" charset="-127"/>
              </a:rPr>
              <a:t>Isis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”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의 혼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–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암소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 나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 1851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년 카이로 근교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프랑스 고고학자들 거대한 분묘 발견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흑색과 적색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                                                 화강암의 석관에서 암소의 </a:t>
            </a:r>
            <a:r>
              <a:rPr lang="ko-KR" altLang="en-US" sz="1800" dirty="0" err="1" smtClean="0">
                <a:latin typeface="바탕" pitchFamily="18" charset="-127"/>
                <a:ea typeface="바탕" pitchFamily="18" charset="-127"/>
              </a:rPr>
              <a:t>미이라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발견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 다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 Sirius(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개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) : </a:t>
            </a:r>
            <a:r>
              <a:rPr lang="ko-KR" altLang="en-US" sz="1800" b="1" dirty="0" smtClean="0">
                <a:latin typeface="바탕" pitchFamily="18" charset="-127"/>
                <a:ea typeface="바탕" pitchFamily="18" charset="-127"/>
              </a:rPr>
              <a:t>홍수를 예견하는 별과의 관계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 라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따오기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해충과 뱀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 마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쇠똥구리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근로의욕의 고양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 바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부엉이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지혜의 새로 동전과 메달에 각인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 사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악어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800" b="1" dirty="0" smtClean="0">
                <a:latin typeface="바탕" pitchFamily="18" charset="-127"/>
                <a:ea typeface="바탕" pitchFamily="18" charset="-127"/>
              </a:rPr>
              <a:t>나일강의 물을 가지고 온다는 믿음</a:t>
            </a:r>
            <a:r>
              <a:rPr lang="en-US" altLang="ko-KR" sz="1800" b="1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1800" b="1" dirty="0" smtClean="0">
                <a:latin typeface="바탕" pitchFamily="18" charset="-127"/>
                <a:ea typeface="바탕" pitchFamily="18" charset="-127"/>
              </a:rPr>
              <a:t>나일강 비옥한 충적토와 관련</a:t>
            </a:r>
            <a:r>
              <a:rPr lang="en-US" altLang="ko-KR" sz="1800" b="1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아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원숭이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원숭이가 맹수로부터 토지를 지켜주고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신선한 물을 찾아줌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1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100" dirty="0" smtClean="0">
                <a:latin typeface="바탕" pitchFamily="18" charset="-127"/>
                <a:ea typeface="바탕" pitchFamily="18" charset="-127"/>
              </a:rPr>
              <a:t>  </a:t>
            </a:r>
            <a:endParaRPr lang="ko-KR" altLang="en-US" sz="12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14282" y="214290"/>
            <a:ext cx="8501122" cy="6500858"/>
          </a:xfrm>
        </p:spPr>
        <p:txBody>
          <a:bodyPr>
            <a:noAutofit/>
          </a:bodyPr>
          <a:lstStyle/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600" b="1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400" b="1" dirty="0" smtClean="0">
                <a:latin typeface="바탕" pitchFamily="18" charset="-127"/>
                <a:ea typeface="바탕" pitchFamily="18" charset="-127"/>
              </a:rPr>
              <a:t>4) </a:t>
            </a:r>
            <a:r>
              <a:rPr lang="ko-KR" altLang="en-US" sz="2400" b="1" dirty="0" err="1" smtClean="0">
                <a:latin typeface="바탕" pitchFamily="18" charset="-127"/>
                <a:ea typeface="바탕" pitchFamily="18" charset="-127"/>
              </a:rPr>
              <a:t>페르샤의</a:t>
            </a: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 성서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“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암소에는 우리들의 힘이 있고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수소에는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우리들       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                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의 요구  </a:t>
            </a:r>
            <a:endParaRPr lang="ko-KR" altLang="en-US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                         암소에는 우리들의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먹을거리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수소에는 우리들의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				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승리”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                         고대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페르샤인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인도인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크레타 섬의 주민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아프리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				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카 흑인 종족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고대 그리스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인도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암소를 신격화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,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             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이집트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- “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암소 숭배”가 가장 성했던 나라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  </a:t>
            </a:r>
          </a:p>
          <a:p>
            <a:pPr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400" b="1" dirty="0" smtClean="0">
                <a:latin typeface="바탕" pitchFamily="18" charset="-127"/>
                <a:ea typeface="바탕" pitchFamily="18" charset="-127"/>
              </a:rPr>
              <a:t>5) </a:t>
            </a: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인도의 동물 신</a:t>
            </a:r>
            <a:endParaRPr lang="ko-KR" altLang="en-US" sz="2000" b="1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 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윤회설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사람이 죽으면 사람의 혼이 동물로 이행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동물로 화신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</a:pP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나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인도 주신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비슈누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물고기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거북이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멧돼지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돼지로 화신</a:t>
            </a:r>
          </a:p>
          <a:p>
            <a:pPr>
              <a:buNone/>
            </a:pPr>
            <a:endParaRPr lang="ko-KR" altLang="en-US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 다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새의 암컷과 공작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경계심과 자랑</a:t>
            </a: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라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흰 수소는 정의와 덕을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호랑이와 까마귀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뱀은 흉악의 상징</a:t>
            </a: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 </a:t>
            </a:r>
            <a:endParaRPr lang="ko-KR" altLang="en-US" sz="20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제 </a:t>
            </a:r>
            <a:r>
              <a:rPr lang="en-US" altLang="ko-KR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3</a:t>
            </a:r>
            <a:r>
              <a:rPr lang="ko-KR" altLang="en-US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장 인간의 문화생활과 동물</a:t>
            </a:r>
            <a:endParaRPr lang="ko-KR" altLang="en-US" sz="4000" b="1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428728" y="1357298"/>
            <a:ext cx="7498080" cy="4800600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1.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의식과 마술시대의 동물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endParaRPr lang="en-US" altLang="ko-KR" dirty="0">
              <a:latin typeface="바탕" pitchFamily="18" charset="-127"/>
              <a:ea typeface="바탕" pitchFamily="18" charset="-127"/>
            </a:endParaRPr>
          </a:p>
          <a:p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2.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동물의 사랑과 숭배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endParaRPr lang="en-US" altLang="ko-KR" dirty="0">
              <a:latin typeface="바탕" pitchFamily="18" charset="-127"/>
              <a:ea typeface="바탕" pitchFamily="18" charset="-127"/>
            </a:endParaRPr>
          </a:p>
          <a:p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3.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고대 세계의 창조주</a:t>
            </a:r>
            <a:endParaRPr lang="ko-KR" altLang="en-US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ko-KR" altLang="en-US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endParaRPr lang="ko-KR" altLang="en-US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900" dirty="0" smtClean="0">
                <a:latin typeface="바탕" pitchFamily="18" charset="-127"/>
                <a:ea typeface="바탕" pitchFamily="18" charset="-127"/>
              </a:rPr>
              <a:t>        마</a:t>
            </a: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900" dirty="0" smtClean="0">
                <a:latin typeface="바탕" pitchFamily="18" charset="-127"/>
                <a:ea typeface="바탕" pitchFamily="18" charset="-127"/>
              </a:rPr>
              <a:t>신성한 동물은 무한</a:t>
            </a: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900" dirty="0" smtClean="0">
                <a:latin typeface="바탕" pitchFamily="18" charset="-127"/>
                <a:ea typeface="바탕" pitchFamily="18" charset="-127"/>
              </a:rPr>
              <a:t>죽이거나 때리는 것을 금기</a:t>
            </a: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900" dirty="0" smtClean="0">
                <a:latin typeface="바탕" pitchFamily="18" charset="-127"/>
                <a:ea typeface="바탕" pitchFamily="18" charset="-127"/>
              </a:rPr>
              <a:t>벼룩</a:t>
            </a: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900" dirty="0" smtClean="0">
                <a:latin typeface="바탕" pitchFamily="18" charset="-127"/>
                <a:ea typeface="바탕" pitchFamily="18" charset="-127"/>
              </a:rPr>
              <a:t>모기</a:t>
            </a: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900" dirty="0" smtClean="0">
                <a:latin typeface="바탕" pitchFamily="18" charset="-127"/>
                <a:ea typeface="바탕" pitchFamily="18" charset="-127"/>
              </a:rPr>
              <a:t>파리까   </a:t>
            </a: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	   </a:t>
            </a:r>
            <a:r>
              <a:rPr lang="ko-KR" altLang="en-US" sz="2900" dirty="0" smtClean="0">
                <a:latin typeface="바탕" pitchFamily="18" charset="-127"/>
                <a:ea typeface="바탕" pitchFamily="18" charset="-127"/>
              </a:rPr>
              <a:t>지도</a:t>
            </a: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</a:pPr>
            <a:endParaRPr lang="en-US" altLang="ko-KR" sz="29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        </a:t>
            </a:r>
            <a:r>
              <a:rPr lang="ko-KR" altLang="en-US" sz="2900" dirty="0" smtClean="0">
                <a:latin typeface="바탕" pitchFamily="18" charset="-127"/>
                <a:ea typeface="바탕" pitchFamily="18" charset="-127"/>
              </a:rPr>
              <a:t>바</a:t>
            </a: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900" b="1" dirty="0" smtClean="0">
                <a:latin typeface="바탕" pitchFamily="18" charset="-127"/>
                <a:ea typeface="바탕" pitchFamily="18" charset="-127"/>
              </a:rPr>
              <a:t>가장 존경 받는 동물 </a:t>
            </a: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900" dirty="0" smtClean="0">
                <a:latin typeface="바탕" pitchFamily="18" charset="-127"/>
                <a:ea typeface="바탕" pitchFamily="18" charset="-127"/>
              </a:rPr>
              <a:t>암소</a:t>
            </a: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900" dirty="0" err="1" smtClean="0">
                <a:latin typeface="바탕" pitchFamily="18" charset="-127"/>
                <a:ea typeface="바탕" pitchFamily="18" charset="-127"/>
              </a:rPr>
              <a:t>비슈누</a:t>
            </a:r>
            <a:r>
              <a:rPr lang="ko-KR" altLang="en-US" sz="2900" dirty="0" smtClean="0">
                <a:latin typeface="바탕" pitchFamily="18" charset="-127"/>
                <a:ea typeface="바탕" pitchFamily="18" charset="-127"/>
              </a:rPr>
              <a:t> 신의 충실한 친구</a:t>
            </a: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), </a:t>
            </a:r>
            <a:r>
              <a:rPr lang="ko-KR" altLang="en-US" sz="2900" dirty="0" smtClean="0">
                <a:latin typeface="바탕" pitchFamily="18" charset="-127"/>
                <a:ea typeface="바탕" pitchFamily="18" charset="-127"/>
              </a:rPr>
              <a:t>흰 코끼리</a:t>
            </a: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, </a:t>
            </a:r>
          </a:p>
          <a:p>
            <a:pPr>
              <a:buNone/>
            </a:pP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                                           </a:t>
            </a:r>
            <a:r>
              <a:rPr lang="ko-KR" altLang="en-US" sz="2900" dirty="0" smtClean="0">
                <a:latin typeface="바탕" pitchFamily="18" charset="-127"/>
                <a:ea typeface="바탕" pitchFamily="18" charset="-127"/>
              </a:rPr>
              <a:t>원숭이</a:t>
            </a:r>
            <a:r>
              <a:rPr lang="en-US" altLang="ko-KR" sz="2900" dirty="0" smtClean="0">
                <a:latin typeface="바탕" pitchFamily="18" charset="-127"/>
                <a:ea typeface="바탕" pitchFamily="18" charset="-127"/>
              </a:rPr>
              <a:t>.</a:t>
            </a:r>
            <a:r>
              <a:rPr lang="ko-KR" altLang="en-US" sz="2900" dirty="0" smtClean="0">
                <a:latin typeface="바탕" pitchFamily="18" charset="-127"/>
                <a:ea typeface="바탕" pitchFamily="18" charset="-127"/>
              </a:rPr>
              <a:t>  </a:t>
            </a:r>
          </a:p>
          <a:p>
            <a:pPr>
              <a:buNone/>
            </a:pPr>
            <a:endParaRPr lang="ko-KR" altLang="en-US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사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승려계급 브라만 살해가 가장 중벌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계획적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b="1" dirty="0" smtClean="0">
                <a:latin typeface="바탕" pitchFamily="18" charset="-127"/>
                <a:ea typeface="바탕" pitchFamily="18" charset="-127"/>
              </a:rPr>
              <a:t>고의적 암소 살해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→  사형</a:t>
            </a:r>
          </a:p>
          <a:p>
            <a:pPr>
              <a:buNone/>
            </a:pP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            우연히 암소를 죽이면 삭발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1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개월간 보리밥만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죽인 암소 가죽을  뒤집어</a:t>
            </a:r>
          </a:p>
          <a:p>
            <a:pPr>
              <a:buNone/>
            </a:pP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            쓰고 암소가죽 속에서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끝나면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2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개월간 하루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2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번씩 곡물을 소금 없이 소량</a:t>
            </a:r>
          </a:p>
          <a:p>
            <a:pPr>
              <a:buNone/>
            </a:pPr>
            <a:endParaRPr lang="ko-KR" altLang="en-US" sz="2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       아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죄인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벌을 다 받은 후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승려에게 암소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10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두와 수소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1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두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;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자신 </a:t>
            </a:r>
            <a:r>
              <a:rPr lang="ko-KR" altLang="en-US" sz="2600" dirty="0" err="1" smtClean="0">
                <a:latin typeface="바탕" pitchFamily="18" charset="-127"/>
                <a:ea typeface="바탕" pitchFamily="18" charset="-127"/>
              </a:rPr>
              <a:t>전재산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차압</a:t>
            </a:r>
          </a:p>
          <a:p>
            <a:pPr>
              <a:buNone/>
            </a:pPr>
            <a:endParaRPr lang="ko-KR" altLang="en-US" sz="2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       자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현재 </a:t>
            </a:r>
            <a:r>
              <a:rPr lang="ko-KR" altLang="en-US" sz="2600" b="1" dirty="0" smtClean="0">
                <a:latin typeface="바탕" pitchFamily="18" charset="-127"/>
                <a:ea typeface="바탕" pitchFamily="18" charset="-127"/>
              </a:rPr>
              <a:t>암소 약 </a:t>
            </a:r>
            <a:r>
              <a:rPr lang="en-US" altLang="ko-KR" sz="2600" b="1" dirty="0" smtClean="0">
                <a:latin typeface="바탕" pitchFamily="18" charset="-127"/>
                <a:ea typeface="바탕" pitchFamily="18" charset="-127"/>
              </a:rPr>
              <a:t>2</a:t>
            </a:r>
            <a:r>
              <a:rPr lang="ko-KR" altLang="en-US" sz="2600" b="1" dirty="0" smtClean="0">
                <a:latin typeface="바탕" pitchFamily="18" charset="-127"/>
                <a:ea typeface="바탕" pitchFamily="18" charset="-127"/>
              </a:rPr>
              <a:t>억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두로 추산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쇠고기로 판매 시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인도 방위에 필요한 금액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</a:pP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        </a:t>
            </a:r>
          </a:p>
          <a:p>
            <a:pPr>
              <a:buNone/>
            </a:pP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       차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불교 신봉 지역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흰 코끼리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가장 신성한 동물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흰 코끼리 얻기 위한 전쟁</a:t>
            </a:r>
          </a:p>
          <a:p>
            <a:pPr>
              <a:buNone/>
            </a:pPr>
            <a:endParaRPr lang="ko-KR" altLang="en-US" sz="2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       카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어느 종의 원숭이 숭배되어 매일 많은 먹이를 주는 사원과 원숭이 전문병원</a:t>
            </a:r>
          </a:p>
          <a:p>
            <a:pPr>
              <a:buNone/>
            </a:pPr>
            <a:endParaRPr lang="ko-KR" altLang="en-US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071538" y="0"/>
            <a:ext cx="7498080" cy="857248"/>
          </a:xfrm>
        </p:spPr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1. </a:t>
            </a:r>
            <a:r>
              <a:rPr lang="ko-KR" altLang="en-US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의식과 마술시대의 동물들</a:t>
            </a:r>
            <a:endParaRPr lang="ko-KR" altLang="en-US" sz="4000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57158" y="1000108"/>
            <a:ext cx="8501122" cy="5572164"/>
          </a:xfrm>
        </p:spPr>
        <p:txBody>
          <a:bodyPr>
            <a:noAutofit/>
          </a:bodyPr>
          <a:lstStyle/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바탕" pitchFamily="18" charset="-127"/>
                <a:ea typeface="바탕" pitchFamily="18" charset="-127"/>
              </a:rPr>
              <a:t>○</a:t>
            </a:r>
            <a:r>
              <a:rPr lang="en-US" altLang="ko-K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바탕" pitchFamily="18" charset="-127"/>
                <a:ea typeface="바탕" pitchFamily="18" charset="-127"/>
              </a:rPr>
              <a:t>목격자의 증언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1880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년 스페인 변호사 </a:t>
            </a:r>
            <a:r>
              <a:rPr lang="en-US" altLang="ko-KR" sz="1800" dirty="0" err="1" smtClean="0">
                <a:latin typeface="바탕" pitchFamily="18" charset="-127"/>
                <a:ea typeface="바탕" pitchFamily="18" charset="-127"/>
              </a:rPr>
              <a:t>Sautora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의 동굴벽화 발견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산양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말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소 등의 실물크기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   1886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년 다른 동굴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(300m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의 깊이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)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에서 곰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사슴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err="1" smtClean="0">
                <a:latin typeface="바탕" pitchFamily="18" charset="-127"/>
                <a:ea typeface="바탕" pitchFamily="18" charset="-127"/>
              </a:rPr>
              <a:t>맘모스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등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150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여 개의 벽화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원시시대의 화가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800" dirty="0" err="1" smtClean="0">
                <a:latin typeface="바탕" pitchFamily="18" charset="-127"/>
                <a:ea typeface="바탕" pitchFamily="18" charset="-127"/>
              </a:rPr>
              <a:t>산화철과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과산화 망간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조각가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점토를 사용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(1)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우지와 산화철로 황색과 적색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(2)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과산화 망간으로 갈색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-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흑색까지 다양한 색깔을 표현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(3)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점토로 만든 작은 동물상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(4)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동물들은 상처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죽어 있었고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그 위에 돌도끼나 큰 돌이 있는 것이 특징</a:t>
            </a:r>
          </a:p>
          <a:p>
            <a:pPr>
              <a:buNone/>
            </a:pPr>
            <a:endParaRPr lang="ko-KR" alt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0" y="3522746"/>
            <a:ext cx="91440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b="1" dirty="0">
              <a:latin typeface="바탕" pitchFamily="18" charset="-127"/>
              <a:ea typeface="바탕" pitchFamily="18" charset="-127"/>
            </a:endParaRPr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>
                <a:latin typeface="바탕" pitchFamily="18" charset="-127"/>
                <a:ea typeface="바탕" pitchFamily="18" charset="-127"/>
              </a:rPr>
              <a:t>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endParaRPr lang="ko-KR" altLang="en-US" sz="1800" dirty="0"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498080" cy="714396"/>
          </a:xfrm>
        </p:spPr>
        <p:txBody>
          <a:bodyPr>
            <a:normAutofit/>
          </a:bodyPr>
          <a:lstStyle/>
          <a:p>
            <a:r>
              <a:rPr lang="ko-KR" altLang="en-US" sz="28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○ 동물과 의식</a:t>
            </a:r>
            <a:endParaRPr lang="ko-KR" altLang="en-US" sz="2800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85720" y="1357298"/>
            <a:ext cx="8648000" cy="4800600"/>
          </a:xfrm>
        </p:spPr>
        <p:txBody>
          <a:bodyPr>
            <a:normAutofit fontScale="40000" lnSpcReduction="20000"/>
          </a:bodyPr>
          <a:lstStyle/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(1)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춤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노래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주문 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인간의 병 퇴치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동물 유익한 성질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강한 동물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강하고 대담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45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(2)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수렵의 안전한 성공을 위한 예식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    가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4500" dirty="0" err="1" smtClean="0">
                <a:latin typeface="바탕" pitchFamily="18" charset="-127"/>
                <a:ea typeface="바탕" pitchFamily="18" charset="-127"/>
              </a:rPr>
              <a:t>마다카스칼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 원주민 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고양이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닭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쥐 등의 수컷 죽이지 않는 관습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동료 살해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)</a:t>
            </a:r>
            <a:endParaRPr lang="ko-KR" altLang="en-US" sz="45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    나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바늘 쥐를 먹지 않는 관습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역병을 옮기는 동물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sz="45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  (3)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치료의 마술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    올빼미→정신병 예방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올빼미의 심장과 오른 쪽 다리를 허리 밑에 차고 걷는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                사람은 광견병에 걸린 개도 무섭지 않음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독일 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19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세기까지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sz="45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  (4)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병의 퇴치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    사람의 병 → 동물의 몸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병을 치료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동물먹이와 함께 병든 사람의 털 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2-3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sz="45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  (5)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사냥의 마술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    에스키모인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물개가 만든 구멍에 물거품을 만들어 넣는“물거품 축제” 물개   </a:t>
            </a:r>
            <a:endParaRPr lang="en-US" altLang="ko-KR" sz="45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                     </a:t>
            </a:r>
            <a:r>
              <a:rPr lang="ko-KR" altLang="en-US" sz="4500" dirty="0" smtClean="0">
                <a:latin typeface="바탕" pitchFamily="18" charset="-127"/>
                <a:ea typeface="바탕" pitchFamily="18" charset="-127"/>
              </a:rPr>
              <a:t>의 수가 늘어나 매년 많이 잡을 수 있다</a:t>
            </a:r>
            <a:r>
              <a:rPr lang="en-US" altLang="ko-KR" sz="4500" dirty="0" smtClean="0">
                <a:latin typeface="바탕" pitchFamily="18" charset="-127"/>
                <a:ea typeface="바탕" pitchFamily="18" charset="-127"/>
              </a:rPr>
              <a:t>.</a:t>
            </a:r>
            <a:endParaRPr lang="ko-KR" altLang="en-US" sz="4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774720"/>
          </a:xfrm>
        </p:spPr>
        <p:txBody>
          <a:bodyPr/>
          <a:lstStyle/>
          <a:p>
            <a:r>
              <a:rPr lang="en-US" altLang="ko-KR" sz="4400" dirty="0" smtClean="0">
                <a:latin typeface="굴림" pitchFamily="50" charset="-127"/>
              </a:rPr>
              <a:t> </a:t>
            </a:r>
            <a:r>
              <a:rPr lang="en-US" altLang="ko-KR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2. </a:t>
            </a:r>
            <a:r>
              <a:rPr lang="ko-KR" altLang="en-US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동물의 사랑과 숭배</a:t>
            </a:r>
            <a:endParaRPr lang="ko-KR" altLang="en-US" sz="4000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57158" y="785794"/>
            <a:ext cx="8362216" cy="5857892"/>
          </a:xfrm>
        </p:spPr>
        <p:txBody>
          <a:bodyPr>
            <a:noAutofit/>
          </a:bodyPr>
          <a:lstStyle/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○</a:t>
            </a:r>
            <a:r>
              <a:rPr lang="en-US" altLang="ko-KR" sz="2400" b="1" dirty="0" smtClean="0">
                <a:latin typeface="바탕" pitchFamily="18" charset="-127"/>
                <a:ea typeface="바탕" pitchFamily="18" charset="-127"/>
              </a:rPr>
              <a:t>  Totem  </a:t>
            </a: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숭배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가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 Totem :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인디안 말로 “종족의 親”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즉 동물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=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조상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→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사람의 조상은   </a:t>
            </a:r>
            <a:endParaRPr lang="en-US" altLang="ko-KR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                                                                            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동물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나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북미 인디안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늑대의 용기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힘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독립심을 존경 </a:t>
            </a:r>
            <a:r>
              <a:rPr lang="ko-KR" altLang="en-US" sz="1600" dirty="0" smtClean="0">
                <a:latin typeface="바탕" pitchFamily="18" charset="-127"/>
                <a:ea typeface="바탕" pitchFamily="18" charset="-127"/>
              </a:rPr>
              <a:t>→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자신의 조상 늑대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종족 </a:t>
            </a:r>
            <a:endParaRPr lang="en-US" altLang="ko-KR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                                                              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의 상징으로 늑대를 문장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紋章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다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인디안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곰 사냥 몇 일 전부터 전에 죽인 동물들에게 </a:t>
            </a:r>
            <a:r>
              <a:rPr lang="ko-KR" altLang="en-US" sz="1800" dirty="0" err="1" smtClean="0">
                <a:latin typeface="바탕" pitchFamily="18" charset="-127"/>
                <a:ea typeface="바탕" pitchFamily="18" charset="-127"/>
              </a:rPr>
              <a:t>산재물을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드린 후 곰 </a:t>
            </a:r>
            <a:endParaRPr lang="en-US" altLang="ko-KR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                   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의 머리를 높은 기둥에 걸어놓고 예찬의 말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라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호주 원주민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도마뱀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마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유럽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곰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바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콩고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코끼리  자신의 조상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동물들을 사냥하면서 우연히 죽였다고 주장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.</a:t>
            </a:r>
            <a:endParaRPr lang="ko-KR" altLang="en-US" sz="18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000100" y="214290"/>
            <a:ext cx="7498080" cy="560406"/>
          </a:xfrm>
        </p:spPr>
        <p:txBody>
          <a:bodyPr>
            <a:normAutofit/>
          </a:bodyPr>
          <a:lstStyle/>
          <a:p>
            <a:r>
              <a:rPr lang="ko-KR" altLang="en-US" sz="2800" b="1" dirty="0" smtClean="0">
                <a:solidFill>
                  <a:schemeClr val="tx1"/>
                </a:solidFill>
                <a:effectLst/>
                <a:latin typeface="굴림" pitchFamily="50" charset="-127"/>
              </a:rPr>
              <a:t>○ </a:t>
            </a:r>
            <a:r>
              <a:rPr lang="ko-KR" altLang="en-US" sz="28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고양이에 대한 사랑과 미움의 역사</a:t>
            </a:r>
            <a:endParaRPr lang="ko-KR" altLang="en-US" sz="2800" b="1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57158" y="1142960"/>
            <a:ext cx="8572560" cy="5214998"/>
          </a:xfrm>
        </p:spPr>
        <p:txBody>
          <a:bodyPr>
            <a:noAutofit/>
          </a:bodyPr>
          <a:lstStyle/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800" dirty="0" smtClean="0">
                <a:latin typeface="굴림" pitchFamily="50" charset="-127"/>
                <a:ea typeface="바탕" pitchFamily="18" charset="-127"/>
              </a:rPr>
              <a:t> 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1.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인간과 동물의 관계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: 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실용적 관계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--&gt;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열애와 숭배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--&gt;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신격화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--&gt;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증오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2.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고대 이집트인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설치동물을 절멸시키는 고양이의 능력을 높이 평가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–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유익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                 한 동물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b="1" dirty="0" smtClean="0">
                <a:latin typeface="바탕" pitchFamily="18" charset="-127"/>
                <a:ea typeface="바탕" pitchFamily="18" charset="-127"/>
              </a:rPr>
              <a:t>신성한 동물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로 숭배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아시아로부터 쥐의 대군이 몰려온 후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  3.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달과 풍요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출산의 여신인 “</a:t>
            </a:r>
            <a:r>
              <a:rPr lang="ko-KR" altLang="en-US" sz="1800" dirty="0" err="1" smtClean="0">
                <a:latin typeface="바탕" pitchFamily="18" charset="-127"/>
                <a:ea typeface="바탕" pitchFamily="18" charset="-127"/>
              </a:rPr>
              <a:t>바스트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” ← 이집트인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고양이 머리의 여신 묘사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4.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여신에게 호화로운 신전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고양이들은 선택된 먹이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자신들의 승려와 숭배자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5.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고대그리스 역사가 “헤로도토스”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축제일 고양이를 숭배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신전에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70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만 명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6.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여신에게 금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은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청동으로 만들어지고 보석으로 장식된 수많은 여신상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7.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게을러진 고양이 더 이상 쥐를 잡지 않음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유익한 동물 →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신격화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신의 </a:t>
            </a:r>
            <a:r>
              <a:rPr lang="ko-KR" altLang="en-US" sz="1800" dirty="0" smtClean="0">
                <a:latin typeface="바탕" pitchFamily="18" charset="-127"/>
                <a:ea typeface="바탕" pitchFamily="18" charset="-127"/>
              </a:rPr>
              <a:t>징후</a:t>
            </a:r>
            <a:r>
              <a:rPr lang="en-US" altLang="ko-KR" sz="1800" dirty="0" smtClean="0">
                <a:latin typeface="바탕" pitchFamily="18" charset="-127"/>
                <a:ea typeface="바탕" pitchFamily="18" charset="-127"/>
              </a:rPr>
              <a:t>)</a:t>
            </a:r>
            <a:endParaRPr lang="ko-KR" altLang="en-US" sz="18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85720" y="357166"/>
            <a:ext cx="8647968" cy="5891234"/>
          </a:xfrm>
        </p:spPr>
        <p:txBody>
          <a:bodyPr>
            <a:noAutofit/>
          </a:bodyPr>
          <a:lstStyle/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800" dirty="0" smtClean="0">
                <a:latin typeface="굴림" pitchFamily="50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8.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고양이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야행성동물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) 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여신의 오빠 낮의 태양신 “라”와 직접적인                                             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                      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해가 높이 떠오를수록 고양이의 동공은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좁아지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                      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고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반대 동공이 확대되고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어둠이 깔리면 동공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                         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은 완전히 열리고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눈은 작은 태양처럼 둥글게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9.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숭배한 것만 아니고 집에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화재시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고양이를 먼저 구출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다음 재산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진화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10.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고양이 때문에 이집트가 페르시아와의 싸움에서 졌다는 전설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  고대 페르시아 왕 “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칸스세스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”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이집트의 도시 공격에 앞서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준비한   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고양이 이집트인들 앞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다시 잡아드린 후 공격 시작 →이집트인 항복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11. 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고양이의 살해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우연이어도 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사형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민중 자신들이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살해자를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사형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12.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집안에서 고양이의 죽음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큰 불행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가족 전원이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눈섭과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머리털을 깍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음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죽은 고양이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미이라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고양이  모습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관에 넣어 장례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                          (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금과 은 장식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특별묘지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)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57158" y="714356"/>
            <a:ext cx="8505092" cy="5214974"/>
          </a:xfrm>
        </p:spPr>
        <p:txBody>
          <a:bodyPr>
            <a:noAutofit/>
          </a:bodyPr>
          <a:lstStyle/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13. 1860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년 이집트의 “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베니핫산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” 근처에 </a:t>
            </a: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고양이 묘지 발견 </a:t>
            </a:r>
            <a:endParaRPr lang="en-US" altLang="ko-KR" sz="2400" b="1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                                      (18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만 마리 고양이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14.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고양이의 숭배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1)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고대 이집트 문화가 소멸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2)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이집트에 회교가 국교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아라비아 문화와 언어 지배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– 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                                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성수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존경 받는 동물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15. 13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세기 고양이 열광적인 숭배자 “앨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다헬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피바루수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”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-     </a:t>
            </a: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카이로 교외의 거대과수원을 고양이에게 헌납 유언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-  </a:t>
            </a: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 </a:t>
            </a: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과수원은 고양이의 소유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수입은 고양이 특별기금으로 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고양이의 먹이를 사는데 사용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14282" y="500042"/>
            <a:ext cx="8719406" cy="585791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3600" b="1" dirty="0" smtClean="0">
                <a:latin typeface="바탕" pitchFamily="18" charset="-127"/>
                <a:ea typeface="바탕" pitchFamily="18" charset="-127"/>
              </a:rPr>
              <a:t>16. </a:t>
            </a:r>
            <a:r>
              <a:rPr lang="ko-KR" altLang="en-US" sz="3600" b="1" dirty="0" smtClean="0">
                <a:latin typeface="바탕" pitchFamily="18" charset="-127"/>
                <a:ea typeface="바탕" pitchFamily="18" charset="-127"/>
              </a:rPr>
              <a:t>현재 남아있는 고양이에 대한 습관이나 미신</a:t>
            </a:r>
          </a:p>
          <a:p>
            <a:pPr>
              <a:buNone/>
            </a:pPr>
            <a:endParaRPr lang="ko-KR" altLang="en-US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1)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영국의 선원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배에 </a:t>
            </a:r>
            <a:r>
              <a:rPr lang="ko-KR" altLang="en-US" b="1" dirty="0" smtClean="0">
                <a:latin typeface="바탕" pitchFamily="18" charset="-127"/>
                <a:ea typeface="바탕" pitchFamily="18" charset="-127"/>
              </a:rPr>
              <a:t>검은 고양이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-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항해가 성공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난파 중에 제일 먼저 구출</a:t>
            </a:r>
          </a:p>
          <a:p>
            <a:pPr>
              <a:buNone/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pPr>
              <a:buNone/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2)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영국 “</a:t>
            </a:r>
            <a:r>
              <a:rPr lang="ko-KR" altLang="en-US" dirty="0" err="1" smtClean="0">
                <a:latin typeface="바탕" pitchFamily="18" charset="-127"/>
                <a:ea typeface="바탕" pitchFamily="18" charset="-127"/>
              </a:rPr>
              <a:t>요크셔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주”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검은 고양이가 집에 있을 시 어부는 바다에서 위험 없음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.</a:t>
            </a:r>
          </a:p>
          <a:p>
            <a:pPr>
              <a:buNone/>
            </a:pPr>
            <a:endParaRPr lang="ko-KR" altLang="en-US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3)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검은 고양이 도로 횡단을 보면 길조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;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집안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방안에 들어오면 주인 좋은 일</a:t>
            </a:r>
          </a:p>
          <a:p>
            <a:pPr>
              <a:buNone/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pPr>
              <a:buNone/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4)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검은 고양이가 신부 가까이에서 하품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-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신혼부부 행복한 가정생활이 보장</a:t>
            </a:r>
          </a:p>
          <a:p>
            <a:pPr>
              <a:buNone/>
            </a:pPr>
            <a:endParaRPr lang="ko-KR" altLang="en-US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5)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고양이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-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치유능력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눈병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-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검은 고양이 꼬리로 눈 주위를 문지름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러시아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</a:pP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6)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고양이 하품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-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안녕 인사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이빨의 통증이 가라앉음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고양이 동작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손님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비</a:t>
            </a:r>
          </a:p>
          <a:p>
            <a:pPr>
              <a:buNone/>
            </a:pPr>
            <a:endParaRPr lang="ko-KR" altLang="en-US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7)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고양이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-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얼굴을 닦으면 손님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발톱으로 긁으면 비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러시아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).</a:t>
            </a:r>
            <a:endParaRPr lang="ko-KR" altLang="en-US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182</TotalTime>
  <Words>1618</Words>
  <Application>Microsoft Office PowerPoint</Application>
  <PresentationFormat>화면 슬라이드 쇼(4:3)</PresentationFormat>
  <Paragraphs>283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태양</vt:lpstr>
      <vt:lpstr>슬라이드 1</vt:lpstr>
      <vt:lpstr>제 3장 인간의 문화생활과 동물</vt:lpstr>
      <vt:lpstr>1. 의식과 마술시대의 동물들</vt:lpstr>
      <vt:lpstr>○ 동물과 의식</vt:lpstr>
      <vt:lpstr> 2. 동물의 사랑과 숭배</vt:lpstr>
      <vt:lpstr>○ 고양이에 대한 사랑과 미움의 역사</vt:lpstr>
      <vt:lpstr>슬라이드 7</vt:lpstr>
      <vt:lpstr>슬라이드 8</vt:lpstr>
      <vt:lpstr>슬라이드 9</vt:lpstr>
      <vt:lpstr>슬라이드 10</vt:lpstr>
      <vt:lpstr>슬라이드 11</vt:lpstr>
      <vt:lpstr>○ 악마와 동물들</vt:lpstr>
      <vt:lpstr>○ 성자와 동물들</vt:lpstr>
      <vt:lpstr>&lt;중세의 동물재판&gt;</vt:lpstr>
      <vt:lpstr>슬라이드 15</vt:lpstr>
      <vt:lpstr> 3. 고대세계의 창조주</vt:lpstr>
      <vt:lpstr>슬라이드 17</vt:lpstr>
      <vt:lpstr>슬라이드 18</vt:lpstr>
      <vt:lpstr>슬라이드 19</vt:lpstr>
      <vt:lpstr>슬라이드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23</cp:revision>
  <dcterms:created xsi:type="dcterms:W3CDTF">2010-03-19T08:20:45Z</dcterms:created>
  <dcterms:modified xsi:type="dcterms:W3CDTF">2010-03-26T03:08:51Z</dcterms:modified>
</cp:coreProperties>
</file>