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CAEF-DFFB-44E3-86EA-7695945177D6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7408-7B5D-40FA-81C1-196032B9C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CAEF-DFFB-44E3-86EA-7695945177D6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7408-7B5D-40FA-81C1-196032B9C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CAEF-DFFB-44E3-86EA-7695945177D6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7408-7B5D-40FA-81C1-196032B9C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CAEF-DFFB-44E3-86EA-7695945177D6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7408-7B5D-40FA-81C1-196032B9C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CAEF-DFFB-44E3-86EA-7695945177D6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7408-7B5D-40FA-81C1-196032B9C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CAEF-DFFB-44E3-86EA-7695945177D6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7408-7B5D-40FA-81C1-196032B9C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CAEF-DFFB-44E3-86EA-7695945177D6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7408-7B5D-40FA-81C1-196032B9C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CAEF-DFFB-44E3-86EA-7695945177D6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7408-7B5D-40FA-81C1-196032B9C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CAEF-DFFB-44E3-86EA-7695945177D6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7408-7B5D-40FA-81C1-196032B9C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CAEF-DFFB-44E3-86EA-7695945177D6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7408-7B5D-40FA-81C1-196032B9C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2CAEF-DFFB-44E3-86EA-7695945177D6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97408-7B5D-40FA-81C1-196032B9C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2CAEF-DFFB-44E3-86EA-7695945177D6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97408-7B5D-40FA-81C1-196032B9CAA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571868" y="1285860"/>
            <a:ext cx="5129194" cy="1470025"/>
          </a:xfrm>
        </p:spPr>
        <p:txBody>
          <a:bodyPr/>
          <a:lstStyle/>
          <a:p>
            <a:r>
              <a:rPr lang="ko-KR" altLang="en-US" dirty="0" smtClean="0"/>
              <a:t>중독무기물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500298" y="3071810"/>
            <a:ext cx="6400800" cy="1752600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>
                <a:solidFill>
                  <a:schemeClr val="tx1"/>
                </a:solidFill>
              </a:rPr>
              <a:t>  </a:t>
            </a:r>
            <a:r>
              <a:rPr lang="en-US" altLang="ko-KR" smtClean="0">
                <a:solidFill>
                  <a:schemeClr val="tx1"/>
                </a:solidFill>
              </a:rPr>
              <a:t>20838497</a:t>
            </a:r>
            <a:r>
              <a:rPr lang="ko-KR" altLang="en-US" smtClean="0">
                <a:solidFill>
                  <a:schemeClr val="tx1"/>
                </a:solidFill>
              </a:rPr>
              <a:t>  </a:t>
            </a:r>
            <a:r>
              <a:rPr lang="ko-KR" altLang="en-US" dirty="0" smtClean="0">
                <a:solidFill>
                  <a:schemeClr val="tx1"/>
                </a:solidFill>
              </a:rPr>
              <a:t>윤혜경</a:t>
            </a:r>
            <a:endParaRPr lang="ko-KR" altLang="en-US" dirty="0">
              <a:solidFill>
                <a:schemeClr val="tx1"/>
              </a:solidFill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3529012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4525963"/>
          </a:xfrm>
        </p:spPr>
        <p:txBody>
          <a:bodyPr>
            <a:normAutofit fontScale="47500" lnSpcReduction="20000"/>
          </a:bodyPr>
          <a:lstStyle/>
          <a:p>
            <a:r>
              <a:rPr lang="en-US" altLang="ko-KR" dirty="0" smtClean="0"/>
              <a:t>3-6  </a:t>
            </a:r>
            <a:r>
              <a:rPr lang="ko-KR" altLang="en-US" dirty="0" smtClean="0"/>
              <a:t>구리</a:t>
            </a:r>
            <a:r>
              <a:rPr lang="en-US" altLang="ko-KR" dirty="0"/>
              <a:t>(Cu),</a:t>
            </a:r>
            <a:endParaRPr lang="ko-KR" altLang="en-US" dirty="0"/>
          </a:p>
          <a:p>
            <a:r>
              <a:rPr lang="ko-KR" altLang="en-US" dirty="0"/>
              <a:t>구리 독성은 구리성분을 </a:t>
            </a:r>
          </a:p>
          <a:p>
            <a:r>
              <a:rPr lang="ko-KR" altLang="en-US" dirty="0"/>
              <a:t>포함하는 </a:t>
            </a:r>
            <a:r>
              <a:rPr lang="ko-KR" altLang="en-US" dirty="0" err="1"/>
              <a:t>보르도액</a:t>
            </a:r>
            <a:r>
              <a:rPr lang="ko-KR" altLang="en-US" dirty="0"/>
              <a:t> 같은 스프레이를 사용함으로써 발생할 수도 있다</a:t>
            </a:r>
            <a:r>
              <a:rPr lang="en-US" altLang="ko-KR" dirty="0"/>
              <a:t>. </a:t>
            </a:r>
            <a:endParaRPr lang="ko-KR" altLang="en-US" dirty="0"/>
          </a:p>
          <a:p>
            <a:r>
              <a:rPr lang="ko-KR" altLang="en-US" dirty="0"/>
              <a:t>체내에 </a:t>
            </a:r>
            <a:r>
              <a:rPr lang="en-US" altLang="ko-KR" dirty="0"/>
              <a:t>75~100mg </a:t>
            </a:r>
            <a:r>
              <a:rPr lang="ko-KR" altLang="en-US" dirty="0"/>
              <a:t>포함되어 있는 미량 무기질인 구리는 장에서 흡수될</a:t>
            </a:r>
          </a:p>
          <a:p>
            <a:r>
              <a:rPr lang="ko-KR" altLang="en-US" dirty="0"/>
              <a:t>때 아연과 경쟁하므로 식이 아연의 섭취량이 증가되면 구리 결핍을 초래</a:t>
            </a:r>
          </a:p>
          <a:p>
            <a:r>
              <a:rPr lang="ko-KR" altLang="en-US" dirty="0"/>
              <a:t>할 수도 있다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ko-KR" altLang="en-US" dirty="0"/>
              <a:t>구리는 많은 효소와 단백질의 보조요소이므로 신경</a:t>
            </a:r>
            <a:r>
              <a:rPr lang="en-US" altLang="ko-KR" dirty="0"/>
              <a:t>, </a:t>
            </a:r>
            <a:r>
              <a:rPr lang="ko-KR" altLang="en-US" dirty="0"/>
              <a:t>뼈</a:t>
            </a:r>
            <a:r>
              <a:rPr lang="en-US" altLang="ko-KR" dirty="0"/>
              <a:t>, </a:t>
            </a:r>
            <a:r>
              <a:rPr lang="ko-KR" altLang="en-US" dirty="0"/>
              <a:t>혈액 및 결합</a:t>
            </a:r>
          </a:p>
          <a:p>
            <a:r>
              <a:rPr lang="ko-KR" altLang="en-US" dirty="0"/>
              <a:t>조직의 정상적인 발달에 </a:t>
            </a:r>
            <a:r>
              <a:rPr lang="ko-KR" altLang="en-US" dirty="0" err="1"/>
              <a:t>중요한다</a:t>
            </a:r>
            <a:r>
              <a:rPr lang="en-US" altLang="ko-KR" dirty="0"/>
              <a:t>. </a:t>
            </a:r>
            <a:r>
              <a:rPr lang="ko-KR" altLang="en-US" dirty="0" err="1"/>
              <a:t>윌슨씨병은</a:t>
            </a:r>
            <a:r>
              <a:rPr lang="ko-KR" altLang="en-US" dirty="0"/>
              <a:t> 인체의 구리를 제거할 수</a:t>
            </a:r>
          </a:p>
          <a:p>
            <a:r>
              <a:rPr lang="ko-KR" altLang="en-US" dirty="0"/>
              <a:t>있는 능력을 </a:t>
            </a:r>
            <a:r>
              <a:rPr lang="ko-KR" altLang="en-US" dirty="0" err="1"/>
              <a:t>손상당했다</a:t>
            </a:r>
            <a:r>
              <a:rPr lang="en-US" altLang="ko-KR" dirty="0"/>
              <a:t>. </a:t>
            </a:r>
            <a:r>
              <a:rPr lang="ko-KR" altLang="en-US" dirty="0"/>
              <a:t>이 병에 걸린 사람들의 간</a:t>
            </a:r>
            <a:r>
              <a:rPr lang="en-US" altLang="ko-KR" dirty="0"/>
              <a:t>, </a:t>
            </a:r>
            <a:r>
              <a:rPr lang="ko-KR" altLang="en-US" dirty="0" err="1"/>
              <a:t>콩판</a:t>
            </a:r>
            <a:r>
              <a:rPr lang="en-US" altLang="ko-KR" dirty="0"/>
              <a:t>, </a:t>
            </a:r>
            <a:r>
              <a:rPr lang="ko-KR" altLang="en-US" dirty="0"/>
              <a:t>뇌 등에는</a:t>
            </a:r>
          </a:p>
          <a:p>
            <a:r>
              <a:rPr lang="ko-KR" altLang="en-US" dirty="0"/>
              <a:t>비정상적으로 높은 농도의 구리가 존재</a:t>
            </a:r>
            <a:r>
              <a:rPr lang="en-US" altLang="ko-KR" dirty="0"/>
              <a:t>, </a:t>
            </a:r>
            <a:r>
              <a:rPr lang="ko-KR" altLang="en-US" dirty="0"/>
              <a:t>정신적 질환 또는 사망을 야기한</a:t>
            </a:r>
          </a:p>
          <a:p>
            <a:r>
              <a:rPr lang="ko-KR" altLang="en-US" dirty="0"/>
              <a:t>다</a:t>
            </a:r>
            <a:r>
              <a:rPr lang="en-US" altLang="ko-KR" dirty="0"/>
              <a:t>. </a:t>
            </a:r>
            <a:r>
              <a:rPr lang="ko-KR" altLang="en-US" dirty="0" err="1"/>
              <a:t>윌슨씨</a:t>
            </a:r>
            <a:r>
              <a:rPr lang="ko-KR" altLang="en-US" dirty="0"/>
              <a:t> 병은 구리이온과 결합하는 </a:t>
            </a:r>
            <a:r>
              <a:rPr lang="ko-KR" altLang="en-US" dirty="0" err="1"/>
              <a:t>화학제를</a:t>
            </a:r>
            <a:r>
              <a:rPr lang="ko-KR" altLang="en-US" dirty="0"/>
              <a:t> 통하여 치료할 수 있다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ko-KR" altLang="en-US" dirty="0"/>
              <a:t>조개류</a:t>
            </a:r>
            <a:r>
              <a:rPr lang="en-US" altLang="ko-KR" dirty="0"/>
              <a:t>, </a:t>
            </a:r>
            <a:r>
              <a:rPr lang="ko-KR" altLang="en-US" dirty="0"/>
              <a:t>건조된 콩류</a:t>
            </a:r>
            <a:r>
              <a:rPr lang="en-US" altLang="ko-KR" dirty="0"/>
              <a:t>, </a:t>
            </a:r>
            <a:r>
              <a:rPr lang="ko-KR" altLang="en-US" dirty="0"/>
              <a:t>코코아 등의 식품에 많이 함유</a:t>
            </a:r>
          </a:p>
          <a:p>
            <a:endParaRPr lang="ko-KR" altLang="en-US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3529012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4525963"/>
          </a:xfrm>
        </p:spPr>
        <p:txBody>
          <a:bodyPr>
            <a:normAutofit fontScale="40000" lnSpcReduction="20000"/>
          </a:bodyPr>
          <a:lstStyle/>
          <a:p>
            <a:r>
              <a:rPr lang="en-US" altLang="ko-KR" dirty="0" smtClean="0"/>
              <a:t>3-7  </a:t>
            </a:r>
            <a:r>
              <a:rPr lang="ko-KR" altLang="en-US" dirty="0" smtClean="0"/>
              <a:t>납</a:t>
            </a:r>
            <a:r>
              <a:rPr lang="en-US" altLang="ko-KR" dirty="0"/>
              <a:t>(</a:t>
            </a:r>
            <a:r>
              <a:rPr lang="en-US" altLang="ko-KR" dirty="0" err="1" smtClean="0"/>
              <a:t>Pb</a:t>
            </a:r>
            <a:r>
              <a:rPr lang="en-US" altLang="ko-KR" dirty="0" smtClean="0"/>
              <a:t>)</a:t>
            </a:r>
            <a:endParaRPr lang="ko-KR" altLang="en-US" dirty="0"/>
          </a:p>
          <a:p>
            <a:r>
              <a:rPr lang="ko-KR" altLang="en-US" dirty="0"/>
              <a:t>연독</a:t>
            </a:r>
            <a:r>
              <a:rPr lang="en-US" altLang="ko-KR" dirty="0"/>
              <a:t>(</a:t>
            </a:r>
            <a:r>
              <a:rPr lang="ko-KR" altLang="en-US" dirty="0"/>
              <a:t>鉛毒</a:t>
            </a:r>
            <a:r>
              <a:rPr lang="en-US" altLang="ko-KR" dirty="0"/>
              <a:t>)</a:t>
            </a:r>
            <a:r>
              <a:rPr lang="ko-KR" altLang="en-US" dirty="0"/>
              <a:t>이라고도 한다</a:t>
            </a:r>
            <a:r>
              <a:rPr lang="en-US" altLang="ko-KR" dirty="0"/>
              <a:t>. </a:t>
            </a:r>
            <a:r>
              <a:rPr lang="ko-KR" altLang="en-US" dirty="0"/>
              <a:t>급성과 만성이 있는데</a:t>
            </a:r>
            <a:r>
              <a:rPr lang="en-US" altLang="ko-KR" dirty="0"/>
              <a:t>, </a:t>
            </a:r>
            <a:r>
              <a:rPr lang="ko-KR" altLang="en-US" dirty="0"/>
              <a:t>실제로 문제가 되는 것은 만성인 경우이다</a:t>
            </a:r>
            <a:r>
              <a:rPr lang="en-US" altLang="ko-KR" dirty="0"/>
              <a:t>. </a:t>
            </a:r>
            <a:r>
              <a:rPr lang="ko-KR" altLang="en-US" dirty="0"/>
              <a:t>대량으로 흡수하여 급성위장염의 증세를 나타내는 급성중독은 오히려 드물며</a:t>
            </a:r>
            <a:r>
              <a:rPr lang="en-US" altLang="ko-KR" dirty="0"/>
              <a:t>, </a:t>
            </a:r>
            <a:r>
              <a:rPr lang="ko-KR" altLang="en-US" dirty="0"/>
              <a:t>만성은 극소량</a:t>
            </a:r>
            <a:r>
              <a:rPr lang="en-US" altLang="ko-KR" dirty="0"/>
              <a:t>(1</a:t>
            </a:r>
            <a:r>
              <a:rPr lang="ko-KR" altLang="en-US" dirty="0"/>
              <a:t>일 </a:t>
            </a:r>
            <a:r>
              <a:rPr lang="en-US" altLang="ko-KR" dirty="0"/>
              <a:t>1 mg </a:t>
            </a:r>
            <a:r>
              <a:rPr lang="ko-KR" altLang="en-US" dirty="0"/>
              <a:t>이하</a:t>
            </a:r>
            <a:r>
              <a:rPr lang="en-US" altLang="ko-KR" dirty="0"/>
              <a:t>)</a:t>
            </a:r>
            <a:r>
              <a:rPr lang="ko-KR" altLang="en-US" dirty="0"/>
              <a:t>의 납을 장기간 지속적으로 섭취함으로써 생긴다</a:t>
            </a:r>
            <a:r>
              <a:rPr lang="en-US" altLang="ko-KR" dirty="0"/>
              <a:t>. </a:t>
            </a:r>
            <a:r>
              <a:rPr lang="ko-KR" altLang="en-US" dirty="0" err="1"/>
              <a:t>납제련업</a:t>
            </a:r>
            <a:r>
              <a:rPr lang="ko-KR" altLang="en-US" dirty="0"/>
              <a:t> </a:t>
            </a:r>
            <a:r>
              <a:rPr lang="en-US" altLang="ko-KR" dirty="0"/>
              <a:t>·</a:t>
            </a:r>
            <a:r>
              <a:rPr lang="ko-KR" altLang="en-US" dirty="0" err="1"/>
              <a:t>활판인쇄업</a:t>
            </a:r>
            <a:r>
              <a:rPr lang="ko-KR" altLang="en-US" dirty="0"/>
              <a:t> </a:t>
            </a:r>
            <a:r>
              <a:rPr lang="en-US" altLang="ko-KR" dirty="0"/>
              <a:t>·</a:t>
            </a:r>
            <a:r>
              <a:rPr lang="ko-KR" altLang="en-US" dirty="0" err="1"/>
              <a:t>도장업</a:t>
            </a:r>
            <a:r>
              <a:rPr lang="ko-KR" altLang="en-US" dirty="0"/>
              <a:t> </a:t>
            </a:r>
            <a:r>
              <a:rPr lang="en-US" altLang="ko-KR" dirty="0"/>
              <a:t>·</a:t>
            </a:r>
            <a:r>
              <a:rPr lang="ko-KR" altLang="en-US" dirty="0" err="1"/>
              <a:t>납유리제조업</a:t>
            </a:r>
            <a:r>
              <a:rPr lang="ko-KR" altLang="en-US" dirty="0"/>
              <a:t> </a:t>
            </a:r>
            <a:r>
              <a:rPr lang="en-US" altLang="ko-KR" dirty="0"/>
              <a:t>·</a:t>
            </a:r>
            <a:r>
              <a:rPr lang="ko-KR" altLang="en-US" dirty="0"/>
              <a:t>축전지제조업 등 납 또는 납을 함유한 물질을 다루는 사람에게 발생하기 쉽다</a:t>
            </a:r>
            <a:r>
              <a:rPr lang="en-US" altLang="ko-KR" dirty="0"/>
              <a:t>. </a:t>
            </a:r>
            <a:r>
              <a:rPr lang="ko-KR" altLang="en-US" dirty="0"/>
              <a:t>과거에는 </a:t>
            </a:r>
            <a:r>
              <a:rPr lang="ko-KR" altLang="en-US" dirty="0" err="1"/>
              <a:t>연백</a:t>
            </a:r>
            <a:r>
              <a:rPr lang="en-US" altLang="ko-KR" dirty="0"/>
              <a:t>(</a:t>
            </a:r>
            <a:r>
              <a:rPr lang="ko-KR" altLang="en-US" dirty="0" err="1"/>
              <a:t>鉛白</a:t>
            </a:r>
            <a:r>
              <a:rPr lang="en-US" altLang="ko-KR" dirty="0"/>
              <a:t>)</a:t>
            </a:r>
            <a:r>
              <a:rPr lang="ko-KR" altLang="en-US" dirty="0"/>
              <a:t>을 사용한 화장품인 분에 의한 납중독이 배우들에게 나타나서 화제가 되기도 하였으나</a:t>
            </a:r>
            <a:r>
              <a:rPr lang="en-US" altLang="ko-KR" dirty="0"/>
              <a:t>, </a:t>
            </a:r>
            <a:r>
              <a:rPr lang="ko-KR" altLang="en-US" dirty="0"/>
              <a:t>오늘날에는 가솔린에 혼합되는 </a:t>
            </a:r>
            <a:r>
              <a:rPr lang="ko-KR" altLang="en-US" dirty="0" err="1"/>
              <a:t>앤티노크제</a:t>
            </a:r>
            <a:r>
              <a:rPr lang="en-US" altLang="ko-KR" dirty="0"/>
              <a:t>(antiknock agent)</a:t>
            </a:r>
            <a:r>
              <a:rPr lang="ko-KR" altLang="en-US" dirty="0"/>
              <a:t>인 사에틸납에 의한 중독이 주목되고 있다</a:t>
            </a:r>
            <a:r>
              <a:rPr lang="en-US" altLang="ko-KR" dirty="0"/>
              <a:t>. </a:t>
            </a:r>
            <a:r>
              <a:rPr lang="ko-KR" altLang="en-US" dirty="0" err="1"/>
              <a:t>사에틸납</a:t>
            </a:r>
            <a:r>
              <a:rPr lang="ko-KR" altLang="en-US" dirty="0"/>
              <a:t> 중독의 증세는 여러 가지인데</a:t>
            </a:r>
            <a:r>
              <a:rPr lang="en-US" altLang="ko-KR" dirty="0"/>
              <a:t>, </a:t>
            </a:r>
            <a:r>
              <a:rPr lang="ko-KR" altLang="en-US" dirty="0"/>
              <a:t>빈혈이나 떨리는 증세가 비교적 초기에 나타나고</a:t>
            </a:r>
            <a:r>
              <a:rPr lang="en-US" altLang="ko-KR" dirty="0"/>
              <a:t>, </a:t>
            </a:r>
            <a:r>
              <a:rPr lang="ko-KR" altLang="en-US" dirty="0"/>
              <a:t>이 밖에 연연</a:t>
            </a:r>
            <a:r>
              <a:rPr lang="en-US" altLang="ko-KR" dirty="0"/>
              <a:t>(</a:t>
            </a:r>
            <a:r>
              <a:rPr lang="ko-KR" altLang="en-US" dirty="0"/>
              <a:t>鉛緣</a:t>
            </a:r>
            <a:r>
              <a:rPr lang="en-US" altLang="ko-KR" dirty="0"/>
              <a:t>:</a:t>
            </a:r>
            <a:r>
              <a:rPr lang="ko-KR" altLang="en-US" dirty="0"/>
              <a:t>잇몸에 납이 침착하여 </a:t>
            </a:r>
            <a:r>
              <a:rPr lang="ko-KR" altLang="en-US" dirty="0" err="1"/>
              <a:t>청회백색으로</a:t>
            </a:r>
            <a:r>
              <a:rPr lang="ko-KR" altLang="en-US" dirty="0"/>
              <a:t> 착색된다</a:t>
            </a:r>
            <a:r>
              <a:rPr lang="en-US" altLang="ko-KR" dirty="0"/>
              <a:t>)</a:t>
            </a:r>
            <a:r>
              <a:rPr lang="ko-KR" altLang="en-US" dirty="0"/>
              <a:t>이나 발작적 복통</a:t>
            </a:r>
            <a:r>
              <a:rPr lang="en-US" altLang="ko-KR" dirty="0"/>
              <a:t>[</a:t>
            </a:r>
            <a:r>
              <a:rPr lang="ko-KR" altLang="en-US" dirty="0" err="1"/>
              <a:t>鉛疝痛</a:t>
            </a:r>
            <a:r>
              <a:rPr lang="en-US" altLang="ko-KR" dirty="0"/>
              <a:t>]</a:t>
            </a:r>
            <a:r>
              <a:rPr lang="ko-KR" altLang="en-US" dirty="0"/>
              <a:t>이 특징이다</a:t>
            </a:r>
            <a:r>
              <a:rPr lang="en-US" altLang="ko-KR" dirty="0"/>
              <a:t>. </a:t>
            </a:r>
            <a:r>
              <a:rPr lang="ko-KR" altLang="en-US" dirty="0"/>
              <a:t>또 적혈구의 염기성 반점이 나타나거나 </a:t>
            </a:r>
            <a:r>
              <a:rPr lang="ko-KR" altLang="en-US" dirty="0" err="1"/>
              <a:t>포르피린</a:t>
            </a:r>
            <a:r>
              <a:rPr lang="ko-KR" altLang="en-US" dirty="0"/>
              <a:t> 증세가 나타난다</a:t>
            </a:r>
            <a:r>
              <a:rPr lang="en-US" altLang="ko-KR" dirty="0"/>
              <a:t>. </a:t>
            </a:r>
            <a:r>
              <a:rPr lang="ko-KR" altLang="en-US" dirty="0"/>
              <a:t>또한 </a:t>
            </a:r>
            <a:r>
              <a:rPr lang="ko-KR" altLang="en-US" dirty="0" err="1"/>
              <a:t>신근</a:t>
            </a:r>
            <a:r>
              <a:rPr lang="en-US" altLang="ko-KR" dirty="0"/>
              <a:t>(</a:t>
            </a:r>
            <a:r>
              <a:rPr lang="ko-KR" altLang="en-US" dirty="0" err="1"/>
              <a:t>伸筋</a:t>
            </a:r>
            <a:r>
              <a:rPr lang="en-US" altLang="ko-KR" dirty="0"/>
              <a:t>)</a:t>
            </a:r>
            <a:r>
              <a:rPr lang="ko-KR" altLang="en-US" dirty="0"/>
              <a:t>의 마비나 신장장애 </a:t>
            </a:r>
            <a:r>
              <a:rPr lang="en-US" altLang="ko-KR" dirty="0"/>
              <a:t>·</a:t>
            </a:r>
            <a:r>
              <a:rPr lang="ko-KR" altLang="en-US" dirty="0"/>
              <a:t>소화기 증세도 보이며</a:t>
            </a:r>
            <a:r>
              <a:rPr lang="en-US" altLang="ko-KR" dirty="0"/>
              <a:t>, </a:t>
            </a:r>
            <a:r>
              <a:rPr lang="ko-KR" altLang="en-US" dirty="0"/>
              <a:t>환각이나 흥분 등의 </a:t>
            </a:r>
            <a:r>
              <a:rPr lang="ko-KR" altLang="en-US" dirty="0" err="1"/>
              <a:t>뇌증세를</a:t>
            </a:r>
            <a:r>
              <a:rPr lang="ko-KR" altLang="en-US" dirty="0"/>
              <a:t> 나타내기도 한다</a:t>
            </a:r>
            <a:r>
              <a:rPr lang="en-US" altLang="ko-KR" dirty="0"/>
              <a:t>. </a:t>
            </a:r>
            <a:r>
              <a:rPr lang="ko-KR" altLang="en-US" dirty="0"/>
              <a:t>일반적으로 납의 증기나 가루가 기도</a:t>
            </a:r>
            <a:r>
              <a:rPr lang="en-US" altLang="ko-KR" dirty="0"/>
              <a:t>(</a:t>
            </a:r>
            <a:r>
              <a:rPr lang="ko-KR" altLang="en-US" dirty="0"/>
              <a:t>氣道</a:t>
            </a:r>
            <a:r>
              <a:rPr lang="en-US" altLang="ko-KR" dirty="0"/>
              <a:t>)</a:t>
            </a:r>
            <a:r>
              <a:rPr lang="ko-KR" altLang="en-US" dirty="0"/>
              <a:t>를 통해 체내로 들어가는 경우가</a:t>
            </a:r>
            <a:r>
              <a:rPr lang="en-US" altLang="ko-KR" dirty="0"/>
              <a:t>, </a:t>
            </a:r>
            <a:r>
              <a:rPr lang="ko-KR" altLang="en-US" dirty="0"/>
              <a:t>도료 </a:t>
            </a:r>
            <a:r>
              <a:rPr lang="en-US" altLang="ko-KR" dirty="0"/>
              <a:t>·</a:t>
            </a:r>
            <a:r>
              <a:rPr lang="ko-KR" altLang="en-US" dirty="0"/>
              <a:t>안료에 들어 있는 납이 피부나 소화관을 통해 침투하는 경우보다 증세가 심하다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3529012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0" y="274638"/>
            <a:ext cx="4114800" cy="1143000"/>
          </a:xfrm>
        </p:spPr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참고문헌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4525963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http://kr.ks.yahoo.com/service/ques_reply/ques_view.html?dnum=F&amp;qnum=586469</a:t>
            </a:r>
          </a:p>
          <a:p>
            <a:endParaRPr lang="en-US" dirty="0" smtClean="0"/>
          </a:p>
          <a:p>
            <a:r>
              <a:rPr lang="en-US" dirty="0" smtClean="0"/>
              <a:t>http</a:t>
            </a:r>
            <a:r>
              <a:rPr lang="en-US" dirty="0"/>
              <a:t>://100.nate.com/dicsearch/pentry.html?i=188819</a:t>
            </a:r>
          </a:p>
          <a:p>
            <a:endParaRPr lang="en-US" dirty="0" smtClean="0"/>
          </a:p>
          <a:p>
            <a:r>
              <a:rPr lang="en-US" dirty="0" smtClean="0"/>
              <a:t>http</a:t>
            </a:r>
            <a:r>
              <a:rPr lang="en-US" dirty="0"/>
              <a:t>://www.wooree.com/wooree_clinic/left_food/food-mine/food-p.htm</a:t>
            </a:r>
          </a:p>
          <a:p>
            <a:endParaRPr lang="en-US" dirty="0" smtClean="0"/>
          </a:p>
          <a:p>
            <a:r>
              <a:rPr lang="en-US" dirty="0" smtClean="0"/>
              <a:t>http</a:t>
            </a:r>
            <a:r>
              <a:rPr lang="en-US" dirty="0"/>
              <a:t>://ask.nate.com/qna/view.html?n=3348293</a:t>
            </a:r>
          </a:p>
          <a:p>
            <a:endParaRPr lang="en-US" u="sng" dirty="0" smtClean="0"/>
          </a:p>
          <a:p>
            <a:r>
              <a:rPr lang="en-US" u="sng" dirty="0" smtClean="0"/>
              <a:t>http</a:t>
            </a:r>
            <a:r>
              <a:rPr lang="en-US" u="sng" dirty="0"/>
              <a:t>://v.daum.net/link/4597614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http</a:t>
            </a:r>
            <a:r>
              <a:rPr lang="en-US" dirty="0"/>
              <a:t>://100.naver.com/100.nhn?docid=36214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WWW.GOOGLE.COM</a:t>
            </a:r>
            <a:endParaRPr lang="ko-KR" alt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3529012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0" y="274638"/>
            <a:ext cx="4114800" cy="1143000"/>
          </a:xfrm>
        </p:spPr>
        <p:txBody>
          <a:bodyPr/>
          <a:lstStyle/>
          <a:p>
            <a:r>
              <a:rPr lang="ko-KR" altLang="en-US" dirty="0" smtClean="0"/>
              <a:t>목   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무기물이</a:t>
            </a:r>
            <a:r>
              <a:rPr lang="ko-KR" altLang="en-US" dirty="0"/>
              <a:t>란</a:t>
            </a:r>
            <a:endParaRPr lang="en-US" altLang="ko-KR" dirty="0" smtClean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중독무기물</a:t>
            </a:r>
            <a:endParaRPr lang="en-US" altLang="ko-KR" dirty="0" smtClean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중독무기물의종류와    용량</a:t>
            </a:r>
            <a:endParaRPr lang="en-US" altLang="ko-KR" dirty="0" smtClean="0"/>
          </a:p>
          <a:p>
            <a:r>
              <a:rPr lang="en-US" altLang="ko-KR" sz="2600" dirty="0"/>
              <a:t> </a:t>
            </a:r>
            <a:r>
              <a:rPr lang="en-US" altLang="ko-KR" sz="2600" dirty="0" smtClean="0"/>
              <a:t>    3-1 </a:t>
            </a:r>
            <a:r>
              <a:rPr lang="ko-KR" altLang="en-US" sz="2600" dirty="0" smtClean="0"/>
              <a:t>칼슘 </a:t>
            </a:r>
            <a:r>
              <a:rPr lang="en-US" altLang="ko-KR" sz="2600" dirty="0" smtClean="0"/>
              <a:t>(Ca)</a:t>
            </a:r>
          </a:p>
          <a:p>
            <a:r>
              <a:rPr lang="en-US" altLang="ko-KR" sz="2600" dirty="0"/>
              <a:t> </a:t>
            </a:r>
            <a:r>
              <a:rPr lang="en-US" altLang="ko-KR" sz="2600" dirty="0" smtClean="0"/>
              <a:t>    3-2 </a:t>
            </a:r>
            <a:r>
              <a:rPr lang="ko-KR" altLang="en-US" sz="2600" dirty="0" smtClean="0"/>
              <a:t>마그네슘 </a:t>
            </a:r>
            <a:r>
              <a:rPr lang="en-US" altLang="ko-KR" sz="2600" dirty="0" smtClean="0"/>
              <a:t>(Mg)</a:t>
            </a:r>
          </a:p>
          <a:p>
            <a:r>
              <a:rPr lang="en-US" altLang="ko-KR" sz="2600" dirty="0"/>
              <a:t> </a:t>
            </a:r>
            <a:r>
              <a:rPr lang="en-US" altLang="ko-KR" sz="2600" dirty="0" smtClean="0"/>
              <a:t>    3-3 </a:t>
            </a:r>
            <a:r>
              <a:rPr lang="ko-KR" altLang="en-US" sz="2600" dirty="0" smtClean="0"/>
              <a:t>칼륨 </a:t>
            </a:r>
            <a:r>
              <a:rPr lang="en-US" altLang="ko-KR" sz="2600" dirty="0" smtClean="0"/>
              <a:t>(K)</a:t>
            </a:r>
          </a:p>
          <a:p>
            <a:r>
              <a:rPr lang="en-US" altLang="ko-KR" sz="2600" dirty="0"/>
              <a:t> </a:t>
            </a:r>
            <a:r>
              <a:rPr lang="en-US" altLang="ko-KR" sz="2600" dirty="0" smtClean="0"/>
              <a:t>    3-4  </a:t>
            </a:r>
            <a:r>
              <a:rPr lang="ko-KR" altLang="en-US" sz="2600" dirty="0" smtClean="0"/>
              <a:t>인 </a:t>
            </a:r>
            <a:r>
              <a:rPr lang="en-US" altLang="ko-KR" sz="2600" dirty="0" smtClean="0"/>
              <a:t>(P)</a:t>
            </a:r>
          </a:p>
          <a:p>
            <a:r>
              <a:rPr lang="en-US" altLang="ko-KR" sz="2600" dirty="0"/>
              <a:t> </a:t>
            </a:r>
            <a:r>
              <a:rPr lang="en-US" altLang="ko-KR" sz="2600" dirty="0" smtClean="0"/>
              <a:t>    3-5  </a:t>
            </a:r>
            <a:r>
              <a:rPr lang="ko-KR" altLang="en-US" sz="2600" dirty="0" smtClean="0"/>
              <a:t>철 </a:t>
            </a:r>
            <a:r>
              <a:rPr lang="en-US" altLang="ko-KR" sz="2600" dirty="0" smtClean="0"/>
              <a:t>(Fe)</a:t>
            </a:r>
          </a:p>
          <a:p>
            <a:r>
              <a:rPr lang="en-US" altLang="ko-KR" sz="2600" dirty="0"/>
              <a:t> </a:t>
            </a:r>
            <a:r>
              <a:rPr lang="en-US" altLang="ko-KR" sz="2600" dirty="0" smtClean="0"/>
              <a:t>    3-6  </a:t>
            </a:r>
            <a:r>
              <a:rPr lang="ko-KR" altLang="en-US" sz="2600" dirty="0" smtClean="0"/>
              <a:t>구리 </a:t>
            </a:r>
            <a:r>
              <a:rPr lang="en-US" altLang="ko-KR" sz="2600" dirty="0" smtClean="0"/>
              <a:t>(</a:t>
            </a:r>
            <a:r>
              <a:rPr lang="en-US" altLang="ko-KR" sz="2600" dirty="0"/>
              <a:t>C</a:t>
            </a:r>
            <a:r>
              <a:rPr lang="en-US" altLang="ko-KR" sz="2600" dirty="0" smtClean="0"/>
              <a:t>u)</a:t>
            </a:r>
          </a:p>
          <a:p>
            <a:r>
              <a:rPr lang="en-US" altLang="ko-KR" sz="2600" dirty="0"/>
              <a:t> </a:t>
            </a:r>
            <a:r>
              <a:rPr lang="en-US" altLang="ko-KR" sz="2600" dirty="0" smtClean="0"/>
              <a:t>    3-7  </a:t>
            </a:r>
            <a:r>
              <a:rPr lang="ko-KR" altLang="en-US" sz="2600" dirty="0" smtClean="0"/>
              <a:t>납 </a:t>
            </a:r>
            <a:r>
              <a:rPr lang="en-US" altLang="ko-KR" sz="2600" dirty="0" smtClean="0"/>
              <a:t>(</a:t>
            </a:r>
            <a:r>
              <a:rPr lang="en-US" altLang="ko-KR" sz="2600" dirty="0" err="1" smtClean="0"/>
              <a:t>Pb</a:t>
            </a:r>
            <a:r>
              <a:rPr lang="en-US" altLang="ko-KR" sz="2600" dirty="0" smtClean="0"/>
              <a:t>)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4. </a:t>
            </a:r>
            <a:r>
              <a:rPr lang="ko-KR" altLang="en-US" dirty="0" smtClean="0"/>
              <a:t>참고문헌</a:t>
            </a:r>
            <a:endParaRPr lang="en-US" altLang="ko-KR" dirty="0" smtClean="0"/>
          </a:p>
          <a:p>
            <a:endParaRPr lang="ko-KR" alt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3529012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00562" y="274638"/>
            <a:ext cx="4186238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</a:t>
            </a:r>
            <a:r>
              <a:rPr lang="en-US" altLang="ko-KR" dirty="0"/>
              <a:t>. </a:t>
            </a:r>
            <a:r>
              <a:rPr lang="ko-KR" altLang="en-US" dirty="0"/>
              <a:t>무기물이란</a:t>
            </a:r>
            <a:r>
              <a:rPr lang="en-US" altLang="ko-KR" dirty="0"/>
              <a:t>? </a:t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00562" y="1600200"/>
            <a:ext cx="4186238" cy="4525963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sz="3000" dirty="0"/>
              <a:t>탄소 이외의 원소만으로 이루어지는 화합물 및 탄소를 함유하는 화합물 중에서도 비교적 간단한 것을 총칭하는데 무기화합물의 분자나 원자단은 작은 것이 많으나</a:t>
            </a:r>
            <a:r>
              <a:rPr lang="en-US" altLang="ko-KR" sz="3000" dirty="0"/>
              <a:t>, </a:t>
            </a:r>
            <a:r>
              <a:rPr lang="ko-KR" altLang="en-US" sz="3000" dirty="0"/>
              <a:t>규산</a:t>
            </a:r>
            <a:r>
              <a:rPr lang="en-US" altLang="ko-KR" sz="3000" dirty="0"/>
              <a:t>·</a:t>
            </a:r>
            <a:r>
              <a:rPr lang="ko-KR" altLang="en-US" sz="3000" dirty="0"/>
              <a:t>인산을 주로 하는 </a:t>
            </a:r>
            <a:r>
              <a:rPr lang="ko-KR" altLang="en-US" sz="3000" dirty="0" err="1"/>
              <a:t>다중산</a:t>
            </a:r>
            <a:r>
              <a:rPr lang="ko-KR" altLang="en-US" sz="3000" dirty="0"/>
              <a:t> 에서는 거대한 고분자를 형성하는 것도 있다</a:t>
            </a:r>
            <a:r>
              <a:rPr lang="en-US" altLang="ko-KR" sz="3000" dirty="0"/>
              <a:t>. </a:t>
            </a:r>
          </a:p>
          <a:p>
            <a:endParaRPr lang="ko-KR" alt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3529012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43438" y="1600200"/>
            <a:ext cx="4043362" cy="4525963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ko-KR" altLang="en-US" dirty="0"/>
              <a:t>무기물을 사람이 </a:t>
            </a:r>
            <a:r>
              <a:rPr lang="ko-KR" altLang="en-US" dirty="0" err="1"/>
              <a:t>필요로하는</a:t>
            </a:r>
            <a:r>
              <a:rPr lang="ko-KR" altLang="en-US" dirty="0"/>
              <a:t> 용량을 초과하면 중독이 되는 물질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643438" y="274638"/>
            <a:ext cx="4043362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2</a:t>
            </a:r>
            <a:r>
              <a:rPr lang="en-US" altLang="ko-KR" dirty="0"/>
              <a:t>. </a:t>
            </a:r>
            <a:r>
              <a:rPr lang="ko-KR" altLang="en-US" dirty="0"/>
              <a:t>중독무기물이란</a:t>
            </a:r>
            <a:r>
              <a:rPr lang="en-US" altLang="ko-KR" dirty="0"/>
              <a:t>?</a:t>
            </a:r>
            <a:br>
              <a:rPr lang="en-US" altLang="ko-KR" dirty="0"/>
            </a:br>
            <a:endParaRPr lang="ko-KR" altLang="en-US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3529012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429124" y="274638"/>
            <a:ext cx="4257676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</a:t>
            </a:r>
            <a:r>
              <a:rPr lang="en-US" altLang="ko-KR" dirty="0"/>
              <a:t>. </a:t>
            </a:r>
            <a:r>
              <a:rPr lang="ko-KR" altLang="en-US" dirty="0"/>
              <a:t>중독무기물의 종류와 용량</a:t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429124" y="1600200"/>
            <a:ext cx="4257676" cy="4525963"/>
          </a:xfrm>
        </p:spPr>
        <p:txBody>
          <a:bodyPr>
            <a:normAutofit fontScale="47500" lnSpcReduction="20000"/>
          </a:bodyPr>
          <a:lstStyle/>
          <a:p>
            <a:r>
              <a:rPr lang="en-US" altLang="ko-KR" dirty="0" smtClean="0"/>
              <a:t>3-1 </a:t>
            </a:r>
            <a:r>
              <a:rPr lang="ko-KR" altLang="en-US" dirty="0"/>
              <a:t>칼슘 </a:t>
            </a:r>
            <a:r>
              <a:rPr lang="en-US" altLang="ko-KR" dirty="0"/>
              <a:t>(Ca)</a:t>
            </a:r>
            <a:endParaRPr lang="ko-KR" altLang="en-US" dirty="0"/>
          </a:p>
          <a:p>
            <a:r>
              <a:rPr lang="ko-KR" altLang="en-US" dirty="0" err="1"/>
              <a:t>보완제들은</a:t>
            </a:r>
            <a:r>
              <a:rPr lang="ko-KR" altLang="en-US" dirty="0"/>
              <a:t> </a:t>
            </a:r>
            <a:r>
              <a:rPr lang="en-US" altLang="ko-KR" dirty="0"/>
              <a:t>2,000</a:t>
            </a:r>
            <a:r>
              <a:rPr lang="ko-KR" altLang="en-US" dirty="0"/>
              <a:t>밀리그램 이하의 경우 대부분 내성이 좋다</a:t>
            </a:r>
            <a:r>
              <a:rPr lang="en-US" altLang="ko-KR" dirty="0"/>
              <a:t>. </a:t>
            </a:r>
            <a:r>
              <a:rPr lang="ko-KR" altLang="en-US" dirty="0"/>
              <a:t>그러나</a:t>
            </a:r>
            <a:r>
              <a:rPr lang="en-US" altLang="ko-KR" dirty="0"/>
              <a:t>, </a:t>
            </a:r>
            <a:r>
              <a:rPr lang="ko-KR" altLang="en-US" dirty="0"/>
              <a:t>복용량이 이보다 높을 때에는 신장 결석과 </a:t>
            </a:r>
            <a:r>
              <a:rPr lang="ko-KR" altLang="en-US" dirty="0" err="1"/>
              <a:t>연조직의</a:t>
            </a:r>
            <a:r>
              <a:rPr lang="ko-KR" altLang="en-US" dirty="0"/>
              <a:t> 석회화가 발생할 위험성이 증가할 수도 있다</a:t>
            </a:r>
            <a:r>
              <a:rPr lang="en-US" altLang="ko-KR" dirty="0"/>
              <a:t>. </a:t>
            </a:r>
            <a:r>
              <a:rPr lang="ko-KR" altLang="en-US" dirty="0"/>
              <a:t>그러나</a:t>
            </a:r>
            <a:r>
              <a:rPr lang="en-US" altLang="ko-KR" dirty="0"/>
              <a:t>, </a:t>
            </a:r>
            <a:r>
              <a:rPr lang="ko-KR" altLang="en-US" dirty="0"/>
              <a:t>이들 중 어느 질병도 칼슘 보완과 확실하게 연관되어 있는 것은 아니다</a:t>
            </a:r>
            <a:r>
              <a:rPr lang="en-US" altLang="ko-KR" dirty="0"/>
              <a:t>. </a:t>
            </a:r>
            <a:r>
              <a:rPr lang="ko-KR" altLang="en-US" dirty="0"/>
              <a:t>일반적으로</a:t>
            </a:r>
            <a:r>
              <a:rPr lang="en-US" altLang="ko-KR" dirty="0"/>
              <a:t>, </a:t>
            </a:r>
            <a:r>
              <a:rPr lang="ko-KR" altLang="en-US" dirty="0"/>
              <a:t>칼슘을 과도하게 섭취할 때</a:t>
            </a:r>
            <a:r>
              <a:rPr lang="en-US" altLang="ko-KR" dirty="0"/>
              <a:t>, </a:t>
            </a:r>
            <a:r>
              <a:rPr lang="ko-KR" altLang="en-US" dirty="0"/>
              <a:t>인체는 칼슘 흡수율을 감소시키고</a:t>
            </a:r>
            <a:r>
              <a:rPr lang="en-US" altLang="ko-KR" dirty="0"/>
              <a:t>, </a:t>
            </a:r>
            <a:r>
              <a:rPr lang="ko-KR" altLang="en-US" dirty="0" err="1"/>
              <a:t>뇨의</a:t>
            </a:r>
            <a:r>
              <a:rPr lang="ko-KR" altLang="en-US" dirty="0"/>
              <a:t> 칼슘 배설과 뼈와 다른 조직들의 칼슘 이용을 증가시킨다</a:t>
            </a:r>
            <a:r>
              <a:rPr lang="en-US" altLang="ko-KR" dirty="0"/>
              <a:t>. </a:t>
            </a:r>
            <a:r>
              <a:rPr lang="ko-KR" altLang="en-US" dirty="0"/>
              <a:t>부갑상선 기능 </a:t>
            </a:r>
            <a:r>
              <a:rPr lang="ko-KR" altLang="en-US" dirty="0" err="1"/>
              <a:t>항진증과</a:t>
            </a:r>
            <a:r>
              <a:rPr lang="ko-KR" altLang="en-US" dirty="0"/>
              <a:t> 암 환자들은 의사의 직접적인 감독 없이는 칼슘을 복용하지 말아야 한다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ko-KR" altLang="en-US" dirty="0"/>
              <a:t>상호작용 </a:t>
            </a:r>
          </a:p>
          <a:p>
            <a:r>
              <a:rPr lang="ko-KR" altLang="en-US" dirty="0"/>
              <a:t>칼슘은 많은 영양소들 특히</a:t>
            </a:r>
            <a:r>
              <a:rPr lang="en-US" altLang="ko-KR" dirty="0"/>
              <a:t>, </a:t>
            </a:r>
            <a:r>
              <a:rPr lang="ko-KR" altLang="en-US" dirty="0"/>
              <a:t>비타민 </a:t>
            </a:r>
            <a:r>
              <a:rPr lang="en-US" altLang="ko-KR" dirty="0"/>
              <a:t>D</a:t>
            </a:r>
            <a:r>
              <a:rPr lang="ko-KR" altLang="en-US" dirty="0"/>
              <a:t>와 비타민</a:t>
            </a:r>
            <a:r>
              <a:rPr lang="en-US" altLang="ko-KR" dirty="0"/>
              <a:t>K </a:t>
            </a:r>
            <a:r>
              <a:rPr lang="ko-KR" altLang="en-US" dirty="0"/>
              <a:t>그리고 마그네슘과 상호작용 한다</a:t>
            </a:r>
            <a:r>
              <a:rPr lang="en-US" altLang="ko-KR" dirty="0"/>
              <a:t>. </a:t>
            </a:r>
            <a:r>
              <a:rPr lang="ko-KR" altLang="en-US" dirty="0"/>
              <a:t>많은 양의 마그네슘과 아연</a:t>
            </a:r>
            <a:r>
              <a:rPr lang="en-US" altLang="ko-KR" dirty="0"/>
              <a:t>, </a:t>
            </a:r>
            <a:r>
              <a:rPr lang="ko-KR" altLang="en-US" dirty="0"/>
              <a:t>섬유</a:t>
            </a:r>
            <a:r>
              <a:rPr lang="en-US" altLang="ko-KR" dirty="0"/>
              <a:t>, </a:t>
            </a:r>
            <a:r>
              <a:rPr lang="ko-KR" altLang="en-US" dirty="0" err="1"/>
              <a:t>수산염</a:t>
            </a:r>
            <a:r>
              <a:rPr lang="ko-KR" altLang="en-US" dirty="0"/>
              <a:t> 복용은 칼슘 흡수에 부정적인 영향을 미친다</a:t>
            </a:r>
            <a:r>
              <a:rPr lang="en-US" altLang="ko-KR" dirty="0"/>
              <a:t>. </a:t>
            </a:r>
            <a:r>
              <a:rPr lang="ko-KR" altLang="en-US" dirty="0"/>
              <a:t>그리고</a:t>
            </a:r>
            <a:r>
              <a:rPr lang="en-US" altLang="ko-KR" dirty="0"/>
              <a:t>,</a:t>
            </a:r>
            <a:r>
              <a:rPr lang="ko-KR" altLang="en-US" dirty="0"/>
              <a:t>카페인과 </a:t>
            </a:r>
            <a:r>
              <a:rPr lang="ko-KR" altLang="en-US" dirty="0" err="1"/>
              <a:t>알콜</a:t>
            </a:r>
            <a:r>
              <a:rPr lang="en-US" altLang="ko-KR" dirty="0"/>
              <a:t>, </a:t>
            </a:r>
            <a:r>
              <a:rPr lang="ko-KR" altLang="en-US" dirty="0"/>
              <a:t>인</a:t>
            </a:r>
            <a:r>
              <a:rPr lang="en-US" altLang="ko-KR" dirty="0"/>
              <a:t>, </a:t>
            </a:r>
            <a:r>
              <a:rPr lang="ko-KR" altLang="en-US" dirty="0"/>
              <a:t>단백질</a:t>
            </a:r>
            <a:r>
              <a:rPr lang="en-US" altLang="ko-KR" dirty="0"/>
              <a:t>, </a:t>
            </a:r>
            <a:r>
              <a:rPr lang="ko-KR" altLang="en-US" dirty="0"/>
              <a:t>나트륨</a:t>
            </a:r>
            <a:r>
              <a:rPr lang="en-US" altLang="ko-KR" dirty="0"/>
              <a:t>, </a:t>
            </a:r>
            <a:r>
              <a:rPr lang="ko-KR" altLang="en-US" dirty="0"/>
              <a:t>설탕은 칼슘 배설을 증가시킨다</a:t>
            </a:r>
            <a:r>
              <a:rPr lang="en-US" altLang="ko-KR" dirty="0"/>
              <a:t>. </a:t>
            </a:r>
            <a:r>
              <a:rPr lang="ko-KR" altLang="en-US" dirty="0"/>
              <a:t>알루미늄을 함유하고 있는 제산제는 궁극적으로 </a:t>
            </a:r>
            <a:r>
              <a:rPr lang="ko-KR" altLang="en-US" dirty="0" err="1"/>
              <a:t>파골과</a:t>
            </a:r>
            <a:r>
              <a:rPr lang="ko-KR" altLang="en-US" dirty="0"/>
              <a:t> 칼슘 배설을 유발시킨다</a:t>
            </a:r>
          </a:p>
          <a:p>
            <a:endParaRPr lang="ko-KR" alt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3529012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357686" y="1600200"/>
            <a:ext cx="4329114" cy="4525963"/>
          </a:xfrm>
        </p:spPr>
        <p:txBody>
          <a:bodyPr>
            <a:normAutofit fontScale="62500" lnSpcReduction="20000"/>
          </a:bodyPr>
          <a:lstStyle/>
          <a:p>
            <a:r>
              <a:rPr lang="en-US" altLang="ko-KR" dirty="0" smtClean="0"/>
              <a:t>3-2 </a:t>
            </a:r>
            <a:r>
              <a:rPr lang="ko-KR" altLang="en-US" dirty="0" smtClean="0"/>
              <a:t>마그네슘</a:t>
            </a:r>
            <a:r>
              <a:rPr lang="en-US" altLang="ko-KR" dirty="0"/>
              <a:t>(Mg), </a:t>
            </a:r>
            <a:endParaRPr lang="ko-KR" altLang="en-US" dirty="0"/>
          </a:p>
          <a:p>
            <a:r>
              <a:rPr lang="ko-KR" altLang="en-US" dirty="0" smtClean="0"/>
              <a:t>   원소기호 </a:t>
            </a:r>
            <a:r>
              <a:rPr lang="en-US" altLang="ko-KR" dirty="0"/>
              <a:t>: Mg</a:t>
            </a:r>
            <a:endParaRPr lang="ko-KR" altLang="en-US" dirty="0"/>
          </a:p>
          <a:p>
            <a:r>
              <a:rPr lang="ko-KR" altLang="en-US" dirty="0" smtClean="0"/>
              <a:t>   원자번호 </a:t>
            </a:r>
            <a:r>
              <a:rPr lang="en-US" altLang="ko-KR" dirty="0"/>
              <a:t>: 12</a:t>
            </a:r>
            <a:endParaRPr lang="ko-KR" altLang="en-US" dirty="0"/>
          </a:p>
          <a:p>
            <a:r>
              <a:rPr lang="ko-KR" altLang="en-US" dirty="0" smtClean="0"/>
              <a:t>   원자량 </a:t>
            </a:r>
            <a:r>
              <a:rPr lang="en-US" altLang="ko-KR" dirty="0"/>
              <a:t>: 24.305</a:t>
            </a:r>
            <a:endParaRPr lang="ko-KR" altLang="en-US" dirty="0"/>
          </a:p>
          <a:p>
            <a:r>
              <a:rPr lang="ko-KR" altLang="en-US" dirty="0" smtClean="0"/>
              <a:t>   녹는점 </a:t>
            </a:r>
            <a:r>
              <a:rPr lang="en-US" altLang="ko-KR" dirty="0"/>
              <a:t>: 650℃</a:t>
            </a:r>
            <a:endParaRPr lang="ko-KR" altLang="en-US" dirty="0"/>
          </a:p>
          <a:p>
            <a:r>
              <a:rPr lang="ko-KR" altLang="en-US" dirty="0" smtClean="0"/>
              <a:t>   끓는점 </a:t>
            </a:r>
            <a:r>
              <a:rPr lang="en-US" altLang="ko-KR" dirty="0"/>
              <a:t>: 1100℃</a:t>
            </a:r>
            <a:endParaRPr lang="ko-KR" altLang="en-US" dirty="0"/>
          </a:p>
          <a:p>
            <a:r>
              <a:rPr lang="ko-KR" altLang="en-US" dirty="0"/>
              <a:t>마그네슘 중독 증상은 무력감</a:t>
            </a:r>
            <a:r>
              <a:rPr lang="en-US" altLang="ko-KR" dirty="0"/>
              <a:t>, </a:t>
            </a:r>
            <a:r>
              <a:rPr lang="ko-KR" altLang="en-US" dirty="0"/>
              <a:t>졸음</a:t>
            </a:r>
            <a:r>
              <a:rPr lang="en-US" altLang="ko-KR" dirty="0"/>
              <a:t>, </a:t>
            </a:r>
            <a:r>
              <a:rPr lang="ko-KR" altLang="en-US" dirty="0"/>
              <a:t>우울</a:t>
            </a:r>
            <a:r>
              <a:rPr lang="en-US" altLang="ko-KR" dirty="0"/>
              <a:t>, </a:t>
            </a:r>
            <a:r>
              <a:rPr lang="ko-KR" altLang="en-US" dirty="0"/>
              <a:t>피부의 홍조</a:t>
            </a:r>
            <a:r>
              <a:rPr lang="en-US" altLang="ko-KR" dirty="0"/>
              <a:t>, </a:t>
            </a:r>
            <a:r>
              <a:rPr lang="ko-KR" altLang="en-US" dirty="0"/>
              <a:t>혼란</a:t>
            </a:r>
            <a:r>
              <a:rPr lang="en-US" altLang="ko-KR" dirty="0"/>
              <a:t>, </a:t>
            </a:r>
            <a:r>
              <a:rPr lang="ko-KR" altLang="en-US" dirty="0"/>
              <a:t>메스꺼움</a:t>
            </a:r>
            <a:r>
              <a:rPr lang="en-US" altLang="ko-KR" dirty="0"/>
              <a:t>, </a:t>
            </a:r>
            <a:r>
              <a:rPr lang="ko-KR" altLang="en-US" dirty="0"/>
              <a:t>구토 등을 나타낸다</a:t>
            </a:r>
            <a:r>
              <a:rPr lang="en-US" altLang="ko-KR" dirty="0"/>
              <a:t>. </a:t>
            </a:r>
            <a:r>
              <a:rPr lang="ko-KR" altLang="en-US" dirty="0"/>
              <a:t>이러한 증상들은 다른 질병으로 쉽게 오인되기 때문에 은 종종 제대로 진단되지 않고 있다</a:t>
            </a:r>
            <a:r>
              <a:rPr lang="en-US" altLang="ko-KR" dirty="0"/>
              <a:t>. </a:t>
            </a:r>
            <a:r>
              <a:rPr lang="ko-KR" altLang="en-US" dirty="0"/>
              <a:t>대량의 마그네슘은 심장박동을 느리게 하고 혈압을 낮추며 심장과 호흡기에 </a:t>
            </a:r>
            <a:r>
              <a:rPr lang="ko-KR" altLang="en-US" dirty="0" err="1"/>
              <a:t>위해를</a:t>
            </a:r>
            <a:r>
              <a:rPr lang="ko-KR" altLang="en-US" dirty="0"/>
              <a:t> 가하는 등 정상적인 신체 작용을 방해할 수 있다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3529012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00562" y="1600200"/>
            <a:ext cx="4186238" cy="4525963"/>
          </a:xfrm>
        </p:spPr>
        <p:txBody>
          <a:bodyPr>
            <a:normAutofit fontScale="55000" lnSpcReduction="20000"/>
          </a:bodyPr>
          <a:lstStyle/>
          <a:p>
            <a:r>
              <a:rPr lang="en-US" altLang="ko-KR" dirty="0" smtClean="0"/>
              <a:t>3-3  </a:t>
            </a:r>
            <a:r>
              <a:rPr lang="ko-KR" altLang="en-US" dirty="0" smtClean="0"/>
              <a:t>칼륨</a:t>
            </a:r>
            <a:r>
              <a:rPr lang="en-US" altLang="ko-KR" dirty="0"/>
              <a:t>(K),</a:t>
            </a:r>
            <a:endParaRPr lang="ko-KR" altLang="en-US" dirty="0"/>
          </a:p>
          <a:p>
            <a:r>
              <a:rPr lang="ko-KR" altLang="en-US" dirty="0"/>
              <a:t>탈수와 상관 없는 나트륨결핍증은 심하게 땀을 흘린 뒤에 염분이 없는 음료수를 마심으로써 염분 손실의 보충 없이 </a:t>
            </a:r>
            <a:r>
              <a:rPr lang="ko-KR" altLang="en-US" dirty="0" err="1"/>
              <a:t>체액손실량만을</a:t>
            </a:r>
            <a:r>
              <a:rPr lang="ko-KR" altLang="en-US" dirty="0"/>
              <a:t> 보충할 때 체액 내의 순수 나트륨 농도를 떨어뜨려서 생긴다</a:t>
            </a:r>
            <a:r>
              <a:rPr lang="en-US" altLang="ko-KR" dirty="0"/>
              <a:t>. </a:t>
            </a:r>
            <a:r>
              <a:rPr lang="ko-KR" altLang="en-US" dirty="0"/>
              <a:t>설사</a:t>
            </a:r>
            <a:r>
              <a:rPr lang="en-US" altLang="ko-KR" dirty="0"/>
              <a:t>, </a:t>
            </a:r>
            <a:r>
              <a:rPr lang="ko-KR" altLang="en-US" dirty="0"/>
              <a:t>구토</a:t>
            </a:r>
            <a:r>
              <a:rPr lang="en-US" altLang="ko-KR" dirty="0"/>
              <a:t>, </a:t>
            </a:r>
            <a:r>
              <a:rPr lang="ko-KR" altLang="en-US" dirty="0"/>
              <a:t>장루</a:t>
            </a:r>
            <a:r>
              <a:rPr lang="en-US" altLang="ko-KR" dirty="0"/>
              <a:t>(</a:t>
            </a:r>
            <a:r>
              <a:rPr lang="ko-KR" altLang="en-US" dirty="0"/>
              <a:t>腸瘻</a:t>
            </a:r>
            <a:r>
              <a:rPr lang="en-US" altLang="ko-KR" dirty="0"/>
              <a:t>), </a:t>
            </a:r>
            <a:r>
              <a:rPr lang="ko-KR" altLang="en-US" dirty="0"/>
              <a:t>여러 가지 소변이상 등이 칼륨 결핍을 초래한다</a:t>
            </a:r>
            <a:r>
              <a:rPr lang="en-US" altLang="ko-KR" dirty="0"/>
              <a:t>. </a:t>
            </a:r>
            <a:r>
              <a:rPr lang="ko-KR" altLang="en-US" dirty="0"/>
              <a:t>증상은 무관심</a:t>
            </a:r>
            <a:r>
              <a:rPr lang="en-US" altLang="ko-KR" dirty="0"/>
              <a:t>·</a:t>
            </a:r>
            <a:r>
              <a:rPr lang="ko-KR" altLang="en-US" dirty="0"/>
              <a:t>혼란</a:t>
            </a:r>
            <a:r>
              <a:rPr lang="en-US" altLang="ko-KR" dirty="0"/>
              <a:t>·</a:t>
            </a:r>
            <a:r>
              <a:rPr lang="ko-KR" altLang="en-US" dirty="0"/>
              <a:t>허약 등이고 심한 경우 마비</a:t>
            </a:r>
            <a:r>
              <a:rPr lang="en-US" altLang="ko-KR" dirty="0"/>
              <a:t>, </a:t>
            </a:r>
            <a:r>
              <a:rPr lang="ko-KR" altLang="en-US" dirty="0"/>
              <a:t>심장박동의 변화</a:t>
            </a:r>
            <a:r>
              <a:rPr lang="en-US" altLang="ko-KR" dirty="0"/>
              <a:t>, </a:t>
            </a:r>
            <a:r>
              <a:rPr lang="ko-KR" altLang="en-US" dirty="0"/>
              <a:t>심지어는 죽음을 초래하기도 한다</a:t>
            </a:r>
            <a:r>
              <a:rPr lang="en-US" altLang="ko-KR" dirty="0"/>
              <a:t>. </a:t>
            </a:r>
            <a:r>
              <a:rPr lang="ko-KR" altLang="en-US" dirty="0"/>
              <a:t>칼륨은 음식으로 섭취하거나 정맥주사로 투여해야 한다</a:t>
            </a:r>
            <a:r>
              <a:rPr lang="en-US" altLang="ko-KR" dirty="0"/>
              <a:t>. </a:t>
            </a:r>
            <a:r>
              <a:rPr lang="ko-KR" altLang="en-US" dirty="0"/>
              <a:t>칼륨중독은 신부전증에 뒤이어 나타날 수 있으며</a:t>
            </a:r>
            <a:r>
              <a:rPr lang="en-US" altLang="ko-KR" dirty="0"/>
              <a:t>, </a:t>
            </a:r>
            <a:r>
              <a:rPr lang="ko-KR" altLang="en-US" dirty="0" err="1"/>
              <a:t>배뇨량이</a:t>
            </a:r>
            <a:r>
              <a:rPr lang="ko-KR" altLang="en-US" dirty="0"/>
              <a:t> 감소되고 칼륨결핍증과 비슷한 증상이 나타난다</a:t>
            </a:r>
            <a:r>
              <a:rPr lang="en-US" altLang="ko-KR" dirty="0"/>
              <a:t>. </a:t>
            </a:r>
            <a:r>
              <a:rPr lang="ko-KR" altLang="en-US" dirty="0"/>
              <a:t>칼륨이 풍부한 음식</a:t>
            </a:r>
            <a:r>
              <a:rPr lang="en-US" altLang="ko-KR" dirty="0"/>
              <a:t>(</a:t>
            </a:r>
            <a:r>
              <a:rPr lang="ko-KR" altLang="en-US" dirty="0"/>
              <a:t>특히 과일</a:t>
            </a:r>
            <a:r>
              <a:rPr lang="en-US" altLang="ko-KR" dirty="0"/>
              <a:t>)</a:t>
            </a:r>
            <a:r>
              <a:rPr lang="ko-KR" altLang="en-US" dirty="0"/>
              <a:t>과 단백질을 제거한 식사요법으로 치료한다</a:t>
            </a:r>
          </a:p>
          <a:p>
            <a:endParaRPr lang="ko-KR" alt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3529012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4525963"/>
          </a:xfrm>
        </p:spPr>
        <p:txBody>
          <a:bodyPr>
            <a:normAutofit fontScale="40000" lnSpcReduction="20000"/>
          </a:bodyPr>
          <a:lstStyle/>
          <a:p>
            <a:r>
              <a:rPr lang="en-US" altLang="ko-KR" dirty="0" smtClean="0"/>
              <a:t>3-4  </a:t>
            </a:r>
            <a:r>
              <a:rPr lang="ko-KR" altLang="en-US" dirty="0" smtClean="0"/>
              <a:t>인</a:t>
            </a:r>
            <a:r>
              <a:rPr lang="en-US" altLang="ko-KR" dirty="0"/>
              <a:t>(P), </a:t>
            </a:r>
            <a:endParaRPr lang="ko-KR" altLang="en-US" dirty="0"/>
          </a:p>
          <a:p>
            <a:r>
              <a:rPr lang="ko-KR" altLang="en-US" dirty="0"/>
              <a:t>인을 과다하게 섭취하면 칼슘과의 길항작용으로 </a:t>
            </a:r>
            <a:r>
              <a:rPr lang="ko-KR" altLang="en-US" dirty="0" err="1"/>
              <a:t>저칼슘혈증이나</a:t>
            </a:r>
            <a:r>
              <a:rPr lang="ko-KR" altLang="en-US" dirty="0"/>
              <a:t> 이차적인 부갑상선의 호르몬의 증가로 인하여 골격이 약해질 수 있다</a:t>
            </a:r>
            <a:r>
              <a:rPr lang="en-US" altLang="ko-KR" dirty="0"/>
              <a:t>. </a:t>
            </a:r>
            <a:r>
              <a:rPr lang="ko-KR" altLang="en-US" dirty="0"/>
              <a:t>또한 과량섭취는 마그네슘의 흡수를 저해하며</a:t>
            </a:r>
            <a:r>
              <a:rPr lang="en-US" altLang="ko-KR" dirty="0"/>
              <a:t>, </a:t>
            </a:r>
            <a:r>
              <a:rPr lang="ko-KR" altLang="en-US" dirty="0"/>
              <a:t>칼슘 배설을 촉진하여 </a:t>
            </a:r>
            <a:r>
              <a:rPr lang="ko-KR" altLang="en-US" dirty="0" err="1"/>
              <a:t>테타니와</a:t>
            </a:r>
            <a:r>
              <a:rPr lang="ko-KR" altLang="en-US" dirty="0"/>
              <a:t> 경련을 일으키기도 한다</a:t>
            </a:r>
            <a:r>
              <a:rPr lang="en-US" altLang="ko-KR" dirty="0"/>
              <a:t>. </a:t>
            </a:r>
            <a:endParaRPr lang="ko-KR" altLang="en-US" dirty="0"/>
          </a:p>
          <a:p>
            <a:r>
              <a:rPr lang="ko-KR" altLang="en-US" dirty="0"/>
              <a:t>다른 원소와의 관계도 중요하다</a:t>
            </a:r>
            <a:r>
              <a:rPr lang="en-US" altLang="ko-KR" dirty="0"/>
              <a:t>. </a:t>
            </a:r>
            <a:r>
              <a:rPr lang="ko-KR" altLang="en-US" dirty="0"/>
              <a:t>인의 흡수</a:t>
            </a:r>
            <a:r>
              <a:rPr lang="en-US" altLang="ko-KR" dirty="0"/>
              <a:t>, </a:t>
            </a:r>
            <a:r>
              <a:rPr lang="ko-KR" altLang="en-US" dirty="0"/>
              <a:t>저장</a:t>
            </a:r>
            <a:r>
              <a:rPr lang="en-US" altLang="ko-KR" dirty="0"/>
              <a:t>, </a:t>
            </a:r>
            <a:r>
              <a:rPr lang="ko-KR" altLang="en-US" dirty="0"/>
              <a:t>배설은 비타민 </a:t>
            </a:r>
            <a:r>
              <a:rPr lang="en-US" altLang="ko-KR" dirty="0"/>
              <a:t>D</a:t>
            </a:r>
            <a:r>
              <a:rPr lang="ko-KR" altLang="en-US" dirty="0"/>
              <a:t>와 </a:t>
            </a:r>
            <a:r>
              <a:rPr lang="en-US" altLang="ko-KR" dirty="0"/>
              <a:t>PTH</a:t>
            </a:r>
            <a:r>
              <a:rPr lang="ko-KR" altLang="en-US" dirty="0"/>
              <a:t>의 대사와 관련되어 있다</a:t>
            </a:r>
            <a:r>
              <a:rPr lang="en-US" altLang="ko-KR" dirty="0"/>
              <a:t>. </a:t>
            </a:r>
            <a:r>
              <a:rPr lang="ko-KR" altLang="en-US" dirty="0"/>
              <a:t>뼈에 존재하는 칼슘 </a:t>
            </a:r>
            <a:r>
              <a:rPr lang="en-US" altLang="ko-KR" dirty="0"/>
              <a:t>: </a:t>
            </a:r>
            <a:r>
              <a:rPr lang="ko-KR" altLang="en-US" dirty="0"/>
              <a:t>인의 비율은 </a:t>
            </a:r>
            <a:r>
              <a:rPr lang="en-US" altLang="ko-KR" dirty="0"/>
              <a:t>2:1</a:t>
            </a:r>
            <a:r>
              <a:rPr lang="ko-KR" altLang="en-US" dirty="0"/>
              <a:t>이어야 정상이지만 음식으로의 섭취량은 칼슘과 같은 </a:t>
            </a:r>
            <a:r>
              <a:rPr lang="en-US" altLang="ko-KR" dirty="0"/>
              <a:t>1:1</a:t>
            </a:r>
            <a:r>
              <a:rPr lang="ko-KR" altLang="en-US" dirty="0"/>
              <a:t>의 비율로 섭취하는 것이 이상적이다</a:t>
            </a:r>
            <a:r>
              <a:rPr lang="en-US" altLang="ko-KR" dirty="0"/>
              <a:t>.</a:t>
            </a:r>
            <a:endParaRPr lang="ko-KR" altLang="en-US" dirty="0"/>
          </a:p>
          <a:p>
            <a:r>
              <a:rPr lang="en-US" altLang="ko-KR" dirty="0"/>
              <a:t>(</a:t>
            </a:r>
            <a:r>
              <a:rPr lang="ko-KR" altLang="en-US" dirty="0"/>
              <a:t>인 함량이 많은 식품의 과잉 섭취와 최근 들어 가공식품과 탄산음료의 과잉섭취로 인해 인의 농도가 증가한다</a:t>
            </a:r>
            <a:r>
              <a:rPr lang="en-US" altLang="ko-KR" dirty="0"/>
              <a:t>. </a:t>
            </a:r>
            <a:r>
              <a:rPr lang="ko-KR" altLang="en-US" dirty="0"/>
              <a:t>육류</a:t>
            </a:r>
            <a:r>
              <a:rPr lang="en-US" altLang="ko-KR" dirty="0"/>
              <a:t>,</a:t>
            </a:r>
            <a:r>
              <a:rPr lang="ko-KR" altLang="en-US" dirty="0" err="1"/>
              <a:t>계란등의</a:t>
            </a:r>
            <a:r>
              <a:rPr lang="ko-KR" altLang="en-US" dirty="0"/>
              <a:t> 고단백식품에 인이 많고</a:t>
            </a:r>
            <a:r>
              <a:rPr lang="en-US" altLang="ko-KR" dirty="0"/>
              <a:t>, </a:t>
            </a:r>
            <a:r>
              <a:rPr lang="ko-KR" altLang="en-US" dirty="0"/>
              <a:t>곡류와 콩류에는 </a:t>
            </a:r>
            <a:r>
              <a:rPr lang="ko-KR" altLang="en-US" dirty="0" err="1"/>
              <a:t>피틴산형태로</a:t>
            </a:r>
            <a:r>
              <a:rPr lang="ko-KR" altLang="en-US" dirty="0"/>
              <a:t> 인산이 들어있다</a:t>
            </a:r>
            <a:r>
              <a:rPr lang="en-US" altLang="ko-KR" dirty="0"/>
              <a:t>. </a:t>
            </a:r>
            <a:r>
              <a:rPr lang="ko-KR" altLang="en-US" dirty="0"/>
              <a:t>햄</a:t>
            </a:r>
            <a:r>
              <a:rPr lang="en-US" altLang="ko-KR" dirty="0"/>
              <a:t>, </a:t>
            </a:r>
            <a:r>
              <a:rPr lang="ko-KR" altLang="en-US" dirty="0" err="1"/>
              <a:t>소세지</a:t>
            </a:r>
            <a:r>
              <a:rPr lang="en-US" altLang="ko-KR" dirty="0"/>
              <a:t>, </a:t>
            </a:r>
            <a:r>
              <a:rPr lang="ko-KR" altLang="en-US" dirty="0"/>
              <a:t>인스턴트라면</a:t>
            </a:r>
            <a:r>
              <a:rPr lang="en-US" altLang="ko-KR" dirty="0"/>
              <a:t>, </a:t>
            </a:r>
            <a:r>
              <a:rPr lang="ko-KR" altLang="en-US" dirty="0"/>
              <a:t>가공식품에 식품첨가물로써 </a:t>
            </a:r>
            <a:r>
              <a:rPr lang="ko-KR" altLang="en-US" dirty="0" err="1"/>
              <a:t>폴리인산과</a:t>
            </a:r>
            <a:r>
              <a:rPr lang="ko-KR" altLang="en-US" dirty="0"/>
              <a:t> 메타인산이 있고 드링크제</a:t>
            </a:r>
            <a:r>
              <a:rPr lang="en-US" altLang="ko-KR" dirty="0"/>
              <a:t>, </a:t>
            </a:r>
            <a:r>
              <a:rPr lang="ko-KR" altLang="en-US" dirty="0"/>
              <a:t>음료수에는 </a:t>
            </a:r>
            <a:r>
              <a:rPr lang="ko-KR" altLang="en-US" dirty="0" err="1"/>
              <a:t>신맛을내기</a:t>
            </a:r>
            <a:r>
              <a:rPr lang="ko-KR" altLang="en-US" dirty="0"/>
              <a:t> 위하여 인산이 들어 있다</a:t>
            </a:r>
            <a:r>
              <a:rPr lang="en-US" altLang="ko-KR" dirty="0"/>
              <a:t>. </a:t>
            </a:r>
            <a:endParaRPr lang="ko-KR" altLang="en-US" dirty="0"/>
          </a:p>
          <a:p>
            <a:r>
              <a:rPr lang="ko-KR" altLang="en-US" dirty="0"/>
              <a:t>인이 과다하면 칼슘과의 길항작용으로 칼슘결핍의 증상을 초래할 수 있다</a:t>
            </a:r>
            <a:r>
              <a:rPr lang="en-US" altLang="ko-KR" dirty="0"/>
              <a:t>. </a:t>
            </a:r>
            <a:endParaRPr lang="ko-KR" altLang="en-US" dirty="0"/>
          </a:p>
          <a:p>
            <a:r>
              <a:rPr lang="ko-KR" altLang="en-US" dirty="0" err="1"/>
              <a:t>신석증</a:t>
            </a:r>
            <a:r>
              <a:rPr lang="en-US" altLang="ko-KR" dirty="0"/>
              <a:t>, </a:t>
            </a:r>
            <a:r>
              <a:rPr lang="ko-KR" altLang="en-US" dirty="0"/>
              <a:t>칼슘보다 인이 많을 경우 칼슘 배설을 촉진하여 </a:t>
            </a:r>
            <a:r>
              <a:rPr lang="ko-KR" altLang="en-US" dirty="0" err="1"/>
              <a:t>테타니와</a:t>
            </a:r>
            <a:r>
              <a:rPr lang="ko-KR" altLang="en-US" dirty="0"/>
              <a:t> 경련을 일으킨다</a:t>
            </a:r>
            <a:r>
              <a:rPr lang="en-US" altLang="ko-KR" dirty="0"/>
              <a:t>)</a:t>
            </a:r>
            <a:endParaRPr lang="ko-KR" altLang="en-US" dirty="0"/>
          </a:p>
          <a:p>
            <a:endParaRPr lang="ko-KR" alt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3529012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4525963"/>
          </a:xfrm>
        </p:spPr>
        <p:txBody>
          <a:bodyPr>
            <a:normAutofit fontScale="47500" lnSpcReduction="20000"/>
          </a:bodyPr>
          <a:lstStyle/>
          <a:p>
            <a:r>
              <a:rPr lang="en-US" altLang="ko-KR" dirty="0" smtClean="0"/>
              <a:t>3-5  </a:t>
            </a:r>
            <a:r>
              <a:rPr lang="ko-KR" altLang="en-US" dirty="0" smtClean="0"/>
              <a:t>철</a:t>
            </a:r>
            <a:r>
              <a:rPr lang="en-US" altLang="ko-KR" dirty="0"/>
              <a:t>(Fe), </a:t>
            </a:r>
            <a:endParaRPr lang="ko-KR" altLang="en-US" dirty="0"/>
          </a:p>
          <a:p>
            <a:r>
              <a:rPr lang="ko-KR" altLang="en-US" dirty="0" smtClean="0"/>
              <a:t>철분이 </a:t>
            </a:r>
            <a:r>
              <a:rPr lang="ko-KR" altLang="en-US" dirty="0"/>
              <a:t>들어 있는 영양제는 위험해 보이지 않을지 모르나 철분 중독 때는 심각한 증상을 유발할 수 있고 조기 치료가 매우 중요하므로 특히 조심하셔야 합니다</a:t>
            </a:r>
            <a:r>
              <a:rPr lang="en-US" altLang="ko-KR" dirty="0"/>
              <a:t>. </a:t>
            </a:r>
            <a:r>
              <a:rPr lang="ko-KR" altLang="en-US" dirty="0"/>
              <a:t>때로는 그리 많지 않은 양</a:t>
            </a:r>
            <a:r>
              <a:rPr lang="en-US" altLang="ko-KR" dirty="0"/>
              <a:t>( </a:t>
            </a:r>
            <a:r>
              <a:rPr lang="ko-KR" altLang="en-US" dirty="0" err="1"/>
              <a:t>철분약</a:t>
            </a:r>
            <a:r>
              <a:rPr lang="ko-KR" altLang="en-US" dirty="0"/>
              <a:t> </a:t>
            </a:r>
            <a:r>
              <a:rPr lang="en-US" altLang="ko-KR" dirty="0"/>
              <a:t>10</a:t>
            </a:r>
            <a:r>
              <a:rPr lang="ko-KR" altLang="en-US" dirty="0"/>
              <a:t>정에 함유돼 있는 양</a:t>
            </a:r>
            <a:r>
              <a:rPr lang="en-US" altLang="ko-KR" dirty="0"/>
              <a:t>) </a:t>
            </a:r>
            <a:r>
              <a:rPr lang="ko-KR" altLang="en-US" dirty="0"/>
              <a:t>정도로도 치명적일 수 있습니다</a:t>
            </a:r>
            <a:r>
              <a:rPr lang="en-US" altLang="ko-KR" dirty="0"/>
              <a:t>. </a:t>
            </a:r>
            <a:endParaRPr lang="ko-KR" altLang="en-US" dirty="0"/>
          </a:p>
          <a:p>
            <a:r>
              <a:rPr lang="ko-KR" altLang="en-US" dirty="0" smtClean="0"/>
              <a:t>중독 </a:t>
            </a:r>
            <a:r>
              <a:rPr lang="ko-KR" altLang="en-US" dirty="0"/>
              <a:t>초기에는 장점막을 자극하여 점막을 괴사시키고 이로 인한 장출혈</a:t>
            </a:r>
            <a:r>
              <a:rPr lang="en-US" altLang="ko-KR" dirty="0"/>
              <a:t>, </a:t>
            </a:r>
            <a:r>
              <a:rPr lang="ko-KR" altLang="en-US" dirty="0"/>
              <a:t>복통</a:t>
            </a:r>
            <a:r>
              <a:rPr lang="en-US" altLang="ko-KR" dirty="0"/>
              <a:t>, </a:t>
            </a:r>
            <a:r>
              <a:rPr lang="ko-KR" altLang="en-US" dirty="0"/>
              <a:t>토혈</a:t>
            </a:r>
            <a:r>
              <a:rPr lang="en-US" altLang="ko-KR" dirty="0"/>
              <a:t>, </a:t>
            </a:r>
            <a:r>
              <a:rPr lang="ko-KR" altLang="en-US" dirty="0" err="1"/>
              <a:t>혈변을</a:t>
            </a:r>
            <a:r>
              <a:rPr lang="ko-KR" altLang="en-US" dirty="0"/>
              <a:t> 볼 수 있습니다</a:t>
            </a:r>
            <a:r>
              <a:rPr lang="en-US" altLang="ko-KR" dirty="0"/>
              <a:t>. </a:t>
            </a:r>
            <a:r>
              <a:rPr lang="ko-KR" altLang="en-US" dirty="0"/>
              <a:t>그리고 조금 회복하는 듯하다가 철분 때문에 생기는 세포 손상으로 인한 증세 즉 </a:t>
            </a:r>
            <a:r>
              <a:rPr lang="ko-KR" altLang="en-US" dirty="0" err="1"/>
              <a:t>저혈당등</a:t>
            </a:r>
            <a:r>
              <a:rPr lang="ko-KR" altLang="en-US" dirty="0"/>
              <a:t> 이 나타납니다</a:t>
            </a:r>
            <a:r>
              <a:rPr lang="en-US" altLang="ko-KR" dirty="0"/>
              <a:t>. </a:t>
            </a:r>
            <a:r>
              <a:rPr lang="ko-KR" altLang="en-US" dirty="0"/>
              <a:t>다음 단계로는 </a:t>
            </a:r>
            <a:r>
              <a:rPr lang="ko-KR" altLang="en-US" dirty="0" err="1"/>
              <a:t>간손상으로</a:t>
            </a:r>
            <a:r>
              <a:rPr lang="ko-KR" altLang="en-US" dirty="0"/>
              <a:t> 인한 증상이 이어 집니다</a:t>
            </a:r>
            <a:r>
              <a:rPr lang="en-US" altLang="ko-KR" dirty="0"/>
              <a:t>. </a:t>
            </a:r>
            <a:r>
              <a:rPr lang="ko-KR" altLang="en-US" dirty="0"/>
              <a:t>또 장점막의 손상 때문에 위장에서 십이지장으로 넘어 가는 부위가 좁아져서 수술을 요하는 때도 있습니다</a:t>
            </a:r>
            <a:r>
              <a:rPr lang="en-US" altLang="ko-KR" dirty="0"/>
              <a:t>. </a:t>
            </a:r>
            <a:endParaRPr lang="ko-KR" altLang="en-US" dirty="0"/>
          </a:p>
          <a:p>
            <a:r>
              <a:rPr lang="ko-KR" altLang="en-US" dirty="0" smtClean="0"/>
              <a:t>철분중독이 </a:t>
            </a:r>
            <a:r>
              <a:rPr lang="ko-KR" altLang="en-US" dirty="0"/>
              <a:t>아닌가 생각되는 아가는 아무런 증상이 없다고 해도 최소한 </a:t>
            </a:r>
            <a:r>
              <a:rPr lang="en-US" altLang="ko-KR" dirty="0"/>
              <a:t>4-6</a:t>
            </a:r>
            <a:r>
              <a:rPr lang="ko-KR" altLang="en-US" dirty="0"/>
              <a:t>시간은 주의해서 지켜보아야 마음을 놓으실 수 있습니다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ko-KR" alt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3529012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1014</Words>
  <Application>Microsoft Office PowerPoint</Application>
  <PresentationFormat>화면 슬라이드 쇼(4:3)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중독무기물 </vt:lpstr>
      <vt:lpstr>목   차</vt:lpstr>
      <vt:lpstr> 1. 무기물이란?  </vt:lpstr>
      <vt:lpstr> 2. 중독무기물이란? </vt:lpstr>
      <vt:lpstr> 3. 중독무기물의 종류와 용량 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4. 참고문헌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중독무기물 </dc:title>
  <dc:creator>sec</dc:creator>
  <cp:lastModifiedBy>sec</cp:lastModifiedBy>
  <cp:revision>3</cp:revision>
  <dcterms:created xsi:type="dcterms:W3CDTF">2009-12-01T02:41:32Z</dcterms:created>
  <dcterms:modified xsi:type="dcterms:W3CDTF">2009-12-01T03:40:00Z</dcterms:modified>
</cp:coreProperties>
</file>