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0" r:id="rId6"/>
    <p:sldId id="259" r:id="rId7"/>
    <p:sldId id="261" r:id="rId8"/>
    <p:sldId id="262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7A5FC4-AB84-4E6C-AF5D-0EC0D69017B6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4B900C-D265-432B-B897-ECD97DB247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e.com/" TargetMode="External"/><Relationship Id="rId2" Type="http://schemas.openxmlformats.org/officeDocument/2006/relationships/hyperlink" Target="http://www.naver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00100" y="428604"/>
            <a:ext cx="6172200" cy="822792"/>
          </a:xfrm>
        </p:spPr>
        <p:txBody>
          <a:bodyPr/>
          <a:lstStyle/>
          <a:p>
            <a:pPr algn="ctr"/>
            <a:r>
              <a:rPr lang="ko-KR" altLang="en-US" dirty="0" smtClean="0"/>
              <a:t>       </a:t>
            </a:r>
            <a:r>
              <a:rPr lang="ko-KR" altLang="en-US" dirty="0" smtClean="0">
                <a:solidFill>
                  <a:schemeClr val="tx1"/>
                </a:solidFill>
              </a:rPr>
              <a:t>중독 </a:t>
            </a:r>
            <a:r>
              <a:rPr lang="ko-KR" altLang="en-US" dirty="0" smtClean="0">
                <a:solidFill>
                  <a:schemeClr val="tx1"/>
                </a:solidFill>
              </a:rPr>
              <a:t>무기물에  대하여 논하시오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1928802"/>
            <a:ext cx="42148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                          과목명 </a:t>
            </a:r>
            <a:r>
              <a:rPr lang="en-US" altLang="ko-KR" dirty="0" smtClean="0"/>
              <a:t> : </a:t>
            </a:r>
            <a:r>
              <a:rPr lang="ko-KR" altLang="en-US" dirty="0" smtClean="0"/>
              <a:t>동물영양학 및 실습</a:t>
            </a:r>
            <a:endParaRPr lang="en-US" altLang="ko-KR" dirty="0"/>
          </a:p>
          <a:p>
            <a:r>
              <a:rPr lang="ko-KR" altLang="en-US" dirty="0" smtClean="0"/>
              <a:t>                          담당 교수님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윤용범 교수님</a:t>
            </a:r>
            <a:endParaRPr lang="en-US" altLang="ko-KR" dirty="0" smtClean="0"/>
          </a:p>
          <a:p>
            <a:r>
              <a:rPr lang="ko-KR" altLang="en-US" dirty="0" smtClean="0"/>
              <a:t>                          학과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동물자원학과</a:t>
            </a:r>
            <a:endParaRPr lang="en-US" altLang="ko-KR" dirty="0" smtClean="0"/>
          </a:p>
          <a:p>
            <a:r>
              <a:rPr lang="ko-KR" altLang="en-US" dirty="0" smtClean="0"/>
              <a:t>                          학번 </a:t>
            </a:r>
            <a:r>
              <a:rPr lang="en-US" altLang="ko-KR" dirty="0" smtClean="0"/>
              <a:t>: 20737624	</a:t>
            </a:r>
          </a:p>
          <a:p>
            <a:r>
              <a:rPr lang="ko-KR" altLang="en-US" dirty="0" smtClean="0"/>
              <a:t>                          이름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이태민 </a:t>
            </a:r>
            <a:endParaRPr lang="en-US" altLang="ko-KR" dirty="0" smtClean="0"/>
          </a:p>
          <a:p>
            <a:r>
              <a:rPr lang="ko-KR" altLang="en-US" dirty="0" smtClean="0"/>
              <a:t>                          제출일 </a:t>
            </a:r>
            <a:r>
              <a:rPr lang="en-US" altLang="ko-KR" dirty="0" smtClean="0"/>
              <a:t>: 12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일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dirty="0" smtClean="0">
                <a:solidFill>
                  <a:schemeClr val="tx1"/>
                </a:solidFill>
                <a:latin typeface="+mj-ea"/>
              </a:rPr>
              <a:t>비소</a:t>
            </a:r>
            <a:endParaRPr lang="ko-KR" altLang="en-US" sz="4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01080" cy="48737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성상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원자량은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74.9,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은백색의 금속광택이 있는 고체로서 매우 유독하다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일반적으로 화합물의 형태로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산출되는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것이 보통이다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요즈음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문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제가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되고 있는 것은 비소를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공기중에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태울경우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생성되는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삼산화비소이다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용도 및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배출원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인쇄용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잉크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착색제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농약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살충제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살초제 등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축전지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방부제 제조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ko-KR" altLang="en-US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인체에 미치는 영향 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급성 중독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①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소화기 증상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구강과 인두의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작열감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연하곤란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오심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구토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쌀뜨물 같은 설사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복통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쇳비린내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나는 입맛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등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②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심혈관계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청색증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호흡곤란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저혈압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등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③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중추신경계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두통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의식혼탁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섬망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혼수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강직성 경련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혼수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등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④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신장계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급성 세뇨관 괴사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단백뇨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혈뇨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등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⑤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혈액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용혈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산성구증다증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드물게 골수억제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등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⑥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피부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보통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1∼4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주 사이에 나타나며 피부가 건조하고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홍반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습진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마진양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발진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피부착색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사지의 부종 등이 나타난다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457200" indent="-457200">
              <a:buNone/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⑦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간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지방변성에 기인한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간비대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간혈관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육종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등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⑧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검사실소견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특이한 것은 없다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모발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손톱 등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keratin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조직내의 비소함량을 검사하는 것이 도움이 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dirty="0" smtClean="0">
                <a:latin typeface="HY강B" pitchFamily="18" charset="-127"/>
                <a:ea typeface="HY강B" pitchFamily="18" charset="-127"/>
              </a:rPr>
            </a:b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2)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만성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중독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쇠약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피로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근육통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극심한 두통 및 다발성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신경염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등의 신경증상이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많다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소화기증상은 드물다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건반사가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소실된다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피부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및 점막의 자극상태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위장염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결막염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습진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반점상 피부착색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손톱의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횡초백선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dirty="0" err="1" smtClean="0">
                <a:latin typeface="HY강B" pitchFamily="18" charset="-127"/>
                <a:ea typeface="HY강B" pitchFamily="18" charset="-127"/>
              </a:rPr>
              <a:t>Mee's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line),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표피각화증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탈모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빈혈 및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근신경마비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등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None/>
            </a:pP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500166" y="0"/>
            <a:ext cx="6172200" cy="571480"/>
          </a:xfrm>
        </p:spPr>
        <p:txBody>
          <a:bodyPr/>
          <a:lstStyle/>
          <a:p>
            <a:pPr algn="ctr"/>
            <a:r>
              <a:rPr lang="ko-KR" altLang="en-US" sz="2800" b="0" dirty="0" smtClean="0">
                <a:solidFill>
                  <a:schemeClr val="tx1"/>
                </a:solidFill>
              </a:rPr>
              <a:t>중금속 오염을 </a:t>
            </a:r>
            <a:r>
              <a:rPr lang="ko-KR" altLang="en-US" sz="2800" b="0" dirty="0" err="1" smtClean="0">
                <a:solidFill>
                  <a:schemeClr val="tx1"/>
                </a:solidFill>
              </a:rPr>
              <a:t>막기위해서</a:t>
            </a:r>
            <a:endParaRPr lang="ko-KR" altLang="en-US" sz="2800" b="0" dirty="0">
              <a:solidFill>
                <a:schemeClr val="tx1"/>
              </a:solidFill>
            </a:endParaRPr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714348" y="928670"/>
            <a:ext cx="7743852" cy="5446252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요염 물질의 규제</a:t>
            </a:r>
            <a:r>
              <a:rPr lang="ko-KR" altLang="en-US" b="0" u="sng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ko-KR" altLang="en-US" b="0" u="sng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급속한 산업발전에 따른 인구의 도시집중화와 함께 유해독성물질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(Chemical hazardous)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대량방출은 이미 자연생태계에 중대한 위협요소가 되고 있다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이에따라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세계보건기구인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WHO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에서도 음용수에 대해 중금속 중 인류의 건강에 유해한 각종 중금속에 대한 규제농도를 일정농도이하로 엄격한 규정을 하고 있다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현대의 사회는 그전 사회와는 다른 많은 문제들에 직면 하고 있다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특히 현대사회 발전을 주도하는 산업형태는 대부분 굴뚝 산업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다시 말해서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공해배출형이다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우리는 발전적이고 친환경주의적인 해결방안과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그에따른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법적인 제도의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개선등이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요구되는 시점이다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 </a:t>
            </a: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오염물질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처리 시설의 개선</a:t>
            </a: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공장 및 사업장에서 발생하는 폐수 및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슬러그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처리에 대한 문제가 시급하다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오염 물질을 처리하는 시설 등이 있으나 그 효과는 낮고 게다가 높은 단가로 인해 기업들이 이러한 시설의 사용을 꺼리는 것이 사실이다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높은 효율의 처리시설의 개발과 확충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값싼 처리시설의 보급 그리고 정부의 지원 이 무엇보다도 절실하다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 </a:t>
            </a: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3.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환경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의식에 대한 사회 구성원들의 각성</a:t>
            </a: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아무리 각종 규제나 제재들이 있어도 사회 구성원들이 그것을 지키지 않는다면 그것은 무용지물과 다름없다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중금속 오염에 대한 방지대책의 가장 중요한 부분은 그 위해성에 대한 사회구성원 개개인의 각성 이라고 생각한다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중금속 및 유해물질을 배출하는 기업이나 기업주 또는 개인도 사회의 각 구성원이며 그들 모두 중금속의 위해성에 노출되어 있다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그 사회 구성원 각자가 그 위해성에 대한 바른 이해를 함으로써 스스로 배출을 자제하도록 유도하고 실천하는 것이 가장 바람 직한 방법 이라 하겠다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</a:p>
          <a:p>
            <a:endParaRPr lang="ko-KR" altLang="en-US" b="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857232"/>
          </a:xfrm>
        </p:spPr>
        <p:txBody>
          <a:bodyPr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중금속 제거 방법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클로렐라 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다이옥신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·</a:t>
            </a:r>
            <a:r>
              <a:rPr lang="ko-KR" altLang="en-US" sz="1100" dirty="0" err="1" smtClean="0">
                <a:latin typeface="HY강B" pitchFamily="18" charset="-127"/>
                <a:ea typeface="HY강B" pitchFamily="18" charset="-127"/>
              </a:rPr>
              <a:t>키드뮴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 천적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클로렐라는 </a:t>
            </a:r>
            <a:r>
              <a:rPr lang="ko-KR" altLang="en-US" sz="1100" dirty="0" err="1" smtClean="0">
                <a:latin typeface="HY강B" pitchFamily="18" charset="-127"/>
                <a:ea typeface="HY강B" pitchFamily="18" charset="-127"/>
              </a:rPr>
              <a:t>단백질ㆍ지방ㆍ탄수화물ㆍ미네랄ㆍ비타민ㆍ섬유소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 뿐만 아니라 엽록소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베타 카로틴 등 각종 영양소를 고루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함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유하고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있는 녹색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플랑크톤으로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건강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증진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및 인체 이온 밸런스를 유지하는 물질이다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때문에 우주인의 식량으로도 많이 사용된다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일본의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한 연구결과에 따르면 클로렐라는 다이옥신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카드뮴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납을 우리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몸에서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배출하는 효과가 있다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국내 연구진이 실시한 흰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쥐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실험에서도 클로렐라의 카드뮴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배출능력이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입증됐다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이는 클로렐라에 함유된 칼슘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아연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마그네슘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단백질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등이 소장에서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혈액으로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카드뮴이 흡수되지 못하도록 막아주는 역할을 하기 때문인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것으로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추정된다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또 몸 속에서 카드뮴이 쌓이는 장기인 간장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신장에서 </a:t>
            </a:r>
            <a:r>
              <a:rPr lang="ko-KR" altLang="en-US" sz="1100" dirty="0" err="1" smtClean="0">
                <a:latin typeface="HY강B" pitchFamily="18" charset="-127"/>
                <a:ea typeface="HY강B" pitchFamily="18" charset="-127"/>
              </a:rPr>
              <a:t>저분자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금속 결합 단백질의 생성과 결합력을 증가시켜 독성을 중화하는 것으로 나타났다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마늘 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수은 축적 방지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수은은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석탄에 의해 공기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물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생선의 경로를 거쳐 사람의 몸에 축적된다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개천 등 아무데나 버리는 수은 건전지 등도 수은 중독의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한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원인이 된다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주로 옥돔이나 </a:t>
            </a:r>
            <a:r>
              <a:rPr lang="ko-KR" altLang="en-US" sz="1100" dirty="0" err="1" smtClean="0">
                <a:latin typeface="HY강B" pitchFamily="18" charset="-127"/>
                <a:ea typeface="HY강B" pitchFamily="18" charset="-127"/>
              </a:rPr>
              <a:t>황새치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등 대형 물고기를 먹으면 단백질은 분해되고 수은은 몸에 남는다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몸 속에 쌓인 수은 </a:t>
            </a:r>
            <a:r>
              <a:rPr lang="ko-KR" altLang="en-US" sz="1100" dirty="0" err="1" smtClean="0">
                <a:latin typeface="HY강B" pitchFamily="18" charset="-127"/>
                <a:ea typeface="HY강B" pitchFamily="18" charset="-127"/>
              </a:rPr>
              <a:t>만성피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err="1" smtClean="0">
                <a:latin typeface="HY강B" pitchFamily="18" charset="-127"/>
                <a:ea typeface="HY강B" pitchFamily="18" charset="-127"/>
              </a:rPr>
              <a:t>로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어지러움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식욕 상실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고혈압 등의 증상을 유발한다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수은이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과다하게 체내에 축적되는 것을 막으려면 유황성분이 든 음식이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좋다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유황성분은 양파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양배추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달걀 등에도 들어 있지만 특히 마늘에 많이 포함돼 있다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마늘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속 유황성분은 체내에 들어온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중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금속과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결합해 담즙을 거쳐 변으로 배설된다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3.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붉은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살코기 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납 배출에 효과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연료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페인트 등에서 분출된 납은 장과 폐를 통해 몸에 흡수되며 주로 뼈와 치아에 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95%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가량 쌓인다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혈액 속 납 성분은 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1~2</a:t>
            </a: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개월이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지나면 없어지지만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뼈에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축적된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납 성분은 그렇지 않다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산모의 뼈에 쌓인 납이 수유를 통해 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9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개월 이하의 태아에게 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전달되면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지능발달이 저하된다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중금속을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해독하는 데 아주 중요한 역할을 하는 성분 중 하나가 바로 아연이다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특히 아연은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체</a:t>
            </a:r>
            <a:endParaRPr lang="en-US" altLang="ko-KR" sz="11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내에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쌓인 납을 배출하는 데 효과가 있으며 붉은 살코기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굴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전복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등에 </a:t>
            </a:r>
            <a:r>
              <a:rPr lang="ko-KR" altLang="en-US" sz="1100" dirty="0" smtClean="0">
                <a:latin typeface="HY강B" pitchFamily="18" charset="-127"/>
                <a:ea typeface="HY강B" pitchFamily="18" charset="-127"/>
              </a:rPr>
              <a:t>다량 함유돼 있다</a:t>
            </a:r>
            <a:r>
              <a:rPr lang="en-US" altLang="ko-KR" sz="1100" dirty="0" smtClean="0">
                <a:latin typeface="HY강B" pitchFamily="18" charset="-127"/>
                <a:ea typeface="HY강B" pitchFamily="18" charset="-127"/>
              </a:rPr>
              <a:t>. </a:t>
            </a:r>
            <a:br>
              <a:rPr lang="en-US" altLang="ko-KR" sz="1100" dirty="0" smtClean="0">
                <a:latin typeface="HY강B" pitchFamily="18" charset="-127"/>
                <a:ea typeface="HY강B" pitchFamily="18" charset="-127"/>
              </a:rPr>
            </a:br>
            <a:endParaRPr lang="ko-KR" altLang="en-US" sz="1100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800" dirty="0" smtClean="0">
                <a:solidFill>
                  <a:schemeClr val="tx1"/>
                </a:solidFill>
              </a:rPr>
              <a:t>출처</a:t>
            </a:r>
            <a:endParaRPr lang="ko-KR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hlinkClick r:id="rId2"/>
              </a:rPr>
              <a:t>http://www.naver.com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지식</a:t>
            </a:r>
            <a:r>
              <a:rPr lang="en-US" altLang="ko-KR" dirty="0" smtClean="0"/>
              <a:t>in, </a:t>
            </a:r>
            <a:r>
              <a:rPr lang="ko-KR" altLang="en-US" dirty="0" err="1" smtClean="0"/>
              <a:t>블로그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네이버</a:t>
            </a:r>
            <a:r>
              <a:rPr lang="ko-KR" altLang="en-US" dirty="0" smtClean="0"/>
              <a:t> 사전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http://www.nate.com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10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dirty="0" smtClean="0">
                <a:solidFill>
                  <a:schemeClr val="tx1"/>
                </a:solidFill>
              </a:rPr>
              <a:t>목  차</a:t>
            </a:r>
            <a:endParaRPr lang="ko-KR" altLang="en-US" sz="4800" dirty="0">
              <a:solidFill>
                <a:schemeClr val="tx1"/>
              </a:solidFill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중독무기물이란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buNone/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중금속이란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buNone/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3.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중금속이 우리 몸에서 어떤 작용을 하는가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buNone/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주요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중금속물질에 대해서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5.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중금속 오염을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막으기위해서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6.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중금속 제거 방법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type="subTitle" idx="1"/>
          </p:nvPr>
        </p:nvSpPr>
        <p:spPr>
          <a:xfrm>
            <a:off x="214282" y="500042"/>
            <a:ext cx="8715436" cy="587488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None/>
            </a:pPr>
            <a:endParaRPr lang="en-US" altLang="ko-KR" dirty="0" smtClean="0"/>
          </a:p>
          <a:p>
            <a:pPr>
              <a:lnSpc>
                <a:spcPct val="80000"/>
              </a:lnSpc>
              <a:buNone/>
            </a:pPr>
            <a:endParaRPr lang="en-US" altLang="ko-KR" dirty="0" smtClean="0"/>
          </a:p>
          <a:p>
            <a:pPr>
              <a:lnSpc>
                <a:spcPct val="80000"/>
              </a:lnSpc>
              <a:buNone/>
            </a:pPr>
            <a:endParaRPr lang="en-US" altLang="ko-KR" dirty="0" smtClean="0"/>
          </a:p>
          <a:p>
            <a:pPr>
              <a:lnSpc>
                <a:spcPct val="80000"/>
              </a:lnSpc>
              <a:buNone/>
            </a:pPr>
            <a:endParaRPr lang="en-US" altLang="ko-KR" sz="2400" b="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altLang="ko-KR" sz="2400" b="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중독무기물 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필요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이상으로 체내에 함유되는 경우 대사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작용이나 생명유지에 </a:t>
            </a:r>
            <a:endParaRPr lang="en-US" altLang="ko-KR" sz="2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악영향을 미치는 무기물  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Cu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Se, F, Mo, Cr, As, Hg, </a:t>
            </a:r>
            <a:r>
              <a:rPr lang="en-US" altLang="ko-KR" sz="2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Cd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</a:p>
          <a:p>
            <a:pPr>
              <a:buNone/>
            </a:pPr>
            <a:endParaRPr lang="en-US" altLang="ko-KR" sz="2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2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2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중금속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sz="2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Heavymetal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약 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65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개 정도의 금속원소들로 </a:t>
            </a:r>
            <a:r>
              <a:rPr lang="ko-KR" altLang="en-US" sz="2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자연계에존재하며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이들의 분류는 정확히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이뤄지지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않고 있으며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생물학적으로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볼 때 필수원소로서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요구되거나 또는 요구되지 않는 원소로서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물리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화학 그리고 생물학적으로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가역적인 특성을 보이는 밀도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(density) 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5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이상의 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group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으로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분류되고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또한 활성을 갖는 미생물개체 또는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다른 생명체에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대한 독성효과를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나타내는 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group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으로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정의되고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있다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endParaRPr lang="en-US" altLang="ko-KR" sz="2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*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특히</a:t>
            </a:r>
            <a:r>
              <a:rPr lang="ko-KR" altLang="en-US" sz="24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비소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(As), </a:t>
            </a:r>
            <a:r>
              <a:rPr lang="ko-KR" altLang="en-US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납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sz="2400" dirty="0" err="1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Pb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), </a:t>
            </a:r>
            <a:r>
              <a:rPr lang="ko-KR" altLang="en-US" sz="2400" dirty="0" err="1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베릴륨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(Be), </a:t>
            </a:r>
            <a:r>
              <a:rPr lang="ko-KR" altLang="en-US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카드뮴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sz="2400" dirty="0" err="1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Cd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), </a:t>
            </a:r>
            <a:r>
              <a:rPr lang="ko-KR" altLang="en-US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크롬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(Cr), </a:t>
            </a:r>
            <a:r>
              <a:rPr lang="ko-KR" altLang="en-US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불소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(F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), </a:t>
            </a:r>
            <a:r>
              <a:rPr lang="ko-KR" altLang="en-US" sz="2400" dirty="0" err="1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셀레늄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(Se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), </a:t>
            </a:r>
            <a:endParaRPr lang="en-US" altLang="ko-KR" sz="2400" dirty="0" smtClean="0">
              <a:solidFill>
                <a:srgbClr val="0070C0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수은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sz="2400" dirty="0" smtClean="0">
                <a:solidFill>
                  <a:srgbClr val="0070C0"/>
                </a:solidFill>
                <a:latin typeface="HY강B" pitchFamily="18" charset="-127"/>
                <a:ea typeface="HY강B" pitchFamily="18" charset="-127"/>
              </a:rPr>
              <a:t>Hg)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등은 낮은 농도에서도 건강장해를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유발할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가능성이 </a:t>
            </a:r>
            <a:r>
              <a:rPr lang="ko-KR" altLang="en-US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있는 물질이다</a:t>
            </a:r>
            <a:r>
              <a:rPr lang="en-US" altLang="ko-KR" sz="2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endParaRPr lang="ko-KR" altLang="en-US" sz="2400" b="0" dirty="0" smtClean="0">
              <a:solidFill>
                <a:schemeClr val="tx1"/>
              </a:solidFill>
              <a:latin typeface="HY중고딕" pitchFamily="18" charset="-127"/>
              <a:ea typeface="HY중고딕" pitchFamily="18" charset="-127"/>
            </a:endParaRPr>
          </a:p>
          <a:p>
            <a:pPr>
              <a:buNone/>
            </a:pPr>
            <a:r>
              <a:rPr lang="en-US" altLang="ko-KR" sz="2400" b="0" dirty="0" smtClean="0">
                <a:solidFill>
                  <a:schemeClr val="tx1"/>
                </a:solidFill>
              </a:rPr>
              <a:t/>
            </a:r>
            <a:br>
              <a:rPr lang="en-US" altLang="ko-KR" sz="2400" b="0" dirty="0" smtClean="0">
                <a:solidFill>
                  <a:schemeClr val="tx1"/>
                </a:solidFill>
              </a:rPr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중금속이 우리 몸에서 어떤 작용을 하는가</a:t>
            </a:r>
            <a:r>
              <a:rPr lang="en-US" altLang="ko-KR" dirty="0" smtClean="0">
                <a:solidFill>
                  <a:schemeClr val="tx1"/>
                </a:solidFill>
              </a:rPr>
              <a:t>?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643998" cy="550070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중금속이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우리 몸 속에 들어오면 바로 배출되지 않고 단백질에 쌓이게 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단백질은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세포를 구성하는 물질이고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세포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내에서 수많은 화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학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반응의 촉매 역할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효소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을 하고 있으며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병원균에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대한 항체를 만든다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그리고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그 종류는 매우 많은데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예를 들면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케라틴이라는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단백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질은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사람의 머리털이나 손톱을 구성하는 단백질이며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헤모글로빈은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적혈구 속에 들어 있는 단백질로서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산소를 운반하는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역할을 하고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콜라겐이라는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단백질은 뼈를 구성하는 칼슘을 단단하게 붙여주는 역할을 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천연접착제로 쓰이는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아교는 바로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소뼈에서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추출한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콜라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겐이다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이들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각각의 단백질들은 고유한 구조를 가지고 있으며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고유한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기능을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수행한다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그런데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단백질의 구조상 중금속은 단백질에 잘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붙는다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단백질에 붙은 중금속은 단백질의 고유한 구조를 깨뜨려 단백질의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기능을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없애버린다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소독약으로 예전에 많이 사용되었던 빨간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약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일명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옥도정기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-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산화수은이라는 뜻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에 수은이 들어 있으며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이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수은은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강한 소독작용을 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세균 자체가 단백질이기 때문에 상처가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피부에 빨간 약을 바르면 세균의 단백질에 수은이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붙어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세균은 본래 기능을 상실하여 죽게 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</a:p>
          <a:p>
            <a:pPr>
              <a:buNone/>
            </a:pP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이런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중금속의 작용은 몸 속에 아주 조금 들어 있을 때에는 병으로 나타나지 않지만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허용기준치 이하일지라도 장기간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노출되경우에는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몸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속에서 배출되지 않고 쌓이게 되므로 매우 위험하게 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그리고 허용기준치는 성인을 기준으로 정해진 것이므로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아이들에게는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훨씬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위험하다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같은 양이 체내에 들어 왔을 때 농도는 체중에 따라 차이가 나므로 아이들은 훨씬 농도가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높아질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것이다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특히 태아일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경우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에는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매우 위험하다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</a:p>
          <a:p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예를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들어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임신모의 체중이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50kg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이고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3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개월된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태아가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50g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이라면 체중이 약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1000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배의 차이가 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그래서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산모에게는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영향을 거의 주지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않는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양이라도 태아는 매우 위험한 상태의 영향을 받을 수 있다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어떤 단백질에 중금속이 붙으면 그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단백질의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기능은 상실되고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태아는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비정상적으로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성장하여 기형아가 될 것이다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그리고 술이나 담배의 경우에도 성인에게는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영향을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줄 수 없는 양이라고 하더라도 태아는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엄청난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영향을 받을 것이다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357290" y="0"/>
            <a:ext cx="6172200" cy="928670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b="0" dirty="0" smtClean="0">
                <a:solidFill>
                  <a:schemeClr val="tx1"/>
                </a:solidFill>
              </a:rPr>
              <a:t>수은</a:t>
            </a:r>
            <a:endParaRPr lang="ko-KR" altLang="en-US" sz="4800" b="0" dirty="0">
              <a:solidFill>
                <a:schemeClr val="tx1"/>
              </a:solidFill>
            </a:endParaRPr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8029588" cy="5572164"/>
          </a:xfrm>
        </p:spPr>
        <p:txBody>
          <a:bodyPr>
            <a:noAutofit/>
          </a:bodyPr>
          <a:lstStyle/>
          <a:p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수은은 증기 또는 분진의 형태로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대기중에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배출되며 미량이기는 하지만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폐수중에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함유된 수은도 미생물의 작용에 의하여 전환되어 유리수은 혹은 유기수은으로 수중에서 증기의 형태로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대기중으로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증발하게 된다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이러한 수은은 피부와 접촉하면 국소적으로 피부염을 유발하고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호흡기 및 소화기 경로로 인체에 침입하면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80%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정도가 신장 및 간 등에 축적되어 소뇌의 기능을 마비시킨다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수은은 지각표토에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0.5ppm,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해수에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0.03ppm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정도 분포하고 있다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수은은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인체에 필수원소는 아니지만 대부분의 성인은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13mg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정도의 수은을 체내에 축적하고 있는데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70%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정도가 지방질과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근육층에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소량은 손톱과 머리카락에 함유하고 있다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endParaRPr lang="en-US" altLang="ko-KR" sz="1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성상</a:t>
            </a:r>
            <a:b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원자량이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200.6,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비중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13.6(15℃),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융점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-38.87℃,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비등점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356.58℃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이며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질산에 용해되지만 물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약염산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불화수소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요오드화수소에는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용해되지 않는다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상온에서는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은백색의 액체상태로 존재한다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</a:p>
          <a:p>
            <a:endParaRPr lang="en-US" altLang="ko-KR" sz="1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용도 및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배출원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방부제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살균제 및 살충제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수은 화합물제조 및 취급과정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온도계 및 기압계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도금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수은광산 등이 있다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endParaRPr lang="en-US" altLang="ko-KR" sz="1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인체에 미치는 영향 </a:t>
            </a:r>
            <a:endParaRPr lang="en-US" altLang="ko-KR" sz="1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고농도의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수은은 신장이나 간에 몰린다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또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메틸수은은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뇌에서 가장 강한 친화력을 가지며 혈액에 존재하는 수은의 약 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90%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는 적혈구에서 발견된다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특징적인 증상으로는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구내염이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나타나는데 금속성의 입맛이 난다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보다 만성적인 중독에서는 치아의 뿌리가 삭아 거의 모든 치아가 빠지게 된다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또 나중에는 우울증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의욕상실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졸음 등 정신적인 장해도 동반해 환각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기억상실로 지능활동이 둔해진다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endParaRPr lang="en-US" altLang="ko-KR" sz="1400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1400" b="0" dirty="0" smtClean="0">
                <a:solidFill>
                  <a:schemeClr val="tx1"/>
                </a:solidFill>
              </a:rPr>
              <a:t>예</a:t>
            </a:r>
            <a:r>
              <a:rPr lang="en-US" altLang="ko-KR" sz="1400" b="0" dirty="0" smtClean="0">
                <a:solidFill>
                  <a:schemeClr val="tx1"/>
                </a:solidFill>
              </a:rPr>
              <a:t>)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치아의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이완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치은염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천공성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궤양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미나마타병</a:t>
            </a:r>
            <a:r>
              <a:rPr lang="en-US" altLang="ko-KR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400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신경손상 </a:t>
            </a:r>
          </a:p>
          <a:p>
            <a:r>
              <a:rPr lang="ko-KR" altLang="en-US" sz="1400" b="0" dirty="0" smtClean="0">
                <a:solidFill>
                  <a:schemeClr val="tx1"/>
                </a:solidFill>
              </a:rPr>
              <a:t> </a:t>
            </a:r>
            <a:endParaRPr lang="ko-KR" altLang="en-US" sz="1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dirty="0" smtClean="0">
                <a:solidFill>
                  <a:schemeClr val="tx1"/>
                </a:solidFill>
              </a:rPr>
              <a:t>카드뮴</a:t>
            </a:r>
            <a:endParaRPr lang="ko-KR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카드뮴은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대기중에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순수 카드뮴 금속 형태로는 잘 존재하지 않고 주로 산화 카드뮴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황산 카드뮴의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분진형태로 존재한다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지구의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표토중에는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0.1∼0.2ppm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정도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해수중에는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0.001ppm,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천연수에는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10㎍</a:t>
            </a:r>
          </a:p>
          <a:p>
            <a:pPr>
              <a:buNone/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/l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이하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오염이 되지 않은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시골대기중에는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0.004∼0.28㎍/㎥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정도의 카드뮴이 존재하고 있다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카드뮴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독성 실험에 의하면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2.5㎍/㎥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의 카드뮴을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함유한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공기중에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사람이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25∼30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년 동안 노출된 경우 미미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한 카드뮴 중독증세를 야기했으며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WHO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보고에 의하면 카드뮴 인체 축적 허용량은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20∼30mg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이라고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보고된 바 있다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</a:p>
          <a:p>
            <a:pPr>
              <a:buNone/>
            </a:pP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성상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원자량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112.40,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비중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8.64,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융점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320.9℃,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비등점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767℃,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청백색의 광택이 있으며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물에용해되지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않으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나 산성용액에는 용해된다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</a:p>
          <a:p>
            <a:pPr>
              <a:buNone/>
            </a:pP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용도 및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배출원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아연정련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카드뮴 축전지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전기도금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카드뮴합금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페인트 및 플라스틱의 안료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형광등제조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살균 및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살충제 제조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ko-KR" altLang="en-US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인체에 미치는 영향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이따이이따이병과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같은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중독병을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유발한다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뼈의 관절부의 이상을 초래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신경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간장 호흡기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순환기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계통 질환을 일으킨다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428728" y="0"/>
            <a:ext cx="6172200" cy="785794"/>
          </a:xfrm>
        </p:spPr>
        <p:txBody>
          <a:bodyPr>
            <a:noAutofit/>
          </a:bodyPr>
          <a:lstStyle/>
          <a:p>
            <a:pPr algn="ctr"/>
            <a:r>
              <a:rPr lang="ko-KR" altLang="en-US" sz="4800" b="0" dirty="0" smtClean="0">
                <a:solidFill>
                  <a:schemeClr val="tx1"/>
                </a:solidFill>
              </a:rPr>
              <a:t>납</a:t>
            </a:r>
            <a:endParaRPr lang="ko-KR" altLang="en-US" sz="4800" b="0" dirty="0">
              <a:solidFill>
                <a:schemeClr val="tx1"/>
              </a:solidFill>
            </a:endParaRPr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7958166" cy="5089062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대기중에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납은 주로 직경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0.1∼5㎛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크기의 입자형태로 존재하며 주로 호흡기관을 통하여 인체에 흡수된다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흔히 공단주변 및 대도시 교통이 심한 곳에서는 납에 의한 대기오염이 날로 심화되고 있는데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그 원인은 휘발유에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knocking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방지제로 첨가된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tetraethyl-lead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와 </a:t>
            </a:r>
            <a:r>
              <a:rPr lang="en-US" altLang="ko-KR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tetramethyl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-lead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 휘발유 연소시 대기로 배출된 것으로 직경이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2㎛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이하가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50∼80%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를 차지한다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</a:p>
          <a:p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성상 </a:t>
            </a: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(1)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무기연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;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원자량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207.19,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비중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11.34(16℃),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융점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327.4℃,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비등점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1750℃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로 질산 및 뜨거운 진한 황산에 용해된다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b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2) 4 ethyl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연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;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분자량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323.44,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비중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1.66(18℃),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융점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-136℃,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비등점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82℃(11mmHg),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무색의 油狀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물에는 불용이며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에탄올에는 微溶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에테르에는 용해됨 </a:t>
            </a:r>
            <a:b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3) 4 methyl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연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;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분자량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267.35,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비중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1.995(20℃),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융점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(-27.5℃),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비등점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110℃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인 무색의 액체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물에는 용해되지 않고 에탄올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에테르에는 용해됨 </a:t>
            </a: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endParaRPr lang="ko-KR" altLang="en-US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용도 및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배출원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연의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정련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건전지 및 축전지 제조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인쇄공업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크레용 및 페인트 안료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농약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자동차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배기가스</a:t>
            </a: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endParaRPr lang="ko-KR" altLang="en-US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인체에 미치는 영향 </a:t>
            </a: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납중독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증상은 복합적인 경우가 많은데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위장계통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신경근육계통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중추신경계통의 장해를 동반한다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위장계통은 초기에 식욕부진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변비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복부 팽만감 등이 나타나다가 점차적으로 권태감과 전반적인 쇠약 증상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불면증 그리고 근육과 관절통 및 두통을 동반한다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또 신경근육계통의 장해는 주로 신장근의 쇠약이나 마비가 나타나는데 특히 팔과 손의 마비가 특징이다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중추신경계통의 증상은 비교적 드물게 나타나지만 일단 발현되면 심한 흥분과 정신착란 그리고 깊은 혼수상태 등을 동반하는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뇌중독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증상을 보인다</a:t>
            </a:r>
            <a:r>
              <a:rPr lang="en-US" altLang="ko-KR" dirty="0" smtClean="0"/>
              <a:t>. </a:t>
            </a:r>
            <a:endParaRPr lang="ko-KR" altLang="en-US" b="0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dirty="0" smtClean="0">
                <a:solidFill>
                  <a:schemeClr val="tx1"/>
                </a:solidFill>
              </a:rPr>
              <a:t>크롬</a:t>
            </a:r>
            <a:endParaRPr lang="ko-KR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모든 크롬화합물은 유독성이고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오랜기간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노출되면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3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가크롬과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6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가크롬은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거의 같은 정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도의 유독성을 보이며 일반적으로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3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가크롬보다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6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가크롬이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더욱 유해하다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대기중에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부유하는 크롬은 공장에서 작업하는 근로자의 인후조직에 심한 영향을 준다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</a:p>
          <a:p>
            <a:pPr>
              <a:buNone/>
            </a:pP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성상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원자량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52..01,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비중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7.19,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융점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1905℃,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비등점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2200℃,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회색의 결정체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염산 및 황산에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용해되나 진한 질산이나 왕수에는 불용해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용도 및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배출원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니롬광산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크롬산염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제조공정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도금 및 합금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시멘트 제조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잉크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페인트 및 플라스틱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안료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ko-KR" altLang="en-US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인체에 미치는 영향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인체에 유해한 것은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6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가 크롬을 포함하고 있는 크롬산이나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중크롬산이다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호흡기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피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부를 통해 유입되어 간장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신장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골수에 축적되며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신장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대변을 통해 배출된다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장시간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흡입시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비중격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연골부에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원형의 천공이 생기는 것이 특이점이고 발암물질 중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하나이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만성피해로는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만성카타르성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비염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폐기종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폐부종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만성기관지암이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 있고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급성피해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는 </a:t>
            </a:r>
            <a:r>
              <a:rPr lang="ko-KR" altLang="en-US" dirty="0" err="1" smtClean="0">
                <a:latin typeface="HY강B" pitchFamily="18" charset="-127"/>
                <a:ea typeface="HY강B" pitchFamily="18" charset="-127"/>
              </a:rPr>
              <a:t>폐충혈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기관지염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폐암 등이 있다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357290" y="0"/>
            <a:ext cx="6172200" cy="1000108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구리</a:t>
            </a:r>
            <a:endParaRPr lang="ko-KR" altLang="en-US" sz="480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886728" cy="487474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증기상태의 구리화합물은 호흡기 질환을 유발하고 눈 및 피부에 심한 자극을 준다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미국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비도심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지역에는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대기중에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존재하는 구리화합물의 농도가 약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0.01∼0.41㎍/㎥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정도이며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특히 채취된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부유분진등에는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부유하는 카드뮴 및 망간은 때때로 구리의 유독성에 상당한 영향을 준다고 한다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성상 </a:t>
            </a:r>
            <a:b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원자량은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63.5,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비중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8.92,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열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전기의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전도성이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크며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습한 공기 중에서 이산화탄소와 반응하여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녹청이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생긴다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산화력이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있는 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질산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가열된 진한 황산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에 녹는다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용도 및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배출원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b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전기기구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전선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합금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가정 일용기구에 쓰이며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구리광산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제련소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도금공장 등에서 배출된다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인체에 미치는 영향 </a:t>
            </a: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(1)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급성 위장증세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오심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구토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설사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혈변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심한 갈증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후중증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및 위장의 산통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특히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구토물이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녹색 또는 녹청색이다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2)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혈액 소견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용혈성 빈혈과 황달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헤모글로빈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혈증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핍뇨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b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3)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신경증세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두통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어지러움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동공산대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운동 및 지각마비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섬망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혼수 또는 전신경련 등이 나타날 수 있다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endParaRPr lang="en-US" altLang="ko-KR" b="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4)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기타 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심전도상 부정맥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빈맥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등이 관찰되기도 하며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일시적인 호흡이상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급성 </a:t>
            </a:r>
            <a:r>
              <a:rPr lang="ko-KR" altLang="en-US" b="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간괴사가</a:t>
            </a:r>
            <a:r>
              <a:rPr lang="ko-KR" altLang="en-US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발생할 수도 있다</a:t>
            </a:r>
            <a: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b="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</a:br>
            <a:endParaRPr lang="en-US" altLang="ko-KR" b="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</TotalTime>
  <Words>1430</Words>
  <Application>Microsoft Office PowerPoint</Application>
  <PresentationFormat>화면 슬라이드 쇼(4:3)</PresentationFormat>
  <Paragraphs>195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오렌지</vt:lpstr>
      <vt:lpstr>       중독 무기물에  대하여 논하시오</vt:lpstr>
      <vt:lpstr>목  차</vt:lpstr>
      <vt:lpstr>슬라이드 3</vt:lpstr>
      <vt:lpstr>중금속이 우리 몸에서 어떤 작용을 하는가?</vt:lpstr>
      <vt:lpstr>수은</vt:lpstr>
      <vt:lpstr>카드뮴</vt:lpstr>
      <vt:lpstr>납</vt:lpstr>
      <vt:lpstr>크롬</vt:lpstr>
      <vt:lpstr>구리</vt:lpstr>
      <vt:lpstr>비소</vt:lpstr>
      <vt:lpstr>중금속 오염을 막기위해서</vt:lpstr>
      <vt:lpstr>중금속 제거 방법</vt:lpstr>
      <vt:lpstr>출처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중독 무기물</dc:title>
  <dc:creator>JUNEXP</dc:creator>
  <cp:lastModifiedBy>JUNEXP</cp:lastModifiedBy>
  <cp:revision>14</cp:revision>
  <dcterms:created xsi:type="dcterms:W3CDTF">2009-11-30T04:22:43Z</dcterms:created>
  <dcterms:modified xsi:type="dcterms:W3CDTF">2009-11-30T07:04:31Z</dcterms:modified>
</cp:coreProperties>
</file>