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4" r:id="rId18"/>
    <p:sldId id="275" r:id="rId1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4A0-A05E-4591-BECF-816EF16818E0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3C89-29D4-4CAC-9F97-070CAF3602C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4A0-A05E-4591-BECF-816EF16818E0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3C89-29D4-4CAC-9F97-070CAF3602C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4A0-A05E-4591-BECF-816EF16818E0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3C89-29D4-4CAC-9F97-070CAF3602C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4A0-A05E-4591-BECF-816EF16818E0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3C89-29D4-4CAC-9F97-070CAF3602C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4A0-A05E-4591-BECF-816EF16818E0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3C89-29D4-4CAC-9F97-070CAF3602C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4A0-A05E-4591-BECF-816EF16818E0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3C89-29D4-4CAC-9F97-070CAF3602C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4A0-A05E-4591-BECF-816EF16818E0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3C89-29D4-4CAC-9F97-070CAF3602C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4A0-A05E-4591-BECF-816EF16818E0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3C89-29D4-4CAC-9F97-070CAF3602C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4A0-A05E-4591-BECF-816EF16818E0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3C89-29D4-4CAC-9F97-070CAF3602C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4A0-A05E-4591-BECF-816EF16818E0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3C89-29D4-4CAC-9F97-070CAF3602C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4A0-A05E-4591-BECF-816EF16818E0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3C89-29D4-4CAC-9F97-070CAF3602C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044A0-A05E-4591-BECF-816EF16818E0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73C89-29D4-4CAC-9F97-070CAF3602C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" TargetMode="External"/><Relationship Id="rId2" Type="http://schemas.openxmlformats.org/officeDocument/2006/relationships/hyperlink" Target="http://www.naver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aum.net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1142984"/>
            <a:ext cx="7772400" cy="1470025"/>
          </a:xfrm>
        </p:spPr>
        <p:txBody>
          <a:bodyPr/>
          <a:lstStyle/>
          <a:p>
            <a:r>
              <a:rPr lang="ko-KR" altLang="en-US" b="1" dirty="0" err="1" smtClean="0">
                <a:latin typeface="바탕" pitchFamily="18" charset="-127"/>
                <a:ea typeface="바탕" pitchFamily="18" charset="-127"/>
              </a:rPr>
              <a:t>동물영양학및</a:t>
            </a:r>
            <a:r>
              <a:rPr lang="ko-KR" altLang="en-US" b="1" dirty="0" smtClean="0">
                <a:latin typeface="바탕" pitchFamily="18" charset="-127"/>
                <a:ea typeface="바탕" pitchFamily="18" charset="-127"/>
              </a:rPr>
              <a:t> 실습</a:t>
            </a:r>
            <a:endParaRPr lang="ko-KR" altLang="en-US" b="1" dirty="0"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00166" y="3500438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ko-KR" altLang="en-US" b="1" dirty="0" smtClean="0">
                <a:solidFill>
                  <a:schemeClr val="tx1"/>
                </a:solidFill>
                <a:latin typeface="바탕" pitchFamily="18" charset="-127"/>
                <a:ea typeface="바탕" pitchFamily="18" charset="-127"/>
              </a:rPr>
              <a:t>중독무기물</a:t>
            </a:r>
            <a:endParaRPr lang="en-US" altLang="ko-KR" b="1" dirty="0" smtClean="0">
              <a:solidFill>
                <a:schemeClr val="tx1"/>
              </a:solidFill>
              <a:latin typeface="바탕" pitchFamily="18" charset="-127"/>
              <a:ea typeface="바탕" pitchFamily="18" charset="-127"/>
            </a:endParaRPr>
          </a:p>
          <a:p>
            <a:endParaRPr lang="en-US" altLang="ko-KR" dirty="0">
              <a:solidFill>
                <a:schemeClr val="tx1"/>
              </a:solidFill>
            </a:endParaRPr>
          </a:p>
          <a:p>
            <a:r>
              <a:rPr lang="ko-KR" altLang="en-US" sz="2000" dirty="0" smtClean="0">
                <a:solidFill>
                  <a:schemeClr val="tx1"/>
                </a:solidFill>
                <a:latin typeface="바탕" pitchFamily="18" charset="-127"/>
                <a:ea typeface="바탕" pitchFamily="18" charset="-127"/>
              </a:rPr>
              <a:t>제출자 </a:t>
            </a:r>
            <a:r>
              <a:rPr lang="en-US" altLang="ko-KR" sz="2000" dirty="0" smtClean="0">
                <a:solidFill>
                  <a:schemeClr val="tx1"/>
                </a:solidFill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000" dirty="0" smtClean="0">
                <a:solidFill>
                  <a:schemeClr val="tx1"/>
                </a:solidFill>
                <a:latin typeface="바탕" pitchFamily="18" charset="-127"/>
                <a:ea typeface="바탕" pitchFamily="18" charset="-127"/>
              </a:rPr>
              <a:t>김재구</a:t>
            </a:r>
            <a:endParaRPr lang="en-US" altLang="ko-KR" sz="2000" dirty="0" smtClean="0">
              <a:solidFill>
                <a:schemeClr val="tx1"/>
              </a:solidFill>
              <a:latin typeface="바탕" pitchFamily="18" charset="-127"/>
              <a:ea typeface="바탕" pitchFamily="18" charset="-127"/>
            </a:endParaRPr>
          </a:p>
          <a:p>
            <a:r>
              <a:rPr lang="ko-KR" altLang="en-US" sz="2000" dirty="0" smtClean="0">
                <a:solidFill>
                  <a:schemeClr val="tx1"/>
                </a:solidFill>
                <a:latin typeface="바탕" pitchFamily="18" charset="-127"/>
                <a:ea typeface="바탕" pitchFamily="18" charset="-127"/>
              </a:rPr>
              <a:t>학번 </a:t>
            </a:r>
            <a:r>
              <a:rPr lang="en-US" altLang="ko-KR" sz="2000" dirty="0" smtClean="0">
                <a:solidFill>
                  <a:schemeClr val="tx1"/>
                </a:solidFill>
                <a:latin typeface="바탕" pitchFamily="18" charset="-127"/>
                <a:ea typeface="바탕" pitchFamily="18" charset="-127"/>
              </a:rPr>
              <a:t>: 20838196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    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2.3.2. </a:t>
            </a:r>
            <a:r>
              <a:rPr lang="ko-KR" altLang="en-US" sz="2600" dirty="0" err="1" smtClean="0">
                <a:latin typeface="바탕" pitchFamily="18" charset="-127"/>
                <a:ea typeface="바탕" pitchFamily="18" charset="-127"/>
              </a:rPr>
              <a:t>몰리브덴중독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 증상</a:t>
            </a:r>
            <a:endParaRPr lang="en-US" altLang="ko-KR" sz="2600" dirty="0">
              <a:latin typeface="바탕" pitchFamily="18" charset="-127"/>
              <a:ea typeface="바탕" pitchFamily="18" charset="-127"/>
            </a:endParaRPr>
          </a:p>
          <a:p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피모의 퇴색과 탈모증상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특히 </a:t>
            </a:r>
            <a:r>
              <a:rPr lang="ko-KR" altLang="en-US" sz="2000" dirty="0" err="1">
                <a:latin typeface="바탕" pitchFamily="18" charset="-127"/>
                <a:ea typeface="바탕" pitchFamily="18" charset="-127"/>
              </a:rPr>
              <a:t>눈주변에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 뚜렷하게 나타난다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.</a:t>
            </a:r>
          </a:p>
          <a:p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검부쪽의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000" dirty="0" err="1">
                <a:latin typeface="바탕" pitchFamily="18" charset="-127"/>
                <a:ea typeface="바탕" pitchFamily="18" charset="-127"/>
              </a:rPr>
              <a:t>피모느느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 파도모양으로 결을 이루고 있다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.</a:t>
            </a:r>
          </a:p>
          <a:p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약 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80%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의 소에서 설사를 나타낸다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2000" dirty="0" err="1">
                <a:latin typeface="바탕" pitchFamily="18" charset="-127"/>
                <a:ea typeface="바탕" pitchFamily="18" charset="-127"/>
              </a:rPr>
              <a:t>착유우인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 경우는 설사의 정도가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심하며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지사제의 사용으로도 효과가 없다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. </a:t>
            </a: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등을 구부리고 거동이 </a:t>
            </a:r>
            <a:r>
              <a:rPr lang="ko-KR" altLang="en-US" sz="2000" dirty="0" err="1">
                <a:latin typeface="바탕" pitchFamily="18" charset="-127"/>
                <a:ea typeface="바탕" pitchFamily="18" charset="-127"/>
              </a:rPr>
              <a:t>자유로빚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 못하며 심하면 기립불능이 된다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.</a:t>
            </a:r>
          </a:p>
          <a:p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체온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호흡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맥박은 정상이다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.</a:t>
            </a:r>
          </a:p>
          <a:p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000" dirty="0" err="1">
                <a:latin typeface="바탕" pitchFamily="18" charset="-127"/>
                <a:ea typeface="바탕" pitchFamily="18" charset="-127"/>
              </a:rPr>
              <a:t>수태율이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 극히 저하한다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2.3.3. </a:t>
            </a:r>
            <a:r>
              <a:rPr lang="ko-KR" altLang="en-US" sz="2600" dirty="0" err="1" smtClean="0">
                <a:latin typeface="바탕" pitchFamily="18" charset="-127"/>
                <a:ea typeface="바탕" pitchFamily="18" charset="-127"/>
              </a:rPr>
              <a:t>몰리브덴중독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 치료</a:t>
            </a:r>
            <a:endParaRPr lang="en-US" altLang="ko-KR" sz="26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2200" dirty="0" smtClean="0">
                <a:latin typeface="바탕" pitchFamily="18" charset="-127"/>
                <a:ea typeface="바탕" pitchFamily="18" charset="-127"/>
              </a:rPr>
              <a:t> </a:t>
            </a:r>
          </a:p>
          <a:p>
            <a:r>
              <a:rPr lang="ko-KR" altLang="en-US" sz="2200" dirty="0" err="1" smtClean="0">
                <a:latin typeface="바탕" pitchFamily="18" charset="-127"/>
                <a:ea typeface="바탕" pitchFamily="18" charset="-127"/>
              </a:rPr>
              <a:t>몰르브덴</a:t>
            </a:r>
            <a:r>
              <a:rPr lang="ko-KR" altLang="en-US" sz="22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함량이 많은 목초급여를 즉각 중지해야 한다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.</a:t>
            </a:r>
          </a:p>
          <a:p>
            <a:r>
              <a:rPr lang="ko-KR" altLang="en-US" sz="2200" dirty="0" smtClean="0">
                <a:latin typeface="바탕" pitchFamily="18" charset="-127"/>
                <a:ea typeface="바탕" pitchFamily="18" charset="-127"/>
              </a:rPr>
              <a:t>일반적으로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황상동을 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1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일 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1.5∼5.0g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정도를 물에 녹여 증상이 </a:t>
            </a:r>
            <a:r>
              <a:rPr lang="ko-KR" altLang="en-US" sz="2200" dirty="0" smtClean="0">
                <a:latin typeface="바탕" pitchFamily="18" charset="-127"/>
                <a:ea typeface="바탕" pitchFamily="18" charset="-127"/>
              </a:rPr>
              <a:t> 개선될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때까지 매일 먹인다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.</a:t>
            </a:r>
          </a:p>
          <a:p>
            <a:r>
              <a:rPr lang="ko-KR" altLang="en-US" sz="2200" dirty="0" smtClean="0">
                <a:latin typeface="바탕" pitchFamily="18" charset="-127"/>
                <a:ea typeface="바탕" pitchFamily="18" charset="-127"/>
              </a:rPr>
              <a:t>황산동을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과잉 급여하면 구리중독을 일으키므로 전문가와 상담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적절히 투여하도록 </a:t>
            </a:r>
            <a:r>
              <a:rPr lang="ko-KR" altLang="en-US" sz="2200" dirty="0" err="1">
                <a:latin typeface="바탕" pitchFamily="18" charset="-127"/>
                <a:ea typeface="바탕" pitchFamily="18" charset="-127"/>
              </a:rPr>
              <a:t>해야한다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.</a:t>
            </a:r>
          </a:p>
          <a:p>
            <a:r>
              <a:rPr lang="ko-KR" altLang="en-US" sz="2200" dirty="0" smtClean="0">
                <a:latin typeface="바탕" pitchFamily="18" charset="-127"/>
                <a:ea typeface="바탕" pitchFamily="18" charset="-127"/>
              </a:rPr>
              <a:t>회복되는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모습은 대개 설사중지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올바른 걸음걸이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영양상태 회복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피모상태의 호전으로 이어진다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.</a:t>
            </a:r>
          </a:p>
          <a:p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   2.4. 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아</a:t>
            </a:r>
            <a:r>
              <a:rPr lang="en-US" altLang="ko-KR" dirty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연 중독</a:t>
            </a:r>
            <a:endParaRPr lang="en-US" altLang="ko-KR" dirty="0">
              <a:latin typeface="바탕" pitchFamily="18" charset="-127"/>
              <a:ea typeface="바탕" pitchFamily="18" charset="-127"/>
            </a:endParaRPr>
          </a:p>
          <a:p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       2.4.1.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아연중독 원인</a:t>
            </a:r>
            <a:endParaRPr lang="en-US" altLang="ko-KR" sz="2600" dirty="0" smtClean="0">
              <a:latin typeface="바탕" pitchFamily="18" charset="-127"/>
              <a:ea typeface="바탕" pitchFamily="18" charset="-127"/>
            </a:endParaRPr>
          </a:p>
          <a:p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endParaRPr lang="en-US" altLang="ko-KR" sz="2000" dirty="0">
              <a:latin typeface="바탕" pitchFamily="18" charset="-127"/>
              <a:ea typeface="바탕" pitchFamily="18" charset="-127"/>
            </a:endParaRPr>
          </a:p>
          <a:p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아연화합물 </a:t>
            </a:r>
            <a:r>
              <a:rPr lang="ko-KR" altLang="en-US" sz="2000" dirty="0" err="1">
                <a:latin typeface="바탕" pitchFamily="18" charset="-127"/>
                <a:ea typeface="바탕" pitchFamily="18" charset="-127"/>
              </a:rPr>
              <a:t>철제관이나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 음수기구에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도금   된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아연으로 유래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. </a:t>
            </a: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</a:t>
            </a:r>
          </a:p>
          <a:p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소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도장된 </a:t>
            </a:r>
            <a:r>
              <a:rPr lang="ko-KR" altLang="en-US" sz="2000" dirty="0" err="1">
                <a:latin typeface="바탕" pitchFamily="18" charset="-127"/>
                <a:ea typeface="바탕" pitchFamily="18" charset="-127"/>
              </a:rPr>
              <a:t>철제품을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 핥게 되었을 경우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. </a:t>
            </a: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돼지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유제품공장의 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buttermilk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를 </a:t>
            </a:r>
            <a:r>
              <a:rPr lang="ko-KR" altLang="en-US" sz="2000" dirty="0" err="1">
                <a:latin typeface="바탕" pitchFamily="18" charset="-127"/>
                <a:ea typeface="바탕" pitchFamily="18" charset="-127"/>
              </a:rPr>
              <a:t>아연도금관을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 통해서 섭식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. </a:t>
            </a:r>
          </a:p>
          <a:p>
            <a:pPr>
              <a:buNone/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</a:t>
            </a:r>
            <a:endParaRPr lang="ko-KR" altLang="en-US" sz="2000" dirty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600" dirty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    </a:t>
            </a:r>
          </a:p>
          <a:p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2.4.2.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아연중독 증상</a:t>
            </a:r>
            <a:endParaRPr lang="en-US" altLang="ko-KR" sz="2600" dirty="0">
              <a:latin typeface="바탕" pitchFamily="18" charset="-127"/>
              <a:ea typeface="바탕" pitchFamily="18" charset="-127"/>
            </a:endParaRPr>
          </a:p>
          <a:p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돼지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식욕감퇴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쇠약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피모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강직 및 파행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관절 특히 견관절의 종대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쇠약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. </a:t>
            </a:r>
          </a:p>
          <a:p>
            <a:endParaRPr lang="en-US" altLang="ko-KR" sz="2000" dirty="0">
              <a:latin typeface="바탕" pitchFamily="18" charset="-127"/>
              <a:ea typeface="바탕" pitchFamily="18" charset="-127"/>
            </a:endParaRPr>
          </a:p>
          <a:p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젖소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만성변비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다량은 설사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), 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비유량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감소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.(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아연제도료를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먹은 소는 이기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경도마비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엽록색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하리를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보임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) </a:t>
            </a: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sz="2600" dirty="0" smtClean="0"/>
              <a:t>   </a:t>
            </a:r>
          </a:p>
          <a:p>
            <a:r>
              <a:rPr lang="en-US" altLang="ko-KR" sz="2600" dirty="0" smtClean="0"/>
              <a:t>   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2.4.3.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아연중독 예방</a:t>
            </a:r>
            <a:endParaRPr lang="en-US" altLang="ko-KR" sz="2600" dirty="0" smtClean="0">
              <a:latin typeface="바탕" pitchFamily="18" charset="-127"/>
              <a:ea typeface="바탕" pitchFamily="18" charset="-127"/>
            </a:endParaRPr>
          </a:p>
          <a:p>
            <a:endParaRPr lang="en-US" altLang="ko-KR" dirty="0">
              <a:latin typeface="바탕" pitchFamily="18" charset="-127"/>
              <a:ea typeface="바탕" pitchFamily="18" charset="-127"/>
            </a:endParaRPr>
          </a:p>
          <a:p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아연으로 도금된 기구와 관은 우유를 유통시킨 뒤 깨끗이 닦는다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. </a:t>
            </a:r>
          </a:p>
          <a:p>
            <a:endParaRPr lang="en-US" altLang="ko-KR" sz="2000" dirty="0">
              <a:latin typeface="바탕" pitchFamily="18" charset="-127"/>
              <a:ea typeface="바탕" pitchFamily="18" charset="-127"/>
            </a:endParaRPr>
          </a:p>
          <a:p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돼지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사료에 다량의 칼슘을 첨가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. </a:t>
            </a:r>
            <a:endParaRPr lang="ko-KR" altLang="en-US" sz="2000" dirty="0" smtClean="0">
              <a:latin typeface="바탕" pitchFamily="18" charset="-127"/>
              <a:ea typeface="바탕" pitchFamily="18" charset="-127"/>
            </a:endParaRPr>
          </a:p>
          <a:p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     2.5.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망간 중독</a:t>
            </a:r>
            <a:endParaRPr lang="en-US" altLang="ko-KR" dirty="0" smtClean="0">
              <a:latin typeface="바탕" pitchFamily="18" charset="-127"/>
              <a:ea typeface="바탕" pitchFamily="18" charset="-127"/>
            </a:endParaRPr>
          </a:p>
          <a:p>
            <a:r>
              <a:rPr lang="en-US" altLang="ko-KR" dirty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      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2.5.1.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망간중독 원인</a:t>
            </a:r>
            <a:endParaRPr lang="en-US" altLang="ko-KR" sz="2600" dirty="0" smtClean="0">
              <a:latin typeface="바탕" pitchFamily="18" charset="-127"/>
              <a:ea typeface="바탕" pitchFamily="18" charset="-127"/>
            </a:endParaRPr>
          </a:p>
          <a:p>
            <a:endParaRPr lang="en-US" altLang="ko-KR" dirty="0"/>
          </a:p>
          <a:p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망간이 몸에 쌓여서 일어나는 증상을 가리킨다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주로 </a:t>
            </a:r>
            <a:r>
              <a:rPr lang="ko-KR" altLang="en-US" sz="2200" dirty="0" err="1">
                <a:latin typeface="바탕" pitchFamily="18" charset="-127"/>
                <a:ea typeface="바탕" pitchFamily="18" charset="-127"/>
              </a:rPr>
              <a:t>망간광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망간합금 취급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망간의 제련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망간이 함유된 세라믹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벽돌 및 화학공장의 근로자와 망간 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fume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이 발생하는 용접작업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200" dirty="0" err="1">
                <a:latin typeface="바탕" pitchFamily="18" charset="-127"/>
                <a:ea typeface="바탕" pitchFamily="18" charset="-127"/>
              </a:rPr>
              <a:t>이산화망간을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 사용하는 건전지 제조업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200" dirty="0" err="1">
                <a:latin typeface="바탕" pitchFamily="18" charset="-127"/>
                <a:ea typeface="바탕" pitchFamily="18" charset="-127"/>
              </a:rPr>
              <a:t>과망간산칼륨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 제조업 등에서 발생하고 있다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    </a:t>
            </a:r>
            <a:r>
              <a:rPr lang="en-US" altLang="ko-KR" sz="2800" dirty="0" smtClean="0">
                <a:latin typeface="바탕" pitchFamily="18" charset="-127"/>
                <a:ea typeface="바탕" pitchFamily="18" charset="-127"/>
              </a:rPr>
              <a:t>2.5.2  </a:t>
            </a:r>
            <a:r>
              <a:rPr lang="ko-KR" altLang="en-US" sz="2800" dirty="0" smtClean="0">
                <a:latin typeface="바탕" pitchFamily="18" charset="-127"/>
                <a:ea typeface="바탕" pitchFamily="18" charset="-127"/>
              </a:rPr>
              <a:t>망간중독 증상</a:t>
            </a:r>
            <a:endParaRPr lang="en-US" altLang="ko-KR" sz="2800" dirty="0">
              <a:latin typeface="바탕" pitchFamily="18" charset="-127"/>
              <a:ea typeface="바탕" pitchFamily="18" charset="-127"/>
            </a:endParaRPr>
          </a:p>
          <a:p>
            <a:endParaRPr lang="en-US" altLang="ko-KR" b="1" dirty="0" smtClean="0"/>
          </a:p>
          <a:p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망간은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중추신경계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폐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간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위장관계와 </a:t>
            </a:r>
            <a:r>
              <a:rPr lang="ko-KR" altLang="en-US" sz="2000" dirty="0" err="1">
                <a:latin typeface="바탕" pitchFamily="18" charset="-127"/>
                <a:ea typeface="바탕" pitchFamily="18" charset="-127"/>
              </a:rPr>
              <a:t>비뇨생식기계에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 질환을 일으키며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특히 폐와 중추신경계에 다음과 같은 질환을 일으킨다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.</a:t>
            </a:r>
          </a:p>
          <a:p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폐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폐렴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기관지염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만성 </a:t>
            </a:r>
            <a:r>
              <a:rPr lang="ko-KR" altLang="en-US" sz="2000" dirty="0" err="1">
                <a:latin typeface="바탕" pitchFamily="18" charset="-127"/>
                <a:ea typeface="바탕" pitchFamily="18" charset="-127"/>
              </a:rPr>
              <a:t>비특이성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 폐질환 발생을 증가</a:t>
            </a:r>
          </a:p>
          <a:p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중추신경계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000" dirty="0" err="1">
                <a:latin typeface="바탕" pitchFamily="18" charset="-127"/>
                <a:ea typeface="바탕" pitchFamily="18" charset="-127"/>
              </a:rPr>
              <a:t>추체외로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 증상을 특징으로 하는 신경행동학적 증상과 신경학적 징후를 보이는 파킨슨병과 유사한 질환을 일으킴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망간에 의한 신경행동학적 효과는 망간이 </a:t>
            </a:r>
            <a:r>
              <a:rPr lang="ko-KR" altLang="en-US" sz="2000" dirty="0" err="1">
                <a:latin typeface="바탕" pitchFamily="18" charset="-127"/>
                <a:ea typeface="바탕" pitchFamily="18" charset="-127"/>
              </a:rPr>
              <a:t>기저핵의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 신경독성 물질로 중추신경계 작용하여 발생됨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     2.5.3. </a:t>
            </a:r>
            <a:r>
              <a:rPr lang="ko-KR" altLang="en-US" sz="2600" dirty="0" err="1">
                <a:latin typeface="바탕" pitchFamily="18" charset="-127"/>
                <a:ea typeface="바탕" pitchFamily="18" charset="-127"/>
              </a:rPr>
              <a:t>파킨슨씨병과의</a:t>
            </a:r>
            <a:r>
              <a:rPr lang="ko-KR" altLang="en-US" sz="2600" dirty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관계</a:t>
            </a:r>
            <a:endParaRPr lang="en-US" altLang="ko-KR" sz="2600" dirty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endParaRPr lang="en-US" altLang="ko-KR" sz="2000" dirty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망간 </a:t>
            </a:r>
            <a:r>
              <a:rPr lang="ko-KR" altLang="en-US" sz="2000" dirty="0" err="1">
                <a:latin typeface="바탕" pitchFamily="18" charset="-127"/>
                <a:ea typeface="바탕" pitchFamily="18" charset="-127"/>
              </a:rPr>
              <a:t>중독시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 망간이 뇌에 침착하여 </a:t>
            </a:r>
            <a:r>
              <a:rPr lang="ko-KR" altLang="en-US" sz="2000" dirty="0" err="1">
                <a:latin typeface="바탕" pitchFamily="18" charset="-127"/>
                <a:ea typeface="바탕" pitchFamily="18" charset="-127"/>
              </a:rPr>
              <a:t>파킨슨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 유사증후군을 유발하는데 그 기전은 원숭이 등에 대한 동물실험을 통하여 망간이 뇌의 </a:t>
            </a:r>
            <a:r>
              <a:rPr lang="ko-KR" altLang="en-US" sz="2000" dirty="0" err="1">
                <a:latin typeface="바탕" pitchFamily="18" charset="-127"/>
                <a:ea typeface="바탕" pitchFamily="18" charset="-127"/>
              </a:rPr>
              <a:t>기저핵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000" dirty="0" err="1">
                <a:latin typeface="바탕" pitchFamily="18" charset="-127"/>
                <a:ea typeface="바탕" pitchFamily="18" charset="-127"/>
              </a:rPr>
              <a:t>구성분인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000" dirty="0" err="1">
                <a:latin typeface="바탕" pitchFamily="18" charset="-127"/>
                <a:ea typeface="바탕" pitchFamily="18" charset="-127"/>
              </a:rPr>
              <a:t>미상핵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err="1">
                <a:latin typeface="바탕" pitchFamily="18" charset="-127"/>
                <a:ea typeface="바탕" pitchFamily="18" charset="-127"/>
              </a:rPr>
              <a:t>피각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err="1">
                <a:latin typeface="바탕" pitchFamily="18" charset="-127"/>
                <a:ea typeface="바탕" pitchFamily="18" charset="-127"/>
              </a:rPr>
              <a:t>담창구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err="1">
                <a:latin typeface="바탕" pitchFamily="18" charset="-127"/>
                <a:ea typeface="바탕" pitchFamily="18" charset="-127"/>
              </a:rPr>
              <a:t>시상하핵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 중뇌의 </a:t>
            </a:r>
            <a:r>
              <a:rPr lang="ko-KR" altLang="en-US" sz="2000" dirty="0" err="1">
                <a:latin typeface="바탕" pitchFamily="18" charset="-127"/>
                <a:ea typeface="바탕" pitchFamily="18" charset="-127"/>
              </a:rPr>
              <a:t>흑질망상부에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 손상을 유발함을 밝혀졌으며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이러한 </a:t>
            </a:r>
            <a:r>
              <a:rPr lang="ko-KR" altLang="en-US" sz="2000" dirty="0" err="1">
                <a:latin typeface="바탕" pitchFamily="18" charset="-127"/>
                <a:ea typeface="바탕" pitchFamily="18" charset="-127"/>
              </a:rPr>
              <a:t>추체외로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 부위의 손상이 </a:t>
            </a:r>
            <a:r>
              <a:rPr lang="en-US" altLang="ko-KR" sz="2000" dirty="0" err="1">
                <a:latin typeface="바탕" pitchFamily="18" charset="-127"/>
                <a:ea typeface="바탕" pitchFamily="18" charset="-127"/>
              </a:rPr>
              <a:t>nigrostriatal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000" dirty="0" err="1">
                <a:latin typeface="바탕" pitchFamily="18" charset="-127"/>
                <a:ea typeface="바탕" pitchFamily="18" charset="-127"/>
              </a:rPr>
              <a:t>dopaminergic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 pathway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의 장해를 유발하여 파킨슨 유사증후군이 발생하게 된다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     3. </a:t>
            </a:r>
            <a:r>
              <a:rPr lang="ko-KR" altLang="en-US" dirty="0" smtClean="0"/>
              <a:t>참고문헌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 </a:t>
            </a:r>
            <a:r>
              <a:rPr lang="en-US" altLang="ko-KR" dirty="0" smtClean="0">
                <a:hlinkClick r:id="rId2"/>
              </a:rPr>
              <a:t>WWW.NAVER.COM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WWW.GOOGlE.COM</a:t>
            </a:r>
            <a:endParaRPr lang="en-US" altLang="ko-KR" dirty="0"/>
          </a:p>
          <a:p>
            <a:pPr>
              <a:buNone/>
            </a:pPr>
            <a:r>
              <a:rPr lang="en-US" altLang="ko-KR" dirty="0" smtClean="0"/>
              <a:t> </a:t>
            </a:r>
          </a:p>
          <a:p>
            <a:r>
              <a:rPr lang="en-US" altLang="ko-KR" dirty="0" smtClean="0">
                <a:hlinkClick r:id="rId4"/>
              </a:rPr>
              <a:t>WWW.DAUM.NET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목     차</a:t>
            </a:r>
            <a:endParaRPr lang="ko-KR" altLang="en-US" dirty="0"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altLang="ko-KR" dirty="0" smtClean="0"/>
          </a:p>
          <a:p>
            <a:r>
              <a:rPr lang="en-US" altLang="ko-KR" sz="3500" dirty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3500" dirty="0" smtClean="0">
                <a:latin typeface="바탕" pitchFamily="18" charset="-127"/>
                <a:ea typeface="바탕" pitchFamily="18" charset="-127"/>
              </a:rPr>
              <a:t>1. </a:t>
            </a:r>
            <a:r>
              <a:rPr lang="ko-KR" altLang="en-US" sz="3500" dirty="0" smtClean="0">
                <a:latin typeface="바탕" pitchFamily="18" charset="-127"/>
                <a:ea typeface="바탕" pitchFamily="18" charset="-127"/>
              </a:rPr>
              <a:t>무기물이란</a:t>
            </a:r>
            <a:endParaRPr lang="en-US" altLang="ko-KR" sz="3500" dirty="0" smtClean="0">
              <a:latin typeface="바탕" pitchFamily="18" charset="-127"/>
              <a:ea typeface="바탕" pitchFamily="18" charset="-127"/>
            </a:endParaRPr>
          </a:p>
          <a:p>
            <a:r>
              <a:rPr lang="en-US" altLang="ko-KR" sz="3500" dirty="0" smtClean="0">
                <a:latin typeface="바탕" pitchFamily="18" charset="-127"/>
                <a:ea typeface="바탕" pitchFamily="18" charset="-127"/>
              </a:rPr>
              <a:t> 2. </a:t>
            </a:r>
            <a:r>
              <a:rPr lang="ko-KR" altLang="en-US" sz="3500" dirty="0" smtClean="0">
                <a:latin typeface="바탕" pitchFamily="18" charset="-127"/>
                <a:ea typeface="바탕" pitchFamily="18" charset="-127"/>
              </a:rPr>
              <a:t>중독무기물종류</a:t>
            </a:r>
            <a:endParaRPr lang="en-US" altLang="ko-KR" sz="3500" dirty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3000" dirty="0" smtClean="0">
                <a:latin typeface="바탕" pitchFamily="18" charset="-127"/>
                <a:ea typeface="바탕" pitchFamily="18" charset="-127"/>
              </a:rPr>
              <a:t>      </a:t>
            </a:r>
            <a:r>
              <a:rPr lang="en-US" altLang="ko-KR" sz="3000" dirty="0" smtClean="0">
                <a:latin typeface="바탕" pitchFamily="18" charset="-127"/>
                <a:ea typeface="바탕" pitchFamily="18" charset="-127"/>
              </a:rPr>
              <a:t>  2.1. </a:t>
            </a:r>
            <a:r>
              <a:rPr lang="ko-KR" altLang="en-US" sz="3000" dirty="0" smtClean="0">
                <a:latin typeface="바탕" pitchFamily="18" charset="-127"/>
                <a:ea typeface="바탕" pitchFamily="18" charset="-127"/>
              </a:rPr>
              <a:t>일산화중독</a:t>
            </a:r>
            <a:endParaRPr lang="en-US" altLang="ko-KR" sz="3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3000" dirty="0" smtClean="0">
                <a:latin typeface="바탕" pitchFamily="18" charset="-127"/>
                <a:ea typeface="바탕" pitchFamily="18" charset="-127"/>
              </a:rPr>
              <a:t>        2.2. </a:t>
            </a:r>
            <a:r>
              <a:rPr lang="ko-KR" altLang="en-US" sz="3000" dirty="0" smtClean="0">
                <a:latin typeface="바탕" pitchFamily="18" charset="-127"/>
                <a:ea typeface="바탕" pitchFamily="18" charset="-127"/>
              </a:rPr>
              <a:t>납중독</a:t>
            </a:r>
            <a:endParaRPr lang="en-US" altLang="ko-KR" sz="3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3000" dirty="0" smtClean="0">
                <a:latin typeface="바탕" pitchFamily="18" charset="-127"/>
                <a:ea typeface="바탕" pitchFamily="18" charset="-127"/>
              </a:rPr>
              <a:t>        2.3. </a:t>
            </a:r>
            <a:r>
              <a:rPr lang="ko-KR" altLang="en-US" sz="3000" dirty="0" err="1" smtClean="0">
                <a:latin typeface="바탕" pitchFamily="18" charset="-127"/>
                <a:ea typeface="바탕" pitchFamily="18" charset="-127"/>
              </a:rPr>
              <a:t>몰리브덴</a:t>
            </a:r>
            <a:r>
              <a:rPr lang="ko-KR" altLang="en-US" sz="3000" dirty="0" smtClean="0">
                <a:latin typeface="바탕" pitchFamily="18" charset="-127"/>
                <a:ea typeface="바탕" pitchFamily="18" charset="-127"/>
              </a:rPr>
              <a:t> 중독</a:t>
            </a:r>
            <a:endParaRPr lang="en-US" altLang="ko-KR" sz="3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3000" dirty="0" smtClean="0">
                <a:latin typeface="바탕" pitchFamily="18" charset="-127"/>
                <a:ea typeface="바탕" pitchFamily="18" charset="-127"/>
              </a:rPr>
              <a:t>        2.4. </a:t>
            </a:r>
            <a:r>
              <a:rPr lang="ko-KR" altLang="en-US" sz="3000" dirty="0" smtClean="0">
                <a:latin typeface="바탕" pitchFamily="18" charset="-127"/>
                <a:ea typeface="바탕" pitchFamily="18" charset="-127"/>
              </a:rPr>
              <a:t>아연중독</a:t>
            </a:r>
            <a:endParaRPr lang="en-US" altLang="ko-KR" sz="3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3000" dirty="0" smtClean="0">
                <a:latin typeface="바탕" pitchFamily="18" charset="-127"/>
                <a:ea typeface="바탕" pitchFamily="18" charset="-127"/>
              </a:rPr>
              <a:t>        2.5. </a:t>
            </a:r>
            <a:r>
              <a:rPr lang="ko-KR" altLang="en-US" sz="3000" dirty="0" smtClean="0">
                <a:latin typeface="바탕" pitchFamily="18" charset="-127"/>
                <a:ea typeface="바탕" pitchFamily="18" charset="-127"/>
              </a:rPr>
              <a:t>망간중독</a:t>
            </a:r>
            <a:endParaRPr lang="en-US" altLang="ko-KR" sz="3000" dirty="0" smtClean="0">
              <a:latin typeface="바탕" pitchFamily="18" charset="-127"/>
              <a:ea typeface="바탕" pitchFamily="18" charset="-127"/>
            </a:endParaRPr>
          </a:p>
          <a:p>
            <a:r>
              <a:rPr lang="en-US" altLang="ko-KR" sz="3500" dirty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3500" dirty="0" smtClean="0">
                <a:latin typeface="바탕" pitchFamily="18" charset="-127"/>
                <a:ea typeface="바탕" pitchFamily="18" charset="-127"/>
              </a:rPr>
              <a:t>3. </a:t>
            </a:r>
            <a:r>
              <a:rPr lang="ko-KR" altLang="en-US" sz="3500" dirty="0" smtClean="0">
                <a:latin typeface="바탕" pitchFamily="18" charset="-127"/>
                <a:ea typeface="바탕" pitchFamily="18" charset="-127"/>
              </a:rPr>
              <a:t>참고자료</a:t>
            </a:r>
            <a:endParaRPr lang="en-US" altLang="ko-KR" sz="3500" dirty="0" smtClean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1.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무기물이란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? </a:t>
            </a:r>
            <a:endParaRPr lang="ko-KR" altLang="en-US" dirty="0"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sz="2000" dirty="0" smtClean="0"/>
          </a:p>
          <a:p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광물질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鑛物質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)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이라고도 하며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단백질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지방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탄수화물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비타민과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함</a:t>
            </a: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께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5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대 영양소의 하나이다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인체 내에서 여러 가지 생리적 의의를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지</a:t>
            </a: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니고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있으며 그 대사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代謝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)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도 제각기 다르다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인체를 구성하는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원소</a:t>
            </a: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로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칼슘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(Ca)·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인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(P)·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칼륨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(K)·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나트륨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(Na)·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염소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(</a:t>
            </a:r>
            <a:r>
              <a:rPr lang="en-US" altLang="ko-KR" sz="2000" dirty="0" err="1">
                <a:latin typeface="바탕" pitchFamily="18" charset="-127"/>
                <a:ea typeface="바탕" pitchFamily="18" charset="-127"/>
              </a:rPr>
              <a:t>Cl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)·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마그네슘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(Mg)·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철</a:t>
            </a: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  (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Fe)·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요오드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(I)·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구리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(Cu)·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아연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(Zn)·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코발트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(Co)·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망간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(</a:t>
            </a:r>
            <a:r>
              <a:rPr lang="en-US" altLang="ko-KR" sz="2000" dirty="0" err="1">
                <a:latin typeface="바탕" pitchFamily="18" charset="-127"/>
                <a:ea typeface="바탕" pitchFamily="18" charset="-127"/>
              </a:rPr>
              <a:t>Mn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)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등의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원소</a:t>
            </a: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는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미량으로도 충분하지만 </a:t>
            </a:r>
            <a:r>
              <a:rPr lang="ko-KR" altLang="en-US" sz="2000" dirty="0" err="1">
                <a:latin typeface="바탕" pitchFamily="18" charset="-127"/>
                <a:ea typeface="바탕" pitchFamily="18" charset="-127"/>
              </a:rPr>
              <a:t>필요불가결한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 원소이다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.</a:t>
            </a:r>
          </a:p>
          <a:p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2.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중독무기물의 종류</a:t>
            </a:r>
            <a:endParaRPr lang="ko-KR" altLang="en-US" dirty="0"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 2.1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일산화탄소중독</a:t>
            </a:r>
            <a:endParaRPr lang="en-US" altLang="ko-KR" dirty="0">
              <a:latin typeface="바탕" pitchFamily="18" charset="-127"/>
              <a:ea typeface="바탕" pitchFamily="18" charset="-127"/>
            </a:endParaRPr>
          </a:p>
          <a:p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    2.1.1.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일산화탄소중독 원인</a:t>
            </a:r>
            <a:endParaRPr lang="ko-KR" altLang="en-US" sz="2600" dirty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일산화탄소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중독은 오염된 공기로 충전된 탱크의 공기를 마셨을 때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일산화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탄소중독에 걸린다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. </a:t>
            </a:r>
          </a:p>
          <a:p>
            <a:pPr>
              <a:buNone/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일산화탄소는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산소보다 헤모글로빈과의 친화성이 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250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배 강하여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일산화탄소를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흡입을 </a:t>
            </a:r>
            <a:r>
              <a:rPr lang="ko-KR" altLang="en-US" sz="2000" dirty="0" err="1">
                <a:latin typeface="바탕" pitchFamily="18" charset="-127"/>
                <a:ea typeface="바탕" pitchFamily="18" charset="-127"/>
              </a:rPr>
              <a:t>했을시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 폐에서 </a:t>
            </a:r>
            <a:r>
              <a:rPr lang="ko-KR" altLang="en-US" sz="2000" dirty="0" err="1">
                <a:latin typeface="바탕" pitchFamily="18" charset="-127"/>
                <a:ea typeface="바탕" pitchFamily="18" charset="-127"/>
              </a:rPr>
              <a:t>혈액속의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 헤모글로빈과 결합을 하여 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일산화탄소헤모글리빈을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형성하고 이 때문에 혈액의 산소운반능력이 상실되어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내부적인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질식 상태에 빠지게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된다</a:t>
            </a:r>
            <a:endParaRPr lang="en-US" altLang="ko-KR" sz="2600" dirty="0">
              <a:latin typeface="바탕" pitchFamily="18" charset="-127"/>
              <a:ea typeface="바탕" pitchFamily="18" charset="-127"/>
            </a:endParaRPr>
          </a:p>
          <a:p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  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2.1.2 </a:t>
            </a:r>
            <a:r>
              <a:rPr lang="ko-KR" altLang="en-US" sz="2600" dirty="0">
                <a:latin typeface="바탕" pitchFamily="18" charset="-127"/>
                <a:ea typeface="바탕" pitchFamily="18" charset="-127"/>
              </a:rPr>
              <a:t>일산화 탄소중독의 증상 </a:t>
            </a:r>
          </a:p>
          <a:p>
            <a:pPr>
              <a:buNone/>
            </a:pPr>
            <a:r>
              <a:rPr lang="ko-KR" altLang="en-US" sz="2000" dirty="0" smtClean="0"/>
              <a:t>   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사람에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따라 일산화탄소에 대한 감수성이 다르지만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중독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증세는 조직의 </a:t>
            </a:r>
            <a:r>
              <a:rPr lang="ko-KR" altLang="en-US" sz="2000" dirty="0" err="1">
                <a:latin typeface="바탕" pitchFamily="18" charset="-127"/>
                <a:ea typeface="바탕" pitchFamily="18" charset="-127"/>
              </a:rPr>
              <a:t>무산소증으로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 인해 급성은 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격히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000" dirty="0" err="1">
                <a:latin typeface="바탕" pitchFamily="18" charset="-127"/>
                <a:ea typeface="바탕" pitchFamily="18" charset="-127"/>
              </a:rPr>
              <a:t>사망할수도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 있으나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처음증상은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현기증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,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두통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,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구역질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,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구토등이며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다이빙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중엔 공기의 맛이 약간 신맛이 나기도 한다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.</a:t>
            </a: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공기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속에 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0.001%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만 들어 있어도 중독을 일으킨다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또 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0.06%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에서는 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1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시간만 흡입하면 두통을 일으키고 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2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시간이면 실신한다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또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0.1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%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의 경우는 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1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시간 이내에 실신하고 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4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시간이면 사망한다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2.2.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납중독</a:t>
            </a:r>
            <a:endParaRPr lang="en-US" altLang="ko-KR" dirty="0" smtClean="0">
              <a:latin typeface="바탕" pitchFamily="18" charset="-127"/>
              <a:ea typeface="바탕" pitchFamily="18" charset="-127"/>
            </a:endParaRPr>
          </a:p>
          <a:p>
            <a:r>
              <a:rPr lang="en-US" altLang="ko-KR" dirty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2.2.1.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납중독 원인</a:t>
            </a:r>
            <a:endParaRPr lang="en-US" altLang="ko-KR" sz="26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  </a:t>
            </a:r>
            <a:endParaRPr lang="en-US" altLang="ko-KR" sz="2400" dirty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납이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함유된 페인트나 금속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납</a:t>
            </a:r>
            <a:endParaRPr lang="en-US" altLang="ko-KR" sz="2000" dirty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어린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동물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송아지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)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에 다발 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(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이유 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호기심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핥는 버릇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입의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식별력 부족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) </a:t>
            </a:r>
          </a:p>
          <a:p>
            <a:pPr>
              <a:buNone/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반추수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위 구조로 인해 중독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다발</a:t>
            </a:r>
            <a:endParaRPr lang="en-US" altLang="ko-KR" sz="2000" dirty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전위의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산성 물질 작용으로 가용성의 초산 납으로 변한다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. </a:t>
            </a:r>
          </a:p>
          <a:p>
            <a:pPr>
              <a:buNone/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흡입중독도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인정됨 </a:t>
            </a:r>
          </a:p>
          <a:p>
            <a:pPr>
              <a:buNone/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납은 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calcium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과 결합하면 효과 상승 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2.2.2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납중독 증상</a:t>
            </a:r>
            <a:endParaRPr lang="en-US" altLang="ko-KR" sz="2600" dirty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200" dirty="0" smtClean="0">
                <a:latin typeface="바탕" pitchFamily="18" charset="-127"/>
                <a:ea typeface="바탕" pitchFamily="18" charset="-127"/>
              </a:rPr>
              <a:t>① </a:t>
            </a:r>
            <a:r>
              <a:rPr lang="ko-KR" altLang="en-US" sz="2200" dirty="0" err="1">
                <a:latin typeface="바탕" pitchFamily="18" charset="-127"/>
                <a:ea typeface="바탕" pitchFamily="18" charset="-127"/>
              </a:rPr>
              <a:t>급성형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(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송아지 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) : </a:t>
            </a:r>
            <a:r>
              <a:rPr lang="ko-KR" altLang="en-US" sz="2200" dirty="0" err="1">
                <a:latin typeface="바탕" pitchFamily="18" charset="-127"/>
                <a:ea typeface="바탕" pitchFamily="18" charset="-127"/>
              </a:rPr>
              <a:t>보행창랑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200" dirty="0" err="1">
                <a:latin typeface="바탕" pitchFamily="18" charset="-127"/>
                <a:ea typeface="바탕" pitchFamily="18" charset="-127"/>
              </a:rPr>
              <a:t>근진전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이갈기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유연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en-US" altLang="ko-KR" sz="2200" dirty="0" smtClean="0">
                <a:latin typeface="바탕" pitchFamily="18" charset="-127"/>
                <a:ea typeface="바탕" pitchFamily="18" charset="-127"/>
              </a:rPr>
              <a:t>       </a:t>
            </a:r>
            <a:r>
              <a:rPr lang="ko-KR" altLang="en-US" sz="2200" dirty="0" smtClean="0">
                <a:latin typeface="바탕" pitchFamily="18" charset="-127"/>
                <a:ea typeface="바탕" pitchFamily="18" charset="-127"/>
              </a:rPr>
              <a:t>규성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200" dirty="0" err="1">
                <a:latin typeface="바탕" pitchFamily="18" charset="-127"/>
                <a:ea typeface="바탕" pitchFamily="18" charset="-127"/>
              </a:rPr>
              <a:t>눈깜빡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, </a:t>
            </a:r>
          </a:p>
          <a:p>
            <a:pPr>
              <a:buNone/>
            </a:pPr>
            <a:r>
              <a:rPr lang="ko-KR" altLang="en-US" sz="2200" dirty="0" smtClean="0">
                <a:latin typeface="바탕" pitchFamily="18" charset="-127"/>
                <a:ea typeface="바탕" pitchFamily="18" charset="-127"/>
              </a:rPr>
              <a:t>    안구회전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맹목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경부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귀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안면경련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2200" dirty="0" err="1">
                <a:latin typeface="바탕" pitchFamily="18" charset="-127"/>
                <a:ea typeface="바탕" pitchFamily="18" charset="-127"/>
              </a:rPr>
              <a:t>필발증상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) </a:t>
            </a:r>
          </a:p>
          <a:p>
            <a:pPr>
              <a:buNone/>
            </a:pPr>
            <a:r>
              <a:rPr lang="ko-KR" altLang="en-US" sz="2200" dirty="0" smtClean="0">
                <a:latin typeface="바탕" pitchFamily="18" charset="-127"/>
                <a:ea typeface="바탕" pitchFamily="18" charset="-127"/>
              </a:rPr>
              <a:t>    허탈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+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강직성 간대성 경련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동공산대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후궁반장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200" dirty="0" err="1">
                <a:latin typeface="바탕" pitchFamily="18" charset="-127"/>
                <a:ea typeface="바탕" pitchFamily="18" charset="-127"/>
              </a:rPr>
              <a:t>근진전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) </a:t>
            </a:r>
          </a:p>
          <a:p>
            <a:pPr>
              <a:buNone/>
            </a:pPr>
            <a:r>
              <a:rPr lang="ko-KR" altLang="en-US" sz="2200" dirty="0" smtClean="0">
                <a:latin typeface="바탕" pitchFamily="18" charset="-127"/>
                <a:ea typeface="바탕" pitchFamily="18" charset="-127"/>
              </a:rPr>
              <a:t>    호흡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↑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맥박↑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지속적 기립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조광상태 </a:t>
            </a:r>
          </a:p>
          <a:p>
            <a:pPr>
              <a:buNone/>
            </a:pP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② </a:t>
            </a:r>
            <a:r>
              <a:rPr lang="ko-KR" altLang="en-US" sz="2200" dirty="0" err="1">
                <a:latin typeface="바탕" pitchFamily="18" charset="-127"/>
                <a:ea typeface="바탕" pitchFamily="18" charset="-127"/>
              </a:rPr>
              <a:t>아급성형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(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성우 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) :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원기소실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200" dirty="0" err="1">
                <a:latin typeface="바탕" pitchFamily="18" charset="-127"/>
                <a:ea typeface="바탕" pitchFamily="18" charset="-127"/>
              </a:rPr>
              <a:t>식욕절폐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맹목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보행이상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선회운동 </a:t>
            </a:r>
          </a:p>
          <a:p>
            <a:pPr>
              <a:buNone/>
            </a:pPr>
            <a:r>
              <a:rPr lang="ko-KR" altLang="en-US" sz="2200" dirty="0" smtClean="0">
                <a:latin typeface="바탕" pitchFamily="18" charset="-127"/>
                <a:ea typeface="바탕" pitchFamily="18" charset="-127"/>
              </a:rPr>
              <a:t>    초기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-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변비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, 1</a:t>
            </a:r>
            <a:r>
              <a:rPr lang="ko-KR" altLang="en-US" sz="2200" dirty="0" err="1">
                <a:latin typeface="바탕" pitchFamily="18" charset="-127"/>
                <a:ea typeface="바탕" pitchFamily="18" charset="-127"/>
              </a:rPr>
              <a:t>위이완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 </a:t>
            </a:r>
          </a:p>
          <a:p>
            <a:pPr>
              <a:buNone/>
            </a:pPr>
            <a:r>
              <a:rPr lang="ko-KR" altLang="en-US" sz="2200" dirty="0" smtClean="0">
                <a:latin typeface="바탕" pitchFamily="18" charset="-127"/>
                <a:ea typeface="바탕" pitchFamily="18" charset="-127"/>
              </a:rPr>
              <a:t>    후기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-</a:t>
            </a:r>
            <a:r>
              <a:rPr lang="ko-KR" altLang="en-US" sz="2200" dirty="0" err="1">
                <a:latin typeface="바탕" pitchFamily="18" charset="-127"/>
                <a:ea typeface="바탕" pitchFamily="18" charset="-127"/>
              </a:rPr>
              <a:t>악취성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 설사 </a:t>
            </a:r>
          </a:p>
          <a:p>
            <a:pPr>
              <a:buNone/>
            </a:pP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③ 소량씩 장기간 섭취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200" dirty="0" err="1">
                <a:latin typeface="바탕" pitchFamily="18" charset="-127"/>
                <a:ea typeface="바탕" pitchFamily="18" charset="-127"/>
              </a:rPr>
              <a:t>기형자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 출산 </a:t>
            </a:r>
          </a:p>
          <a:p>
            <a:pPr>
              <a:buNone/>
            </a:pPr>
            <a:r>
              <a:rPr lang="en-US" altLang="ko-KR" sz="2200" dirty="0" smtClean="0">
                <a:latin typeface="바탕" pitchFamily="18" charset="-127"/>
                <a:ea typeface="바탕" pitchFamily="18" charset="-127"/>
              </a:rPr>
              <a:t>     :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대사변화로 인해 성장속도 저하</a:t>
            </a:r>
            <a:r>
              <a:rPr lang="en-US" altLang="ko-KR" sz="22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200" dirty="0">
                <a:latin typeface="바탕" pitchFamily="18" charset="-127"/>
                <a:ea typeface="바탕" pitchFamily="18" charset="-127"/>
              </a:rPr>
              <a:t>혈액성상 변화 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    2.2.3.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납중독 치 </a:t>
            </a:r>
            <a:r>
              <a:rPr lang="ko-KR" altLang="en-US" dirty="0" err="1" smtClean="0">
                <a:latin typeface="바탕" pitchFamily="18" charset="-127"/>
                <a:ea typeface="바탕" pitchFamily="18" charset="-127"/>
              </a:rPr>
              <a:t>료</a:t>
            </a:r>
            <a:endParaRPr lang="en-US" altLang="ko-KR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 </a:t>
            </a:r>
            <a:endParaRPr lang="en-US" altLang="ko-KR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①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경련 등 운동기능 </a:t>
            </a:r>
            <a:r>
              <a:rPr lang="ko-KR" altLang="en-US" sz="2000" dirty="0" err="1">
                <a:latin typeface="바탕" pitchFamily="18" charset="-127"/>
                <a:ea typeface="바탕" pitchFamily="18" charset="-127"/>
              </a:rPr>
              <a:t>항진시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: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000" dirty="0" err="1" smtClean="0">
                <a:latin typeface="바탕" pitchFamily="18" charset="-127"/>
                <a:ea typeface="바탕" pitchFamily="18" charset="-127"/>
              </a:rPr>
              <a:t>phenobarbital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sodium(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송아지 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),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  chloral 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hydrate(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성우 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) </a:t>
            </a:r>
          </a:p>
          <a:p>
            <a:pPr>
              <a:buNone/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</a:t>
            </a:r>
          </a:p>
          <a:p>
            <a:pPr>
              <a:buNone/>
            </a:pP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② </a:t>
            </a:r>
            <a:r>
              <a:rPr lang="ko-KR" altLang="en-US" sz="2000" dirty="0" err="1">
                <a:latin typeface="바탕" pitchFamily="18" charset="-127"/>
                <a:ea typeface="바탕" pitchFamily="18" charset="-127"/>
              </a:rPr>
              <a:t>위장내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 성분 배출 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: Mg </a:t>
            </a:r>
            <a:r>
              <a:rPr lang="en-US" altLang="ko-KR" sz="2000" dirty="0" err="1">
                <a:latin typeface="바탕" pitchFamily="18" charset="-127"/>
                <a:ea typeface="바탕" pitchFamily="18" charset="-127"/>
              </a:rPr>
              <a:t>sulphate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경구 투여 → </a:t>
            </a:r>
            <a:r>
              <a:rPr lang="ko-KR" altLang="en-US" sz="2000" dirty="0" err="1">
                <a:latin typeface="바탕" pitchFamily="18" charset="-127"/>
                <a:ea typeface="바탕" pitchFamily="18" charset="-127"/>
              </a:rPr>
              <a:t>납성분을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 불용성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유화물로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형성하여 배출 </a:t>
            </a:r>
          </a:p>
          <a:p>
            <a:pPr>
              <a:buNone/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</a:t>
            </a: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③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체내 흡수성분 배출 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: Ca </a:t>
            </a:r>
            <a:r>
              <a:rPr lang="en-US" altLang="ko-KR" sz="2000" dirty="0" err="1">
                <a:latin typeface="바탕" pitchFamily="18" charset="-127"/>
                <a:ea typeface="바탕" pitchFamily="18" charset="-127"/>
              </a:rPr>
              <a:t>versenate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( EDTA 2Na Ca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의 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20%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용액 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) </a:t>
            </a:r>
          </a:p>
          <a:p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   2.3. </a:t>
            </a:r>
            <a:r>
              <a:rPr lang="ko-KR" altLang="en-US" dirty="0" err="1" smtClean="0">
                <a:latin typeface="바탕" pitchFamily="18" charset="-127"/>
                <a:ea typeface="바탕" pitchFamily="18" charset="-127"/>
              </a:rPr>
              <a:t>몰리브덴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중독</a:t>
            </a:r>
            <a:endParaRPr lang="en-US" altLang="ko-KR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        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2.3.1. </a:t>
            </a:r>
            <a:r>
              <a:rPr lang="ko-KR" altLang="en-US" sz="2600" dirty="0" err="1" smtClean="0">
                <a:latin typeface="바탕" pitchFamily="18" charset="-127"/>
                <a:ea typeface="바탕" pitchFamily="18" charset="-127"/>
              </a:rPr>
              <a:t>몰리브덴중독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 원인</a:t>
            </a:r>
            <a:endParaRPr lang="en-US" altLang="ko-KR" sz="26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 </a:t>
            </a:r>
            <a:endParaRPr lang="en-US" altLang="ko-KR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몰리브덴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(Mo)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의 함유량이 높은 토양이나 광산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제련소근처의 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몰리브</a:t>
            </a: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덴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오염지대에서 자란 목초를 다량 급여함에 의해 일어난다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.</a:t>
            </a:r>
          </a:p>
          <a:p>
            <a:pPr>
              <a:buNone/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몰리브덴은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미량 무기물인 구리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(Cu)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의 체내 이용을 방해하여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구리</a:t>
            </a: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(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Cu) </a:t>
            </a:r>
            <a:r>
              <a:rPr lang="ko-KR" altLang="en-US" sz="2000" dirty="0" err="1">
                <a:latin typeface="바탕" pitchFamily="18" charset="-127"/>
                <a:ea typeface="바탕" pitchFamily="18" charset="-127"/>
              </a:rPr>
              <a:t>핍증상을</a:t>
            </a:r>
            <a:r>
              <a:rPr lang="ko-KR" altLang="en-US" sz="2000" dirty="0">
                <a:latin typeface="바탕" pitchFamily="18" charset="-127"/>
                <a:ea typeface="바탕" pitchFamily="18" charset="-127"/>
              </a:rPr>
              <a:t> 나타내게 한다</a:t>
            </a: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.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971</Words>
  <Application>Microsoft Office PowerPoint</Application>
  <PresentationFormat>화면 슬라이드 쇼(4:3)</PresentationFormat>
  <Paragraphs>126</Paragraphs>
  <Slides>18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19" baseType="lpstr">
      <vt:lpstr>Office 테마</vt:lpstr>
      <vt:lpstr>동물영양학및 실습</vt:lpstr>
      <vt:lpstr>목     차</vt:lpstr>
      <vt:lpstr>1. 무기물이란 ? </vt:lpstr>
      <vt:lpstr>2. 중독무기물의 종류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동물영양학및 실습</dc:title>
  <dc:creator>sec</dc:creator>
  <cp:lastModifiedBy>sec</cp:lastModifiedBy>
  <cp:revision>6</cp:revision>
  <dcterms:created xsi:type="dcterms:W3CDTF">2009-12-01T01:40:19Z</dcterms:created>
  <dcterms:modified xsi:type="dcterms:W3CDTF">2009-12-01T02:27:13Z</dcterms:modified>
</cp:coreProperties>
</file>