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3" r:id="rId3"/>
    <p:sldId id="256" r:id="rId4"/>
    <p:sldId id="260" r:id="rId5"/>
    <p:sldId id="257" r:id="rId6"/>
    <p:sldId id="261" r:id="rId7"/>
    <p:sldId id="258" r:id="rId8"/>
    <p:sldId id="262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2571745"/>
            <a:ext cx="7772400" cy="1000133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00100" y="3929066"/>
            <a:ext cx="7129490" cy="1143008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72264" y="635635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BCBF347F-0781-4942-A144-1D27C27F1AA0}" type="datetimeFigureOut">
              <a:rPr lang="ko-KR" altLang="en-US" smtClean="0"/>
              <a:pPr/>
              <a:t>2009-11-24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28596" y="6356351"/>
            <a:ext cx="2214578" cy="365125"/>
          </a:xfrm>
        </p:spPr>
        <p:txBody>
          <a:bodyPr/>
          <a:lstStyle>
            <a:lvl1pPr algn="l">
              <a:defRPr/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438532" y="635635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98EB2270-A58A-4B8C-BA1E-55C4DD7A167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12" name="직선 연결선 11"/>
          <p:cNvCxnSpPr/>
          <p:nvPr/>
        </p:nvCxnSpPr>
        <p:spPr>
          <a:xfrm>
            <a:off x="1285852" y="3643314"/>
            <a:ext cx="6500858" cy="1588"/>
          </a:xfrm>
          <a:prstGeom prst="line">
            <a:avLst/>
          </a:prstGeom>
          <a:noFill/>
          <a:ln w="38100" cap="rnd" cmpd="sng" algn="ctr">
            <a:solidFill>
              <a:schemeClr val="tx2">
                <a:shade val="75000"/>
              </a:scheme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115328" cy="45259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347F-0781-4942-A144-1D27C27F1AA0}" type="datetimeFigureOut">
              <a:rPr lang="ko-KR" altLang="en-US" smtClean="0"/>
              <a:pPr/>
              <a:t>2009-11-24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B2270-A58A-4B8C-BA1E-55C4DD7A167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072330" y="785795"/>
            <a:ext cx="928694" cy="5494340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0034" y="1071546"/>
            <a:ext cx="6472254" cy="5143538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347F-0781-4942-A144-1D27C27F1AA0}" type="datetimeFigureOut">
              <a:rPr lang="ko-KR" altLang="en-US" smtClean="0"/>
              <a:pPr/>
              <a:t>2009-11-24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B2270-A58A-4B8C-BA1E-55C4DD7A167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6829444" cy="928686"/>
          </a:xfrm>
        </p:spPr>
        <p:txBody>
          <a:bodyPr/>
          <a:lstStyle>
            <a:lvl1pPr>
              <a:defRPr sz="40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347F-0781-4942-A144-1D27C27F1AA0}" type="datetimeFigureOut">
              <a:rPr lang="ko-KR" altLang="en-US" smtClean="0"/>
              <a:pPr/>
              <a:t>2009-11-24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B2270-A58A-4B8C-BA1E-55C4DD7A167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500034" y="1357298"/>
            <a:ext cx="6786610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3786190"/>
            <a:ext cx="8286808" cy="857256"/>
          </a:xfrm>
        </p:spPr>
        <p:txBody>
          <a:bodyPr anchor="ctr"/>
          <a:lstStyle>
            <a:lvl1pPr algn="l">
              <a:defRPr sz="44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857760"/>
            <a:ext cx="8215370" cy="1214446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347F-0781-4942-A144-1D27C27F1AA0}" type="datetimeFigureOut">
              <a:rPr lang="ko-KR" altLang="en-US" smtClean="0"/>
              <a:pPr/>
              <a:t>2009-11-24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B2270-A58A-4B8C-BA1E-55C4DD7A167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8" name="직선 연결선 7"/>
          <p:cNvCxnSpPr/>
          <p:nvPr/>
        </p:nvCxnSpPr>
        <p:spPr>
          <a:xfrm flipV="1">
            <a:off x="513495" y="4714884"/>
            <a:ext cx="8201909" cy="29261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347F-0781-4942-A144-1D27C27F1AA0}" type="datetimeFigureOut">
              <a:rPr lang="ko-KR" altLang="en-US" smtClean="0"/>
              <a:pPr/>
              <a:t>2009-11-24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B2270-A58A-4B8C-BA1E-55C4DD7A167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5354646"/>
            <a:ext cx="4041648" cy="639762"/>
          </a:xfrm>
          <a:prstGeom prst="roundRect">
            <a:avLst>
              <a:gd name="adj" fmla="val 0"/>
            </a:avLst>
          </a:prstGeom>
          <a:noFill/>
          <a:ln w="19050">
            <a:noFill/>
            <a:prstDash val="sysDot"/>
          </a:ln>
          <a:scene3d>
            <a:camera prst="orthographicFront"/>
            <a:lightRig rig="threePt" dir="t"/>
          </a:scene3d>
          <a:sp3d>
            <a:contourClr>
              <a:schemeClr val="tx2"/>
            </a:contourClr>
          </a:sp3d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600" b="1"/>
            </a:lvl4pPr>
            <a:lvl5pPr marL="1828800" indent="0" algn="ctr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0034" y="1571612"/>
            <a:ext cx="4040188" cy="3786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87860" y="5357826"/>
            <a:ext cx="4041648" cy="639762"/>
          </a:xfrm>
          <a:prstGeom prst="roundRect">
            <a:avLst>
              <a:gd name="adj" fmla="val 0"/>
            </a:avLst>
          </a:prstGeom>
          <a:noFill/>
          <a:ln w="19050">
            <a:noFill/>
            <a:prstDash val="sysDot"/>
          </a:ln>
          <a:scene3d>
            <a:camera prst="orthographicFront"/>
            <a:lightRig rig="threePt" dir="t"/>
          </a:scene3d>
          <a:sp3d>
            <a:contourClr>
              <a:schemeClr val="tx2"/>
            </a:contourClr>
          </a:sp3d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600" b="1"/>
            </a:lvl4pPr>
            <a:lvl5pPr marL="1828800" indent="0" algn="ctr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87860" y="1571612"/>
            <a:ext cx="4041775" cy="3786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347F-0781-4942-A144-1D27C27F1AA0}" type="datetimeFigureOut">
              <a:rPr lang="ko-KR" altLang="en-US" smtClean="0"/>
              <a:pPr/>
              <a:t>2009-11-24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B2270-A58A-4B8C-BA1E-55C4DD7A167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11" name="직선 연결선 10"/>
          <p:cNvCxnSpPr/>
          <p:nvPr/>
        </p:nvCxnSpPr>
        <p:spPr>
          <a:xfrm>
            <a:off x="500034" y="6215082"/>
            <a:ext cx="8143932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347F-0781-4942-A144-1D27C27F1AA0}" type="datetimeFigureOut">
              <a:rPr lang="ko-KR" altLang="en-US" smtClean="0"/>
              <a:pPr/>
              <a:t>2009-11-24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B2270-A58A-4B8C-BA1E-55C4DD7A167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347F-0781-4942-A144-1D27C27F1AA0}" type="datetimeFigureOut">
              <a:rPr lang="ko-KR" altLang="en-US" smtClean="0"/>
              <a:pPr/>
              <a:t>2009-11-24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B2270-A58A-4B8C-BA1E-55C4DD7A167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357299"/>
            <a:ext cx="7572428" cy="3643339"/>
          </a:xfrm>
        </p:spPr>
        <p:txBody>
          <a:bodyPr/>
          <a:lstStyle>
            <a:lvl1pPr>
              <a:defRPr sz="24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7643866" cy="642942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114" y="5072074"/>
            <a:ext cx="8151852" cy="10540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347F-0781-4942-A144-1D27C27F1AA0}" type="datetimeFigureOut">
              <a:rPr lang="ko-KR" altLang="en-US" smtClean="0"/>
              <a:pPr/>
              <a:t>2009-11-24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B2270-A58A-4B8C-BA1E-55C4DD7A167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9" name="직선 연결선 8"/>
          <p:cNvCxnSpPr/>
          <p:nvPr/>
        </p:nvCxnSpPr>
        <p:spPr>
          <a:xfrm>
            <a:off x="500034" y="1214422"/>
            <a:ext cx="7572428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3042" y="428604"/>
            <a:ext cx="4500594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500298" y="5500702"/>
            <a:ext cx="5214974" cy="714380"/>
          </a:xfrm>
        </p:spPr>
        <p:txBody>
          <a:bodyPr/>
          <a:lstStyle>
            <a:lvl1pPr marL="0" indent="0" algn="l">
              <a:buNone/>
              <a:defRPr sz="1400"/>
            </a:lvl1pPr>
            <a:lvl2pPr marL="457200" indent="0" algn="l">
              <a:buNone/>
              <a:defRPr sz="1200"/>
            </a:lvl2pPr>
            <a:lvl3pPr marL="914400" indent="0" algn="l">
              <a:buNone/>
              <a:defRPr sz="10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347F-0781-4942-A144-1D27C27F1AA0}" type="datetimeFigureOut">
              <a:rPr lang="ko-KR" altLang="en-US" smtClean="0"/>
              <a:pPr/>
              <a:t>2009-11-24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B2270-A58A-4B8C-BA1E-55C4DD7A167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2" name="그림 개체 틀 11"/>
          <p:cNvSpPr>
            <a:spLocks noGrp="1"/>
          </p:cNvSpPr>
          <p:nvPr>
            <p:ph type="pic" sz="quarter" idx="1"/>
          </p:nvPr>
        </p:nvSpPr>
        <p:spPr>
          <a:xfrm>
            <a:off x="1785918" y="1000108"/>
            <a:ext cx="5857875" cy="4429125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bg2">
              <a:shade val="50000"/>
            </a:schemeClr>
          </a:solidFill>
          <a:ln w="76200">
            <a:solidFill>
              <a:schemeClr val="bg2">
                <a:tint val="60000"/>
              </a:schemeClr>
            </a:solidFill>
          </a:ln>
        </p:spPr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6829444" cy="85724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85804" y="1500174"/>
            <a:ext cx="8229600" cy="462599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572264" y="6357958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BCBF347F-0781-4942-A144-1D27C27F1AA0}" type="datetimeFigureOut">
              <a:rPr lang="ko-KR" altLang="en-US" smtClean="0"/>
              <a:pPr/>
              <a:t>2009-11-24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61954" y="6356351"/>
            <a:ext cx="2681286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143372" y="6356351"/>
            <a:ext cx="1114404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98EB2270-A58A-4B8C-BA1E-55C4DD7A167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b="0" kern="1200"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5400000" scaled="1"/>
            <a:tileRect/>
          </a:gradFill>
          <a:effectLst>
            <a:innerShdw blurRad="50800" dist="50800" dir="13500000">
              <a:srgbClr val="000000">
                <a:alpha val="80000"/>
              </a:srgbClr>
            </a:innerShdw>
          </a:effectLst>
          <a:latin typeface="+mj-ea"/>
          <a:ea typeface="+mj-ea"/>
          <a:cs typeface="HY견고딕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õ"/>
        <a:defRPr kumimoji="0" sz="3200" kern="1200">
          <a:solidFill>
            <a:schemeClr val="tx1"/>
          </a:solidFill>
          <a:latin typeface="+mn-ea"/>
          <a:ea typeface="+mn-ea"/>
          <a:cs typeface="맑은 고딕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/>
        </a:buClr>
        <a:buSzPct val="90000"/>
        <a:buFont typeface="Wingdings 2"/>
        <a:buChar char="â"/>
        <a:defRPr kumimoji="0" sz="2800" kern="1200">
          <a:solidFill>
            <a:schemeClr val="tx1"/>
          </a:solidFill>
          <a:latin typeface="+mn-ea"/>
          <a:ea typeface="+mn-ea"/>
          <a:cs typeface="맑은 고딕"/>
        </a:defRPr>
      </a:lvl2pPr>
      <a:lvl3pPr marL="1143000" indent="-22860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 2"/>
        <a:buChar char="Ý"/>
        <a:defRPr kumimoji="0" sz="2400" kern="1200">
          <a:solidFill>
            <a:schemeClr val="tx1"/>
          </a:solidFill>
          <a:latin typeface="+mn-ea"/>
          <a:ea typeface="+mn-ea"/>
          <a:cs typeface="맑은 고딕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 2"/>
        <a:buChar char="×"/>
        <a:defRPr kumimoji="0" sz="2200" kern="1200">
          <a:solidFill>
            <a:schemeClr val="tx1"/>
          </a:solidFill>
          <a:latin typeface="+mn-ea"/>
          <a:ea typeface="+mn-ea"/>
          <a:cs typeface="맑은 고딕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 2"/>
        <a:buChar char="Ð"/>
        <a:defRPr kumimoji="0" sz="2000" kern="1200">
          <a:solidFill>
            <a:schemeClr val="tx1"/>
          </a:solidFill>
          <a:latin typeface="+mn-ea"/>
          <a:ea typeface="+mn-ea"/>
          <a:cs typeface="맑은 고딕"/>
        </a:defRPr>
      </a:lvl5pPr>
      <a:lvl6pPr marL="2514600" indent="-228600" algn="l" rtl="0" eaLnBrk="1" latinLnBrk="1" hangingPunct="1">
        <a:spcBef>
          <a:spcPct val="20000"/>
        </a:spcBef>
        <a:buClr>
          <a:schemeClr val="accent4">
            <a:tint val="60000"/>
          </a:schemeClr>
        </a:buClr>
        <a:buSzPct val="60000"/>
        <a:buFont typeface="Wingdings 2"/>
        <a:buChar char="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SzPct val="50000"/>
        <a:buFont typeface="Wingdings 2"/>
        <a:buChar char="Ý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3">
            <a:tint val="60000"/>
          </a:schemeClr>
        </a:buClr>
        <a:buSzPct val="50000"/>
        <a:buFont typeface="Wingdings 2"/>
        <a:buChar char="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50000"/>
        <a:buFont typeface="Wingdings 2"/>
        <a:buChar char="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daum.net/bluecoca/10011740" TargetMode="External"/><Relationship Id="rId2" Type="http://schemas.openxmlformats.org/officeDocument/2006/relationships/hyperlink" Target="http://blog.paran.com/thorby/1285975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.naver.com/rhrhektzja?Redirect=Log&amp;logNo=10002328533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357158" y="1142984"/>
            <a:ext cx="8143932" cy="2805122"/>
          </a:xfrm>
        </p:spPr>
        <p:txBody>
          <a:bodyPr>
            <a:noAutofit/>
          </a:bodyPr>
          <a:lstStyle/>
          <a:p>
            <a:r>
              <a:rPr lang="en-US" altLang="ko-KR" sz="4000" dirty="0" smtClean="0"/>
              <a:t>Standard bred </a:t>
            </a:r>
            <a:r>
              <a:rPr lang="ko-KR" altLang="en-US" sz="4000" dirty="0" smtClean="0"/>
              <a:t>스탠드 </a:t>
            </a:r>
            <a:r>
              <a:rPr lang="ko-KR" altLang="en-US" sz="4000" dirty="0" err="1" smtClean="0"/>
              <a:t>브레드종</a:t>
            </a:r>
            <a:endParaRPr lang="ko-KR" altLang="en-US" sz="4000" dirty="0"/>
          </a:p>
        </p:txBody>
      </p:sp>
      <p:sp>
        <p:nvSpPr>
          <p:cNvPr id="5" name="텍스트 개체 틀 4"/>
          <p:cNvSpPr>
            <a:spLocks noGrp="1"/>
          </p:cNvSpPr>
          <p:nvPr>
            <p:ph type="subTitle" idx="1"/>
          </p:nvPr>
        </p:nvSpPr>
        <p:spPr>
          <a:xfrm>
            <a:off x="2286000" y="4143380"/>
            <a:ext cx="6858000" cy="2000264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                      20537992</a:t>
            </a:r>
          </a:p>
          <a:p>
            <a:r>
              <a:rPr lang="ko-KR" altLang="en-US" sz="3200" dirty="0" smtClean="0"/>
              <a:t>                          박경태</a:t>
            </a:r>
            <a:endParaRPr lang="ko-KR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Standard bred(</a:t>
            </a:r>
            <a:r>
              <a:rPr lang="ko-KR" altLang="en-US" dirty="0" smtClean="0"/>
              <a:t>스탠드 </a:t>
            </a:r>
            <a:r>
              <a:rPr lang="ko-KR" altLang="en-US" dirty="0" err="1" smtClean="0"/>
              <a:t>브레드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1.   </a:t>
            </a:r>
            <a:r>
              <a:rPr lang="ko-KR" altLang="en-US" dirty="0" smtClean="0"/>
              <a:t>역사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2.   </a:t>
            </a:r>
            <a:r>
              <a:rPr lang="ko-KR" altLang="en-US" dirty="0" smtClean="0"/>
              <a:t>개요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3.   </a:t>
            </a:r>
            <a:r>
              <a:rPr lang="ko-KR" altLang="en-US" dirty="0" smtClean="0"/>
              <a:t>특성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4.   </a:t>
            </a:r>
            <a:r>
              <a:rPr lang="ko-KR" altLang="en-US" dirty="0" smtClean="0"/>
              <a:t>도입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5.   </a:t>
            </a:r>
            <a:r>
              <a:rPr lang="ko-KR" altLang="en-US" dirty="0" smtClean="0"/>
              <a:t>출처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57200" y="357166"/>
            <a:ext cx="7543824" cy="928686"/>
          </a:xfrm>
        </p:spPr>
        <p:txBody>
          <a:bodyPr>
            <a:normAutofit fontScale="90000"/>
          </a:bodyPr>
          <a:lstStyle/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1.</a:t>
            </a:r>
            <a:r>
              <a:rPr lang="ko-KR" altLang="en-US" b="1" dirty="0" smtClean="0"/>
              <a:t>역사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500" b="1" dirty="0" smtClean="0"/>
              <a:t>Standard </a:t>
            </a:r>
            <a:r>
              <a:rPr lang="en-US" altLang="ko-KR" sz="2500" b="1" dirty="0" smtClean="0"/>
              <a:t>bred </a:t>
            </a:r>
            <a:r>
              <a:rPr lang="ko-KR" altLang="en-US" sz="2500" b="1" dirty="0" smtClean="0"/>
              <a:t>는 조상인 서러브레드의 형상을 닮았는데 평균 </a:t>
            </a:r>
            <a:r>
              <a:rPr lang="en-US" altLang="ko-KR" sz="2500" b="1" dirty="0" smtClean="0"/>
              <a:t>154.4cm</a:t>
            </a:r>
            <a:r>
              <a:rPr lang="ko-KR" altLang="en-US" sz="2500" b="1" dirty="0" smtClean="0"/>
              <a:t>정도 이며 몸통이 긴 편이다</a:t>
            </a:r>
            <a:r>
              <a:rPr lang="en-US" altLang="ko-KR" sz="2500" b="1" dirty="0" smtClean="0"/>
              <a:t>.</a:t>
            </a:r>
          </a:p>
          <a:p>
            <a:pPr>
              <a:buNone/>
            </a:pPr>
            <a:r>
              <a:rPr lang="en-US" altLang="ko-KR" sz="2500" b="1" dirty="0"/>
              <a:t> </a:t>
            </a:r>
            <a:r>
              <a:rPr lang="en-US" altLang="ko-KR" sz="2500" b="1" dirty="0" smtClean="0"/>
              <a:t> Standard bred</a:t>
            </a:r>
            <a:r>
              <a:rPr lang="ko-KR" altLang="en-US" sz="2500" b="1" dirty="0" smtClean="0"/>
              <a:t>는 마차용 말 중 가장빠른말이다</a:t>
            </a:r>
            <a:r>
              <a:rPr lang="en-US" altLang="ko-KR" sz="2500" b="1" dirty="0" smtClean="0"/>
              <a:t>.</a:t>
            </a:r>
          </a:p>
          <a:p>
            <a:pPr>
              <a:buNone/>
            </a:pPr>
            <a:r>
              <a:rPr lang="en-US" altLang="ko-KR" sz="2500" b="1" dirty="0" smtClean="0"/>
              <a:t>   1800</a:t>
            </a:r>
            <a:r>
              <a:rPr lang="ko-KR" altLang="en-US" sz="2500" b="1" dirty="0" smtClean="0"/>
              <a:t>년 초 마차 경부에 빠져있던 미국 에</a:t>
            </a:r>
            <a:r>
              <a:rPr lang="en-US" altLang="ko-KR" sz="2500" b="1" dirty="0" smtClean="0"/>
              <a:t>Morgan</a:t>
            </a:r>
            <a:r>
              <a:rPr lang="ko-KR" altLang="en-US" sz="2500" b="1" dirty="0" smtClean="0"/>
              <a:t>의 시대라고</a:t>
            </a:r>
            <a:r>
              <a:rPr lang="en-US" altLang="ko-KR" sz="2500" b="1" dirty="0" smtClean="0"/>
              <a:t> </a:t>
            </a:r>
            <a:r>
              <a:rPr lang="ko-KR" altLang="en-US" sz="2500" b="1" dirty="0" smtClean="0"/>
              <a:t>할 정도 였지만 </a:t>
            </a:r>
            <a:r>
              <a:rPr lang="en-US" altLang="ko-KR" sz="2500" b="1" dirty="0" smtClean="0"/>
              <a:t>1849</a:t>
            </a:r>
            <a:r>
              <a:rPr lang="ko-KR" altLang="en-US" sz="2500" b="1" dirty="0" smtClean="0"/>
              <a:t>년 </a:t>
            </a:r>
            <a:r>
              <a:rPr lang="en-US" altLang="ko-KR" sz="2500" b="1" dirty="0" smtClean="0"/>
              <a:t>Standard bred</a:t>
            </a:r>
            <a:r>
              <a:rPr lang="ko-KR" altLang="en-US" sz="2500" b="1" dirty="0" smtClean="0"/>
              <a:t>종의 모 부 </a:t>
            </a:r>
            <a:r>
              <a:rPr lang="en-US" altLang="ko-KR" sz="2500" b="1" dirty="0" smtClean="0"/>
              <a:t>(foundation sire) hambletonian10 </a:t>
            </a:r>
            <a:r>
              <a:rPr lang="ko-KR" altLang="en-US" sz="2500" b="1" dirty="0" smtClean="0"/>
              <a:t>탄생하며 이를 바꿔 놓았다</a:t>
            </a:r>
            <a:r>
              <a:rPr lang="en-US" altLang="ko-KR" sz="2500" b="1" dirty="0" smtClean="0"/>
              <a:t>.</a:t>
            </a:r>
          </a:p>
          <a:p>
            <a:pPr>
              <a:buNone/>
            </a:pPr>
            <a:r>
              <a:rPr lang="ko-KR" altLang="en-US" sz="2500" b="1" dirty="0" smtClean="0"/>
              <a:t>   이 종의 이름은 등록 대상의 조건</a:t>
            </a:r>
            <a:r>
              <a:rPr lang="en-US" altLang="ko-KR" sz="2500" b="1" dirty="0" smtClean="0"/>
              <a:t>(standard)</a:t>
            </a:r>
            <a:r>
              <a:rPr lang="ko-KR" altLang="en-US" sz="2500" b="1" dirty="0" smtClean="0"/>
              <a:t>때문에 붙어졌으며 조건은 속력이나 족보로 </a:t>
            </a:r>
            <a:r>
              <a:rPr lang="en-US" altLang="ko-KR" sz="2500" b="1" dirty="0" smtClean="0"/>
              <a:t>(breeding)</a:t>
            </a:r>
            <a:r>
              <a:rPr lang="ko-KR" altLang="en-US" sz="2500" b="1" dirty="0" smtClean="0"/>
              <a:t>로 결정되었다</a:t>
            </a:r>
            <a:r>
              <a:rPr lang="en-US" altLang="ko-KR" sz="2500" b="1" dirty="0" smtClean="0"/>
              <a:t>.</a:t>
            </a:r>
          </a:p>
          <a:p>
            <a:pPr>
              <a:buNone/>
            </a:pPr>
            <a:endParaRPr lang="ko-KR" altLang="en-US" sz="25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개요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원산지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미국 </a:t>
            </a:r>
            <a:r>
              <a:rPr lang="en-US" altLang="ko-KR" dirty="0" smtClean="0"/>
              <a:t>(</a:t>
            </a:r>
            <a:r>
              <a:rPr lang="ko-KR" altLang="en-US" dirty="0" smtClean="0"/>
              <a:t>교잡종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   Norfolk trotter</a:t>
            </a:r>
            <a:r>
              <a:rPr lang="ko-KR" altLang="en-US" dirty="0" smtClean="0"/>
              <a:t>종</a:t>
            </a:r>
            <a:r>
              <a:rPr lang="en-US" altLang="ko-KR" dirty="0" smtClean="0"/>
              <a:t>,hackney</a:t>
            </a:r>
            <a:r>
              <a:rPr lang="ko-KR" altLang="en-US" dirty="0" smtClean="0"/>
              <a:t>종</a:t>
            </a:r>
            <a:r>
              <a:rPr lang="en-US" altLang="ko-KR" dirty="0" smtClean="0"/>
              <a:t>,Arab</a:t>
            </a:r>
            <a:r>
              <a:rPr lang="ko-KR" altLang="en-US" dirty="0" smtClean="0"/>
              <a:t>종</a:t>
            </a:r>
            <a:r>
              <a:rPr lang="en-US" altLang="ko-KR" dirty="0" smtClean="0"/>
              <a:t>,bard</a:t>
            </a:r>
            <a:r>
              <a:rPr lang="ko-KR" altLang="en-US" dirty="0" smtClean="0"/>
              <a:t>종</a:t>
            </a:r>
            <a:r>
              <a:rPr lang="en-US" altLang="ko-KR" dirty="0" smtClean="0"/>
              <a:t>,Morgan</a:t>
            </a:r>
            <a:r>
              <a:rPr lang="ko-KR" altLang="en-US" dirty="0" smtClean="0"/>
              <a:t>종</a:t>
            </a:r>
            <a:r>
              <a:rPr lang="en-US" altLang="ko-KR" dirty="0" smtClean="0"/>
              <a:t>,Thoroughbred</a:t>
            </a:r>
            <a:r>
              <a:rPr lang="ko-KR" altLang="en-US" dirty="0" smtClean="0"/>
              <a:t>종</a:t>
            </a:r>
            <a:endParaRPr lang="en-US" altLang="ko-KR" dirty="0" smtClean="0"/>
          </a:p>
          <a:p>
            <a:r>
              <a:rPr lang="ko-KR" altLang="en-US" dirty="0" smtClean="0"/>
              <a:t>몸무게 </a:t>
            </a:r>
            <a:r>
              <a:rPr lang="en-US" altLang="ko-KR" dirty="0" smtClean="0"/>
              <a:t>: 410 ~ 450 kg</a:t>
            </a:r>
          </a:p>
          <a:p>
            <a:r>
              <a:rPr lang="ko-KR" altLang="en-US" dirty="0" smtClean="0"/>
              <a:t>어깨 높이 </a:t>
            </a:r>
            <a:r>
              <a:rPr lang="en-US" altLang="ko-KR" dirty="0" smtClean="0"/>
              <a:t>: 152 ~ 163 cm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Standard bred(</a:t>
            </a:r>
            <a:r>
              <a:rPr lang="ko-KR" altLang="en-US" dirty="0" smtClean="0"/>
              <a:t>스탠더드 </a:t>
            </a:r>
            <a:r>
              <a:rPr lang="ko-KR" altLang="en-US" dirty="0" err="1" smtClean="0"/>
              <a:t>브레드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half" idx="2"/>
          </p:nvPr>
        </p:nvSpPr>
        <p:spPr>
          <a:xfrm>
            <a:off x="3857620" y="5500702"/>
            <a:ext cx="3857652" cy="714380"/>
          </a:xfrm>
        </p:spPr>
        <p:txBody>
          <a:bodyPr>
            <a:normAutofit/>
          </a:bodyPr>
          <a:lstStyle/>
          <a:p>
            <a:r>
              <a:rPr lang="en-US" altLang="ko-KR" sz="1510" b="1" dirty="0" smtClean="0"/>
              <a:t>                           http</a:t>
            </a:r>
            <a:r>
              <a:rPr lang="en-US" altLang="ko-KR" sz="1510" b="1" dirty="0" smtClean="0"/>
              <a:t>://kr.blog.yahoo.com/lok1480/4258</a:t>
            </a:r>
            <a:endParaRPr lang="ko-KR" altLang="en-US" sz="1510" b="1" dirty="0"/>
          </a:p>
        </p:txBody>
      </p:sp>
      <p:pic>
        <p:nvPicPr>
          <p:cNvPr id="7" name="그림 개체 틀 6" descr="말사진.jpg"/>
          <p:cNvPicPr>
            <a:picLocks noGrp="1" noChangeAspect="1"/>
          </p:cNvPicPr>
          <p:nvPr>
            <p:ph type="pic" sz="quarter" idx="1"/>
          </p:nvPr>
        </p:nvPicPr>
        <p:blipFill>
          <a:blip r:embed="rId2"/>
          <a:srcRect t="5253" b="5253"/>
          <a:stretch>
            <a:fillRect/>
          </a:stretch>
        </p:blipFill>
        <p:spPr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특성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/>
              <a:t>힘이 세고 참을성이 많다</a:t>
            </a:r>
            <a:r>
              <a:rPr lang="en-US" altLang="ko-KR" b="1" dirty="0" smtClean="0"/>
              <a:t>.</a:t>
            </a:r>
          </a:p>
          <a:p>
            <a:r>
              <a:rPr lang="ko-KR" altLang="en-US" b="1" dirty="0" smtClean="0"/>
              <a:t>몸통이 길고 주로 적갈색이 많다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갈색 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검은색 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회색 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밤색 </a:t>
            </a:r>
            <a:r>
              <a:rPr lang="en-US" altLang="ko-KR" b="1" dirty="0" smtClean="0"/>
              <a:t>)</a:t>
            </a:r>
          </a:p>
          <a:p>
            <a:r>
              <a:rPr lang="ko-KR" altLang="en-US" b="1" dirty="0" smtClean="0"/>
              <a:t>서러 </a:t>
            </a:r>
            <a:r>
              <a:rPr lang="ko-KR" altLang="en-US" b="1" dirty="0" err="1" smtClean="0"/>
              <a:t>브레드</a:t>
            </a:r>
            <a:r>
              <a:rPr lang="ko-KR" altLang="en-US" b="1" dirty="0" smtClean="0"/>
              <a:t> 보다 작고 늑골은 더 납작하고 뼈가 더 무겁다</a:t>
            </a:r>
            <a:r>
              <a:rPr lang="en-US" altLang="ko-KR" b="1" dirty="0" smtClean="0"/>
              <a:t>.</a:t>
            </a:r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endParaRPr lang="ko-KR" altLang="en-US" b="1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457200" y="357166"/>
            <a:ext cx="7472386" cy="928686"/>
          </a:xfrm>
        </p:spPr>
        <p:txBody>
          <a:bodyPr>
            <a:normAutofit fontScale="90000"/>
          </a:bodyPr>
          <a:lstStyle/>
          <a:p>
            <a:r>
              <a:rPr lang="en-US" altLang="ko-KR" sz="3600" b="1" dirty="0" smtClean="0"/>
              <a:t>4.Standard </a:t>
            </a:r>
            <a:r>
              <a:rPr lang="en-US" altLang="ko-KR" sz="3600" b="1" dirty="0" smtClean="0"/>
              <a:t>bred(</a:t>
            </a:r>
            <a:r>
              <a:rPr lang="ko-KR" altLang="en-US" sz="3600" b="1" dirty="0" smtClean="0"/>
              <a:t>스탠드 </a:t>
            </a:r>
            <a:r>
              <a:rPr lang="ko-KR" altLang="en-US" sz="3600" b="1" dirty="0" err="1" smtClean="0"/>
              <a:t>브레드</a:t>
            </a:r>
            <a:r>
              <a:rPr lang="en-US" altLang="ko-KR" sz="3600" b="1" dirty="0" smtClean="0"/>
              <a:t>)</a:t>
            </a:r>
            <a:r>
              <a:rPr lang="ko-KR" altLang="en-US" sz="3600" b="1" dirty="0" smtClean="0"/>
              <a:t>도입</a:t>
            </a:r>
            <a:endParaRPr lang="ko-KR" altLang="en-US" sz="3600" b="1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800" b="1" dirty="0" smtClean="0"/>
              <a:t>19</a:t>
            </a:r>
            <a:r>
              <a:rPr lang="ko-KR" altLang="en-US" sz="2800" b="1" dirty="0" smtClean="0"/>
              <a:t>세기 미국에서 개량한 품종</a:t>
            </a:r>
            <a:endParaRPr lang="en-US" altLang="ko-KR" sz="2800" b="1" dirty="0" smtClean="0"/>
          </a:p>
          <a:p>
            <a:r>
              <a:rPr lang="ko-KR" altLang="en-US" sz="2800" b="1" dirty="0" smtClean="0"/>
              <a:t>속보로 </a:t>
            </a:r>
            <a:r>
              <a:rPr lang="ko-KR" altLang="en-US" sz="2800" b="1" dirty="0" smtClean="0"/>
              <a:t>빠르게 달리는 말과 측 대 보로 빠르게 걷는 말을 생산하기 위해 모건 이라는 종과 교잡시킴</a:t>
            </a:r>
            <a:endParaRPr lang="en-US" altLang="ko-KR" sz="2800" b="1" dirty="0" smtClean="0"/>
          </a:p>
          <a:p>
            <a:r>
              <a:rPr lang="ko-KR" altLang="en-US" sz="2800" b="1" dirty="0" smtClean="0"/>
              <a:t>원종 마는 미국의 서러브레드</a:t>
            </a:r>
            <a:r>
              <a:rPr lang="en-US" altLang="ko-KR" sz="2800" b="1" dirty="0" smtClean="0"/>
              <a:t>(thoroughbred)</a:t>
            </a:r>
            <a:r>
              <a:rPr lang="ko-KR" altLang="en-US" sz="2800" b="1" dirty="0" smtClean="0"/>
              <a:t>종인 메신저</a:t>
            </a:r>
            <a:r>
              <a:rPr lang="en-US" altLang="ko-KR" sz="2800" b="1" dirty="0" smtClean="0"/>
              <a:t>(messenger)</a:t>
            </a:r>
            <a:r>
              <a:rPr lang="ko-KR" altLang="en-US" sz="2800" b="1" dirty="0" smtClean="0"/>
              <a:t>이다</a:t>
            </a:r>
            <a:r>
              <a:rPr lang="en-US" altLang="ko-KR" sz="2800" b="1" dirty="0" smtClean="0"/>
              <a:t>.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</a:t>
            </a:r>
            <a:r>
              <a:rPr lang="ko-KR" altLang="en-US" dirty="0" smtClean="0"/>
              <a:t>출처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</a:t>
            </a:r>
            <a:r>
              <a:rPr lang="en-US" altLang="ko-KR" dirty="0" smtClean="0">
                <a:hlinkClick r:id="rId2"/>
              </a:rPr>
              <a:t>blog.paran.com/thorby/12859750</a:t>
            </a:r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http://</a:t>
            </a:r>
            <a:r>
              <a:rPr lang="en-US" altLang="ko-KR" dirty="0" smtClean="0">
                <a:hlinkClick r:id="rId3"/>
              </a:rPr>
              <a:t>blog.daum.net/bluecoca/10011740</a:t>
            </a:r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http://</a:t>
            </a:r>
            <a:r>
              <a:rPr lang="en-US" altLang="ko-KR" dirty="0" smtClean="0">
                <a:hlinkClick r:id="rId4"/>
              </a:rPr>
              <a:t>blog.naver.com/rhrhektzja?Redirect=Log&amp;logNo=100023285338</a:t>
            </a:r>
            <a:endParaRPr lang="en-US" altLang="ko-KR" dirty="0" smtClean="0"/>
          </a:p>
          <a:p>
            <a:r>
              <a:rPr lang="en-US" altLang="ko-KR" dirty="0" smtClean="0"/>
              <a:t>http://kr.blog.yahoo.com/lok1480/4258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보자기">
  <a:themeElements>
    <a:clrScheme name="보자기">
      <a:dk1>
        <a:sysClr val="windowText" lastClr="000000"/>
      </a:dk1>
      <a:lt1>
        <a:sysClr val="window" lastClr="FFFFFF"/>
      </a:lt1>
      <a:dk2>
        <a:srgbClr val="006270"/>
      </a:dk2>
      <a:lt2>
        <a:srgbClr val="FBFEC6"/>
      </a:lt2>
      <a:accent1>
        <a:srgbClr val="A0C435"/>
      </a:accent1>
      <a:accent2>
        <a:srgbClr val="F29F26"/>
      </a:accent2>
      <a:accent3>
        <a:srgbClr val="08BBDB"/>
      </a:accent3>
      <a:accent4>
        <a:srgbClr val="687CDD"/>
      </a:accent4>
      <a:accent5>
        <a:srgbClr val="28C874"/>
      </a:accent5>
      <a:accent6>
        <a:srgbClr val="E47963"/>
      </a:accent6>
      <a:hlink>
        <a:srgbClr val="64C143"/>
      </a:hlink>
      <a:folHlink>
        <a:srgbClr val="9A9A9A"/>
      </a:folHlink>
    </a:clrScheme>
    <a:fontScheme name="보자기">
      <a:majorFont>
        <a:latin typeface="Lucida Sans"/>
        <a:ea typeface=""/>
        <a:cs typeface=""/>
        <a:font script="Grek" typeface="Arial"/>
        <a:font script="Cyrl" typeface="Arial"/>
        <a:font script="Jpan" typeface="HGP明朝E"/>
        <a:font script="Hang" typeface="HY견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Lucida Sans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보자기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45000"/>
                <a:shade val="95000"/>
                <a:hueMod val="100000"/>
                <a:satMod val="100000"/>
              </a:schemeClr>
            </a:gs>
            <a:gs pos="5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50000">
              <a:schemeClr val="phClr">
                <a:tint val="100000"/>
                <a:shade val="50000"/>
                <a:hueMod val="100000"/>
                <a:satMod val="100000"/>
              </a:schemeClr>
            </a:gs>
            <a:gs pos="100000">
              <a:schemeClr val="phClr">
                <a:tint val="75000"/>
                <a:shade val="100000"/>
                <a:hueMod val="100000"/>
                <a:satMod val="100000"/>
              </a:schemeClr>
            </a:gs>
          </a:gsLst>
          <a:lin ang="1350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38100" dir="2400000" algn="br">
              <a:srgbClr val="000000">
                <a:alpha val="70588"/>
              </a:srgbClr>
            </a:outerShdw>
          </a:effectLst>
        </a:effectStyle>
        <a:effectStyle>
          <a:effectLst>
            <a:outerShdw blurRad="63500" dist="50800" dir="2400000" sx="96000" sy="96000">
              <a:srgbClr val="000000">
                <a:alpha val="78431"/>
              </a:srgbClr>
            </a:outerShdw>
          </a:effectLst>
          <a:scene3d>
            <a:camera prst="orthographicFront" fov="0">
              <a:rot lat="0" lon="0" rev="0"/>
            </a:camera>
            <a:lightRig rig="twoPt" dir="l">
              <a:rot lat="0" lon="600000" rev="5100000"/>
            </a:lightRig>
          </a:scene3d>
          <a:sp3d prstMaterial="plastic">
            <a:bevelT w="38100" h="25400"/>
            <a:contourClr>
              <a:srgbClr val="FFFFFF">
                <a:alpha val="0"/>
              </a:srgbClr>
            </a:contourClr>
          </a:sp3d>
        </a:effectStyle>
        <a:effectStyle>
          <a:effectLst>
            <a:outerShdw blurRad="63500" dist="63500" dir="600000" sx="96000" sy="96000">
              <a:srgbClr val="0F0F0F">
                <a:alpha val="78431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600000" rev="5100000"/>
            </a:lightRig>
          </a:scene3d>
          <a:sp3d prstMaterial="plastic">
            <a:bevelT w="114300" h="1143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45000"/>
                <a:hueMod val="100000"/>
                <a:satMod val="10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47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Wrapper</Template>
  <TotalTime>126</TotalTime>
  <Words>248</Words>
  <Application>Microsoft Office PowerPoint</Application>
  <PresentationFormat>화면 슬라이드 쇼(4:3)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보자기</vt:lpstr>
      <vt:lpstr>Standard bred 스탠드 브레드종</vt:lpstr>
      <vt:lpstr>목차</vt:lpstr>
      <vt:lpstr>  1.역사  </vt:lpstr>
      <vt:lpstr>2.개요</vt:lpstr>
      <vt:lpstr>Standard bred(스탠더드 브레드)</vt:lpstr>
      <vt:lpstr>3.특성</vt:lpstr>
      <vt:lpstr>4.Standard bred(스탠드 브레드)도입</vt:lpstr>
      <vt:lpstr>5.출처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스탠더드 브레드(standardbred)</dc:title>
  <dc:creator>Admin</dc:creator>
  <cp:lastModifiedBy>Admin</cp:lastModifiedBy>
  <cp:revision>14</cp:revision>
  <dcterms:created xsi:type="dcterms:W3CDTF">2009-11-24T11:50:54Z</dcterms:created>
  <dcterms:modified xsi:type="dcterms:W3CDTF">2009-11-24T14:12:01Z</dcterms:modified>
</cp:coreProperties>
</file>