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2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A924-3F67-403C-B947-4151EF8063CA}" type="datetimeFigureOut">
              <a:rPr lang="ko-KR" altLang="en-US" smtClean="0"/>
              <a:pPr/>
              <a:t>2009-11-24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0268-A659-4E1D-9DED-9D238642F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100.naver.com/100.nhn?docid=89750" TargetMode="External"/><Relationship Id="rId3" Type="http://schemas.openxmlformats.org/officeDocument/2006/relationships/hyperlink" Target="http://100.naver.com/search.nhn?query=%C5%F5%B8%A3%C5%B0%BD%BA%C5%BA" TargetMode="External"/><Relationship Id="rId7" Type="http://schemas.openxmlformats.org/officeDocument/2006/relationships/hyperlink" Target="http://100.naver.com/search.nhn?query=%B1%D7%B8%AE%BD%BA" TargetMode="External"/><Relationship Id="rId12" Type="http://schemas.openxmlformats.org/officeDocument/2006/relationships/hyperlink" Target="http://100.naver.com/100.nhn?docid=28269" TargetMode="External"/><Relationship Id="rId2" Type="http://schemas.openxmlformats.org/officeDocument/2006/relationships/hyperlink" Target="http://100.naver.com/100.nhn?docid=23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0.naver.com/100.nhn?docid=244334" TargetMode="External"/><Relationship Id="rId11" Type="http://schemas.openxmlformats.org/officeDocument/2006/relationships/hyperlink" Target="http://100.naver.com/100.nhn?docid=105214" TargetMode="External"/><Relationship Id="rId5" Type="http://schemas.openxmlformats.org/officeDocument/2006/relationships/hyperlink" Target="http://100.naver.com/100.nhn?docid=733348" TargetMode="External"/><Relationship Id="rId10" Type="http://schemas.openxmlformats.org/officeDocument/2006/relationships/hyperlink" Target="http://100.naver.com/100.nhn?docid=99125" TargetMode="External"/><Relationship Id="rId4" Type="http://schemas.openxmlformats.org/officeDocument/2006/relationships/hyperlink" Target="http://100.naver.com/100.nhn?docid=150612" TargetMode="External"/><Relationship Id="rId9" Type="http://schemas.openxmlformats.org/officeDocument/2006/relationships/hyperlink" Target="http://100.naver.com/100.nhn?docid=1417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Cleveland bay</a:t>
            </a:r>
            <a:endParaRPr lang="ko-KR" altLang="en-US" dirty="0"/>
          </a:p>
        </p:txBody>
      </p:sp>
      <p:pic>
        <p:nvPicPr>
          <p:cNvPr id="5" name="그림 4" descr="2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71810"/>
            <a:ext cx="45053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정의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o-KR" altLang="en-US" dirty="0" smtClean="0"/>
              <a:t>말은 처음부터 승용 </a:t>
            </a:r>
            <a:r>
              <a:rPr lang="en-US" altLang="ko-KR" dirty="0" smtClean="0"/>
              <a:t>·</a:t>
            </a:r>
            <a:r>
              <a:rPr lang="ko-KR" altLang="en-US" dirty="0" smtClean="0"/>
              <a:t>견인용 등으로 </a:t>
            </a:r>
            <a:r>
              <a:rPr lang="ko-KR" altLang="en-US" u="none" strike="noStrike" dirty="0" smtClean="0">
                <a:hlinkClick r:id="rId2"/>
              </a:rPr>
              <a:t>가축화</a:t>
            </a:r>
            <a:r>
              <a:rPr lang="ko-KR" altLang="en-US" dirty="0" smtClean="0"/>
              <a:t>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어떤 지역에서는 고기나 젖을 얻기 위하여 이용되지만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그것은 지역적으로 제한되어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최초로 길들인 말은 </a:t>
            </a:r>
            <a:r>
              <a:rPr lang="ko-KR" altLang="en-US" dirty="0" err="1" smtClean="0"/>
              <a:t>타판계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系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로서 </a:t>
            </a:r>
            <a:r>
              <a:rPr lang="ko-KR" altLang="en-US" u="none" strike="noStrike" dirty="0" smtClean="0">
                <a:hlinkClick r:id="rId3"/>
              </a:rPr>
              <a:t>투르키스탄</a:t>
            </a:r>
            <a:r>
              <a:rPr lang="ko-KR" altLang="en-US" dirty="0" smtClean="0"/>
              <a:t>의 </a:t>
            </a:r>
            <a:r>
              <a:rPr lang="ko-KR" altLang="en-US" u="none" strike="noStrike" dirty="0" err="1" smtClean="0">
                <a:hlinkClick r:id="rId4"/>
              </a:rPr>
              <a:t>캅카스</a:t>
            </a:r>
            <a:r>
              <a:rPr lang="ko-KR" altLang="en-US" dirty="0" err="1" smtClean="0"/>
              <a:t>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BC 3000</a:t>
            </a:r>
            <a:r>
              <a:rPr lang="ko-KR" altLang="en-US" dirty="0" smtClean="0"/>
              <a:t>년경에 사육되었다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</a:t>
            </a:r>
            <a:r>
              <a:rPr lang="ko-KR" altLang="en-US" dirty="0" err="1" smtClean="0"/>
              <a:t>오리엔트계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系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말의 조상으로서 </a:t>
            </a:r>
            <a:r>
              <a:rPr lang="en-US" altLang="ko-KR" dirty="0" smtClean="0"/>
              <a:t>BC 1700</a:t>
            </a:r>
            <a:r>
              <a:rPr lang="ko-KR" altLang="en-US" dirty="0" smtClean="0"/>
              <a:t>년 전후에 인도 </a:t>
            </a:r>
            <a:r>
              <a:rPr lang="ko-KR" altLang="en-US" dirty="0" err="1" smtClean="0"/>
              <a:t>아리아계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系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인종의 </a:t>
            </a:r>
            <a:r>
              <a:rPr lang="ko-KR" altLang="en-US" u="none" strike="noStrike" dirty="0" smtClean="0">
                <a:hlinkClick r:id="rId5"/>
              </a:rPr>
              <a:t>대이동</a:t>
            </a:r>
            <a:r>
              <a:rPr lang="ko-KR" altLang="en-US" dirty="0" smtClean="0"/>
              <a:t>에 따라서 </a:t>
            </a:r>
            <a:r>
              <a:rPr lang="ko-KR" altLang="en-US" u="none" strike="noStrike" dirty="0" smtClean="0">
                <a:hlinkClick r:id="rId6"/>
              </a:rPr>
              <a:t>이집트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·</a:t>
            </a:r>
            <a:r>
              <a:rPr lang="ko-KR" altLang="en-US" u="none" strike="noStrike" dirty="0" smtClean="0">
                <a:hlinkClick r:id="rId7"/>
              </a:rPr>
              <a:t>그리스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·</a:t>
            </a:r>
            <a:r>
              <a:rPr lang="ko-KR" altLang="en-US" dirty="0" smtClean="0"/>
              <a:t>인도 등지에 전차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戰車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함께 처음으로 들어왔다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이보다 앞서 이 말이 들어간 </a:t>
            </a:r>
            <a:r>
              <a:rPr lang="ko-KR" altLang="en-US" u="none" strike="noStrike" dirty="0" smtClean="0">
                <a:hlinkClick r:id="rId8"/>
              </a:rPr>
              <a:t>서유럽</a:t>
            </a:r>
            <a:r>
              <a:rPr lang="ko-KR" altLang="en-US" dirty="0" smtClean="0"/>
              <a:t>에서는 이 가축말의 자극을 받아 산지에 있는 말을 길들였는데 이것은 </a:t>
            </a:r>
            <a:r>
              <a:rPr lang="ko-KR" altLang="en-US" dirty="0" err="1" smtClean="0"/>
              <a:t>서양말의</a:t>
            </a:r>
            <a:r>
              <a:rPr lang="ko-KR" altLang="en-US" dirty="0" smtClean="0"/>
              <a:t> 조상이 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ko-KR" altLang="en-US" dirty="0" err="1" smtClean="0"/>
              <a:t>오리엔트계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系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말이 동방으로 전파됨에 따라 </a:t>
            </a:r>
            <a:r>
              <a:rPr lang="ko-KR" altLang="en-US" u="none" strike="noStrike" dirty="0" smtClean="0">
                <a:hlinkClick r:id="rId9"/>
              </a:rPr>
              <a:t>중앙아시아</a:t>
            </a:r>
            <a:r>
              <a:rPr lang="ko-KR" altLang="en-US" dirty="0" smtClean="0"/>
              <a:t>의 토종인 </a:t>
            </a:r>
            <a:r>
              <a:rPr lang="ko-KR" altLang="en-US" dirty="0" err="1" smtClean="0"/>
              <a:t>푸시발스키</a:t>
            </a:r>
            <a:r>
              <a:rPr lang="ko-KR" altLang="en-US" dirty="0" smtClean="0"/>
              <a:t> 말이 가축화되어 이것이 오늘날의 몽골 말의 계통이 되었다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중국에서는 </a:t>
            </a:r>
            <a:r>
              <a:rPr lang="en-US" altLang="ko-KR" dirty="0" smtClean="0"/>
              <a:t>BC 1800</a:t>
            </a:r>
            <a:r>
              <a:rPr lang="ko-KR" altLang="en-US" dirty="0" smtClean="0"/>
              <a:t>년경의 </a:t>
            </a:r>
            <a:r>
              <a:rPr lang="ko-KR" altLang="en-US" dirty="0" err="1" smtClean="0"/>
              <a:t>룽산문화기에</a:t>
            </a:r>
            <a:r>
              <a:rPr lang="ko-KR" altLang="en-US" dirty="0" smtClean="0"/>
              <a:t> 나타나 있는데 이 역시 몽골 말 계통이다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말은 고대에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북방에서는 </a:t>
            </a:r>
            <a:r>
              <a:rPr lang="ko-KR" altLang="en-US" u="none" strike="noStrike" dirty="0" smtClean="0">
                <a:hlinkClick r:id="rId10"/>
              </a:rPr>
              <a:t>스키타이</a:t>
            </a:r>
            <a:r>
              <a:rPr lang="ko-KR" altLang="en-US" dirty="0" smtClean="0"/>
              <a:t> 말이 주로 기마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騎馬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로서 사육되었고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남방에서는 </a:t>
            </a:r>
            <a:r>
              <a:rPr lang="ko-KR" altLang="en-US" u="none" strike="noStrike" dirty="0" smtClean="0">
                <a:hlinkClick r:id="rId11"/>
              </a:rPr>
              <a:t>아시리아</a:t>
            </a:r>
            <a:r>
              <a:rPr lang="ko-KR" altLang="en-US" dirty="0" smtClean="0"/>
              <a:t> 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페르시아 말이 </a:t>
            </a:r>
            <a:r>
              <a:rPr lang="ko-KR" altLang="en-US" dirty="0" err="1" smtClean="0"/>
              <a:t>전차마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戰車馬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사육되었다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말은 군마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軍馬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로서 중요시되었을 뿐만 아니라 군신</a:t>
            </a:r>
            <a:r>
              <a:rPr lang="en-US" altLang="ko-KR" dirty="0" smtClean="0"/>
              <a:t>(</a:t>
            </a:r>
            <a:r>
              <a:rPr lang="ko-KR" altLang="en-US" dirty="0" smtClean="0"/>
              <a:t>軍神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대한 희생물로도 바쳐졌으며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일반적으로 도살은 금지되었다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견인구</a:t>
            </a:r>
            <a:r>
              <a:rPr lang="en-US" altLang="ko-KR" dirty="0" smtClean="0"/>
              <a:t>(</a:t>
            </a:r>
            <a:r>
              <a:rPr lang="ko-KR" altLang="en-US" dirty="0" smtClean="0"/>
              <a:t>牽引具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개선에 의해 근대적인 마차나 기마술이 발달한 것은 중세 말기 이후이며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현대에서는 </a:t>
            </a:r>
            <a:r>
              <a:rPr lang="ko-KR" altLang="en-US" u="none" strike="noStrike" dirty="0" err="1" smtClean="0">
                <a:hlinkClick r:id="rId12"/>
              </a:rPr>
              <a:t>기계화부대</a:t>
            </a:r>
            <a:r>
              <a:rPr lang="ko-KR" altLang="en-US" dirty="0" err="1" smtClean="0"/>
              <a:t>나</a:t>
            </a:r>
            <a:r>
              <a:rPr lang="ko-KR" altLang="en-US" dirty="0" smtClean="0"/>
              <a:t> 자동차의 출현으로 교통수단으로서의 말의 역할은 끝나고 현재에는 경마용과 승마용으로 사육되고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세로 텍스트 개체 틀 5"/>
          <p:cNvSpPr>
            <a:spLocks noGrp="1"/>
          </p:cNvSpPr>
          <p:nvPr>
            <p:ph type="body" orient="vert" idx="1"/>
          </p:nvPr>
        </p:nvSpPr>
        <p:spPr>
          <a:xfrm>
            <a:off x="571472" y="0"/>
            <a:ext cx="8229600" cy="6126163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ko-KR" altLang="en-US" dirty="0" smtClean="0"/>
              <a:t>원래 </a:t>
            </a:r>
            <a:r>
              <a:rPr lang="ko-KR" altLang="en-US" dirty="0"/>
              <a:t>영국 </a:t>
            </a:r>
            <a:r>
              <a:rPr lang="ko-KR" altLang="en-US" dirty="0" err="1"/>
              <a:t>요크셔의</a:t>
            </a:r>
            <a:r>
              <a:rPr lang="ko-KR" altLang="en-US" dirty="0"/>
              <a:t> </a:t>
            </a:r>
            <a:r>
              <a:rPr lang="ko-KR" altLang="en-US" dirty="0" err="1"/>
              <a:t>클리블랜드</a:t>
            </a:r>
            <a:r>
              <a:rPr lang="ko-KR" altLang="en-US" dirty="0"/>
              <a:t> 지방에서 </a:t>
            </a:r>
            <a:r>
              <a:rPr lang="ko-KR" altLang="en-US" dirty="0" err="1" smtClean="0"/>
              <a:t>서러브레드종의</a:t>
            </a:r>
            <a:r>
              <a:rPr lang="ko-KR" altLang="en-US" dirty="0" smtClean="0"/>
              <a:t> </a:t>
            </a:r>
            <a:r>
              <a:rPr lang="ko-KR" altLang="en-US" dirty="0"/>
              <a:t>수말과 마차용 말로 추정되는 토종 암말을 교배하여 개량한 품종</a:t>
            </a:r>
            <a:r>
              <a:rPr lang="en-US" altLang="ko-KR" dirty="0"/>
              <a:t>.</a:t>
            </a:r>
            <a:r>
              <a:rPr lang="ko-KR" altLang="en-US" dirty="0"/>
              <a:t>가벼운 짐을 운반하거나 마차를 끄는 데 쓴다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pic>
        <p:nvPicPr>
          <p:cNvPr id="7" name="그림 6" descr="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52959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특징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8229600" cy="5268931"/>
          </a:xfrm>
        </p:spPr>
        <p:txBody>
          <a:bodyPr vert="horz"/>
          <a:lstStyle/>
          <a:p>
            <a:r>
              <a:rPr lang="ko-KR" altLang="en-US" sz="2400" dirty="0"/>
              <a:t>힘이 세고 조련하기 쉬운 </a:t>
            </a:r>
            <a:r>
              <a:rPr lang="ko-KR" altLang="en-US" sz="2400" dirty="0" err="1"/>
              <a:t>클리블랜드</a:t>
            </a:r>
            <a:r>
              <a:rPr lang="ko-KR" altLang="en-US" sz="2400" dirty="0"/>
              <a:t> 베이는 어깨높이가 평균 </a:t>
            </a:r>
            <a:r>
              <a:rPr lang="en-US" altLang="ko-KR" sz="2400" dirty="0"/>
              <a:t>163~168cm</a:t>
            </a:r>
            <a:r>
              <a:rPr lang="ko-KR" altLang="en-US" sz="2400" dirty="0"/>
              <a:t>이고</a:t>
            </a:r>
            <a:r>
              <a:rPr lang="en-US" altLang="ko-KR" sz="2400" dirty="0"/>
              <a:t>, </a:t>
            </a:r>
            <a:r>
              <a:rPr lang="ko-KR" altLang="en-US" sz="2400" dirty="0"/>
              <a:t>무게는 </a:t>
            </a:r>
            <a:r>
              <a:rPr lang="en-US" altLang="ko-KR" sz="2400" dirty="0"/>
              <a:t>635~680kg</a:t>
            </a:r>
            <a:r>
              <a:rPr lang="ko-KR" altLang="en-US" sz="2400" dirty="0"/>
              <a:t>이다</a:t>
            </a:r>
            <a:r>
              <a:rPr lang="en-US" altLang="ko-KR" sz="2400" dirty="0"/>
              <a:t>. </a:t>
            </a:r>
            <a:r>
              <a:rPr lang="ko-KR" altLang="en-US" sz="2400" dirty="0"/>
              <a:t>털빛은 보통 밤색을 띠며 다리</a:t>
            </a:r>
            <a:r>
              <a:rPr lang="en-US" altLang="ko-KR" sz="2400" dirty="0"/>
              <a:t>·</a:t>
            </a:r>
            <a:r>
              <a:rPr lang="ko-KR" altLang="en-US" sz="2400" dirty="0"/>
              <a:t>갈기</a:t>
            </a:r>
            <a:r>
              <a:rPr lang="en-US" altLang="ko-KR" sz="2400" dirty="0"/>
              <a:t>·</a:t>
            </a:r>
            <a:r>
              <a:rPr lang="ko-KR" altLang="en-US" sz="2400" dirty="0"/>
              <a:t>꼬리 등은 검은색이다 등과 허리는 강하고 엉덩이는 길다 사지는 근육이 잘 발달하였으며 걸음걸이는 아름답다</a:t>
            </a:r>
            <a:r>
              <a:rPr lang="en-US" altLang="ko-KR" sz="2400" dirty="0"/>
              <a:t>. </a:t>
            </a:r>
            <a:r>
              <a:rPr lang="ko-KR" altLang="en-US" sz="2400" dirty="0"/>
              <a:t>체형이 아름답고 조화가 잘된 점이 특징이다</a:t>
            </a:r>
            <a:r>
              <a:rPr lang="en-US" altLang="ko-KR" sz="2400" dirty="0"/>
              <a:t>. </a:t>
            </a:r>
            <a:r>
              <a:rPr lang="ko-KR" altLang="en-US" sz="2400" dirty="0"/>
              <a:t>머리는 약간 무겁고 건조하다</a:t>
            </a:r>
            <a:r>
              <a:rPr lang="en-US" altLang="ko-KR" sz="2400" dirty="0"/>
              <a:t>. </a:t>
            </a:r>
            <a:r>
              <a:rPr lang="ko-KR" altLang="en-US" sz="2400" dirty="0"/>
              <a:t>뒷발에 약간 얼룩무늬가 있는 것을 제외하고는 </a:t>
            </a:r>
            <a:r>
              <a:rPr lang="ko-KR" altLang="en-US" sz="2400" dirty="0" err="1"/>
              <a:t>흰점은</a:t>
            </a:r>
            <a:r>
              <a:rPr lang="ko-KR" altLang="en-US" sz="2400" dirty="0"/>
              <a:t> 거의 없다</a:t>
            </a:r>
            <a:r>
              <a:rPr lang="en-US" altLang="ko-KR" sz="2400" dirty="0"/>
              <a:t>. </a:t>
            </a:r>
          </a:p>
          <a:p>
            <a:endParaRPr lang="ko-KR" altLang="en-US" dirty="0"/>
          </a:p>
        </p:txBody>
      </p:sp>
      <p:pic>
        <p:nvPicPr>
          <p:cNvPr id="8" name="그림 7" descr="말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876"/>
            <a:ext cx="36766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198</Words>
  <Application>Microsoft Office PowerPoint</Application>
  <PresentationFormat>화면 슬라이드 쇼(4:3)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Cleveland bay</vt:lpstr>
      <vt:lpstr>정의 </vt:lpstr>
      <vt:lpstr>슬라이드 3</vt:lpstr>
      <vt:lpstr>특징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Cleveland bay</dc:title>
  <dc:creator>staff</dc:creator>
  <cp:lastModifiedBy>staff</cp:lastModifiedBy>
  <cp:revision>3</cp:revision>
  <dcterms:created xsi:type="dcterms:W3CDTF">2009-11-24T09:58:08Z</dcterms:created>
  <dcterms:modified xsi:type="dcterms:W3CDTF">2009-11-24T10:08:28Z</dcterms:modified>
</cp:coreProperties>
</file>