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13" autoAdjust="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545CCEB-3E57-48CB-8DA6-B67B750D0A92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직사각형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선 연결선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직선 연결선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직사각형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타원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타원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타원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5A067C5-3256-4F10-9FD6-A7D1D623BB3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5CCEB-3E57-48CB-8DA6-B67B750D0A92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67C5-3256-4F10-9FD6-A7D1D623BB3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5CCEB-3E57-48CB-8DA6-B67B750D0A92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67C5-3256-4F10-9FD6-A7D1D623BB3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545CCEB-3E57-48CB-8DA6-B67B750D0A92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5A067C5-3256-4F10-9FD6-A7D1D623BB3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545CCEB-3E57-48CB-8DA6-B67B750D0A92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직사각형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선 연결선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직선 연결선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사각형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타원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타원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타원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직선 연결선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5A067C5-3256-4F10-9FD6-A7D1D623BB3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5CCEB-3E57-48CB-8DA6-B67B750D0A92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67C5-3256-4F10-9FD6-A7D1D623BB3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5CCEB-3E57-48CB-8DA6-B67B750D0A92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67C5-3256-4F10-9FD6-A7D1D623BB3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545CCEB-3E57-48CB-8DA6-B67B750D0A92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5A067C5-3256-4F10-9FD6-A7D1D623BB3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5CCEB-3E57-48CB-8DA6-B67B750D0A92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067C5-3256-4F10-9FD6-A7D1D623BB3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타원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내용 개체 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1" name="날짜 개체 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545CCEB-3E57-48CB-8DA6-B67B750D0A92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5A067C5-3256-4F10-9FD6-A7D1D623BB3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3" name="바닥글 개체 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타원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선 연결선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직선 연결선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545CCEB-3E57-48CB-8DA6-B67B750D0A92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5A067C5-3256-4F10-9FD6-A7D1D623BB3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1" name="바닥글 개체 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545CCEB-3E57-48CB-8DA6-B67B750D0A92}" type="datetimeFigureOut">
              <a:rPr lang="ko-KR" altLang="en-US" smtClean="0"/>
              <a:pPr/>
              <a:t>2009-12-01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타원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5A067C5-3256-4F10-9FD6-A7D1D623BB3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1" latinLnBrk="1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1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1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1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357290" y="1214422"/>
            <a:ext cx="7354282" cy="1472184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중독무기물에 대해서</a:t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85852" y="4214818"/>
            <a:ext cx="7406640" cy="1752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ko-KR" dirty="0" smtClean="0"/>
              <a:t>                                          </a:t>
            </a:r>
            <a:r>
              <a:rPr lang="en-US" altLang="ko-KR" dirty="0" smtClean="0"/>
              <a:t>  </a:t>
            </a:r>
            <a:r>
              <a:rPr lang="ko-KR" altLang="en-US" dirty="0" smtClean="0"/>
              <a:t>대구대학교</a:t>
            </a:r>
            <a:endParaRPr lang="en-US" altLang="ko-KR" dirty="0" smtClean="0"/>
          </a:p>
          <a:p>
            <a:pPr>
              <a:lnSpc>
                <a:spcPct val="80000"/>
              </a:lnSpc>
            </a:pPr>
            <a:r>
              <a:rPr lang="en-US" altLang="ko-KR" dirty="0" smtClean="0"/>
              <a:t> </a:t>
            </a:r>
            <a:r>
              <a:rPr lang="en-US" altLang="ko-KR" dirty="0" smtClean="0"/>
              <a:t>                                           </a:t>
            </a:r>
            <a:r>
              <a:rPr lang="ko-KR" altLang="en-US" dirty="0" smtClean="0"/>
              <a:t>동물자원학과</a:t>
            </a:r>
            <a:r>
              <a:rPr lang="en-US" altLang="ko-KR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altLang="ko-KR" dirty="0" smtClean="0"/>
              <a:t> </a:t>
            </a:r>
            <a:r>
              <a:rPr lang="en-US" altLang="ko-KR" dirty="0" smtClean="0"/>
              <a:t>                                                 20537730</a:t>
            </a:r>
          </a:p>
          <a:p>
            <a:pPr>
              <a:lnSpc>
                <a:spcPct val="80000"/>
              </a:lnSpc>
            </a:pPr>
            <a:r>
              <a:rPr lang="en-US" altLang="ko-KR" dirty="0" smtClean="0"/>
              <a:t> </a:t>
            </a:r>
            <a:r>
              <a:rPr lang="en-US" altLang="ko-KR" dirty="0" smtClean="0"/>
              <a:t>                                                    </a:t>
            </a:r>
            <a:r>
              <a:rPr lang="ko-KR" altLang="en-US" dirty="0" smtClean="0"/>
              <a:t>권경익</a:t>
            </a:r>
            <a:r>
              <a:rPr lang="en-US" altLang="ko-KR" dirty="0" smtClean="0"/>
              <a:t>                                  </a:t>
            </a:r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400" dirty="0" smtClean="0">
                <a:latin typeface="휴먼모음T" pitchFamily="18" charset="-127"/>
                <a:ea typeface="휴먼모음T" pitchFamily="18" charset="-127"/>
              </a:rPr>
              <a:t>   중독무기물의 </a:t>
            </a:r>
            <a:r>
              <a:rPr lang="ko-KR" altLang="en-US" sz="4400" dirty="0" smtClean="0">
                <a:latin typeface="휴먼모음T" pitchFamily="18" charset="-127"/>
                <a:ea typeface="휴먼모음T" pitchFamily="18" charset="-127"/>
              </a:rPr>
              <a:t>종류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ko-KR" altLang="en-US" dirty="0" smtClean="0">
                <a:latin typeface="HY목각파임B" pitchFamily="18" charset="-127"/>
                <a:ea typeface="HY목각파임B" pitchFamily="18" charset="-127"/>
              </a:rPr>
              <a:t>황 </a:t>
            </a:r>
            <a:r>
              <a:rPr lang="en-US" altLang="ko-KR" dirty="0" smtClean="0">
                <a:latin typeface="HY목각파임B" pitchFamily="18" charset="-127"/>
                <a:ea typeface="HY목각파임B" pitchFamily="18" charset="-127"/>
              </a:rPr>
              <a:t>(S)</a:t>
            </a:r>
          </a:p>
          <a:p>
            <a:pPr>
              <a:lnSpc>
                <a:spcPct val="90000"/>
              </a:lnSpc>
            </a:pPr>
            <a:endParaRPr lang="en-US" altLang="ko-KR" b="1" dirty="0" smtClean="0">
              <a:latin typeface="HY엽서M" pitchFamily="18" charset="-127"/>
              <a:ea typeface="HY엽서M" pitchFamily="18" charset="-127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 </a:t>
            </a:r>
            <a:r>
              <a:rPr lang="ko-KR" altLang="en-US" dirty="0" err="1" smtClean="0">
                <a:latin typeface="HY엽서M" pitchFamily="18" charset="-127"/>
                <a:ea typeface="HY엽서M" pitchFamily="18" charset="-127"/>
              </a:rPr>
              <a:t>황유황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 아미노선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조직호흡에서 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SH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기의 기능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ko-KR" altLang="en-US" dirty="0" smtClean="0">
              <a:latin typeface="HY엽서M" pitchFamily="18" charset="-127"/>
              <a:ea typeface="HY엽서M" pitchFamily="18" charset="-127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결핍증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: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소화율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err="1" smtClean="0">
                <a:latin typeface="HY엽서M" pitchFamily="18" charset="-127"/>
                <a:ea typeface="HY엽서M" pitchFamily="18" charset="-127"/>
              </a:rPr>
              <a:t>유생산량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 감소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중독증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: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식욕부진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허약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후각기능 상실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공급원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: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곡류 부산물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어분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err="1" smtClean="0">
                <a:latin typeface="HY엽서M" pitchFamily="18" charset="-127"/>
                <a:ea typeface="HY엽서M" pitchFamily="18" charset="-127"/>
              </a:rPr>
              <a:t>화본과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 목초</a:t>
            </a:r>
            <a:r>
              <a:rPr lang="ko-KR" altLang="en-US" dirty="0" smtClean="0"/>
              <a:t> </a:t>
            </a:r>
          </a:p>
          <a:p>
            <a:pPr>
              <a:lnSpc>
                <a:spcPct val="80000"/>
              </a:lnSpc>
              <a:buNone/>
            </a:pPr>
            <a:endParaRPr lang="ko-KR" altLang="en-US" sz="28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sz="4000" dirty="0" smtClean="0">
                <a:latin typeface="휴먼모음T" pitchFamily="18" charset="-127"/>
                <a:ea typeface="휴먼모음T" pitchFamily="18" charset="-127"/>
              </a:rPr>
              <a:t>  </a:t>
            </a:r>
            <a:r>
              <a:rPr lang="en-US" altLang="ko-KR" sz="4000" dirty="0" smtClean="0"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4000" dirty="0" smtClean="0">
                <a:latin typeface="휴먼모음T" pitchFamily="18" charset="-127"/>
                <a:ea typeface="휴먼모음T" pitchFamily="18" charset="-127"/>
              </a:rPr>
            </a:br>
            <a:r>
              <a:rPr lang="en-US" altLang="ko-KR" sz="4000" dirty="0" smtClean="0"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4000" dirty="0" smtClean="0">
                <a:latin typeface="휴먼모음T" pitchFamily="18" charset="-127"/>
                <a:ea typeface="휴먼모음T" pitchFamily="18" charset="-127"/>
              </a:rPr>
              <a:t>    </a:t>
            </a:r>
            <a:r>
              <a:rPr lang="ko-KR" altLang="en-US" sz="4000" dirty="0" smtClean="0">
                <a:latin typeface="휴먼모음T" pitchFamily="18" charset="-127"/>
                <a:ea typeface="휴먼모음T" pitchFamily="18" charset="-127"/>
              </a:rPr>
              <a:t>중독무기물의 </a:t>
            </a:r>
            <a:r>
              <a:rPr lang="ko-KR" altLang="en-US" sz="4000" dirty="0" smtClean="0">
                <a:latin typeface="휴먼모음T" pitchFamily="18" charset="-127"/>
                <a:ea typeface="휴먼모음T" pitchFamily="18" charset="-127"/>
              </a:rPr>
              <a:t>종류</a:t>
            </a:r>
            <a:r>
              <a:rPr lang="ko-KR" altLang="en-US" sz="4000" dirty="0" smtClean="0"/>
              <a:t/>
            </a:r>
            <a:br>
              <a:rPr lang="ko-KR" altLang="en-US" sz="4000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 </a:t>
            </a:r>
            <a:r>
              <a:rPr lang="ko-KR" altLang="en-US" dirty="0" smtClean="0">
                <a:latin typeface="HY목각파임B" pitchFamily="18" charset="-127"/>
                <a:ea typeface="HY목각파임B" pitchFamily="18" charset="-127"/>
              </a:rPr>
              <a:t>망간 </a:t>
            </a:r>
            <a:r>
              <a:rPr lang="en-US" altLang="ko-KR" dirty="0" smtClean="0">
                <a:latin typeface="HY목각파임B" pitchFamily="18" charset="-127"/>
                <a:ea typeface="HY목각파임B" pitchFamily="18" charset="-127"/>
              </a:rPr>
              <a:t>(</a:t>
            </a:r>
            <a:r>
              <a:rPr lang="en-US" altLang="ko-KR" dirty="0" err="1" smtClean="0">
                <a:latin typeface="HY목각파임B" pitchFamily="18" charset="-127"/>
                <a:ea typeface="HY목각파임B" pitchFamily="18" charset="-127"/>
              </a:rPr>
              <a:t>Mn</a:t>
            </a:r>
            <a:r>
              <a:rPr lang="en-US" altLang="ko-KR" dirty="0" smtClean="0">
                <a:latin typeface="HY목각파임B" pitchFamily="18" charset="-127"/>
                <a:ea typeface="HY목각파임B" pitchFamily="18" charset="-127"/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 </a:t>
            </a:r>
            <a:r>
              <a:rPr lang="en-US" altLang="ko-KR" dirty="0" err="1" smtClean="0">
                <a:latin typeface="HY엽서M" pitchFamily="18" charset="-127"/>
                <a:ea typeface="HY엽서M" pitchFamily="18" charset="-127"/>
              </a:rPr>
              <a:t>Mn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은 뼈의 형성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번식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신경계의 정상적 기능을 위해서 매우 중요함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산화적 인산화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아미노산 대사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지방산 합성 및 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cholesterol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대사에 관여된 </a:t>
            </a:r>
            <a:r>
              <a:rPr lang="ko-KR" altLang="en-US" dirty="0" err="1" smtClean="0">
                <a:latin typeface="HY엽서M" pitchFamily="18" charset="-127"/>
                <a:ea typeface="HY엽서M" pitchFamily="18" charset="-127"/>
              </a:rPr>
              <a:t>효소계의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 활성제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골격형성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(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유기세포간질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),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성장과 번식에 필요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 </a:t>
            </a:r>
            <a:r>
              <a:rPr lang="en-US" altLang="ko-KR" dirty="0" err="1" smtClean="0">
                <a:latin typeface="HY엽서M" pitchFamily="18" charset="-127"/>
                <a:ea typeface="HY엽서M" pitchFamily="18" charset="-127"/>
              </a:rPr>
              <a:t>Mn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의 공급이 부족하면 </a:t>
            </a:r>
            <a:r>
              <a:rPr lang="en-US" altLang="ko-KR" dirty="0" smtClean="0">
                <a:latin typeface="Arial"/>
                <a:ea typeface="HY엽서M" pitchFamily="18" charset="-127"/>
              </a:rPr>
              <a:t>–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성 성숙의 지연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불규칙적인 배란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약한 새끼의 분만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정충 생산 부진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성장장애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골격형성 불량 및 각기병 등의 결핍증세가 나타난다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400" dirty="0" smtClean="0">
                <a:latin typeface="휴먼모음T" pitchFamily="18" charset="-127"/>
                <a:ea typeface="휴먼모음T" pitchFamily="18" charset="-127"/>
              </a:rPr>
              <a:t>    중독무기물의 </a:t>
            </a:r>
            <a:r>
              <a:rPr lang="ko-KR" altLang="en-US" sz="4400" dirty="0" smtClean="0">
                <a:latin typeface="휴먼모음T" pitchFamily="18" charset="-127"/>
                <a:ea typeface="휴먼모음T" pitchFamily="18" charset="-127"/>
              </a:rPr>
              <a:t>종류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US" altLang="ko-KR" sz="3600" b="1" dirty="0" smtClean="0">
              <a:latin typeface="HY엽서M" pitchFamily="18" charset="-127"/>
              <a:ea typeface="HY엽서M" pitchFamily="18" charset="-127"/>
            </a:endParaRP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 altLang="ko-KR" sz="3600" dirty="0" smtClean="0">
                <a:latin typeface="HY엽서M" pitchFamily="18" charset="-127"/>
                <a:ea typeface="HY엽서M" pitchFamily="18" charset="-127"/>
              </a:rPr>
              <a:t> </a:t>
            </a:r>
            <a:r>
              <a:rPr lang="ko-KR" altLang="en-US" dirty="0" smtClean="0">
                <a:latin typeface="HY목각파임B" pitchFamily="18" charset="-127"/>
                <a:ea typeface="HY목각파임B" pitchFamily="18" charset="-127"/>
              </a:rPr>
              <a:t>철</a:t>
            </a:r>
            <a:r>
              <a:rPr lang="en-US" altLang="ko-KR" dirty="0" smtClean="0">
                <a:latin typeface="HY목각파임B" pitchFamily="18" charset="-127"/>
                <a:ea typeface="HY목각파임B" pitchFamily="18" charset="-127"/>
              </a:rPr>
              <a:t>(Fe)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결핍증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: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적혈구수 감소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err="1" smtClean="0">
                <a:latin typeface="HY엽서M" pitchFamily="18" charset="-127"/>
                <a:ea typeface="HY엽서M" pitchFamily="18" charset="-127"/>
              </a:rPr>
              <a:t>점막위축증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소화기 질병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위의 </a:t>
            </a:r>
            <a:r>
              <a:rPr lang="ko-KR" altLang="en-US" dirty="0" err="1" smtClean="0">
                <a:latin typeface="HY엽서M" pitchFamily="18" charset="-127"/>
                <a:ea typeface="HY엽서M" pitchFamily="18" charset="-127"/>
              </a:rPr>
              <a:t>무염산증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빈혈증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중독증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: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구루병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식욕부진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혈청 내 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p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수준 감소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공급원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: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난황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청초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우유간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err="1" smtClean="0">
                <a:latin typeface="HY엽서M" pitchFamily="18" charset="-127"/>
                <a:ea typeface="HY엽서M" pitchFamily="18" charset="-127"/>
              </a:rPr>
              <a:t>콩과식물</a:t>
            </a:r>
            <a:r>
              <a:rPr lang="ko-KR" altLang="en-US" sz="3600" dirty="0" smtClean="0">
                <a:latin typeface="HY엽서M" pitchFamily="18" charset="-127"/>
                <a:ea typeface="HY엽서M" pitchFamily="18" charset="-127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ko-KR" altLang="en-US" sz="3600" dirty="0" smtClean="0">
              <a:latin typeface="HY엽서M" pitchFamily="18" charset="-127"/>
              <a:ea typeface="HY엽서M" pitchFamily="18" charset="-127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ü"/>
            </a:pPr>
            <a:r>
              <a:rPr lang="en-US" altLang="ko-KR" sz="2800" dirty="0" smtClean="0">
                <a:latin typeface="HY엽서M" pitchFamily="18" charset="-127"/>
                <a:ea typeface="HY엽서M" pitchFamily="18" charset="-127"/>
              </a:rPr>
              <a:t>Fe</a:t>
            </a: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의 가장 현저한 결핍증은 빈혈증이다</a:t>
            </a:r>
            <a:r>
              <a:rPr lang="en-US" altLang="ko-KR" sz="2800" dirty="0" smtClean="0">
                <a:latin typeface="HY엽서M" pitchFamily="18" charset="-127"/>
                <a:ea typeface="HY엽서M" pitchFamily="18" charset="-127"/>
              </a:rPr>
              <a:t>. </a:t>
            </a: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빈혈증에 걸리면 적혈구 수가 줄고</a:t>
            </a:r>
            <a:r>
              <a:rPr lang="en-US" altLang="ko-KR" sz="2800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세포의 크기도 주는 경우가 있다</a:t>
            </a:r>
            <a:r>
              <a:rPr lang="en-US" altLang="ko-KR" sz="2800" dirty="0" smtClean="0">
                <a:latin typeface="HY엽서M" pitchFamily="18" charset="-127"/>
                <a:ea typeface="HY엽서M" pitchFamily="18" charset="-127"/>
              </a:rPr>
              <a:t>.</a:t>
            </a:r>
            <a:r>
              <a:rPr lang="en-US" altLang="ko-KR" sz="2400" dirty="0" smtClean="0"/>
              <a:t> </a:t>
            </a:r>
            <a:endParaRPr lang="en-US" altLang="ko-KR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1214414" y="571480"/>
            <a:ext cx="7719274" cy="567692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코발트</a:t>
            </a:r>
            <a:endParaRPr lang="en-US" altLang="ko-KR" dirty="0" smtClean="0">
              <a:latin typeface="HY엽서M" pitchFamily="18" charset="-127"/>
              <a:ea typeface="HY엽서M" pitchFamily="18" charset="-127"/>
            </a:endParaRPr>
          </a:p>
          <a:p>
            <a:pPr>
              <a:buFont typeface="Wingdings" pitchFamily="2" charset="2"/>
              <a:buNone/>
            </a:pP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Co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는 다른 중독성 광물질에 비해 독성은 낮으나 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Co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의 과다 섭취는 증체율과 식욕을 저하시키고 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Fe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의 흡수가 불량해져서 빈혈증이 생기게 된다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. </a:t>
            </a:r>
          </a:p>
          <a:p>
            <a:pPr>
              <a:buFont typeface="Wingdings" pitchFamily="2" charset="2"/>
              <a:buNone/>
            </a:pP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결핍증</a:t>
            </a:r>
            <a:r>
              <a:rPr lang="en-US" altLang="ko-KR" sz="2800" dirty="0" smtClean="0">
                <a:latin typeface="HY엽서M" pitchFamily="18" charset="-127"/>
                <a:ea typeface="HY엽서M" pitchFamily="18" charset="-127"/>
              </a:rPr>
              <a:t>: </a:t>
            </a: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활력 상실</a:t>
            </a:r>
            <a:r>
              <a:rPr lang="en-US" altLang="ko-KR" sz="2800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2800" dirty="0" err="1" smtClean="0">
                <a:latin typeface="HY엽서M" pitchFamily="18" charset="-127"/>
                <a:ea typeface="HY엽서M" pitchFamily="18" charset="-127"/>
              </a:rPr>
              <a:t>쇠약증</a:t>
            </a:r>
            <a:r>
              <a:rPr lang="en-US" altLang="ko-KR" sz="2800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피모불량</a:t>
            </a:r>
            <a:r>
              <a:rPr lang="en-US" altLang="ko-KR" sz="2800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적혈구 생성불량</a:t>
            </a:r>
            <a:r>
              <a:rPr lang="en-US" altLang="ko-KR" sz="2800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체중감소</a:t>
            </a:r>
            <a:r>
              <a:rPr lang="en-US" altLang="ko-KR" sz="2800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2800" dirty="0" err="1" smtClean="0">
                <a:latin typeface="HY엽서M" pitchFamily="18" charset="-127"/>
                <a:ea typeface="HY엽서M" pitchFamily="18" charset="-127"/>
              </a:rPr>
              <a:t>비유량</a:t>
            </a: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 감소 </a:t>
            </a:r>
          </a:p>
          <a:p>
            <a:pPr>
              <a:buFont typeface="Wingdings" pitchFamily="2" charset="2"/>
              <a:buNone/>
            </a:pP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중독증</a:t>
            </a:r>
            <a:r>
              <a:rPr lang="en-US" altLang="ko-KR" sz="2800" dirty="0" smtClean="0">
                <a:latin typeface="HY엽서M" pitchFamily="18" charset="-127"/>
                <a:ea typeface="HY엽서M" pitchFamily="18" charset="-127"/>
              </a:rPr>
              <a:t>: </a:t>
            </a: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빈혈</a:t>
            </a:r>
            <a:r>
              <a:rPr lang="en-US" altLang="ko-KR" sz="2800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2800" dirty="0" err="1" smtClean="0">
                <a:latin typeface="HY엽서M" pitchFamily="18" charset="-127"/>
                <a:ea typeface="HY엽서M" pitchFamily="18" charset="-127"/>
              </a:rPr>
              <a:t>증체율</a:t>
            </a:r>
            <a:r>
              <a:rPr lang="en-US" altLang="ko-KR" sz="2800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식욕저하</a:t>
            </a:r>
            <a:r>
              <a:rPr lang="en-US" altLang="ko-KR" sz="2800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구토</a:t>
            </a:r>
            <a:r>
              <a:rPr lang="en-US" altLang="ko-KR" sz="2800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척추신경 마비</a:t>
            </a:r>
            <a:r>
              <a:rPr lang="en-US" altLang="ko-KR" sz="2800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갑상선 점액부종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1214414" y="714356"/>
            <a:ext cx="7719274" cy="5534044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None/>
            </a:pP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Cu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는 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Fe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과 비슷한 물리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화학적 특성을 가지고 있는 광물질이다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여러 산화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-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환원 </a:t>
            </a:r>
            <a:r>
              <a:rPr lang="ko-KR" altLang="en-US" dirty="0" err="1" smtClean="0">
                <a:latin typeface="HY엽서M" pitchFamily="18" charset="-127"/>
                <a:ea typeface="HY엽서M" pitchFamily="18" charset="-127"/>
              </a:rPr>
              <a:t>효소계의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 보조인자로 골격형성하고 털 색소를 형성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.</a:t>
            </a:r>
          </a:p>
          <a:p>
            <a:pPr>
              <a:buFont typeface="Wingdings" pitchFamily="2" charset="2"/>
              <a:buNone/>
            </a:pPr>
            <a:endParaRPr lang="en-US" altLang="ko-KR" dirty="0" smtClean="0">
              <a:latin typeface="HY엽서M" pitchFamily="18" charset="-127"/>
              <a:ea typeface="HY엽서M" pitchFamily="18" charset="-127"/>
            </a:endParaRPr>
          </a:p>
          <a:p>
            <a:pPr>
              <a:buFont typeface="Wingdings" pitchFamily="2" charset="2"/>
              <a:buNone/>
            </a:pP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Cu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의 결핍증은 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: Cu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의 공급이 부족하면 빈혈증이 발생한다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. </a:t>
            </a:r>
          </a:p>
          <a:p>
            <a:pPr>
              <a:buFont typeface="Wingdings" pitchFamily="2" charset="2"/>
              <a:buNone/>
            </a:pP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 </a:t>
            </a:r>
            <a:r>
              <a:rPr lang="ko-KR" altLang="en-US" dirty="0" err="1" smtClean="0">
                <a:latin typeface="HY엽서M" pitchFamily="18" charset="-127"/>
                <a:ea typeface="HY엽서M" pitchFamily="18" charset="-127"/>
              </a:rPr>
              <a:t>양아지의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 경우에는 </a:t>
            </a:r>
            <a:r>
              <a:rPr lang="ko-KR" altLang="en-US" dirty="0" err="1" smtClean="0">
                <a:latin typeface="HY엽서M" pitchFamily="18" charset="-127"/>
                <a:ea typeface="HY엽서M" pitchFamily="18" charset="-127"/>
              </a:rPr>
              <a:t>후구마비명에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 걸린다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소에 있어서는 다리를 잘 쓰지 못하고 비틀거리며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자주 넘어지는 병에 걸린다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. </a:t>
            </a:r>
          </a:p>
          <a:p>
            <a:pPr>
              <a:buFont typeface="Wingdings" pitchFamily="2" charset="2"/>
              <a:buNone/>
            </a:pPr>
            <a:endParaRPr lang="en-US" altLang="ko-KR" dirty="0" smtClean="0">
              <a:latin typeface="HY엽서M" pitchFamily="18" charset="-127"/>
              <a:ea typeface="HY엽서M" pitchFamily="18" charset="-127"/>
            </a:endParaRPr>
          </a:p>
          <a:p>
            <a:pPr>
              <a:buFont typeface="Wingdings" pitchFamily="2" charset="2"/>
              <a:buNone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결핍증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: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빈혈증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err="1" smtClean="0">
                <a:latin typeface="HY엽서M" pitchFamily="18" charset="-127"/>
                <a:ea typeface="HY엽서M" pitchFamily="18" charset="-127"/>
              </a:rPr>
              <a:t>보행실조증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골격이상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모발 및 양모의 색소 침착</a:t>
            </a:r>
          </a:p>
          <a:p>
            <a:pPr>
              <a:buFont typeface="Wingdings" pitchFamily="2" charset="2"/>
              <a:buNone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중독증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: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근위침식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장염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err="1" smtClean="0">
                <a:latin typeface="HY엽서M" pitchFamily="18" charset="-127"/>
                <a:ea typeface="HY엽서M" pitchFamily="18" charset="-127"/>
              </a:rPr>
              <a:t>폐사율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 증가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황달 용혈에 의한 빈혈 </a:t>
            </a:r>
          </a:p>
          <a:p>
            <a:pPr>
              <a:buFont typeface="Wingdings" pitchFamily="2" charset="2"/>
              <a:buNone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공급원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: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소간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굴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en-US" altLang="ko-KR" dirty="0" err="1" smtClean="0">
                <a:latin typeface="HY엽서M" pitchFamily="18" charset="-127"/>
                <a:ea typeface="HY엽서M" pitchFamily="18" charset="-127"/>
              </a:rPr>
              <a:t>CuO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1142976" y="642918"/>
            <a:ext cx="7643866" cy="571504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ko-KR" altLang="en-US" sz="3000" dirty="0" smtClean="0">
                <a:latin typeface="HY목각파임B" pitchFamily="18" charset="-127"/>
                <a:ea typeface="HY목각파임B" pitchFamily="18" charset="-127"/>
              </a:rPr>
              <a:t>아연 </a:t>
            </a:r>
            <a:r>
              <a:rPr lang="en-US" altLang="ko-KR" sz="3000" dirty="0" smtClean="0">
                <a:latin typeface="HY목각파임B" pitchFamily="18" charset="-127"/>
                <a:ea typeface="HY목각파임B" pitchFamily="18" charset="-127"/>
              </a:rPr>
              <a:t>(Zn)</a:t>
            </a:r>
            <a:r>
              <a:rPr lang="en-US" altLang="ko-KR" sz="3000" dirty="0" smtClean="0">
                <a:latin typeface="HY엽서M" pitchFamily="18" charset="-127"/>
                <a:ea typeface="HY엽서M" pitchFamily="18" charset="-127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3000" dirty="0" smtClean="0">
                <a:latin typeface="HY엽서M" pitchFamily="18" charset="-127"/>
                <a:ea typeface="HY엽서M" pitchFamily="18" charset="-127"/>
              </a:rPr>
              <a:t>  peptidase</a:t>
            </a: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와 </a:t>
            </a:r>
            <a:r>
              <a:rPr lang="en-US" altLang="ko-KR" sz="3000" dirty="0" smtClean="0">
                <a:latin typeface="HY엽서M" pitchFamily="18" charset="-127"/>
                <a:ea typeface="HY엽서M" pitchFamily="18" charset="-127"/>
              </a:rPr>
              <a:t>carbonic </a:t>
            </a:r>
            <a:r>
              <a:rPr lang="en-US" altLang="ko-KR" sz="3000" dirty="0" err="1" smtClean="0">
                <a:latin typeface="HY엽서M" pitchFamily="18" charset="-127"/>
                <a:ea typeface="HY엽서M" pitchFamily="18" charset="-127"/>
              </a:rPr>
              <a:t>anhydrase</a:t>
            </a:r>
            <a:r>
              <a:rPr lang="en-US" altLang="ko-KR" sz="3000" dirty="0" smtClean="0">
                <a:latin typeface="HY엽서M" pitchFamily="18" charset="-127"/>
                <a:ea typeface="HY엽서M" pitchFamily="18" charset="-127"/>
              </a:rPr>
              <a:t> </a:t>
            </a: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를 포함한 여러 </a:t>
            </a:r>
            <a:r>
              <a:rPr lang="ko-KR" altLang="en-US" sz="3000" dirty="0" err="1" smtClean="0">
                <a:latin typeface="HY엽서M" pitchFamily="18" charset="-127"/>
                <a:ea typeface="HY엽서M" pitchFamily="18" charset="-127"/>
              </a:rPr>
              <a:t>효소계의</a:t>
            </a: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 성분 혹은 보조인자</a:t>
            </a:r>
            <a:r>
              <a:rPr lang="en-US" altLang="ko-KR" sz="3000" dirty="0" smtClean="0">
                <a:latin typeface="HY엽서M" pitchFamily="18" charset="-127"/>
                <a:ea typeface="HY엽서M" pitchFamily="18" charset="-127"/>
              </a:rPr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3000" dirty="0" smtClean="0">
                <a:latin typeface="HY엽서M" pitchFamily="18" charset="-127"/>
                <a:ea typeface="HY엽서M" pitchFamily="18" charset="-127"/>
              </a:rPr>
              <a:t>  </a:t>
            </a: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뼈와 깃털의 발달</a:t>
            </a:r>
            <a:r>
              <a:rPr lang="en-US" altLang="ko-KR" sz="3000" dirty="0" smtClean="0">
                <a:latin typeface="HY엽서M" pitchFamily="18" charset="-127"/>
                <a:ea typeface="HY엽서M" pitchFamily="18" charset="-127"/>
              </a:rPr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ko-KR" sz="3000" dirty="0" smtClean="0">
              <a:latin typeface="HY엽서M" pitchFamily="18" charset="-127"/>
              <a:ea typeface="HY엽서M" pitchFamily="18" charset="-127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ko-KR" sz="3000" dirty="0" smtClean="0">
                <a:latin typeface="HY엽서M" pitchFamily="18" charset="-127"/>
                <a:ea typeface="HY엽서M" pitchFamily="18" charset="-127"/>
              </a:rPr>
              <a:t>Zn</a:t>
            </a: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이 결핍되면 성장억제</a:t>
            </a:r>
            <a:r>
              <a:rPr lang="en-US" altLang="ko-KR" sz="3000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소장에서의 </a:t>
            </a:r>
            <a:r>
              <a:rPr lang="en-US" altLang="ko-KR" sz="3000" dirty="0" smtClean="0">
                <a:latin typeface="HY엽서M" pitchFamily="18" charset="-127"/>
                <a:ea typeface="HY엽서M" pitchFamily="18" charset="-127"/>
              </a:rPr>
              <a:t>Zn</a:t>
            </a: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의 흡수 불량</a:t>
            </a:r>
            <a:r>
              <a:rPr lang="en-US" altLang="ko-KR" sz="3000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모발의 퇴색</a:t>
            </a:r>
            <a:r>
              <a:rPr lang="en-US" altLang="ko-KR" sz="3000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사료 이용성 감퇴 등의 증세가 일어난다</a:t>
            </a:r>
            <a:r>
              <a:rPr lang="en-US" altLang="ko-KR" sz="3000" dirty="0" smtClean="0">
                <a:latin typeface="HY엽서M" pitchFamily="18" charset="-127"/>
                <a:ea typeface="HY엽서M" pitchFamily="18" charset="-127"/>
              </a:rPr>
              <a:t>. </a:t>
            </a: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돼지의 경우 피부병에 걸리는 수도 있다</a:t>
            </a:r>
            <a:r>
              <a:rPr lang="en-US" altLang="ko-KR" sz="3000" dirty="0" smtClean="0">
                <a:latin typeface="HY엽서M" pitchFamily="18" charset="-127"/>
                <a:ea typeface="HY엽서M" pitchFamily="18" charset="-127"/>
              </a:rPr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ko-KR" sz="3000" dirty="0" smtClean="0">
              <a:latin typeface="HY엽서M" pitchFamily="18" charset="-127"/>
              <a:ea typeface="HY엽서M" pitchFamily="18" charset="-127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중독증</a:t>
            </a:r>
            <a:r>
              <a:rPr lang="en-US" altLang="ko-KR" sz="3000" dirty="0" smtClean="0">
                <a:latin typeface="HY엽서M" pitchFamily="18" charset="-127"/>
                <a:ea typeface="HY엽서M" pitchFamily="18" charset="-127"/>
              </a:rPr>
              <a:t>:</a:t>
            </a: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빈혈</a:t>
            </a:r>
            <a:r>
              <a:rPr lang="en-US" altLang="ko-KR" sz="3000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모발탈색</a:t>
            </a:r>
            <a:r>
              <a:rPr lang="en-US" altLang="ko-KR" sz="3000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관절염</a:t>
            </a:r>
            <a:r>
              <a:rPr lang="en-US" altLang="ko-KR" sz="3000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위염</a:t>
            </a:r>
            <a:r>
              <a:rPr lang="en-US" altLang="ko-KR" sz="3000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과다출혈</a:t>
            </a:r>
            <a:r>
              <a:rPr lang="en-US" altLang="ko-KR" sz="3000" dirty="0" smtClean="0">
                <a:latin typeface="HY엽서M" pitchFamily="18" charset="-127"/>
                <a:ea typeface="HY엽서M" pitchFamily="18" charset="-127"/>
              </a:rPr>
              <a:t>,</a:t>
            </a:r>
            <a:r>
              <a:rPr lang="ko-KR" altLang="en-US" sz="3000" dirty="0" err="1" smtClean="0">
                <a:latin typeface="HY엽서M" pitchFamily="18" charset="-127"/>
                <a:ea typeface="HY엽서M" pitchFamily="18" charset="-127"/>
              </a:rPr>
              <a:t>폐사율증가</a:t>
            </a:r>
            <a:endParaRPr lang="ko-KR" altLang="en-US" sz="3000" dirty="0" smtClean="0">
              <a:latin typeface="HY엽서M" pitchFamily="18" charset="-127"/>
              <a:ea typeface="HY엽서M" pitchFamily="18" charset="-127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공급원</a:t>
            </a:r>
            <a:r>
              <a:rPr lang="en-US" altLang="ko-KR" sz="3000" dirty="0" smtClean="0">
                <a:latin typeface="HY엽서M" pitchFamily="18" charset="-127"/>
                <a:ea typeface="HY엽서M" pitchFamily="18" charset="-127"/>
              </a:rPr>
              <a:t>:  </a:t>
            </a: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굴 </a:t>
            </a:r>
            <a:r>
              <a:rPr lang="en-US" altLang="ko-KR" sz="3000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해산물</a:t>
            </a:r>
            <a:r>
              <a:rPr lang="en-US" altLang="ko-KR" sz="3000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견과류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ko-KR" altLang="en-US" sz="3000" dirty="0" smtClean="0"/>
              <a:t>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1435608" y="428604"/>
            <a:ext cx="7498080" cy="5819796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 </a:t>
            </a:r>
            <a:r>
              <a:rPr lang="ko-KR" altLang="en-US" dirty="0" err="1" smtClean="0">
                <a:latin typeface="HY목각파임B" pitchFamily="18" charset="-127"/>
                <a:ea typeface="HY목각파임B" pitchFamily="18" charset="-127"/>
              </a:rPr>
              <a:t>셀레늄</a:t>
            </a:r>
            <a:r>
              <a:rPr lang="ko-KR" altLang="en-US" dirty="0" smtClean="0"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en-US" altLang="ko-KR" dirty="0" smtClean="0">
                <a:latin typeface="HY목각파임B" pitchFamily="18" charset="-127"/>
                <a:ea typeface="HY목각파임B" pitchFamily="18" charset="-127"/>
              </a:rPr>
              <a:t>(Se)</a:t>
            </a:r>
          </a:p>
          <a:p>
            <a:pPr>
              <a:buFont typeface="Wingdings" pitchFamily="2" charset="2"/>
              <a:buChar char="Ø"/>
            </a:pPr>
            <a:r>
              <a:rPr lang="ko-KR" altLang="en-US" sz="3600" dirty="0" smtClean="0">
                <a:latin typeface="HY엽서M" pitchFamily="18" charset="-127"/>
                <a:ea typeface="HY엽서M" pitchFamily="18" charset="-127"/>
              </a:rPr>
              <a:t>완전히 알려지지 않았지만 비타민 </a:t>
            </a:r>
            <a:r>
              <a:rPr lang="en-US" altLang="ko-KR" sz="3600" dirty="0" smtClean="0">
                <a:latin typeface="HY엽서M" pitchFamily="18" charset="-127"/>
                <a:ea typeface="HY엽서M" pitchFamily="18" charset="-127"/>
              </a:rPr>
              <a:t>E </a:t>
            </a:r>
            <a:r>
              <a:rPr lang="ko-KR" altLang="en-US" sz="3600" dirty="0" smtClean="0">
                <a:latin typeface="HY엽서M" pitchFamily="18" charset="-127"/>
                <a:ea typeface="HY엽서M" pitchFamily="18" charset="-127"/>
              </a:rPr>
              <a:t>흡수와 보유에 관계된다고 함</a:t>
            </a:r>
            <a:r>
              <a:rPr lang="en-US" altLang="ko-KR" sz="3600" dirty="0" smtClean="0">
                <a:latin typeface="HY엽서M" pitchFamily="18" charset="-127"/>
                <a:ea typeface="HY엽서M" pitchFamily="18" charset="-127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en-US" altLang="ko-KR" sz="3600" dirty="0" smtClean="0">
                <a:latin typeface="HY엽서M" pitchFamily="18" charset="-127"/>
                <a:ea typeface="HY엽서M" pitchFamily="18" charset="-127"/>
              </a:rPr>
              <a:t>Se</a:t>
            </a:r>
            <a:r>
              <a:rPr lang="ko-KR" altLang="en-US" sz="3600" dirty="0" smtClean="0">
                <a:latin typeface="HY엽서M" pitchFamily="18" charset="-127"/>
                <a:ea typeface="HY엽서M" pitchFamily="18" charset="-127"/>
              </a:rPr>
              <a:t>중독 증상은</a:t>
            </a:r>
            <a:r>
              <a:rPr lang="en-US" altLang="ko-KR" sz="3600" dirty="0" smtClean="0">
                <a:latin typeface="HY엽서M" pitchFamily="18" charset="-127"/>
                <a:ea typeface="HY엽서M" pitchFamily="18" charset="-127"/>
              </a:rPr>
              <a:t>,</a:t>
            </a:r>
          </a:p>
          <a:p>
            <a:pPr>
              <a:buFont typeface="Wingdings" pitchFamily="2" charset="2"/>
              <a:buNone/>
            </a:pPr>
            <a:r>
              <a:rPr lang="en-US" altLang="ko-KR" sz="3600" dirty="0" smtClean="0">
                <a:latin typeface="HY엽서M" pitchFamily="18" charset="-127"/>
                <a:ea typeface="HY엽서M" pitchFamily="18" charset="-127"/>
              </a:rPr>
              <a:t>   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-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호흡이 거칠어지고 동작이 우둔하다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   -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이를 갈며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과다한 타액을 분비하고 식욕이 감퇴한다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. </a:t>
            </a:r>
          </a:p>
          <a:p>
            <a:pPr>
              <a:buFont typeface="Wingdings" pitchFamily="2" charset="2"/>
              <a:buNone/>
            </a:pP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   -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장골의 연결부위에 이상이 오고 꼬리 등이 끊어진다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   -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심장이 위축되고 </a:t>
            </a:r>
            <a:r>
              <a:rPr lang="ko-KR" altLang="en-US" dirty="0" err="1" smtClean="0">
                <a:latin typeface="HY엽서M" pitchFamily="18" charset="-127"/>
                <a:ea typeface="HY엽서M" pitchFamily="18" charset="-127"/>
              </a:rPr>
              <a:t>간경련과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 빈혈이 생긴다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   -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과다한 타액 분비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시야장애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복통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전신마비 등을 수반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1285852" y="428604"/>
            <a:ext cx="7647836" cy="5819796"/>
          </a:xfrm>
        </p:spPr>
        <p:txBody>
          <a:bodyPr>
            <a:normAutofit/>
          </a:bodyPr>
          <a:lstStyle/>
          <a:p>
            <a:r>
              <a:rPr lang="ko-KR" altLang="en-US" dirty="0" err="1" smtClean="0">
                <a:latin typeface="HY목각파임B" pitchFamily="18" charset="-127"/>
                <a:ea typeface="HY목각파임B" pitchFamily="18" charset="-127"/>
              </a:rPr>
              <a:t>몰리브덴</a:t>
            </a:r>
            <a:r>
              <a:rPr lang="ko-KR" altLang="en-US" dirty="0" smtClean="0"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en-US" altLang="ko-KR" dirty="0" smtClean="0">
                <a:latin typeface="HY목각파임B" pitchFamily="18" charset="-127"/>
                <a:ea typeface="HY목각파임B" pitchFamily="18" charset="-127"/>
              </a:rPr>
              <a:t>(Mo)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altLang="ko-KR" dirty="0" err="1" smtClean="0">
                <a:latin typeface="HY엽서M" pitchFamily="18" charset="-127"/>
                <a:ea typeface="HY엽서M" pitchFamily="18" charset="-127"/>
              </a:rPr>
              <a:t>Purine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대사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반추위에서 미생물체 활성자극 </a:t>
            </a:r>
          </a:p>
          <a:p>
            <a:pPr>
              <a:buFont typeface="Wingdings" pitchFamily="2" charset="2"/>
              <a:buChar char="Ø"/>
            </a:pP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Mo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은 유기태이든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err="1" smtClean="0">
                <a:latin typeface="HY엽서M" pitchFamily="18" charset="-127"/>
                <a:ea typeface="HY엽서M" pitchFamily="18" charset="-127"/>
              </a:rPr>
              <a:t>무기태이든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 모두 잘 흡수된다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.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특히 수용성 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Mo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염은 잘 흡수된다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.</a:t>
            </a:r>
          </a:p>
          <a:p>
            <a:pPr>
              <a:buFont typeface="Wingdings" pitchFamily="2" charset="2"/>
              <a:buChar char="Ø"/>
            </a:pPr>
            <a:endParaRPr lang="en-US" altLang="ko-KR" dirty="0" smtClean="0">
              <a:latin typeface="HY엽서M" pitchFamily="18" charset="-127"/>
              <a:ea typeface="HY엽서M" pitchFamily="18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dirty="0" err="1" smtClean="0">
                <a:latin typeface="HY엽서M" pitchFamily="18" charset="-127"/>
                <a:ea typeface="HY엽서M" pitchFamily="18" charset="-127"/>
              </a:rPr>
              <a:t>몰리브덴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 중독으로는 </a:t>
            </a:r>
            <a:r>
              <a:rPr lang="ko-KR" altLang="en-US" dirty="0" err="1" smtClean="0">
                <a:latin typeface="HY엽서M" pitchFamily="18" charset="-127"/>
                <a:ea typeface="HY엽서M" pitchFamily="18" charset="-127"/>
              </a:rPr>
              <a:t>심한설사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성장률 저하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체중감소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피모 탈색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탈모증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부종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빈혈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정충 생산 부진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err="1" smtClean="0">
                <a:latin typeface="HY엽서M" pitchFamily="18" charset="-127"/>
                <a:ea typeface="HY엽서M" pitchFamily="18" charset="-127"/>
              </a:rPr>
              <a:t>유생산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 </a:t>
            </a:r>
            <a:r>
              <a:rPr lang="ko-KR" altLang="en-US" dirty="0" err="1" smtClean="0">
                <a:latin typeface="HY엽서M" pitchFamily="18" charset="-127"/>
                <a:ea typeface="HY엽서M" pitchFamily="18" charset="-127"/>
              </a:rPr>
              <a:t>감소등이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 있다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Mo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중독의 치료나 예방을 위해서는 충분한 양의 동물성 단백질을 공급하여야 한다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1435608" y="428604"/>
            <a:ext cx="7498080" cy="5819796"/>
          </a:xfrm>
        </p:spPr>
        <p:txBody>
          <a:bodyPr>
            <a:normAutofit/>
          </a:bodyPr>
          <a:lstStyle/>
          <a:p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 </a:t>
            </a:r>
            <a:r>
              <a:rPr lang="ko-KR" altLang="en-US" dirty="0" smtClean="0">
                <a:latin typeface="HY목각파임B" pitchFamily="18" charset="-127"/>
                <a:ea typeface="HY목각파임B" pitchFamily="18" charset="-127"/>
              </a:rPr>
              <a:t>규소</a:t>
            </a:r>
            <a:r>
              <a:rPr lang="en-US" altLang="ko-KR" dirty="0" smtClean="0">
                <a:latin typeface="HY목각파임B" pitchFamily="18" charset="-127"/>
                <a:ea typeface="HY목각파임B" pitchFamily="18" charset="-127"/>
              </a:rPr>
              <a:t>(Si)</a:t>
            </a:r>
          </a:p>
          <a:p>
            <a:pPr>
              <a:buFont typeface="Wingdings" pitchFamily="2" charset="2"/>
              <a:buChar char="Ø"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정상적인 성장이나 발육이 곤란하다</a:t>
            </a:r>
          </a:p>
          <a:p>
            <a:pPr>
              <a:buFont typeface="Wingdings" pitchFamily="2" charset="2"/>
              <a:buChar char="Ø"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피부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</a:t>
            </a:r>
            <a:r>
              <a:rPr lang="ko-KR" altLang="en-US" dirty="0" err="1" smtClean="0">
                <a:latin typeface="HY엽서M" pitchFamily="18" charset="-127"/>
                <a:ea typeface="HY엽서M" pitchFamily="18" charset="-127"/>
              </a:rPr>
              <a:t>점막등에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 빈혈증이 나타난다</a:t>
            </a:r>
          </a:p>
          <a:p>
            <a:pPr>
              <a:buFont typeface="Wingdings" pitchFamily="2" charset="2"/>
              <a:buChar char="Ø"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닭의 경우 고기수염이 생기지 않으며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벼슬이 심하게 찌그러진다 </a:t>
            </a:r>
          </a:p>
          <a:p>
            <a:pPr>
              <a:buFont typeface="Wingdings" pitchFamily="2" charset="2"/>
              <a:buChar char="Ø"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뼈의 발육이 부진해진다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.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즉 골수부분이 </a:t>
            </a:r>
            <a:r>
              <a:rPr lang="ko-KR" altLang="en-US" dirty="0" err="1" smtClean="0">
                <a:latin typeface="HY엽서M" pitchFamily="18" charset="-127"/>
                <a:ea typeface="HY엽서M" pitchFamily="18" charset="-127"/>
              </a:rPr>
              <a:t>적어지도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다리뼈의 경우 탄력성이 줄어들어 부러지기 쉽다</a:t>
            </a:r>
          </a:p>
          <a:p>
            <a:pPr>
              <a:buFont typeface="Wingdings" pitchFamily="2" charset="2"/>
              <a:buChar char="Ø"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이빨의 착색이 불량해진다</a:t>
            </a:r>
          </a:p>
          <a:p>
            <a:pPr>
              <a:buFont typeface="Wingdings" pitchFamily="2" charset="2"/>
              <a:buChar char="Ø"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골격 형성의 초기반응이 정상적으로 진행되지 않는다</a:t>
            </a:r>
          </a:p>
          <a:p>
            <a:pPr>
              <a:buFont typeface="Wingdings" pitchFamily="2" charset="2"/>
              <a:buChar char="Ø"/>
            </a:pP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1435608" y="428604"/>
            <a:ext cx="7498080" cy="5819796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latin typeface="HY목각파임B" pitchFamily="18" charset="-127"/>
                <a:ea typeface="HY목각파임B" pitchFamily="18" charset="-127"/>
              </a:rPr>
              <a:t>니켈</a:t>
            </a:r>
            <a:r>
              <a:rPr lang="en-US" altLang="ko-KR" dirty="0" smtClean="0">
                <a:latin typeface="HY목각파임B" pitchFamily="18" charset="-127"/>
                <a:ea typeface="HY목각파임B" pitchFamily="18" charset="-127"/>
              </a:rPr>
              <a:t>(Ni)</a:t>
            </a:r>
          </a:p>
          <a:p>
            <a:pPr>
              <a:buFont typeface="Wingdings" pitchFamily="2" charset="2"/>
              <a:buChar char="Ø"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피부의 착색도가 나빠진다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.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이는 황색 </a:t>
            </a:r>
            <a:r>
              <a:rPr lang="en-US" altLang="ko-KR" dirty="0" err="1" smtClean="0">
                <a:latin typeface="HY엽서M" pitchFamily="18" charset="-127"/>
                <a:ea typeface="HY엽서M" pitchFamily="18" charset="-127"/>
              </a:rPr>
              <a:t>lipochrome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의 합성이 불량해진 까닭이다</a:t>
            </a:r>
          </a:p>
          <a:p>
            <a:pPr>
              <a:buFont typeface="Wingdings" pitchFamily="2" charset="2"/>
              <a:buChar char="Ø"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다리 뼈가 굽고 굵어진다 </a:t>
            </a:r>
          </a:p>
          <a:p>
            <a:pPr>
              <a:buFont typeface="Wingdings" pitchFamily="2" charset="2"/>
              <a:buNone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  * 쥐의 경우에는</a:t>
            </a:r>
          </a:p>
          <a:p>
            <a:pPr>
              <a:buFont typeface="Wingdings" pitchFamily="2" charset="2"/>
              <a:buChar char="Ø"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성장이 불량해진다</a:t>
            </a:r>
          </a:p>
          <a:p>
            <a:pPr>
              <a:buFont typeface="Wingdings" pitchFamily="2" charset="2"/>
              <a:buChar char="Ø"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번식력이 약화된다</a:t>
            </a:r>
          </a:p>
          <a:p>
            <a:pPr>
              <a:buFont typeface="Wingdings" pitchFamily="2" charset="2"/>
              <a:buChar char="Ø"/>
            </a:pPr>
            <a:r>
              <a:rPr lang="ko-KR" altLang="en-US" dirty="0" err="1" smtClean="0">
                <a:latin typeface="HY엽서M" pitchFamily="18" charset="-127"/>
                <a:ea typeface="HY엽서M" pitchFamily="18" charset="-127"/>
              </a:rPr>
              <a:t>폐사율이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 높아진다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400" b="1" dirty="0" smtClean="0">
                <a:effectLst/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무기물이란</a:t>
            </a:r>
            <a:endParaRPr lang="ko-KR" altLang="en-US" b="1" dirty="0">
              <a:effectLst/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ko-KR" altLang="en-US" sz="3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Y엽서M" pitchFamily="18" charset="-127"/>
                <a:ea typeface="HY엽서M" pitchFamily="18" charset="-127"/>
              </a:rPr>
              <a:t>함유량이 대단히 적은 상태에서는 체내에서 중요한 생리적 기능을 수행하지만 필요량 이상으로 존재할 때는 대사작용이라든가 생명유지에 심히 나쁜 결과를 초래하는 것들을 중독광물질</a:t>
            </a:r>
            <a:r>
              <a:rPr lang="en-US" altLang="ko-KR" sz="3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Y엽서M" pitchFamily="18" charset="-127"/>
                <a:ea typeface="HY엽서M" pitchFamily="18" charset="-127"/>
              </a:rPr>
              <a:t>(toxic elements)</a:t>
            </a:r>
            <a:r>
              <a:rPr lang="ko-KR" altLang="en-US" sz="3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Y엽서M" pitchFamily="18" charset="-127"/>
                <a:ea typeface="HY엽서M" pitchFamily="18" charset="-127"/>
              </a:rPr>
              <a:t>이라고 한다</a:t>
            </a:r>
            <a:r>
              <a:rPr lang="en-US" altLang="ko-KR" sz="36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Y엽서M" pitchFamily="18" charset="-127"/>
                <a:ea typeface="HY엽서M" pitchFamily="18" charset="-127"/>
              </a:rPr>
              <a:t>.</a:t>
            </a:r>
            <a:r>
              <a:rPr lang="en-US" altLang="ko-KR" sz="3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400" dirty="0" smtClean="0">
                <a:latin typeface="휴먼모음T" pitchFamily="18" charset="-127"/>
                <a:ea typeface="휴먼모음T" pitchFamily="18" charset="-127"/>
              </a:rPr>
              <a:t>   중독무기물의 </a:t>
            </a:r>
            <a:r>
              <a:rPr lang="ko-KR" altLang="en-US" sz="4400" dirty="0" smtClean="0">
                <a:latin typeface="휴먼모음T" pitchFamily="18" charset="-127"/>
                <a:ea typeface="휴먼모음T" pitchFamily="18" charset="-127"/>
              </a:rPr>
              <a:t>종류</a:t>
            </a:r>
            <a:r>
              <a:rPr lang="ko-KR" altLang="en-US" dirty="0" smtClean="0"/>
              <a:t> 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1428728" y="1428736"/>
            <a:ext cx="7498080" cy="4800600"/>
          </a:xfrm>
        </p:spPr>
        <p:txBody>
          <a:bodyPr>
            <a:normAutofit/>
          </a:bodyPr>
          <a:lstStyle/>
          <a:p>
            <a:r>
              <a:rPr lang="ko-KR" altLang="en-US" sz="3600" b="1" dirty="0" smtClean="0">
                <a:latin typeface="HY엽서M" pitchFamily="18" charset="-127"/>
                <a:ea typeface="HY엽서M" pitchFamily="18" charset="-127"/>
              </a:rPr>
              <a:t>칼슘</a:t>
            </a:r>
            <a:r>
              <a:rPr lang="en-US" altLang="ko-KR" sz="3600" b="1" dirty="0" smtClean="0">
                <a:latin typeface="HY엽서M" pitchFamily="18" charset="-127"/>
                <a:ea typeface="HY엽서M" pitchFamily="18" charset="-127"/>
              </a:rPr>
              <a:t>(Ca)</a:t>
            </a:r>
            <a:r>
              <a:rPr lang="ko-KR" altLang="en-US" sz="3600" b="1" dirty="0" smtClean="0">
                <a:latin typeface="HY엽서M" pitchFamily="18" charset="-127"/>
                <a:ea typeface="HY엽서M" pitchFamily="18" charset="-127"/>
              </a:rPr>
              <a:t>과 인</a:t>
            </a:r>
            <a:r>
              <a:rPr lang="en-US" altLang="ko-KR" sz="3600" b="1" dirty="0" smtClean="0">
                <a:latin typeface="HY엽서M" pitchFamily="18" charset="-127"/>
                <a:ea typeface="HY엽서M" pitchFamily="18" charset="-127"/>
              </a:rPr>
              <a:t>(P</a:t>
            </a:r>
            <a:r>
              <a:rPr lang="en-US" altLang="ko-KR" sz="3600" b="1" dirty="0" smtClean="0">
                <a:latin typeface="HY엽서M" pitchFamily="18" charset="-127"/>
                <a:ea typeface="HY엽서M" pitchFamily="18" charset="-127"/>
              </a:rPr>
              <a:t>) </a:t>
            </a:r>
            <a:r>
              <a:rPr lang="ko-KR" altLang="en-US" sz="3600" dirty="0" smtClean="0">
                <a:latin typeface="HY목각파임B" pitchFamily="18" charset="-127"/>
                <a:ea typeface="HY목각파임B" pitchFamily="18" charset="-127"/>
              </a:rPr>
              <a:t>황 </a:t>
            </a:r>
            <a:r>
              <a:rPr lang="en-US" altLang="ko-KR" sz="3600" dirty="0" smtClean="0">
                <a:latin typeface="HY목각파임B" pitchFamily="18" charset="-127"/>
                <a:ea typeface="HY목각파임B" pitchFamily="18" charset="-127"/>
              </a:rPr>
              <a:t>(S</a:t>
            </a:r>
            <a:r>
              <a:rPr lang="en-US" altLang="ko-KR" sz="3600" dirty="0" smtClean="0">
                <a:latin typeface="HY목각파임B" pitchFamily="18" charset="-127"/>
                <a:ea typeface="HY목각파임B" pitchFamily="18" charset="-127"/>
              </a:rPr>
              <a:t>) </a:t>
            </a:r>
            <a:r>
              <a:rPr lang="ko-KR" altLang="en-US" sz="3600" dirty="0" smtClean="0">
                <a:latin typeface="HY목각파임B" pitchFamily="18" charset="-127"/>
                <a:ea typeface="HY목각파임B" pitchFamily="18" charset="-127"/>
              </a:rPr>
              <a:t>망간 </a:t>
            </a:r>
            <a:r>
              <a:rPr lang="en-US" altLang="ko-KR" sz="3600" dirty="0" smtClean="0">
                <a:latin typeface="HY목각파임B" pitchFamily="18" charset="-127"/>
                <a:ea typeface="HY목각파임B" pitchFamily="18" charset="-127"/>
              </a:rPr>
              <a:t>(</a:t>
            </a:r>
            <a:r>
              <a:rPr lang="en-US" altLang="ko-KR" sz="3600" dirty="0" err="1" smtClean="0">
                <a:latin typeface="HY목각파임B" pitchFamily="18" charset="-127"/>
                <a:ea typeface="HY목각파임B" pitchFamily="18" charset="-127"/>
              </a:rPr>
              <a:t>Mn</a:t>
            </a:r>
            <a:r>
              <a:rPr lang="en-US" altLang="ko-KR" sz="3600" dirty="0" smtClean="0">
                <a:latin typeface="HY목각파임B" pitchFamily="18" charset="-127"/>
                <a:ea typeface="HY목각파임B" pitchFamily="18" charset="-127"/>
              </a:rPr>
              <a:t>)</a:t>
            </a:r>
            <a:endParaRPr lang="en-US" altLang="ko-KR" sz="3600" b="1" dirty="0" smtClean="0">
              <a:latin typeface="HY엽서M" pitchFamily="18" charset="-127"/>
              <a:ea typeface="HY엽서M" pitchFamily="18" charset="-127"/>
            </a:endParaRPr>
          </a:p>
          <a:p>
            <a:r>
              <a:rPr lang="en-US" altLang="ko-KR" sz="3600" dirty="0" smtClean="0">
                <a:latin typeface="HY엽서M" pitchFamily="18" charset="-127"/>
                <a:ea typeface="HY엽서M" pitchFamily="18" charset="-127"/>
              </a:rPr>
              <a:t> </a:t>
            </a:r>
            <a:r>
              <a:rPr lang="ko-KR" altLang="en-US" sz="3600" b="1" dirty="0" smtClean="0">
                <a:latin typeface="HY엽서M" pitchFamily="18" charset="-127"/>
                <a:ea typeface="HY엽서M" pitchFamily="18" charset="-127"/>
              </a:rPr>
              <a:t>나트륨</a:t>
            </a:r>
            <a:r>
              <a:rPr lang="en-US" altLang="ko-KR" sz="3600" b="1" dirty="0" smtClean="0">
                <a:latin typeface="HY엽서M" pitchFamily="18" charset="-127"/>
                <a:ea typeface="HY엽서M" pitchFamily="18" charset="-127"/>
              </a:rPr>
              <a:t>(Na), </a:t>
            </a:r>
            <a:r>
              <a:rPr lang="ko-KR" altLang="en-US" sz="3600" b="1" dirty="0" smtClean="0">
                <a:latin typeface="HY엽서M" pitchFamily="18" charset="-127"/>
                <a:ea typeface="HY엽서M" pitchFamily="18" charset="-127"/>
              </a:rPr>
              <a:t>칼륨</a:t>
            </a:r>
            <a:r>
              <a:rPr lang="en-US" altLang="ko-KR" sz="3600" b="1" dirty="0" smtClean="0">
                <a:latin typeface="HY엽서M" pitchFamily="18" charset="-127"/>
                <a:ea typeface="HY엽서M" pitchFamily="18" charset="-127"/>
              </a:rPr>
              <a:t>(K), </a:t>
            </a:r>
            <a:r>
              <a:rPr lang="ko-KR" altLang="en-US" sz="3600" b="1" dirty="0" smtClean="0">
                <a:latin typeface="HY엽서M" pitchFamily="18" charset="-127"/>
                <a:ea typeface="HY엽서M" pitchFamily="18" charset="-127"/>
              </a:rPr>
              <a:t>염소</a:t>
            </a:r>
            <a:r>
              <a:rPr lang="en-US" altLang="ko-KR" sz="3600" b="1" dirty="0" smtClean="0">
                <a:latin typeface="HY엽서M" pitchFamily="18" charset="-127"/>
                <a:ea typeface="HY엽서M" pitchFamily="18" charset="-127"/>
              </a:rPr>
              <a:t>(CI)</a:t>
            </a:r>
          </a:p>
          <a:p>
            <a:r>
              <a:rPr lang="en-US" altLang="ko-KR" sz="3600" dirty="0" smtClean="0"/>
              <a:t> </a:t>
            </a:r>
            <a:r>
              <a:rPr lang="ko-KR" altLang="en-US" sz="3600" b="1" dirty="0" smtClean="0">
                <a:latin typeface="HY엽서M" pitchFamily="18" charset="-127"/>
                <a:ea typeface="HY엽서M" pitchFamily="18" charset="-127"/>
              </a:rPr>
              <a:t>철</a:t>
            </a:r>
            <a:r>
              <a:rPr lang="en-US" altLang="ko-KR" sz="3600" b="1" dirty="0" smtClean="0">
                <a:latin typeface="HY엽서M" pitchFamily="18" charset="-127"/>
                <a:ea typeface="HY엽서M" pitchFamily="18" charset="-127"/>
              </a:rPr>
              <a:t>(Fe), </a:t>
            </a:r>
            <a:r>
              <a:rPr lang="ko-KR" altLang="en-US" sz="3600" b="1" dirty="0" smtClean="0">
                <a:latin typeface="HY엽서M" pitchFamily="18" charset="-127"/>
                <a:ea typeface="HY엽서M" pitchFamily="18" charset="-127"/>
              </a:rPr>
              <a:t>구리</a:t>
            </a:r>
            <a:r>
              <a:rPr lang="en-US" altLang="ko-KR" sz="3600" b="1" dirty="0" smtClean="0">
                <a:latin typeface="HY엽서M" pitchFamily="18" charset="-127"/>
                <a:ea typeface="HY엽서M" pitchFamily="18" charset="-127"/>
              </a:rPr>
              <a:t>(Cu), </a:t>
            </a:r>
            <a:r>
              <a:rPr lang="ko-KR" altLang="en-US" sz="3600" b="1" dirty="0" smtClean="0">
                <a:latin typeface="HY엽서M" pitchFamily="18" charset="-127"/>
                <a:ea typeface="HY엽서M" pitchFamily="18" charset="-127"/>
              </a:rPr>
              <a:t>코발트 </a:t>
            </a:r>
            <a:r>
              <a:rPr lang="en-US" altLang="ko-KR" sz="3600" b="1" dirty="0" smtClean="0">
                <a:latin typeface="HY엽서M" pitchFamily="18" charset="-127"/>
                <a:ea typeface="HY엽서M" pitchFamily="18" charset="-127"/>
              </a:rPr>
              <a:t>(Co)</a:t>
            </a:r>
          </a:p>
          <a:p>
            <a:r>
              <a:rPr lang="ko-KR" altLang="en-US" sz="3600" dirty="0" smtClean="0">
                <a:latin typeface="HY목각파임B" pitchFamily="18" charset="-127"/>
                <a:ea typeface="HY목각파임B" pitchFamily="18" charset="-127"/>
              </a:rPr>
              <a:t>아연 </a:t>
            </a:r>
            <a:r>
              <a:rPr lang="en-US" altLang="ko-KR" sz="3600" dirty="0" smtClean="0">
                <a:latin typeface="HY목각파임B" pitchFamily="18" charset="-127"/>
                <a:ea typeface="HY목각파임B" pitchFamily="18" charset="-127"/>
              </a:rPr>
              <a:t>(Zn</a:t>
            </a:r>
            <a:r>
              <a:rPr lang="en-US" altLang="ko-KR" sz="3600" dirty="0" smtClean="0">
                <a:latin typeface="HY목각파임B" pitchFamily="18" charset="-127"/>
                <a:ea typeface="HY목각파임B" pitchFamily="18" charset="-127"/>
              </a:rPr>
              <a:t>)</a:t>
            </a:r>
            <a:r>
              <a:rPr lang="ko-KR" altLang="en-US" sz="3600" dirty="0" smtClean="0"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3600" dirty="0" err="1" smtClean="0">
                <a:latin typeface="HY목각파임B" pitchFamily="18" charset="-127"/>
                <a:ea typeface="HY목각파임B" pitchFamily="18" charset="-127"/>
              </a:rPr>
              <a:t>셀레늄</a:t>
            </a:r>
            <a:r>
              <a:rPr lang="ko-KR" altLang="en-US" sz="3600" dirty="0" smtClean="0"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en-US" altLang="ko-KR" sz="3600" dirty="0" smtClean="0">
                <a:latin typeface="HY목각파임B" pitchFamily="18" charset="-127"/>
                <a:ea typeface="HY목각파임B" pitchFamily="18" charset="-127"/>
              </a:rPr>
              <a:t>(Se</a:t>
            </a:r>
            <a:r>
              <a:rPr lang="en-US" altLang="ko-KR" sz="3600" dirty="0" smtClean="0">
                <a:latin typeface="HY목각파임B" pitchFamily="18" charset="-127"/>
                <a:ea typeface="HY목각파임B" pitchFamily="18" charset="-127"/>
              </a:rPr>
              <a:t>)</a:t>
            </a:r>
            <a:r>
              <a:rPr lang="ko-KR" altLang="en-US" sz="3600" dirty="0" smtClean="0"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ko-KR" altLang="en-US" sz="3600" dirty="0" err="1" smtClean="0">
                <a:latin typeface="HY목각파임B" pitchFamily="18" charset="-127"/>
                <a:ea typeface="HY목각파임B" pitchFamily="18" charset="-127"/>
              </a:rPr>
              <a:t>몰리브덴</a:t>
            </a:r>
            <a:r>
              <a:rPr lang="ko-KR" altLang="en-US" sz="3600" dirty="0" smtClean="0">
                <a:latin typeface="HY목각파임B" pitchFamily="18" charset="-127"/>
                <a:ea typeface="HY목각파임B" pitchFamily="18" charset="-127"/>
              </a:rPr>
              <a:t> </a:t>
            </a:r>
            <a:r>
              <a:rPr lang="en-US" altLang="ko-KR" sz="3600" dirty="0" smtClean="0">
                <a:latin typeface="HY목각파임B" pitchFamily="18" charset="-127"/>
                <a:ea typeface="HY목각파임B" pitchFamily="18" charset="-127"/>
              </a:rPr>
              <a:t>(Mo)</a:t>
            </a:r>
            <a:r>
              <a:rPr lang="en-US" altLang="ko-KR" sz="3600" dirty="0" smtClean="0">
                <a:latin typeface="HY엽서M" pitchFamily="18" charset="-127"/>
                <a:ea typeface="HY엽서M" pitchFamily="18" charset="-127"/>
              </a:rPr>
              <a:t> </a:t>
            </a:r>
            <a:endParaRPr lang="en-US" altLang="ko-KR" sz="3600" dirty="0" smtClean="0">
              <a:latin typeface="HY엽서M" pitchFamily="18" charset="-127"/>
              <a:ea typeface="HY엽서M" pitchFamily="18" charset="-127"/>
            </a:endParaRPr>
          </a:p>
          <a:p>
            <a:r>
              <a:rPr lang="en-US" altLang="ko-KR" sz="3600" dirty="0" smtClean="0">
                <a:latin typeface="HY엽서M" pitchFamily="18" charset="-127"/>
                <a:ea typeface="HY엽서M" pitchFamily="18" charset="-127"/>
              </a:rPr>
              <a:t> </a:t>
            </a:r>
            <a:r>
              <a:rPr lang="ko-KR" altLang="en-US" sz="3600" dirty="0" smtClean="0">
                <a:latin typeface="HY목각파임B" pitchFamily="18" charset="-127"/>
                <a:ea typeface="HY목각파임B" pitchFamily="18" charset="-127"/>
              </a:rPr>
              <a:t>규소</a:t>
            </a:r>
            <a:r>
              <a:rPr lang="en-US" altLang="ko-KR" sz="3600" dirty="0" smtClean="0">
                <a:latin typeface="HY목각파임B" pitchFamily="18" charset="-127"/>
                <a:ea typeface="HY목각파임B" pitchFamily="18" charset="-127"/>
              </a:rPr>
              <a:t>(Si</a:t>
            </a:r>
            <a:r>
              <a:rPr lang="en-US" altLang="ko-KR" sz="3600" dirty="0" smtClean="0">
                <a:latin typeface="HY목각파임B" pitchFamily="18" charset="-127"/>
                <a:ea typeface="HY목각파임B" pitchFamily="18" charset="-127"/>
              </a:rPr>
              <a:t>) </a:t>
            </a:r>
            <a:r>
              <a:rPr lang="ko-KR" altLang="en-US" sz="3600" dirty="0" smtClean="0">
                <a:latin typeface="HY목각파임B" pitchFamily="18" charset="-127"/>
                <a:ea typeface="HY목각파임B" pitchFamily="18" charset="-127"/>
              </a:rPr>
              <a:t>니켈</a:t>
            </a:r>
            <a:r>
              <a:rPr lang="en-US" altLang="ko-KR" sz="3600" dirty="0" smtClean="0">
                <a:latin typeface="HY목각파임B" pitchFamily="18" charset="-127"/>
                <a:ea typeface="HY목각파임B" pitchFamily="18" charset="-127"/>
              </a:rPr>
              <a:t>(Ni)</a:t>
            </a:r>
          </a:p>
          <a:p>
            <a:endParaRPr lang="en-US" altLang="ko-KR" sz="2800" dirty="0" smtClean="0">
              <a:latin typeface="HY목각파임B" pitchFamily="18" charset="-127"/>
              <a:ea typeface="HY목각파임B" pitchFamily="18" charset="-127"/>
            </a:endParaRPr>
          </a:p>
          <a:p>
            <a:endParaRPr lang="ko-KR" altLang="en-US" sz="280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endParaRPr lang="ko-KR" altLang="en-US" sz="28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504960" cy="1143000"/>
          </a:xfrm>
        </p:spPr>
        <p:txBody>
          <a:bodyPr/>
          <a:lstStyle/>
          <a:p>
            <a:r>
              <a:rPr lang="ko-KR" altLang="en-US" sz="4400" dirty="0" smtClean="0">
                <a:latin typeface="휴먼모음T" pitchFamily="18" charset="-127"/>
                <a:ea typeface="휴먼모음T" pitchFamily="18" charset="-127"/>
              </a:rPr>
              <a:t>   중독무기물의 </a:t>
            </a:r>
            <a:r>
              <a:rPr lang="ko-KR" altLang="en-US" sz="4400" dirty="0" smtClean="0">
                <a:latin typeface="휴먼모음T" pitchFamily="18" charset="-127"/>
                <a:ea typeface="휴먼모음T" pitchFamily="18" charset="-127"/>
              </a:rPr>
              <a:t>종류</a:t>
            </a:r>
            <a:r>
              <a:rPr lang="ko-KR" altLang="en-US" dirty="0" smtClean="0"/>
              <a:t> 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609600" indent="-609600">
              <a:buFont typeface="Wingdings" pitchFamily="2" charset="2"/>
              <a:buNone/>
            </a:pPr>
            <a:endParaRPr lang="en-US" altLang="ko-KR" sz="2000" b="1" dirty="0" smtClean="0">
              <a:latin typeface="HY엽서M" pitchFamily="18" charset="-127"/>
              <a:ea typeface="HY엽서M" pitchFamily="18" charset="-127"/>
            </a:endParaRPr>
          </a:p>
          <a:p>
            <a:pPr marL="609600" indent="-609600">
              <a:buFont typeface="Wingdings" pitchFamily="2" charset="2"/>
              <a:buChar char="v"/>
            </a:pPr>
            <a:r>
              <a:rPr lang="ko-KR" altLang="en-US" sz="2000" dirty="0" smtClean="0">
                <a:latin typeface="HY목각파임B" pitchFamily="18" charset="-127"/>
                <a:ea typeface="HY목각파임B" pitchFamily="18" charset="-127"/>
              </a:rPr>
              <a:t>칼슘</a:t>
            </a:r>
            <a:r>
              <a:rPr lang="ko-KR" altLang="en-US" sz="2000" dirty="0" smtClean="0">
                <a:latin typeface="HY엽서M" pitchFamily="18" charset="-127"/>
                <a:ea typeface="HY엽서M" pitchFamily="18" charset="-127"/>
              </a:rPr>
              <a:t>과 인의 기능</a:t>
            </a:r>
            <a:endParaRPr lang="ko-KR" altLang="en-US" sz="2000" dirty="0" smtClean="0">
              <a:latin typeface="HY엽서M" pitchFamily="18" charset="-127"/>
              <a:ea typeface="HY엽서M" pitchFamily="18" charset="-127"/>
            </a:endParaRPr>
          </a:p>
          <a:p>
            <a:pPr marL="609600" indent="-609600">
              <a:buFont typeface="Wingdings" pitchFamily="2" charset="2"/>
              <a:buAutoNum type="arabicPeriod"/>
            </a:pPr>
            <a:r>
              <a:rPr lang="ko-KR" altLang="en-US" sz="2000" dirty="0" smtClean="0">
                <a:latin typeface="HY엽서M" pitchFamily="18" charset="-127"/>
                <a:ea typeface="HY엽서M" pitchFamily="18" charset="-127"/>
              </a:rPr>
              <a:t>세포막의 투과성을 조절하여 세포 내로의 영양소의 이입을 조절한다</a:t>
            </a:r>
            <a:r>
              <a:rPr lang="en-US" altLang="ko-KR" sz="2000" dirty="0" smtClean="0">
                <a:latin typeface="HY엽서M" pitchFamily="18" charset="-127"/>
                <a:ea typeface="HY엽서M" pitchFamily="18" charset="-127"/>
              </a:rPr>
              <a:t>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ko-KR" altLang="en-US" sz="2000" dirty="0" smtClean="0">
                <a:latin typeface="HY엽서M" pitchFamily="18" charset="-127"/>
                <a:ea typeface="HY엽서M" pitchFamily="18" charset="-127"/>
              </a:rPr>
              <a:t>근육의 수축을 조절한다</a:t>
            </a:r>
            <a:r>
              <a:rPr lang="en-US" altLang="ko-KR" sz="2000" dirty="0" smtClean="0">
                <a:latin typeface="HY엽서M" pitchFamily="18" charset="-127"/>
                <a:ea typeface="HY엽서M" pitchFamily="18" charset="-127"/>
              </a:rPr>
              <a:t>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altLang="ko-KR" sz="2000" dirty="0" smtClean="0">
                <a:latin typeface="HY엽서M" pitchFamily="18" charset="-127"/>
                <a:ea typeface="HY엽서M" pitchFamily="18" charset="-127"/>
              </a:rPr>
              <a:t>Acetylcholine</a:t>
            </a:r>
            <a:r>
              <a:rPr lang="ko-KR" altLang="en-US" sz="2000" dirty="0" smtClean="0">
                <a:latin typeface="HY엽서M" pitchFamily="18" charset="-127"/>
                <a:ea typeface="HY엽서M" pitchFamily="18" charset="-127"/>
              </a:rPr>
              <a:t>의 조절을 통하여 자극의 전도를 돕는다</a:t>
            </a:r>
            <a:r>
              <a:rPr lang="en-US" altLang="ko-KR" sz="2000" dirty="0" smtClean="0">
                <a:latin typeface="HY엽서M" pitchFamily="18" charset="-127"/>
                <a:ea typeface="HY엽서M" pitchFamily="18" charset="-127"/>
              </a:rPr>
              <a:t>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ko-KR" altLang="en-US" sz="1800" dirty="0" smtClean="0">
                <a:latin typeface="HY엽서M" pitchFamily="18" charset="-127"/>
                <a:ea typeface="HY엽서M" pitchFamily="18" charset="-127"/>
              </a:rPr>
              <a:t>지방의 대사과정에서 </a:t>
            </a:r>
            <a:r>
              <a:rPr lang="en-US" altLang="ko-KR" sz="1800" dirty="0" err="1" smtClean="0">
                <a:latin typeface="HY엽서M" pitchFamily="18" charset="-127"/>
                <a:ea typeface="HY엽서M" pitchFamily="18" charset="-127"/>
              </a:rPr>
              <a:t>hexosephosphate,adenosine</a:t>
            </a:r>
            <a:r>
              <a:rPr lang="en-US" altLang="ko-KR" sz="1800" dirty="0" smtClean="0">
                <a:latin typeface="HY엽서M" pitchFamily="18" charset="-127"/>
                <a:ea typeface="HY엽서M" pitchFamily="18" charset="-127"/>
              </a:rPr>
              <a:t> phosphate, </a:t>
            </a:r>
            <a:r>
              <a:rPr lang="en-US" altLang="ko-KR" sz="1800" dirty="0" err="1" smtClean="0">
                <a:latin typeface="HY엽서M" pitchFamily="18" charset="-127"/>
                <a:ea typeface="HY엽서M" pitchFamily="18" charset="-127"/>
              </a:rPr>
              <a:t>creatine</a:t>
            </a:r>
            <a:r>
              <a:rPr lang="en-US" altLang="ko-KR" sz="1800" dirty="0" smtClean="0">
                <a:latin typeface="HY엽서M" pitchFamily="18" charset="-127"/>
                <a:ea typeface="HY엽서M" pitchFamily="18" charset="-127"/>
              </a:rPr>
              <a:t> phosphates</a:t>
            </a:r>
            <a:r>
              <a:rPr lang="ko-KR" altLang="en-US" sz="1800" dirty="0" smtClean="0">
                <a:latin typeface="HY엽서M" pitchFamily="18" charset="-127"/>
                <a:ea typeface="HY엽서M" pitchFamily="18" charset="-127"/>
              </a:rPr>
              <a:t>의 형성에 중추적 역할을 한다</a:t>
            </a:r>
            <a:r>
              <a:rPr lang="en-US" altLang="ko-KR" sz="1800" dirty="0" smtClean="0">
                <a:latin typeface="HY엽서M" pitchFamily="18" charset="-127"/>
                <a:ea typeface="HY엽서M" pitchFamily="18" charset="-127"/>
              </a:rPr>
              <a:t>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altLang="ko-KR" sz="2000" dirty="0" smtClean="0"/>
              <a:t>  </a:t>
            </a:r>
            <a:r>
              <a:rPr lang="ko-KR" altLang="en-US" sz="2000" dirty="0" smtClean="0">
                <a:latin typeface="HY엽서M" pitchFamily="18" charset="-127"/>
                <a:ea typeface="HY엽서M" pitchFamily="18" charset="-127"/>
              </a:rPr>
              <a:t>지방의 대사에 있어서 </a:t>
            </a:r>
            <a:r>
              <a:rPr lang="en-US" altLang="ko-KR" sz="2000" dirty="0" smtClean="0">
                <a:latin typeface="HY엽서M" pitchFamily="18" charset="-127"/>
                <a:ea typeface="HY엽서M" pitchFamily="18" charset="-127"/>
              </a:rPr>
              <a:t>lecithin</a:t>
            </a:r>
            <a:r>
              <a:rPr lang="ko-KR" altLang="en-US" sz="2000" dirty="0" smtClean="0">
                <a:latin typeface="HY엽서M" pitchFamily="18" charset="-127"/>
                <a:ea typeface="HY엽서M" pitchFamily="18" charset="-127"/>
              </a:rPr>
              <a:t>의 중간 대사물 형성에 관여한다</a:t>
            </a:r>
            <a:r>
              <a:rPr lang="en-US" altLang="ko-KR" sz="2000" dirty="0" smtClean="0">
                <a:latin typeface="HY엽서M" pitchFamily="18" charset="-127"/>
                <a:ea typeface="HY엽서M" pitchFamily="18" charset="-127"/>
              </a:rPr>
              <a:t>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ko-KR" altLang="en-US" sz="2000" dirty="0" err="1" smtClean="0">
                <a:latin typeface="HY엽서M" pitchFamily="18" charset="-127"/>
                <a:ea typeface="HY엽서M" pitchFamily="18" charset="-127"/>
              </a:rPr>
              <a:t>신경조직등에</a:t>
            </a:r>
            <a:r>
              <a:rPr lang="ko-KR" altLang="en-US" sz="2000" dirty="0" smtClean="0">
                <a:latin typeface="HY엽서M" pitchFamily="18" charset="-127"/>
                <a:ea typeface="HY엽서M" pitchFamily="18" charset="-127"/>
              </a:rPr>
              <a:t> 풍부하게 들어 있는 인지질의 구성 성분이다</a:t>
            </a:r>
            <a:r>
              <a:rPr lang="en-US" altLang="ko-KR" sz="2000" dirty="0" smtClean="0">
                <a:latin typeface="HY엽서M" pitchFamily="18" charset="-127"/>
                <a:ea typeface="HY엽서M" pitchFamily="18" charset="-127"/>
              </a:rPr>
              <a:t>. </a:t>
            </a:r>
          </a:p>
          <a:p>
            <a:pPr marL="609600" indent="-609600">
              <a:buNone/>
            </a:pPr>
            <a:r>
              <a:rPr lang="en-US" altLang="ko-KR" sz="2000" dirty="0" smtClean="0">
                <a:latin typeface="HY엽서M" pitchFamily="18" charset="-127"/>
                <a:ea typeface="HY엽서M" pitchFamily="18" charset="-127"/>
              </a:rPr>
              <a:t>Casein</a:t>
            </a:r>
            <a:r>
              <a:rPr lang="ko-KR" altLang="en-US" sz="2000" dirty="0" smtClean="0">
                <a:latin typeface="HY엽서M" pitchFamily="18" charset="-127"/>
                <a:ea typeface="HY엽서M" pitchFamily="18" charset="-127"/>
              </a:rPr>
              <a:t>에 들어있는 인단백질이나 </a:t>
            </a:r>
            <a:r>
              <a:rPr lang="en-US" altLang="ko-KR" sz="2000" dirty="0" smtClean="0">
                <a:latin typeface="HY엽서M" pitchFamily="18" charset="-127"/>
                <a:ea typeface="HY엽서M" pitchFamily="18" charset="-127"/>
              </a:rPr>
              <a:t>chromatin</a:t>
            </a:r>
            <a:r>
              <a:rPr lang="ko-KR" altLang="en-US" sz="2000" dirty="0" smtClean="0">
                <a:latin typeface="HY엽서M" pitchFamily="18" charset="-127"/>
                <a:ea typeface="HY엽서M" pitchFamily="18" charset="-127"/>
              </a:rPr>
              <a:t>의 핵단백질의 구성 성분이다</a:t>
            </a:r>
            <a:r>
              <a:rPr lang="en-US" altLang="ko-KR" sz="2000" dirty="0" smtClean="0">
                <a:latin typeface="HY엽서M" pitchFamily="18" charset="-127"/>
                <a:ea typeface="HY엽서M" pitchFamily="18" charset="-127"/>
              </a:rPr>
              <a:t>.</a:t>
            </a:r>
          </a:p>
          <a:p>
            <a:pPr marL="609600" indent="-609600">
              <a:buFont typeface="Wingdings" pitchFamily="2" charset="2"/>
              <a:buNone/>
            </a:pPr>
            <a:endParaRPr lang="en-US" altLang="ko-KR" sz="2000" dirty="0" smtClean="0"/>
          </a:p>
          <a:p>
            <a:pPr marL="609600" indent="-609600">
              <a:buFont typeface="Wingdings" pitchFamily="2" charset="2"/>
              <a:buNone/>
            </a:pPr>
            <a:endParaRPr lang="ko-KR" altLang="en-US" sz="2000" dirty="0" smtClean="0">
              <a:latin typeface="HY엽서M" pitchFamily="18" charset="-127"/>
              <a:ea typeface="HY엽서M" pitchFamily="18" charset="-127"/>
            </a:endParaRPr>
          </a:p>
          <a:p>
            <a:endParaRPr lang="ko-KR" altLang="en-US" sz="2000" b="1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   중독무기물의 종류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1357290" y="1500174"/>
            <a:ext cx="7498080" cy="4800600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  <a:buFont typeface="Wingdings" pitchFamily="2" charset="2"/>
              <a:buChar char="v"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칼슘과 인의 결핍증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v"/>
            </a:pPr>
            <a:endParaRPr lang="ko-KR" altLang="en-US" dirty="0" smtClean="0">
              <a:latin typeface="HY엽서M" pitchFamily="18" charset="-127"/>
              <a:ea typeface="HY엽서M" pitchFamily="18" charset="-127"/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Ø"/>
            </a:pPr>
            <a:r>
              <a:rPr lang="ko-KR" altLang="en-US" u="sng" dirty="0" smtClean="0">
                <a:latin typeface="HY엽서M" pitchFamily="18" charset="-127"/>
                <a:ea typeface="HY엽서M" pitchFamily="18" charset="-127"/>
              </a:rPr>
              <a:t>어린 동물의 </a:t>
            </a:r>
            <a:r>
              <a:rPr lang="ko-KR" altLang="en-US" u="sng" dirty="0" err="1" smtClean="0">
                <a:latin typeface="HY엽서M" pitchFamily="18" charset="-127"/>
                <a:ea typeface="HY엽서M" pitchFamily="18" charset="-127"/>
              </a:rPr>
              <a:t>골연증</a:t>
            </a:r>
            <a:endParaRPr lang="ko-KR" altLang="en-US" u="sng" dirty="0" smtClean="0">
              <a:latin typeface="HY엽서M" pitchFamily="18" charset="-127"/>
              <a:ea typeface="HY엽서M" pitchFamily="18" charset="-127"/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Char char="Ø"/>
            </a:pPr>
            <a:endParaRPr lang="ko-KR" altLang="en-US" u="sng" dirty="0" smtClean="0">
              <a:latin typeface="HY엽서M" pitchFamily="18" charset="-127"/>
              <a:ea typeface="HY엽서M" pitchFamily="18" charset="-127"/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  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Ca , p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또는 비타민 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D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의 공급량이 요구량에 미치지 못하거나 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Ca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과 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P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의 흡수가 원활하지 못할 때 뼈의 성장은 정상적으로 이루어지지않는다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.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이러한 현상을 </a:t>
            </a:r>
            <a:r>
              <a:rPr lang="ko-KR" altLang="en-US" b="1" u="sng" dirty="0" smtClean="0">
                <a:latin typeface="HY엽서M" pitchFamily="18" charset="-127"/>
                <a:ea typeface="HY엽서M" pitchFamily="18" charset="-127"/>
              </a:rPr>
              <a:t>구루병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이라고 한다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.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en-US" altLang="ko-KR" dirty="0" smtClean="0">
              <a:latin typeface="HY엽서M" pitchFamily="18" charset="-127"/>
              <a:ea typeface="HY엽서M" pitchFamily="18" charset="-127"/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circleNumDbPlain"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뼈의 연결부위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(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관절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)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가 비정상적으로 비대해진다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circleNumDbPlain"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갈비뼈가 비정상적으로 발육한다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circleNumDbPlain"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다리가 굽는다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circleNumDbPlain"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보행이 부자연스럽다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(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관절부의 경직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).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circleNumDbPlain"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혈중의 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Ca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과 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P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의 농도가 낮아진다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. </a:t>
            </a:r>
          </a:p>
          <a:p>
            <a:pPr>
              <a:buNone/>
            </a:pP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sz="4400" dirty="0" smtClean="0"/>
              <a:t/>
            </a:r>
            <a:br>
              <a:rPr lang="ko-KR" altLang="en-US" sz="4400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1142976" y="357166"/>
            <a:ext cx="7790712" cy="5891234"/>
          </a:xfrm>
        </p:spPr>
        <p:txBody>
          <a:bodyPr>
            <a:normAutofit/>
          </a:bodyPr>
          <a:lstStyle/>
          <a:p>
            <a:pPr marL="609600" indent="-609600">
              <a:buFont typeface="Wingdings" pitchFamily="2" charset="2"/>
              <a:buChar char="Ø"/>
            </a:pPr>
            <a:r>
              <a:rPr lang="ko-KR" altLang="en-US" sz="2400" dirty="0" smtClean="0">
                <a:latin typeface="HY엽서M" pitchFamily="18" charset="-127"/>
                <a:ea typeface="HY엽서M" pitchFamily="18" charset="-127"/>
              </a:rPr>
              <a:t>성숙한 동물의 </a:t>
            </a:r>
            <a:r>
              <a:rPr lang="ko-KR" altLang="en-US" sz="2400" dirty="0" err="1" smtClean="0">
                <a:latin typeface="HY엽서M" pitchFamily="18" charset="-127"/>
                <a:ea typeface="HY엽서M" pitchFamily="18" charset="-127"/>
              </a:rPr>
              <a:t>골연증</a:t>
            </a:r>
            <a:endParaRPr lang="ko-KR" altLang="en-US" sz="2400" dirty="0" smtClean="0">
              <a:latin typeface="HY엽서M" pitchFamily="18" charset="-127"/>
              <a:ea typeface="HY엽서M" pitchFamily="18" charset="-127"/>
            </a:endParaRPr>
          </a:p>
          <a:p>
            <a:pPr marL="609600" indent="-609600">
              <a:buFont typeface="Wingdings" pitchFamily="2" charset="2"/>
              <a:buNone/>
            </a:pPr>
            <a:r>
              <a:rPr lang="ko-KR" altLang="en-US" sz="2400" dirty="0" smtClean="0">
                <a:latin typeface="HY엽서M" pitchFamily="18" charset="-127"/>
                <a:ea typeface="HY엽서M" pitchFamily="18" charset="-127"/>
              </a:rPr>
              <a:t>  </a:t>
            </a: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성숙한 동물의 </a:t>
            </a:r>
            <a:r>
              <a:rPr lang="ko-KR" altLang="en-US" sz="2800" dirty="0" err="1" smtClean="0">
                <a:latin typeface="HY엽서M" pitchFamily="18" charset="-127"/>
                <a:ea typeface="HY엽서M" pitchFamily="18" charset="-127"/>
              </a:rPr>
              <a:t>골연증은</a:t>
            </a: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 두 가지의 원인으로 </a:t>
            </a:r>
            <a:r>
              <a:rPr lang="ko-KR" altLang="en-US" sz="2800" dirty="0" err="1" smtClean="0">
                <a:latin typeface="HY엽서M" pitchFamily="18" charset="-127"/>
                <a:ea typeface="HY엽서M" pitchFamily="18" charset="-127"/>
              </a:rPr>
              <a:t>부터</a:t>
            </a: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 나온다</a:t>
            </a:r>
            <a:r>
              <a:rPr lang="en-US" altLang="ko-KR" sz="2800" dirty="0" smtClean="0">
                <a:latin typeface="HY엽서M" pitchFamily="18" charset="-127"/>
                <a:ea typeface="HY엽서M" pitchFamily="18" charset="-127"/>
              </a:rPr>
              <a:t>.</a:t>
            </a:r>
          </a:p>
          <a:p>
            <a:pPr marL="609600" indent="-609600">
              <a:buFont typeface="Wingdings" pitchFamily="2" charset="2"/>
              <a:buNone/>
            </a:pPr>
            <a:endParaRPr lang="en-US" altLang="ko-KR" sz="2800" dirty="0" smtClean="0">
              <a:latin typeface="HY엽서M" pitchFamily="18" charset="-127"/>
              <a:ea typeface="HY엽서M" pitchFamily="18" charset="-127"/>
            </a:endParaRPr>
          </a:p>
          <a:p>
            <a:pPr marL="609600" indent="-609600">
              <a:buFont typeface="Wingdings" pitchFamily="2" charset="2"/>
              <a:buAutoNum type="circleNumDbPlain"/>
            </a:pPr>
            <a:r>
              <a:rPr lang="ko-KR" altLang="en-US" sz="2400" dirty="0" err="1" smtClean="0">
                <a:latin typeface="HY엽서M" pitchFamily="18" charset="-127"/>
                <a:ea typeface="HY엽서M" pitchFamily="18" charset="-127"/>
              </a:rPr>
              <a:t>오즘으로</a:t>
            </a:r>
            <a:r>
              <a:rPr lang="ko-KR" altLang="en-US" sz="2400" dirty="0" smtClean="0">
                <a:latin typeface="HY엽서M" pitchFamily="18" charset="-127"/>
                <a:ea typeface="HY엽서M" pitchFamily="18" charset="-127"/>
              </a:rPr>
              <a:t> 배설되는 </a:t>
            </a:r>
            <a:r>
              <a:rPr lang="en-US" altLang="ko-KR" sz="2400" dirty="0" smtClean="0">
                <a:latin typeface="HY엽서M" pitchFamily="18" charset="-127"/>
                <a:ea typeface="HY엽서M" pitchFamily="18" charset="-127"/>
              </a:rPr>
              <a:t>Ca</a:t>
            </a:r>
            <a:r>
              <a:rPr lang="ko-KR" altLang="en-US" sz="2400" dirty="0" smtClean="0">
                <a:latin typeface="HY엽서M" pitchFamily="18" charset="-127"/>
                <a:ea typeface="HY엽서M" pitchFamily="18" charset="-127"/>
              </a:rPr>
              <a:t>의 조절이 불량하거나</a:t>
            </a:r>
            <a:r>
              <a:rPr lang="en-US" altLang="ko-KR" sz="2400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2400" dirty="0" err="1" smtClean="0">
                <a:latin typeface="HY엽서M" pitchFamily="18" charset="-127"/>
                <a:ea typeface="HY엽서M" pitchFamily="18" charset="-127"/>
              </a:rPr>
              <a:t>조골작용보다</a:t>
            </a:r>
            <a:r>
              <a:rPr lang="ko-KR" altLang="en-US" sz="2400" dirty="0" smtClean="0">
                <a:latin typeface="HY엽서M" pitchFamily="18" charset="-127"/>
                <a:ea typeface="HY엽서M" pitchFamily="18" charset="-127"/>
              </a:rPr>
              <a:t> 칼슘분해작용이 더 왕성하기 때문이다</a:t>
            </a:r>
            <a:r>
              <a:rPr lang="en-US" altLang="ko-KR" sz="2400" dirty="0" smtClean="0">
                <a:latin typeface="HY엽서M" pitchFamily="18" charset="-127"/>
                <a:ea typeface="HY엽서M" pitchFamily="18" charset="-127"/>
              </a:rPr>
              <a:t>. </a:t>
            </a:r>
            <a:r>
              <a:rPr lang="ko-KR" altLang="en-US" sz="2400" dirty="0" smtClean="0">
                <a:latin typeface="HY엽서M" pitchFamily="18" charset="-127"/>
                <a:ea typeface="HY엽서M" pitchFamily="18" charset="-127"/>
              </a:rPr>
              <a:t>또한 </a:t>
            </a:r>
            <a:r>
              <a:rPr lang="en-US" altLang="ko-KR" sz="2400" dirty="0" smtClean="0">
                <a:latin typeface="HY엽서M" pitchFamily="18" charset="-127"/>
                <a:ea typeface="HY엽서M" pitchFamily="18" charset="-127"/>
              </a:rPr>
              <a:t>Ca</a:t>
            </a:r>
            <a:r>
              <a:rPr lang="ko-KR" altLang="en-US" sz="2400" dirty="0" smtClean="0">
                <a:latin typeface="HY엽서M" pitchFamily="18" charset="-127"/>
                <a:ea typeface="HY엽서M" pitchFamily="18" charset="-127"/>
              </a:rPr>
              <a:t>의 흡수가 원활하지 못할 때에도 </a:t>
            </a:r>
            <a:r>
              <a:rPr lang="ko-KR" altLang="en-US" sz="2400" b="1" u="sng" dirty="0" smtClean="0">
                <a:latin typeface="HY엽서M" pitchFamily="18" charset="-127"/>
                <a:ea typeface="HY엽서M" pitchFamily="18" charset="-127"/>
              </a:rPr>
              <a:t>골연증</a:t>
            </a:r>
            <a:r>
              <a:rPr lang="ko-KR" altLang="en-US" sz="2400" dirty="0" smtClean="0">
                <a:latin typeface="HY엽서M" pitchFamily="18" charset="-127"/>
                <a:ea typeface="HY엽서M" pitchFamily="18" charset="-127"/>
              </a:rPr>
              <a:t>은 발생한다 ➪ </a:t>
            </a:r>
            <a:r>
              <a:rPr lang="en-US" altLang="ko-KR" sz="2400" dirty="0" smtClean="0">
                <a:latin typeface="HY엽서M" pitchFamily="18" charset="-127"/>
                <a:ea typeface="HY엽서M" pitchFamily="18" charset="-127"/>
              </a:rPr>
              <a:t>osteoporosis </a:t>
            </a:r>
          </a:p>
          <a:p>
            <a:pPr marL="609600" indent="-609600">
              <a:buFont typeface="Wingdings" pitchFamily="2" charset="2"/>
              <a:buAutoNum type="circleNumDbPlain"/>
            </a:pPr>
            <a:r>
              <a:rPr lang="ko-KR" altLang="en-US" sz="2400" dirty="0" smtClean="0">
                <a:latin typeface="HY엽서M" pitchFamily="18" charset="-127"/>
                <a:ea typeface="HY엽서M" pitchFamily="18" charset="-127"/>
              </a:rPr>
              <a:t>임신이나 비유로 인해 </a:t>
            </a:r>
            <a:r>
              <a:rPr lang="en-US" altLang="ko-KR" sz="2400" dirty="0" smtClean="0">
                <a:latin typeface="HY엽서M" pitchFamily="18" charset="-127"/>
                <a:ea typeface="HY엽서M" pitchFamily="18" charset="-127"/>
              </a:rPr>
              <a:t>Ca</a:t>
            </a:r>
            <a:r>
              <a:rPr lang="ko-KR" altLang="en-US" sz="2400" dirty="0" smtClean="0">
                <a:latin typeface="HY엽서M" pitchFamily="18" charset="-127"/>
                <a:ea typeface="HY엽서M" pitchFamily="18" charset="-127"/>
              </a:rPr>
              <a:t>과 </a:t>
            </a:r>
            <a:r>
              <a:rPr lang="en-US" altLang="ko-KR" sz="2400" dirty="0" smtClean="0">
                <a:latin typeface="HY엽서M" pitchFamily="18" charset="-127"/>
                <a:ea typeface="HY엽서M" pitchFamily="18" charset="-127"/>
              </a:rPr>
              <a:t>P</a:t>
            </a:r>
            <a:r>
              <a:rPr lang="ko-KR" altLang="en-US" sz="2400" dirty="0" smtClean="0">
                <a:latin typeface="HY엽서M" pitchFamily="18" charset="-127"/>
                <a:ea typeface="HY엽서M" pitchFamily="18" charset="-127"/>
              </a:rPr>
              <a:t>의 요구량이 급증하고 사료로서 이들의 공급이 충분하지 못해 골수에 축적된 부분이 완전히 이용되고 장골까지 분해되었기 때문이다 ➪ </a:t>
            </a:r>
            <a:r>
              <a:rPr lang="en-US" altLang="ko-KR" sz="2400" dirty="0" err="1" smtClean="0">
                <a:latin typeface="HY엽서M" pitchFamily="18" charset="-127"/>
                <a:ea typeface="HY엽서M" pitchFamily="18" charset="-127"/>
              </a:rPr>
              <a:t>osteomalacia</a:t>
            </a:r>
            <a:endParaRPr lang="en-US" altLang="ko-KR" sz="2400" dirty="0" smtClean="0">
              <a:latin typeface="HY엽서M" pitchFamily="18" charset="-127"/>
              <a:ea typeface="HY엽서M" pitchFamily="18" charset="-127"/>
            </a:endParaRPr>
          </a:p>
          <a:p>
            <a:pPr>
              <a:lnSpc>
                <a:spcPct val="90000"/>
              </a:lnSpc>
            </a:pPr>
            <a:endParaRPr lang="en-US" altLang="ko-KR" sz="2400" b="1" dirty="0" smtClean="0">
              <a:latin typeface="돋움" pitchFamily="50" charset="-127"/>
              <a:ea typeface="돋움" pitchFamily="50" charset="-127"/>
              <a:cs typeface="안상수2006중간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400" dirty="0" smtClean="0">
                <a:latin typeface="휴먼모음T" pitchFamily="18" charset="-127"/>
                <a:ea typeface="휴먼모음T" pitchFamily="18" charset="-127"/>
              </a:rPr>
              <a:t>   중독무기물의 </a:t>
            </a:r>
            <a:r>
              <a:rPr lang="ko-KR" altLang="en-US" sz="4400" dirty="0" smtClean="0">
                <a:latin typeface="휴먼모음T" pitchFamily="18" charset="-127"/>
                <a:ea typeface="휴먼모음T" pitchFamily="18" charset="-127"/>
              </a:rPr>
              <a:t>종류</a:t>
            </a:r>
            <a:endParaRPr lang="ko-KR" altLang="en-US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>
              <a:buFont typeface="Wingdings" pitchFamily="2" charset="2"/>
              <a:buChar char="v"/>
            </a:pPr>
            <a:r>
              <a:rPr lang="en-US" altLang="ko-KR" sz="3000" dirty="0" smtClean="0">
                <a:latin typeface="HY엽서M" pitchFamily="18" charset="-127"/>
                <a:ea typeface="HY엽서M" pitchFamily="18" charset="-127"/>
              </a:rPr>
              <a:t> </a:t>
            </a:r>
            <a:r>
              <a:rPr lang="ko-KR" altLang="en-US" sz="3000" dirty="0" smtClean="0">
                <a:latin typeface="HY목각파임B" pitchFamily="18" charset="-127"/>
                <a:ea typeface="HY목각파임B" pitchFamily="18" charset="-127"/>
              </a:rPr>
              <a:t>나트륨</a:t>
            </a: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의 기능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ko-KR" altLang="en-US" sz="3000" dirty="0" err="1" smtClean="0">
                <a:latin typeface="HY엽서M" pitchFamily="18" charset="-127"/>
                <a:ea typeface="HY엽서M" pitchFamily="18" charset="-127"/>
              </a:rPr>
              <a:t>세포외액의</a:t>
            </a: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 주요 양이온으로 삼투압 및 산</a:t>
            </a:r>
            <a:r>
              <a:rPr lang="en-US" altLang="ko-KR" sz="3000" dirty="0" smtClean="0">
                <a:latin typeface="HY엽서M" pitchFamily="18" charset="-127"/>
                <a:ea typeface="HY엽서M" pitchFamily="18" charset="-127"/>
              </a:rPr>
              <a:t>-</a:t>
            </a: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염기 평형에 관계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정상적인 근육세포 자극 반응을 보존</a:t>
            </a:r>
            <a:r>
              <a:rPr lang="en-US" altLang="ko-KR" sz="3000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세포 투과성</a:t>
            </a:r>
          </a:p>
          <a:p>
            <a:pPr marL="609600" indent="-609600">
              <a:buFont typeface="Wingdings" pitchFamily="2" charset="2"/>
              <a:buChar char="v"/>
            </a:pP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칼륨의 기능</a:t>
            </a:r>
          </a:p>
          <a:p>
            <a:pPr marL="609600" indent="-609600">
              <a:buFont typeface="Wingdings" pitchFamily="2" charset="2"/>
              <a:buNone/>
            </a:pP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      </a:t>
            </a:r>
            <a:r>
              <a:rPr lang="en-US" altLang="ko-KR" sz="3000" dirty="0" smtClean="0">
                <a:latin typeface="HY엽서M" pitchFamily="18" charset="-127"/>
                <a:ea typeface="HY엽서M" pitchFamily="18" charset="-127"/>
              </a:rPr>
              <a:t>- </a:t>
            </a: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삼투압과 산</a:t>
            </a:r>
            <a:r>
              <a:rPr lang="en-US" altLang="ko-KR" sz="3000" dirty="0" smtClean="0">
                <a:latin typeface="HY엽서M" pitchFamily="18" charset="-127"/>
                <a:ea typeface="HY엽서M" pitchFamily="18" charset="-127"/>
              </a:rPr>
              <a:t>-</a:t>
            </a: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염기 균형에 관계하는 </a:t>
            </a:r>
            <a:r>
              <a:rPr lang="ko-KR" altLang="en-US" sz="3000" dirty="0" err="1" smtClean="0">
                <a:latin typeface="HY엽서M" pitchFamily="18" charset="-127"/>
                <a:ea typeface="HY엽서M" pitchFamily="18" charset="-127"/>
              </a:rPr>
              <a:t>세포내액의</a:t>
            </a: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 주요 양이온</a:t>
            </a:r>
            <a:r>
              <a:rPr lang="en-US" altLang="ko-KR" sz="3000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근육활동 </a:t>
            </a:r>
          </a:p>
          <a:p>
            <a:pPr marL="609600" indent="-609600">
              <a:buFont typeface="Wingdings" pitchFamily="2" charset="2"/>
              <a:buChar char="v"/>
            </a:pP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염소의 기능</a:t>
            </a:r>
          </a:p>
          <a:p>
            <a:pPr marL="609600" indent="-609600">
              <a:buFont typeface="Wingdings" pitchFamily="2" charset="2"/>
              <a:buNone/>
            </a:pP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      </a:t>
            </a:r>
            <a:r>
              <a:rPr lang="en-US" altLang="ko-KR" sz="3000" dirty="0" smtClean="0">
                <a:latin typeface="HY엽서M" pitchFamily="18" charset="-127"/>
                <a:ea typeface="HY엽서M" pitchFamily="18" charset="-127"/>
              </a:rPr>
              <a:t>- </a:t>
            </a: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산</a:t>
            </a:r>
            <a:r>
              <a:rPr lang="en-US" altLang="ko-KR" sz="3000" dirty="0" smtClean="0">
                <a:latin typeface="HY엽서M" pitchFamily="18" charset="-127"/>
                <a:ea typeface="HY엽서M" pitchFamily="18" charset="-127"/>
              </a:rPr>
              <a:t>-</a:t>
            </a: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염기 균형 및 </a:t>
            </a:r>
            <a:r>
              <a:rPr lang="ko-KR" altLang="en-US" sz="3000" dirty="0" err="1" smtClean="0">
                <a:latin typeface="HY엽서M" pitchFamily="18" charset="-127"/>
                <a:ea typeface="HY엽서M" pitchFamily="18" charset="-127"/>
              </a:rPr>
              <a:t>상투압에</a:t>
            </a:r>
            <a:r>
              <a:rPr lang="ko-KR" altLang="en-US" sz="3000" dirty="0" smtClean="0">
                <a:latin typeface="HY엽서M" pitchFamily="18" charset="-127"/>
                <a:ea typeface="HY엽서M" pitchFamily="18" charset="-127"/>
              </a:rPr>
              <a:t> 관계하는 주요 음이온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1285852" y="357166"/>
            <a:ext cx="7504960" cy="6072230"/>
          </a:xfrm>
        </p:spPr>
        <p:txBody>
          <a:bodyPr>
            <a:normAutofit lnSpcReduction="10000"/>
          </a:bodyPr>
          <a:lstStyle/>
          <a:p>
            <a:r>
              <a:rPr lang="ko-KR" altLang="en-US" sz="3600" dirty="0" smtClean="0">
                <a:latin typeface="HY목각파임B" pitchFamily="18" charset="-127"/>
                <a:ea typeface="HY목각파임B" pitchFamily="18" charset="-127"/>
              </a:rPr>
              <a:t>나트륨 </a:t>
            </a:r>
          </a:p>
          <a:p>
            <a:pPr>
              <a:buFont typeface="Wingdings" pitchFamily="2" charset="2"/>
              <a:buNone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결핍증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: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에너지 축적 불량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err="1" smtClean="0">
                <a:latin typeface="HY엽서M" pitchFamily="18" charset="-127"/>
                <a:ea typeface="HY엽서M" pitchFamily="18" charset="-127"/>
              </a:rPr>
              <a:t>부신비대체지방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번식능력감퇴 </a:t>
            </a:r>
          </a:p>
          <a:p>
            <a:pPr>
              <a:buFont typeface="Wingdings" pitchFamily="2" charset="2"/>
              <a:buNone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중독증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: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가려움증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변비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보행이상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신경마비 </a:t>
            </a:r>
          </a:p>
          <a:p>
            <a:pPr>
              <a:buFont typeface="Wingdings" pitchFamily="2" charset="2"/>
              <a:buNone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공급원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: </a:t>
            </a:r>
            <a:r>
              <a:rPr lang="en-US" altLang="ko-KR" dirty="0" err="1" smtClean="0">
                <a:latin typeface="HY엽서M" pitchFamily="18" charset="-127"/>
                <a:ea typeface="HY엽서M" pitchFamily="18" charset="-127"/>
              </a:rPr>
              <a:t>NaCI</a:t>
            </a:r>
            <a:endParaRPr lang="en-US" altLang="ko-KR" dirty="0" smtClean="0">
              <a:latin typeface="HY엽서M" pitchFamily="18" charset="-127"/>
              <a:ea typeface="HY엽서M" pitchFamily="18" charset="-127"/>
            </a:endParaRPr>
          </a:p>
          <a:p>
            <a:r>
              <a:rPr lang="ko-KR" altLang="en-US" sz="3600" dirty="0" smtClean="0">
                <a:latin typeface="HY목각파임B" pitchFamily="18" charset="-127"/>
                <a:ea typeface="HY목각파임B" pitchFamily="18" charset="-127"/>
              </a:rPr>
              <a:t>칼륨</a:t>
            </a:r>
          </a:p>
          <a:p>
            <a:pPr>
              <a:buFont typeface="Wingdings" pitchFamily="2" charset="2"/>
              <a:buNone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결핍증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: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근육약화 또는 경련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구토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설사 </a:t>
            </a:r>
          </a:p>
          <a:p>
            <a:pPr>
              <a:buFont typeface="Wingdings" pitchFamily="2" charset="2"/>
              <a:buNone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중독증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: </a:t>
            </a:r>
            <a:r>
              <a:rPr lang="ko-KR" altLang="en-US" dirty="0" err="1" smtClean="0">
                <a:latin typeface="HY엽서M" pitchFamily="18" charset="-127"/>
                <a:ea typeface="HY엽서M" pitchFamily="18" charset="-127"/>
              </a:rPr>
              <a:t>테타니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(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근육경련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), </a:t>
            </a:r>
            <a:r>
              <a:rPr lang="ko-KR" altLang="en-US" dirty="0" err="1" smtClean="0">
                <a:latin typeface="HY엽서M" pitchFamily="18" charset="-127"/>
                <a:ea typeface="HY엽서M" pitchFamily="18" charset="-127"/>
              </a:rPr>
              <a:t>증체량감소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피모불량</a:t>
            </a:r>
          </a:p>
          <a:p>
            <a:pPr>
              <a:buFont typeface="Wingdings" pitchFamily="2" charset="2"/>
              <a:buNone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공급원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: KCI</a:t>
            </a:r>
          </a:p>
          <a:p>
            <a:r>
              <a:rPr lang="ko-KR" altLang="en-US" sz="3600" dirty="0" smtClean="0">
                <a:latin typeface="HY목각파임B" pitchFamily="18" charset="-127"/>
                <a:ea typeface="HY목각파임B" pitchFamily="18" charset="-127"/>
              </a:rPr>
              <a:t>염소</a:t>
            </a:r>
          </a:p>
          <a:p>
            <a:pPr>
              <a:buFont typeface="Wingdings" pitchFamily="2" charset="2"/>
              <a:buNone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결핍증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: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체중감소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근육경련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구토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설사 </a:t>
            </a:r>
          </a:p>
          <a:p>
            <a:pPr>
              <a:buFont typeface="Wingdings" pitchFamily="2" charset="2"/>
              <a:buNone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중독증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: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가려움증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변비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보행이상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신경마비</a:t>
            </a:r>
          </a:p>
          <a:p>
            <a:pPr>
              <a:buFont typeface="Wingdings" pitchFamily="2" charset="2"/>
              <a:buNone/>
            </a:pPr>
            <a:r>
              <a:rPr lang="ko-KR" altLang="en-US" dirty="0" smtClean="0">
                <a:latin typeface="HY엽서M" pitchFamily="18" charset="-127"/>
                <a:ea typeface="HY엽서M" pitchFamily="18" charset="-127"/>
              </a:rPr>
              <a:t>공급원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: </a:t>
            </a:r>
            <a:r>
              <a:rPr lang="en-US" altLang="ko-KR" dirty="0" err="1" smtClean="0">
                <a:latin typeface="HY엽서M" pitchFamily="18" charset="-127"/>
                <a:ea typeface="HY엽서M" pitchFamily="18" charset="-127"/>
              </a:rPr>
              <a:t>NaCI</a:t>
            </a:r>
            <a:r>
              <a:rPr lang="en-US" altLang="ko-KR" dirty="0" smtClean="0">
                <a:latin typeface="HY엽서M" pitchFamily="18" charset="-127"/>
                <a:ea typeface="HY엽서M" pitchFamily="18" charset="-127"/>
              </a:rPr>
              <a:t>, KCI</a:t>
            </a:r>
            <a:endParaRPr lang="en-US" altLang="ko-KR" dirty="0">
              <a:latin typeface="HY엽서M" pitchFamily="18" charset="-127"/>
              <a:ea typeface="HY엽서M" pitchFamily="18" charset="-127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sz="4400" dirty="0" smtClean="0">
                <a:latin typeface="휴먼모음T" pitchFamily="18" charset="-127"/>
                <a:ea typeface="휴먼모음T" pitchFamily="18" charset="-127"/>
              </a:rPr>
              <a:t>   </a:t>
            </a:r>
            <a:r>
              <a:rPr lang="en-US" altLang="ko-KR" sz="4400" dirty="0" smtClean="0">
                <a:latin typeface="휴먼모음T" pitchFamily="18" charset="-127"/>
                <a:ea typeface="휴먼모음T" pitchFamily="18" charset="-127"/>
              </a:rPr>
              <a:t/>
            </a:r>
            <a:br>
              <a:rPr lang="en-US" altLang="ko-KR" sz="4400" dirty="0" smtClean="0">
                <a:latin typeface="휴먼모음T" pitchFamily="18" charset="-127"/>
                <a:ea typeface="휴먼모음T" pitchFamily="18" charset="-127"/>
              </a:rPr>
            </a:br>
            <a:r>
              <a:rPr lang="en-US" altLang="ko-KR" sz="4400" dirty="0" smtClean="0"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en-US" altLang="ko-KR" sz="4400" dirty="0" smtClean="0">
                <a:latin typeface="휴먼모음T" pitchFamily="18" charset="-127"/>
                <a:ea typeface="휴먼모음T" pitchFamily="18" charset="-127"/>
              </a:rPr>
              <a:t>    </a:t>
            </a:r>
            <a:r>
              <a:rPr lang="ko-KR" altLang="en-US" sz="4400" dirty="0" smtClean="0">
                <a:latin typeface="휴먼모음T" pitchFamily="18" charset="-127"/>
                <a:ea typeface="휴먼모음T" pitchFamily="18" charset="-127"/>
              </a:rPr>
              <a:t>중독무기물의 </a:t>
            </a:r>
            <a:r>
              <a:rPr lang="ko-KR" altLang="en-US" sz="4400" dirty="0" smtClean="0">
                <a:latin typeface="휴먼모음T" pitchFamily="18" charset="-127"/>
                <a:ea typeface="휴먼모음T" pitchFamily="18" charset="-127"/>
              </a:rPr>
              <a:t>종류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ko-KR" altLang="en-US" sz="2800" dirty="0" smtClean="0">
                <a:latin typeface="HY목각파임B" pitchFamily="18" charset="-127"/>
                <a:ea typeface="HY목각파임B" pitchFamily="18" charset="-127"/>
              </a:rPr>
              <a:t>마그네슘 </a:t>
            </a:r>
            <a:r>
              <a:rPr lang="en-US" altLang="ko-KR" sz="2800" dirty="0" smtClean="0">
                <a:latin typeface="HY목각파임B" pitchFamily="18" charset="-127"/>
                <a:ea typeface="HY목각파임B" pitchFamily="18" charset="-127"/>
              </a:rPr>
              <a:t>(Mg)</a:t>
            </a:r>
          </a:p>
          <a:p>
            <a:endParaRPr lang="en-US" altLang="ko-KR" sz="2800" dirty="0" smtClean="0">
              <a:latin typeface="HY목각파임B" pitchFamily="18" charset="-127"/>
              <a:ea typeface="HY목각파임B" pitchFamily="18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800" dirty="0" smtClean="0">
                <a:latin typeface="HY엽서M" pitchFamily="18" charset="-127"/>
                <a:ea typeface="HY엽서M" pitchFamily="18" charset="-127"/>
              </a:rPr>
              <a:t> </a:t>
            </a: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주로 </a:t>
            </a:r>
            <a:r>
              <a:rPr lang="ko-KR" altLang="en-US" sz="2800" dirty="0" err="1" smtClean="0">
                <a:latin typeface="HY엽서M" pitchFamily="18" charset="-127"/>
                <a:ea typeface="HY엽서M" pitchFamily="18" charset="-127"/>
              </a:rPr>
              <a:t>해당계에서</a:t>
            </a: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 효소 활성제</a:t>
            </a:r>
            <a:r>
              <a:rPr lang="en-US" altLang="ko-KR" sz="2800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골격형성</a:t>
            </a:r>
          </a:p>
          <a:p>
            <a:pPr>
              <a:buFont typeface="Wingdings" pitchFamily="2" charset="2"/>
              <a:buNone/>
            </a:pP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결핍증</a:t>
            </a:r>
            <a:r>
              <a:rPr lang="en-US" altLang="ko-KR" sz="2800" dirty="0" smtClean="0">
                <a:latin typeface="HY엽서M" pitchFamily="18" charset="-127"/>
                <a:ea typeface="HY엽서M" pitchFamily="18" charset="-127"/>
              </a:rPr>
              <a:t>: </a:t>
            </a: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혈압강하</a:t>
            </a:r>
            <a:r>
              <a:rPr lang="en-US" altLang="ko-KR" sz="2800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신경과민증</a:t>
            </a:r>
            <a:r>
              <a:rPr lang="en-US" altLang="ko-KR" sz="2800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근육경련 </a:t>
            </a:r>
          </a:p>
          <a:p>
            <a:pPr>
              <a:buFont typeface="Wingdings" pitchFamily="2" charset="2"/>
              <a:buNone/>
            </a:pP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중독증</a:t>
            </a:r>
            <a:r>
              <a:rPr lang="en-US" altLang="ko-KR" sz="2800" dirty="0" smtClean="0">
                <a:latin typeface="HY엽서M" pitchFamily="18" charset="-127"/>
                <a:ea typeface="HY엽서M" pitchFamily="18" charset="-127"/>
              </a:rPr>
              <a:t>: </a:t>
            </a: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설사</a:t>
            </a:r>
            <a:r>
              <a:rPr lang="en-US" altLang="ko-KR" sz="2800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식욕부진</a:t>
            </a:r>
            <a:r>
              <a:rPr lang="en-US" altLang="ko-KR" sz="2800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빈혈</a:t>
            </a:r>
            <a:r>
              <a:rPr lang="en-US" altLang="ko-KR" sz="2800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신경이상</a:t>
            </a:r>
          </a:p>
          <a:p>
            <a:pPr>
              <a:buFont typeface="Wingdings" pitchFamily="2" charset="2"/>
              <a:buNone/>
            </a:pP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공급원</a:t>
            </a:r>
            <a:r>
              <a:rPr lang="en-US" altLang="ko-KR" sz="2800" dirty="0" smtClean="0">
                <a:latin typeface="HY엽서M" pitchFamily="18" charset="-127"/>
                <a:ea typeface="HY엽서M" pitchFamily="18" charset="-127"/>
              </a:rPr>
              <a:t>:  </a:t>
            </a:r>
            <a:r>
              <a:rPr lang="ko-KR" altLang="en-US" sz="2800" dirty="0" err="1" smtClean="0">
                <a:latin typeface="HY엽서M" pitchFamily="18" charset="-127"/>
                <a:ea typeface="HY엽서M" pitchFamily="18" charset="-127"/>
              </a:rPr>
              <a:t>대두박</a:t>
            </a:r>
            <a:r>
              <a:rPr lang="en-US" altLang="ko-KR" sz="2800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청초</a:t>
            </a:r>
            <a:r>
              <a:rPr lang="en-US" altLang="ko-KR" sz="2800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ko-KR" altLang="en-US" sz="2800" dirty="0" smtClean="0">
                <a:latin typeface="HY엽서M" pitchFamily="18" charset="-127"/>
                <a:ea typeface="HY엽서M" pitchFamily="18" charset="-127"/>
              </a:rPr>
              <a:t>옥수수</a:t>
            </a:r>
            <a:r>
              <a:rPr lang="en-US" altLang="ko-KR" sz="2800" dirty="0" smtClean="0">
                <a:latin typeface="HY엽서M" pitchFamily="18" charset="-127"/>
                <a:ea typeface="HY엽서M" pitchFamily="18" charset="-127"/>
              </a:rPr>
              <a:t>, </a:t>
            </a:r>
            <a:r>
              <a:rPr lang="en-US" altLang="ko-KR" sz="2800" dirty="0" err="1" smtClean="0">
                <a:latin typeface="HY엽서M" pitchFamily="18" charset="-127"/>
                <a:ea typeface="HY엽서M" pitchFamily="18" charset="-127"/>
              </a:rPr>
              <a:t>MgO</a:t>
            </a:r>
            <a:endParaRPr lang="en-US" altLang="ko-KR" sz="2800" dirty="0" smtClean="0">
              <a:latin typeface="HY엽서M" pitchFamily="18" charset="-127"/>
              <a:ea typeface="HY엽서M" pitchFamily="18" charset="-127"/>
            </a:endParaRPr>
          </a:p>
          <a:p>
            <a:pPr>
              <a:lnSpc>
                <a:spcPct val="80000"/>
              </a:lnSpc>
              <a:buNone/>
            </a:pPr>
            <a:endParaRPr lang="en-US" altLang="ko-KR" sz="2400" b="1" dirty="0" smtClean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  <a:p>
            <a:pPr>
              <a:buNone/>
            </a:pPr>
            <a:endParaRPr lang="ko-KR" altLang="en-US" sz="1800" dirty="0"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오렌지">
  <a:themeElements>
    <a:clrScheme name="오렌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오렌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오렌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129</TotalTime>
  <Words>1057</Words>
  <Application>Microsoft Office PowerPoint</Application>
  <PresentationFormat>화면 슬라이드 쇼(4:3)</PresentationFormat>
  <Paragraphs>145</Paragraphs>
  <Slides>19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0" baseType="lpstr">
      <vt:lpstr>오렌지</vt:lpstr>
      <vt:lpstr>중독무기물에 대해서 </vt:lpstr>
      <vt:lpstr>무기물이란</vt:lpstr>
      <vt:lpstr>   중독무기물의 종류 </vt:lpstr>
      <vt:lpstr>   중독무기물의 종류 </vt:lpstr>
      <vt:lpstr>   중독무기물의 종류</vt:lpstr>
      <vt:lpstr> </vt:lpstr>
      <vt:lpstr>   중독무기물의 종류</vt:lpstr>
      <vt:lpstr>슬라이드 8</vt:lpstr>
      <vt:lpstr>         중독무기물의 종류 </vt:lpstr>
      <vt:lpstr>   중독무기물의 종류</vt:lpstr>
      <vt:lpstr>        중독무기물의 종류 </vt:lpstr>
      <vt:lpstr>    중독무기물의 종류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중독무기물에 대해서</dc:title>
  <dc:creator>서지원</dc:creator>
  <cp:lastModifiedBy>서지원</cp:lastModifiedBy>
  <cp:revision>14</cp:revision>
  <dcterms:created xsi:type="dcterms:W3CDTF">2009-12-01T14:08:06Z</dcterms:created>
  <dcterms:modified xsi:type="dcterms:W3CDTF">2009-12-01T16:27:00Z</dcterms:modified>
</cp:coreProperties>
</file>