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E82F1-9A8F-4DA4-ABC9-17563F31B4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4D3D-806C-43E0-A41D-CD0A5F6F17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37EF-D01B-4825-B4F5-E0043D48CA57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8FB8-C5DC-4514-A34D-4CDB5A2A34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goatsong@daegu.ac.kr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b="1"/>
              <a:t>7.  transgenic animal(</a:t>
            </a:r>
            <a:r>
              <a:rPr lang="ko-KR" altLang="en-US" sz="3200" b="1"/>
              <a:t>형질전환동물</a:t>
            </a:r>
            <a:r>
              <a:rPr lang="en-US" altLang="ko-KR" sz="3200" b="1"/>
              <a:t>)</a:t>
            </a:r>
            <a:r>
              <a:rPr lang="ko-KR" altLang="en-US" sz="3200" b="1"/>
              <a:t>의 생산</a:t>
            </a:r>
          </a:p>
          <a:p>
            <a:pPr>
              <a:spcBef>
                <a:spcPct val="50000"/>
              </a:spcBef>
            </a:pPr>
            <a:endParaRPr lang="ko-KR" altLang="en-US" sz="1000" b="1"/>
          </a:p>
          <a:p>
            <a:pPr>
              <a:spcBef>
                <a:spcPct val="50000"/>
              </a:spcBef>
            </a:pPr>
            <a:r>
              <a:rPr lang="ko-KR" altLang="en-US"/>
              <a:t>      </a:t>
            </a:r>
            <a:r>
              <a:rPr lang="en-US" altLang="ko-KR"/>
              <a:t>TA : </a:t>
            </a:r>
            <a:r>
              <a:rPr lang="ko-KR" altLang="en-US"/>
              <a:t>자신의 유전물질에 새로운 유전자 도입→ 발현</a:t>
            </a:r>
            <a:r>
              <a:rPr lang="en-US" altLang="ko-KR"/>
              <a:t>(</a:t>
            </a:r>
            <a:r>
              <a:rPr lang="ko-KR" altLang="en-US"/>
              <a:t>형질전환</a:t>
            </a:r>
            <a:r>
              <a:rPr lang="en-US" altLang="ko-KR"/>
              <a:t>)  </a:t>
            </a:r>
          </a:p>
          <a:p>
            <a:pPr>
              <a:spcBef>
                <a:spcPct val="50000"/>
              </a:spcBef>
            </a:pPr>
            <a:endParaRPr lang="en-US" altLang="ko-KR"/>
          </a:p>
          <a:p>
            <a:pPr>
              <a:spcBef>
                <a:spcPct val="50000"/>
              </a:spcBef>
            </a:pPr>
            <a:r>
              <a:rPr lang="en-US" altLang="ko-KR"/>
              <a:t>    •  </a:t>
            </a:r>
            <a:r>
              <a:rPr lang="ko-KR" altLang="en-US" sz="2400"/>
              <a:t>전핵 내 미세주입법</a:t>
            </a:r>
            <a:r>
              <a:rPr lang="en-US" altLang="ko-KR" sz="2400"/>
              <a:t>(microinjection)</a:t>
            </a:r>
            <a:r>
              <a:rPr lang="en-US" altLang="ko-KR"/>
              <a:t>: </a:t>
            </a:r>
            <a:r>
              <a:rPr lang="ko-KR" altLang="en-US"/>
              <a:t>재조합 유전자 등 </a:t>
            </a:r>
            <a:endParaRPr lang="en-US" altLang="ko-KR"/>
          </a:p>
          <a:p>
            <a:pPr>
              <a:spcBef>
                <a:spcPct val="50000"/>
              </a:spcBef>
            </a:pPr>
            <a:r>
              <a:rPr lang="en-US" altLang="ko-KR"/>
              <a:t>               micromanipulator</a:t>
            </a:r>
            <a:r>
              <a:rPr lang="ko-KR" altLang="en-US"/>
              <a:t>를 이용하여 수정란의 전핵 내에 주입</a:t>
            </a:r>
            <a:r>
              <a:rPr lang="en-US" altLang="ko-KR"/>
              <a:t>(super mouse)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•  </a:t>
            </a:r>
            <a:r>
              <a:rPr lang="en-US" altLang="ko-KR" sz="2400"/>
              <a:t>Retrovirus </a:t>
            </a:r>
            <a:r>
              <a:rPr lang="ko-KR" altLang="en-US" sz="2400"/>
              <a:t>매개법 </a:t>
            </a:r>
            <a:r>
              <a:rPr lang="en-US" altLang="ko-KR"/>
              <a:t>:  retrovirus </a:t>
            </a:r>
            <a:r>
              <a:rPr lang="ko-KR" altLang="en-US"/>
              <a:t>증식  숙주세포의 염색체에 삽입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   </a:t>
            </a:r>
            <a:r>
              <a:rPr lang="en-US" altLang="ko-KR"/>
              <a:t>virus</a:t>
            </a:r>
            <a:r>
              <a:rPr lang="ko-KR" altLang="en-US"/>
              <a:t>의 독성 유전자 제거  재조합 유전자를 </a:t>
            </a:r>
            <a:r>
              <a:rPr lang="en-US" altLang="ko-KR"/>
              <a:t>virus </a:t>
            </a:r>
            <a:r>
              <a:rPr lang="ko-KR" altLang="en-US"/>
              <a:t>유전자에 연결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   → 수정란에 감염 → 수정란의 염색체에 재조합 유전자 삽입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</a:t>
            </a:r>
            <a:r>
              <a:rPr lang="en-US" altLang="ko-KR" sz="2400"/>
              <a:t>•  </a:t>
            </a:r>
            <a:r>
              <a:rPr lang="en-US" altLang="ko-KR" sz="2400">
                <a:solidFill>
                  <a:srgbClr val="FF0000"/>
                </a:solidFill>
              </a:rPr>
              <a:t>ES</a:t>
            </a:r>
            <a:r>
              <a:rPr lang="ko-KR" altLang="en-US" sz="2400">
                <a:solidFill>
                  <a:srgbClr val="FF0000"/>
                </a:solidFill>
              </a:rPr>
              <a:t>세포</a:t>
            </a:r>
            <a:r>
              <a:rPr lang="en-US" altLang="ko-KR" sz="2400">
                <a:solidFill>
                  <a:srgbClr val="FF0000"/>
                </a:solidFill>
              </a:rPr>
              <a:t>(embryo stem cell) </a:t>
            </a:r>
            <a:r>
              <a:rPr lang="ko-KR" altLang="en-US" sz="2400">
                <a:solidFill>
                  <a:srgbClr val="FF0000"/>
                </a:solidFill>
              </a:rPr>
              <a:t>이용법 </a:t>
            </a:r>
            <a:r>
              <a:rPr lang="en-US" altLang="ko-KR"/>
              <a:t>: </a:t>
            </a:r>
            <a:r>
              <a:rPr lang="ko-KR" altLang="en-US" sz="2400"/>
              <a:t>전능성</a:t>
            </a:r>
            <a:r>
              <a:rPr lang="en-US" altLang="ko-KR" sz="2400"/>
              <a:t>(blastocyst</a:t>
            </a:r>
            <a:r>
              <a:rPr lang="en-US" altLang="ko-KR" sz="2000"/>
              <a:t>)</a:t>
            </a:r>
            <a:endParaRPr lang="en-US" altLang="ko-KR"/>
          </a:p>
          <a:p>
            <a:pPr>
              <a:spcBef>
                <a:spcPct val="50000"/>
              </a:spcBef>
            </a:pPr>
            <a:r>
              <a:rPr lang="en-US" altLang="ko-KR"/>
              <a:t>                → </a:t>
            </a:r>
            <a:r>
              <a:rPr lang="ko-KR" altLang="en-US"/>
              <a:t>만능세포</a:t>
            </a:r>
            <a:r>
              <a:rPr lang="en-US" altLang="ko-KR"/>
              <a:t>(</a:t>
            </a:r>
            <a:r>
              <a:rPr lang="ko-KR" altLang="en-US"/>
              <a:t>신경</a:t>
            </a:r>
            <a:r>
              <a:rPr lang="en-US" altLang="ko-KR"/>
              <a:t>, </a:t>
            </a:r>
            <a:r>
              <a:rPr lang="ko-KR" altLang="en-US"/>
              <a:t>간</a:t>
            </a:r>
            <a:r>
              <a:rPr lang="en-US" altLang="ko-KR"/>
              <a:t>, </a:t>
            </a:r>
            <a:r>
              <a:rPr lang="ko-KR" altLang="en-US"/>
              <a:t>심장근육</a:t>
            </a:r>
            <a:r>
              <a:rPr lang="en-US" altLang="ko-KR"/>
              <a:t>, </a:t>
            </a:r>
            <a:r>
              <a:rPr lang="ko-KR" altLang="en-US"/>
              <a:t>혈액</a:t>
            </a:r>
            <a:r>
              <a:rPr lang="en-US" altLang="ko-KR"/>
              <a:t>, </a:t>
            </a:r>
            <a:r>
              <a:rPr lang="ko-KR" altLang="en-US"/>
              <a:t>골수</a:t>
            </a:r>
            <a:r>
              <a:rPr lang="en-US" altLang="ko-KR"/>
              <a:t>, </a:t>
            </a:r>
            <a:r>
              <a:rPr lang="ko-KR" altLang="en-US"/>
              <a:t>허파꽈리 세포 등</a:t>
            </a:r>
            <a:r>
              <a:rPr lang="en-US" altLang="ko-KR"/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</a:t>
            </a:r>
            <a:r>
              <a:rPr lang="ko-KR" altLang="en-US"/>
              <a:t>인류의 불치명 치료 </a:t>
            </a:r>
            <a:r>
              <a:rPr lang="en-US" altLang="ko-KR"/>
              <a:t>: </a:t>
            </a:r>
            <a:r>
              <a:rPr lang="ko-KR" altLang="en-US"/>
              <a:t>파킨스 병</a:t>
            </a:r>
            <a:r>
              <a:rPr lang="en-US" altLang="ko-KR"/>
              <a:t>, </a:t>
            </a:r>
            <a:r>
              <a:rPr lang="ko-KR" altLang="en-US"/>
              <a:t>뇌졸증</a:t>
            </a:r>
            <a:r>
              <a:rPr lang="en-US" altLang="ko-KR"/>
              <a:t>, </a:t>
            </a:r>
            <a:r>
              <a:rPr lang="ko-KR" altLang="en-US"/>
              <a:t>간경화</a:t>
            </a:r>
            <a:r>
              <a:rPr lang="en-US" altLang="ko-KR"/>
              <a:t>, </a:t>
            </a:r>
            <a:r>
              <a:rPr lang="ko-KR" altLang="en-US"/>
              <a:t>백혈병 등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</a:t>
            </a:r>
            <a:r>
              <a:rPr lang="en-US" altLang="ko-KR" sz="2400"/>
              <a:t>•  </a:t>
            </a:r>
            <a:r>
              <a:rPr lang="ko-KR" altLang="en-US" sz="2400"/>
              <a:t>정자세포 이용법 </a:t>
            </a:r>
            <a:r>
              <a:rPr lang="en-US" altLang="ko-KR"/>
              <a:t>: </a:t>
            </a:r>
            <a:r>
              <a:rPr lang="ko-KR" altLang="en-US"/>
              <a:t>외래 유전자  →  정자 내 삽입</a:t>
            </a:r>
            <a:r>
              <a:rPr lang="en-US" altLang="ko-KR"/>
              <a:t>(</a:t>
            </a:r>
            <a:r>
              <a:rPr lang="ko-KR" altLang="en-US"/>
              <a:t>혼합</a:t>
            </a:r>
            <a:r>
              <a:rPr lang="en-US" altLang="ko-KR"/>
              <a:t>, </a:t>
            </a:r>
            <a:r>
              <a:rPr lang="ko-KR" altLang="en-US"/>
              <a:t>전기자극</a:t>
            </a:r>
            <a:r>
              <a:rPr lang="en-US" altLang="ko-KR"/>
              <a:t>)   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 →  </a:t>
            </a:r>
            <a:r>
              <a:rPr lang="ko-KR" altLang="en-US"/>
              <a:t>형질전환동물 생산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80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75688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0"/>
            <a:ext cx="877570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0"/>
            <a:ext cx="712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9119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056438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13787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6074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569325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2800" b="1"/>
              <a:t>⊙  </a:t>
            </a:r>
            <a:r>
              <a:rPr lang="ko-KR" altLang="en-US" sz="2800" b="1"/>
              <a:t>연구사</a:t>
            </a:r>
          </a:p>
          <a:p>
            <a:pPr marL="342900" indent="-342900">
              <a:spcBef>
                <a:spcPct val="50000"/>
              </a:spcBef>
            </a:pPr>
            <a:endParaRPr lang="ko-KR" altLang="en-US" sz="2400" b="1"/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1980      ◀ </a:t>
            </a:r>
            <a:r>
              <a:rPr lang="en-US" altLang="ko-KR"/>
              <a:t>Transgenic animal produced by PN injection. Gordon, et., 1980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1982      </a:t>
            </a:r>
            <a:r>
              <a:rPr lang="en-US" altLang="ko-KR" b="1"/>
              <a:t>◀  </a:t>
            </a:r>
            <a:r>
              <a:rPr lang="en-US" altLang="ko-KR"/>
              <a:t>Fusion gene used in transgenic animal. Brinster. et al., 1982</a:t>
            </a:r>
            <a:endParaRPr lang="en-US" altLang="ko-KR" sz="2000" b="1"/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1984      </a:t>
            </a:r>
            <a:r>
              <a:rPr lang="en-US" altLang="ko-KR" b="1"/>
              <a:t>◀  </a:t>
            </a:r>
            <a:r>
              <a:rPr lang="en-US" altLang="ko-KR"/>
              <a:t>First transgenic farm animals produced. Hammer. et al., 1985</a:t>
            </a:r>
            <a:endParaRPr lang="en-US" altLang="ko-KR" sz="2000"/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1986      </a:t>
            </a:r>
            <a:r>
              <a:rPr lang="en-US" altLang="ko-KR" b="1"/>
              <a:t>◀ </a:t>
            </a:r>
            <a:r>
              <a:rPr lang="en-US" altLang="ko-KR"/>
              <a:t> </a:t>
            </a:r>
            <a:r>
              <a:rPr lang="en-US" altLang="ko-KR" sz="1600"/>
              <a:t>Expression of pharmaceutical in mammary gland, Gordon. et al., 1987</a:t>
            </a:r>
            <a:endParaRPr lang="en-US" altLang="ko-KR" sz="1600" b="1"/>
          </a:p>
          <a:p>
            <a:pPr marL="342900" indent="-342900">
              <a:spcBef>
                <a:spcPct val="50000"/>
              </a:spcBef>
              <a:buFontTx/>
              <a:buAutoNum type="arabicPlain" startAt="1988"/>
            </a:pPr>
            <a:r>
              <a:rPr lang="en-US" altLang="ko-KR" b="1"/>
              <a:t>        ◀  </a:t>
            </a:r>
            <a:r>
              <a:rPr lang="en-US" altLang="ko-KR"/>
              <a:t>First sheep bioreactor produced, Simons et al., 1988</a:t>
            </a:r>
            <a:endParaRPr lang="en-US" altLang="ko-KR" sz="2000" b="1"/>
          </a:p>
          <a:p>
            <a:pPr marL="342900" indent="-342900">
              <a:spcBef>
                <a:spcPct val="50000"/>
              </a:spcBef>
              <a:buFontTx/>
              <a:buAutoNum type="arabicPlain" startAt="1990"/>
            </a:pPr>
            <a:r>
              <a:rPr lang="en-US" altLang="ko-KR" b="1"/>
              <a:t>        ◀  </a:t>
            </a:r>
            <a:r>
              <a:rPr lang="en-US" altLang="ko-KR" sz="1600"/>
              <a:t>First goat, pig and bovine bioreactors produced, Ebert. et. al., 1991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600" b="1"/>
              <a:t>                                                       </a:t>
            </a:r>
            <a:r>
              <a:rPr lang="en-US" altLang="ko-KR" sz="1600"/>
              <a:t>:Wall et al., 1991 ; Krimpenfort. et al., 1991</a:t>
            </a:r>
            <a:r>
              <a:rPr lang="en-US" altLang="ko-KR" sz="1600" b="1"/>
              <a:t>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1992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1994      </a:t>
            </a:r>
            <a:r>
              <a:rPr lang="en-US" altLang="ko-KR" b="1"/>
              <a:t>◀  </a:t>
            </a:r>
            <a:r>
              <a:rPr lang="en-US" altLang="ko-KR"/>
              <a:t>Pre clinical bioreactor product testing begun</a:t>
            </a:r>
            <a:endParaRPr lang="en-US" altLang="ko-KR" sz="2000"/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1996      </a:t>
            </a:r>
            <a:r>
              <a:rPr lang="en-US" altLang="ko-KR" b="1"/>
              <a:t>◀  </a:t>
            </a:r>
            <a:r>
              <a:rPr lang="en-US" altLang="ko-KR"/>
              <a:t>Human clinical trials of bioreactor product begun</a:t>
            </a:r>
            <a:endParaRPr lang="en-US" altLang="ko-KR" sz="2000"/>
          </a:p>
          <a:p>
            <a:pPr marL="342900" indent="-342900">
              <a:spcBef>
                <a:spcPct val="50000"/>
              </a:spcBef>
            </a:pPr>
            <a:r>
              <a:rPr lang="en-US" altLang="ko-KR" sz="2000" b="1"/>
              <a:t>1998      </a:t>
            </a:r>
            <a:r>
              <a:rPr lang="en-US" altLang="ko-KR" b="1"/>
              <a:t>◀  </a:t>
            </a:r>
            <a:r>
              <a:rPr lang="en-US" altLang="ko-KR" sz="1600"/>
              <a:t>First bioreactor produced by nuclear transfer, Schneike, et al.,1997</a:t>
            </a:r>
          </a:p>
          <a:p>
            <a:pPr marL="342900" indent="-342900">
              <a:spcBef>
                <a:spcPct val="50000"/>
              </a:spcBef>
            </a:pPr>
            <a:endParaRPr lang="en-US" altLang="ko-KR" sz="1600"/>
          </a:p>
        </p:txBody>
      </p:sp>
      <p:sp>
        <p:nvSpPr>
          <p:cNvPr id="140291" name="Line 3"/>
          <p:cNvSpPr>
            <a:spLocks noChangeShapeType="1"/>
          </p:cNvSpPr>
          <p:nvPr/>
        </p:nvSpPr>
        <p:spPr bwMode="auto">
          <a:xfrm>
            <a:off x="1187450" y="1484313"/>
            <a:ext cx="0" cy="446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971550" y="1484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971550" y="19161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971550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971550" y="28527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97155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971550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97155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971550" y="4941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971550" y="53736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971550" y="5949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154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000" dirty="0" smtClean="0"/>
              <a:t>※ </a:t>
            </a:r>
            <a:r>
              <a:rPr lang="ko-KR" altLang="en-US" sz="4000" dirty="0" smtClean="0"/>
              <a:t>줄기세포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幹細胞</a:t>
            </a:r>
            <a:r>
              <a:rPr lang="en-US" altLang="ko-KR" sz="4000" dirty="0" smtClean="0"/>
              <a:t>, stem cell)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sz="3600" b="1" dirty="0" smtClean="0"/>
              <a:t> &lt;</a:t>
            </a:r>
            <a:r>
              <a:rPr lang="ko-KR" altLang="en-US" sz="3600" b="1" dirty="0" smtClean="0"/>
              <a:t>생물학적 기능</a:t>
            </a:r>
            <a:r>
              <a:rPr lang="en-US" altLang="ko-KR" sz="3600" b="1" dirty="0" smtClean="0"/>
              <a:t>&gt;</a:t>
            </a:r>
            <a:r>
              <a:rPr lang="en-US" altLang="ko-KR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ko-K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dirty="0" smtClean="0"/>
              <a:t>․ </a:t>
            </a:r>
            <a:r>
              <a:rPr lang="ko-KR" altLang="en-US" dirty="0" smtClean="0"/>
              <a:t>증식능력이 있다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dirty="0" smtClean="0"/>
              <a:t>․ </a:t>
            </a:r>
            <a:r>
              <a:rPr lang="ko-KR" altLang="en-US" dirty="0" smtClean="0"/>
              <a:t>재생능력이 있다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dirty="0" smtClean="0"/>
              <a:t>․ </a:t>
            </a:r>
            <a:r>
              <a:rPr lang="ko-KR" altLang="en-US" dirty="0" smtClean="0"/>
              <a:t>기능이 같은 딸 세포를 분화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증식 →</a:t>
            </a:r>
            <a:endParaRPr lang="en-US" altLang="ko-K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dirty="0" smtClean="0"/>
              <a:t>                            </a:t>
            </a:r>
            <a:r>
              <a:rPr lang="ko-KR" altLang="en-US" dirty="0" smtClean="0"/>
              <a:t>대량생산 할 수 있다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dirty="0" smtClean="0"/>
              <a:t>․ </a:t>
            </a:r>
            <a:r>
              <a:rPr lang="ko-KR" altLang="en-US" dirty="0" smtClean="0"/>
              <a:t>상처부위의 조직을 재생할 수 있다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1430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dirty="0" smtClean="0"/>
              <a:t>&lt;</a:t>
            </a:r>
            <a:r>
              <a:rPr lang="ko-KR" altLang="en-US" sz="3600" dirty="0" smtClean="0"/>
              <a:t>줄기세포의 종류</a:t>
            </a:r>
            <a:r>
              <a:rPr lang="en-US" altLang="ko-KR" sz="3600" dirty="0" smtClean="0"/>
              <a:t>&gt;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ko-KR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mtClean="0"/>
              <a:t>․ </a:t>
            </a:r>
            <a:r>
              <a:rPr lang="ko-KR" altLang="en-US" smtClean="0"/>
              <a:t>성체 줄기세포 </a:t>
            </a:r>
            <a:r>
              <a:rPr lang="en-US" altLang="ko-KR" smtClean="0"/>
              <a:t>: </a:t>
            </a:r>
            <a:r>
              <a:rPr lang="ko-KR" altLang="en-US" smtClean="0"/>
              <a:t>골수</a:t>
            </a:r>
            <a:r>
              <a:rPr lang="en-US" altLang="ko-KR" smtClean="0"/>
              <a:t>, </a:t>
            </a:r>
            <a:r>
              <a:rPr lang="ko-KR" altLang="en-US" smtClean="0"/>
              <a:t>탯줄혈액</a:t>
            </a:r>
            <a:r>
              <a:rPr lang="en-US" altLang="ko-KR" smtClean="0"/>
              <a:t>, </a:t>
            </a:r>
            <a:r>
              <a:rPr lang="ko-KR" altLang="en-US" smtClean="0"/>
              <a:t>지방 등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mtClean="0"/>
              <a:t>․ </a:t>
            </a:r>
            <a:r>
              <a:rPr lang="ko-KR" altLang="en-US" smtClean="0"/>
              <a:t>배아줄기세포 </a:t>
            </a:r>
            <a:r>
              <a:rPr lang="en-US" altLang="ko-KR" smtClean="0"/>
              <a:t>: </a:t>
            </a:r>
            <a:r>
              <a:rPr lang="ko-KR" altLang="en-US" smtClean="0"/>
              <a:t>분할구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mtClean="0"/>
              <a:t>                       </a:t>
            </a:r>
            <a:r>
              <a:rPr lang="en-US" altLang="ko-KR" smtClean="0"/>
              <a:t>(blastomere, </a:t>
            </a:r>
            <a:r>
              <a:rPr lang="ko-KR" altLang="en-US" smtClean="0"/>
              <a:t>만능세포</a:t>
            </a:r>
            <a:r>
              <a:rPr lang="en-US" altLang="ko-KR" smtClean="0"/>
              <a:t>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mtClean="0"/>
              <a:t>․ </a:t>
            </a:r>
            <a:r>
              <a:rPr lang="ko-KR" altLang="en-US" smtClean="0"/>
              <a:t>체세포복제 배아줄기세포 </a:t>
            </a:r>
            <a:r>
              <a:rPr lang="en-US" altLang="ko-KR" smtClean="0"/>
              <a:t>: </a:t>
            </a:r>
            <a:r>
              <a:rPr lang="ko-KR" altLang="en-US" smtClean="0"/>
              <a:t>분할구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mtClean="0"/>
              <a:t>                       </a:t>
            </a:r>
            <a:r>
              <a:rPr lang="en-US" altLang="ko-KR" smtClean="0"/>
              <a:t>(blastomere, </a:t>
            </a:r>
            <a:r>
              <a:rPr lang="ko-KR" altLang="en-US" smtClean="0"/>
              <a:t>만능세포</a:t>
            </a:r>
            <a:r>
              <a:rPr lang="en-US" altLang="ko-KR" smtClean="0"/>
              <a:t>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000" dirty="0" smtClean="0"/>
              <a:t>&lt;</a:t>
            </a:r>
            <a:r>
              <a:rPr lang="ko-KR" altLang="en-US" sz="4000" dirty="0" smtClean="0"/>
              <a:t>줄기세포의 이용</a:t>
            </a:r>
            <a:r>
              <a:rPr lang="en-US" altLang="ko-KR" sz="4000" dirty="0" smtClean="0"/>
              <a:t>&gt; </a:t>
            </a:r>
          </a:p>
        </p:txBody>
      </p:sp>
      <p:pic>
        <p:nvPicPr>
          <p:cNvPr id="162819" name="Picture 3" descr="제목 없음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9144000" cy="5097462"/>
          </a:xfrm>
          <a:noFill/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600"/>
              <a:t>․ </a:t>
            </a:r>
            <a:r>
              <a:rPr lang="ko-KR" altLang="en-US" sz="2600"/>
              <a:t>인류의 불치병 치료 </a:t>
            </a:r>
            <a:r>
              <a:rPr lang="en-US" altLang="ko-KR" sz="2600"/>
              <a:t>: </a:t>
            </a:r>
            <a:r>
              <a:rPr lang="ko-KR" altLang="en-US" sz="2600"/>
              <a:t>뇌졸증</a:t>
            </a:r>
            <a:r>
              <a:rPr lang="en-US" altLang="ko-KR" sz="2600"/>
              <a:t>, </a:t>
            </a:r>
            <a:r>
              <a:rPr lang="ko-KR" altLang="en-US" sz="2600"/>
              <a:t>간경화</a:t>
            </a:r>
            <a:r>
              <a:rPr lang="en-US" altLang="ko-KR" sz="2600"/>
              <a:t>, </a:t>
            </a:r>
            <a:r>
              <a:rPr lang="ko-KR" altLang="en-US" sz="2600"/>
              <a:t>백혈병</a:t>
            </a:r>
            <a:r>
              <a:rPr lang="en-US" altLang="ko-KR" sz="2600"/>
              <a:t>, </a:t>
            </a:r>
            <a:r>
              <a:rPr lang="ko-KR" altLang="en-US" sz="2600"/>
              <a:t>파킨스병 등</a:t>
            </a:r>
            <a:r>
              <a:rPr lang="ko-KR" altLang="en-US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0645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5693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/>
              <a:t>⊙  </a:t>
            </a:r>
            <a:r>
              <a:rPr lang="ko-KR" altLang="en-US" sz="2800" b="1"/>
              <a:t>형질전환동물의 이용</a:t>
            </a:r>
          </a:p>
          <a:p>
            <a:pPr>
              <a:spcBef>
                <a:spcPct val="50000"/>
              </a:spcBef>
            </a:pPr>
            <a:endParaRPr lang="ko-KR" altLang="en-US" sz="2400" b="1"/>
          </a:p>
          <a:p>
            <a:pPr>
              <a:spcBef>
                <a:spcPct val="50000"/>
              </a:spcBef>
            </a:pPr>
            <a:r>
              <a:rPr lang="ko-KR" altLang="en-US"/>
              <a:t>  </a:t>
            </a:r>
            <a:r>
              <a:rPr lang="en-US" altLang="ko-KR" sz="2400">
                <a:latin typeface="Arial" charset="0"/>
              </a:rPr>
              <a:t>• </a:t>
            </a:r>
            <a:r>
              <a:rPr lang="en-US" altLang="ko-KR" sz="2400"/>
              <a:t> </a:t>
            </a:r>
            <a:r>
              <a:rPr lang="ko-KR" altLang="en-US" sz="2400"/>
              <a:t>성장촉진 </a:t>
            </a:r>
            <a:r>
              <a:rPr lang="en-US" altLang="ko-KR"/>
              <a:t>:  super mouse, </a:t>
            </a:r>
            <a:r>
              <a:rPr lang="ko-KR" altLang="en-US"/>
              <a:t>돼지의 일당증체량 </a:t>
            </a:r>
            <a:r>
              <a:rPr lang="en-US" altLang="ko-KR"/>
              <a:t>1.27kg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</a:t>
            </a:r>
            <a:r>
              <a:rPr lang="en-US" altLang="ko-KR" sz="2400">
                <a:latin typeface="Arial" charset="0"/>
              </a:rPr>
              <a:t>•</a:t>
            </a:r>
            <a:r>
              <a:rPr lang="en-US" altLang="ko-KR" sz="2400"/>
              <a:t>  </a:t>
            </a:r>
            <a:r>
              <a:rPr lang="ko-KR" altLang="en-US" sz="2400"/>
              <a:t>생산물의 품질 향상</a:t>
            </a:r>
            <a:r>
              <a:rPr lang="ko-KR" altLang="en-US"/>
              <a:t> </a:t>
            </a:r>
            <a:r>
              <a:rPr lang="en-US" altLang="ko-KR"/>
              <a:t>:  G.H → </a:t>
            </a:r>
            <a:r>
              <a:rPr lang="ko-KR" altLang="en-US"/>
              <a:t>체지방↓</a:t>
            </a:r>
            <a:r>
              <a:rPr lang="en-US" altLang="ko-KR"/>
              <a:t>, </a:t>
            </a:r>
            <a:r>
              <a:rPr lang="ko-KR" altLang="en-US"/>
              <a:t>지육↑ 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                                      → 사지허약</a:t>
            </a:r>
            <a:r>
              <a:rPr lang="en-US" altLang="ko-KR"/>
              <a:t>, GMO</a:t>
            </a:r>
          </a:p>
          <a:p>
            <a:pPr>
              <a:spcBef>
                <a:spcPct val="50000"/>
              </a:spcBef>
            </a:pPr>
            <a:r>
              <a:rPr lang="en-US" altLang="ko-KR" sz="2400"/>
              <a:t>  </a:t>
            </a:r>
            <a:r>
              <a:rPr lang="en-US" altLang="ko-KR" sz="2400">
                <a:latin typeface="Arial" charset="0"/>
              </a:rPr>
              <a:t>•</a:t>
            </a:r>
            <a:r>
              <a:rPr lang="en-US" altLang="ko-KR" sz="2400"/>
              <a:t>  </a:t>
            </a:r>
            <a:r>
              <a:rPr lang="ko-KR" altLang="en-US" sz="2400"/>
              <a:t>산유능력의 향상 </a:t>
            </a:r>
            <a:r>
              <a:rPr lang="en-US" altLang="ko-KR"/>
              <a:t>: 15%</a:t>
            </a:r>
          </a:p>
          <a:p>
            <a:pPr>
              <a:spcBef>
                <a:spcPct val="50000"/>
              </a:spcBef>
            </a:pPr>
            <a:r>
              <a:rPr lang="en-US" altLang="ko-KR" sz="2400"/>
              <a:t>  </a:t>
            </a:r>
            <a:r>
              <a:rPr lang="en-US" altLang="ko-KR" sz="2400">
                <a:latin typeface="Arial" charset="0"/>
              </a:rPr>
              <a:t>•</a:t>
            </a:r>
            <a:r>
              <a:rPr lang="en-US" altLang="ko-KR" sz="2400"/>
              <a:t>  </a:t>
            </a:r>
            <a:r>
              <a:rPr lang="ko-KR" altLang="en-US" sz="2400"/>
              <a:t>사료효율의 향상 </a:t>
            </a:r>
            <a:r>
              <a:rPr lang="en-US" altLang="ko-KR"/>
              <a:t>: </a:t>
            </a:r>
            <a:r>
              <a:rPr lang="ko-KR" altLang="en-US"/>
              <a:t>섬유소분해효소 유전자 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                           → 돼지 소화율 </a:t>
            </a:r>
            <a:r>
              <a:rPr lang="en-US" altLang="ko-KR"/>
              <a:t>20%, GMO ↑</a:t>
            </a:r>
          </a:p>
          <a:p>
            <a:pPr>
              <a:spcBef>
                <a:spcPct val="50000"/>
              </a:spcBef>
            </a:pPr>
            <a:r>
              <a:rPr lang="en-US" altLang="ko-KR" sz="2400"/>
              <a:t>  </a:t>
            </a:r>
            <a:r>
              <a:rPr lang="en-US" altLang="ko-KR" sz="2400">
                <a:latin typeface="Arial" charset="0"/>
              </a:rPr>
              <a:t>•</a:t>
            </a:r>
            <a:r>
              <a:rPr lang="en-US" altLang="ko-KR" sz="2400"/>
              <a:t>  </a:t>
            </a:r>
            <a:r>
              <a:rPr lang="ko-KR" altLang="en-US" sz="2400"/>
              <a:t>내병성 강화 </a:t>
            </a:r>
            <a:r>
              <a:rPr lang="en-US" altLang="ko-KR"/>
              <a:t>: </a:t>
            </a:r>
            <a:r>
              <a:rPr lang="ko-KR" altLang="en-US"/>
              <a:t>항병성 유전자 </a:t>
            </a:r>
            <a:r>
              <a:rPr lang="en-US" altLang="ko-KR"/>
              <a:t>(</a:t>
            </a:r>
            <a:r>
              <a:rPr lang="ko-KR" altLang="en-US"/>
              <a:t>돼지의 인프루엔자 저항성</a:t>
            </a:r>
            <a:r>
              <a:rPr lang="en-US" altLang="ko-KR"/>
              <a:t>, 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                                    </a:t>
            </a:r>
            <a:r>
              <a:rPr lang="ko-KR" altLang="en-US"/>
              <a:t>유방염 저항성</a:t>
            </a:r>
            <a:r>
              <a:rPr lang="en-US" altLang="ko-KR"/>
              <a:t>, </a:t>
            </a:r>
            <a:r>
              <a:rPr lang="ko-KR" altLang="en-US"/>
              <a:t>광우병 저항성 등</a:t>
            </a:r>
            <a:r>
              <a:rPr lang="en-US" altLang="ko-KR"/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0" y="260350"/>
            <a:ext cx="248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84963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 </a:t>
            </a:r>
            <a:r>
              <a:rPr lang="en-US" altLang="ko-KR" sz="2400">
                <a:latin typeface="Arial" charset="0"/>
              </a:rPr>
              <a:t>• </a:t>
            </a:r>
            <a:r>
              <a:rPr lang="en-US" altLang="ko-KR" sz="2400"/>
              <a:t> </a:t>
            </a:r>
            <a:r>
              <a:rPr lang="ko-KR" altLang="en-US" sz="2400"/>
              <a:t>바이오 신약의 개발 </a:t>
            </a:r>
            <a:r>
              <a:rPr lang="en-US" altLang="ko-KR"/>
              <a:t>: </a:t>
            </a:r>
            <a:r>
              <a:rPr lang="ko-KR" altLang="en-US"/>
              <a:t>의료용 단백질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</a:t>
            </a:r>
            <a:r>
              <a:rPr lang="en-US" altLang="ko-KR" sz="2400">
                <a:latin typeface="Arial" charset="0"/>
              </a:rPr>
              <a:t>• </a:t>
            </a:r>
            <a:r>
              <a:rPr lang="en-US" altLang="ko-KR" sz="2400"/>
              <a:t> </a:t>
            </a:r>
            <a:r>
              <a:rPr lang="ko-KR" altLang="en-US" sz="2400"/>
              <a:t>고가의 생리활성 물질 </a:t>
            </a:r>
            <a:r>
              <a:rPr lang="ko-KR" altLang="en-US"/>
              <a:t>→ 동물세포에서 생산 </a:t>
            </a:r>
            <a:r>
              <a:rPr lang="en-US" altLang="ko-KR"/>
              <a:t>: </a:t>
            </a:r>
            <a:r>
              <a:rPr lang="ko-KR" altLang="en-US"/>
              <a:t>생산비↑</a:t>
            </a:r>
            <a:r>
              <a:rPr lang="en-US" altLang="ko-KR"/>
              <a:t>, </a:t>
            </a:r>
            <a:r>
              <a:rPr lang="ko-KR" altLang="en-US"/>
              <a:t>생산량↓ 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                                → 생산원가↑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</a:t>
            </a:r>
            <a:r>
              <a:rPr lang="en-US" altLang="ko-KR" sz="2400">
                <a:latin typeface="Arial" charset="0"/>
              </a:rPr>
              <a:t>•</a:t>
            </a:r>
            <a:r>
              <a:rPr lang="en-US" altLang="ko-KR" sz="2400"/>
              <a:t>  animal bioreactor(</a:t>
            </a:r>
            <a:r>
              <a:rPr lang="ko-KR" altLang="en-US" sz="2400"/>
              <a:t>생체반응로</a:t>
            </a:r>
            <a:r>
              <a:rPr lang="en-US" altLang="ko-KR" sz="2400"/>
              <a:t>) </a:t>
            </a:r>
            <a:r>
              <a:rPr lang="en-US" altLang="ko-KR"/>
              <a:t>→ 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                          </a:t>
            </a:r>
            <a:r>
              <a:rPr lang="ko-KR" altLang="en-US"/>
              <a:t>제약 </a:t>
            </a:r>
            <a:r>
              <a:rPr lang="en-US" altLang="ko-KR"/>
              <a:t>: </a:t>
            </a:r>
            <a:r>
              <a:rPr lang="ko-KR" altLang="en-US"/>
              <a:t>아미노산 생산</a:t>
            </a:r>
            <a:r>
              <a:rPr lang="en-US" altLang="ko-KR"/>
              <a:t>(</a:t>
            </a:r>
            <a:r>
              <a:rPr lang="ko-KR" altLang="en-US"/>
              <a:t>유즙</a:t>
            </a:r>
            <a:r>
              <a:rPr lang="en-US" altLang="ko-KR"/>
              <a:t>, </a:t>
            </a:r>
            <a:r>
              <a:rPr lang="ko-KR" altLang="en-US"/>
              <a:t>오줌</a:t>
            </a:r>
            <a:r>
              <a:rPr lang="en-US" altLang="ko-KR"/>
              <a:t>, </a:t>
            </a:r>
            <a:r>
              <a:rPr lang="ko-KR" altLang="en-US"/>
              <a:t>혈액</a:t>
            </a:r>
            <a:r>
              <a:rPr lang="en-US" altLang="ko-KR"/>
              <a:t>, </a:t>
            </a:r>
            <a:r>
              <a:rPr lang="ko-KR" altLang="en-US"/>
              <a:t>계란</a:t>
            </a:r>
            <a:r>
              <a:rPr lang="en-US" altLang="ko-KR"/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                          </a:t>
            </a:r>
            <a:r>
              <a:rPr lang="ko-KR" altLang="en-US"/>
              <a:t>석유화학 </a:t>
            </a:r>
            <a:r>
              <a:rPr lang="en-US" altLang="ko-KR"/>
              <a:t>: arcrylamide </a:t>
            </a:r>
            <a:r>
              <a:rPr lang="ko-KR" altLang="en-US"/>
              <a:t>생산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                             식품 </a:t>
            </a:r>
            <a:r>
              <a:rPr lang="en-US" altLang="ko-KR"/>
              <a:t>: paratinose </a:t>
            </a:r>
            <a:r>
              <a:rPr lang="ko-KR" altLang="en-US"/>
              <a:t>생산</a:t>
            </a:r>
          </a:p>
          <a:p>
            <a:pPr>
              <a:spcBef>
                <a:spcPct val="50000"/>
              </a:spcBef>
            </a:pPr>
            <a:r>
              <a:rPr lang="el-GR" altLang="ko-KR" sz="2400"/>
              <a:t>※</a:t>
            </a:r>
            <a:r>
              <a:rPr lang="en-US" altLang="ko-KR" sz="2400"/>
              <a:t> </a:t>
            </a:r>
            <a:r>
              <a:rPr lang="ko-KR" altLang="en-US" sz="2400"/>
              <a:t>문제점</a:t>
            </a:r>
            <a:endParaRPr lang="ko-KR" altLang="en-US"/>
          </a:p>
          <a:p>
            <a:pPr>
              <a:spcBef>
                <a:spcPct val="50000"/>
              </a:spcBef>
            </a:pPr>
            <a:r>
              <a:rPr lang="ko-KR" altLang="en-US"/>
              <a:t>      발현의 정도 ↓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순수한 분리정제 기술의 개발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생리활성의 측정 → 비용↑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</a:t>
            </a:r>
            <a:r>
              <a:rPr lang="en-US" altLang="ko-KR"/>
              <a:t>GTC</a:t>
            </a:r>
            <a:r>
              <a:rPr lang="ko-KR" altLang="en-US"/>
              <a:t>사 </a:t>
            </a:r>
            <a:r>
              <a:rPr lang="en-US" altLang="ko-KR"/>
              <a:t>: </a:t>
            </a:r>
            <a:r>
              <a:rPr lang="ko-KR" altLang="en-US"/>
              <a:t>형질전환염소 → </a:t>
            </a:r>
            <a:r>
              <a:rPr lang="en-US" altLang="ko-KR"/>
              <a:t>antitrombin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</a:t>
            </a:r>
            <a:r>
              <a:rPr lang="ko-KR" altLang="en-US"/>
              <a:t>농진청 </a:t>
            </a:r>
            <a:r>
              <a:rPr lang="en-US" altLang="ko-KR"/>
              <a:t>: </a:t>
            </a:r>
            <a:r>
              <a:rPr lang="ko-KR" altLang="en-US"/>
              <a:t>사람의 빈혈치료제 → 산업화 추진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3534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latin typeface="Arial" charset="0"/>
              </a:rPr>
              <a:t>• </a:t>
            </a:r>
            <a:r>
              <a:rPr lang="en-US" altLang="ko-KR" sz="2400"/>
              <a:t> </a:t>
            </a:r>
            <a:r>
              <a:rPr lang="ko-KR" altLang="en-US" sz="2400"/>
              <a:t>질환모델동물의 생산 </a:t>
            </a:r>
            <a:r>
              <a:rPr lang="en-US" altLang="ko-KR"/>
              <a:t>: </a:t>
            </a:r>
            <a:r>
              <a:rPr lang="ko-KR" altLang="en-US"/>
              <a:t>인간의 질병 치료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최초의 모델 동물 → 발암 </a:t>
            </a:r>
            <a:r>
              <a:rPr lang="en-US" altLang="ko-KR"/>
              <a:t>mouse (harbard mouse)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</a:t>
            </a:r>
            <a:r>
              <a:rPr lang="ko-KR" altLang="en-US"/>
              <a:t>특허 → 수 백 종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신약의 개발기간 → 단축</a:t>
            </a:r>
            <a:r>
              <a:rPr lang="en-US" altLang="ko-KR"/>
              <a:t>, </a:t>
            </a:r>
            <a:r>
              <a:rPr lang="ko-KR" altLang="en-US"/>
              <a:t>안전성↑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당뇨병   질환모델 돼지 생산</a:t>
            </a:r>
            <a:r>
              <a:rPr lang="en-US" altLang="ko-KR"/>
              <a:t>(</a:t>
            </a:r>
            <a:r>
              <a:rPr lang="ko-KR" altLang="en-US"/>
              <a:t>농진청</a:t>
            </a:r>
            <a:r>
              <a:rPr lang="en-US" altLang="ko-KR"/>
              <a:t>)</a:t>
            </a:r>
          </a:p>
          <a:p>
            <a:pPr>
              <a:spcBef>
                <a:spcPct val="50000"/>
              </a:spcBef>
            </a:pPr>
            <a:endParaRPr lang="en-US" altLang="ko-KR"/>
          </a:p>
          <a:p>
            <a:pPr>
              <a:spcBef>
                <a:spcPct val="50000"/>
              </a:spcBef>
            </a:pPr>
            <a:r>
              <a:rPr lang="en-US" altLang="ko-KR" sz="2400">
                <a:latin typeface="Arial" charset="0"/>
              </a:rPr>
              <a:t>• </a:t>
            </a:r>
            <a:r>
              <a:rPr lang="en-US" altLang="ko-KR" sz="2400"/>
              <a:t> </a:t>
            </a:r>
            <a:r>
              <a:rPr lang="ko-KR" altLang="en-US" sz="2400"/>
              <a:t>바이오 장기 생산</a:t>
            </a:r>
            <a:r>
              <a:rPr lang="en-US" altLang="ko-KR" sz="2400"/>
              <a:t>(Xenotransplantation) </a:t>
            </a:r>
            <a:r>
              <a:rPr lang="en-US" altLang="ko-KR"/>
              <a:t>: </a:t>
            </a:r>
            <a:r>
              <a:rPr lang="ko-KR" altLang="en-US"/>
              <a:t>인공장기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돼지 </a:t>
            </a:r>
            <a:r>
              <a:rPr lang="en-US" altLang="ko-KR"/>
              <a:t>: </a:t>
            </a:r>
            <a:r>
              <a:rPr lang="ko-KR" altLang="en-US"/>
              <a:t>인간과 유전적</a:t>
            </a:r>
            <a:r>
              <a:rPr lang="en-US" altLang="ko-KR"/>
              <a:t>, </a:t>
            </a:r>
            <a:r>
              <a:rPr lang="ko-KR" altLang="en-US"/>
              <a:t>생리적 유사성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다산성</a:t>
            </a:r>
            <a:r>
              <a:rPr lang="en-US" altLang="ko-KR"/>
              <a:t>, </a:t>
            </a:r>
            <a:r>
              <a:rPr lang="ko-KR" altLang="en-US"/>
              <a:t>무균적 관리 용이</a:t>
            </a:r>
            <a:r>
              <a:rPr lang="en-US" altLang="ko-KR"/>
              <a:t>(SPF)</a:t>
            </a:r>
          </a:p>
          <a:p>
            <a:pPr>
              <a:spcBef>
                <a:spcPct val="50000"/>
              </a:spcBef>
            </a:pPr>
            <a:endParaRPr lang="en-US" altLang="ko-KR"/>
          </a:p>
          <a:p>
            <a:pPr>
              <a:spcBef>
                <a:spcPct val="50000"/>
              </a:spcBef>
            </a:pPr>
            <a:r>
              <a:rPr lang="en-US" altLang="ko-KR" sz="2400"/>
              <a:t> * </a:t>
            </a:r>
            <a:r>
              <a:rPr lang="ko-KR" altLang="en-US" sz="2400"/>
              <a:t>문제점 </a:t>
            </a:r>
            <a:r>
              <a:rPr lang="en-US" altLang="ko-KR"/>
              <a:t>: </a:t>
            </a:r>
            <a:r>
              <a:rPr lang="ko-KR" altLang="en-US"/>
              <a:t>인체면역거부반응의 억제</a:t>
            </a:r>
            <a:r>
              <a:rPr lang="en-US" altLang="ko-KR"/>
              <a:t>, </a:t>
            </a:r>
            <a:r>
              <a:rPr lang="ko-KR" altLang="en-US"/>
              <a:t>형질전환 복제돼지 생산기술</a:t>
            </a:r>
            <a:r>
              <a:rPr lang="en-US" altLang="ko-KR"/>
              <a:t>,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    mini </a:t>
            </a:r>
            <a:r>
              <a:rPr lang="ko-KR" altLang="en-US"/>
              <a:t>돼지</a:t>
            </a:r>
            <a:r>
              <a:rPr lang="en-US" altLang="ko-KR"/>
              <a:t>(</a:t>
            </a:r>
            <a:r>
              <a:rPr lang="ko-KR" altLang="en-US"/>
              <a:t>인체와 비슷한</a:t>
            </a:r>
            <a:r>
              <a:rPr lang="en-US" altLang="ko-KR"/>
              <a:t>), </a:t>
            </a:r>
            <a:r>
              <a:rPr lang="ko-KR" altLang="en-US"/>
              <a:t>무균돼지</a:t>
            </a:r>
            <a:r>
              <a:rPr lang="en-US" altLang="ko-KR"/>
              <a:t>(SPF) </a:t>
            </a:r>
            <a:r>
              <a:rPr lang="ko-KR" altLang="en-US"/>
              <a:t>생산기술</a:t>
            </a:r>
            <a:r>
              <a:rPr lang="en-US" altLang="ko-KR"/>
              <a:t>, 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    </a:t>
            </a:r>
            <a:r>
              <a:rPr lang="ko-KR" altLang="en-US"/>
              <a:t>장기이식을 위한 조직해부학적 특성 규명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</a:t>
            </a:r>
            <a:r>
              <a:rPr lang="en-US" altLang="ko-KR" sz="2800" dirty="0" smtClean="0"/>
              <a:t>⊙  </a:t>
            </a:r>
            <a:r>
              <a:rPr lang="ko-KR" altLang="en-US" sz="2800" dirty="0" smtClean="0"/>
              <a:t>연구사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이종 이식용 유전자 적중 및 </a:t>
            </a:r>
            <a:endParaRPr lang="en-US" altLang="ko-K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800" dirty="0" smtClean="0"/>
              <a:t>                형질전환동물 개발 현황</a:t>
            </a:r>
            <a:r>
              <a:rPr lang="en-US" altLang="ko-KR" sz="2800" dirty="0" smtClean="0"/>
              <a:t>)</a:t>
            </a: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•  </a:t>
            </a:r>
            <a:r>
              <a:rPr lang="ko-KR" altLang="en-US" sz="2000" dirty="0" smtClean="0"/>
              <a:t>사람 </a:t>
            </a:r>
            <a:r>
              <a:rPr lang="en-US" altLang="ko-KR" sz="2000" dirty="0" smtClean="0"/>
              <a:t>MHC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DAF</a:t>
            </a:r>
            <a:r>
              <a:rPr lang="ko-KR" altLang="en-US" sz="2000" dirty="0" smtClean="0"/>
              <a:t>유전자 도입 형질전환 돼지 생산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Cozzi</a:t>
            </a:r>
            <a:r>
              <a:rPr lang="en-US" altLang="ko-KR" sz="2000" dirty="0" smtClean="0"/>
              <a:t>, 1997)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•  </a:t>
            </a:r>
            <a:r>
              <a:rPr lang="ko-KR" altLang="en-US" sz="2000" dirty="0" smtClean="0"/>
              <a:t>체세포를 이용한 최초의 복제돼지 생산 </a:t>
            </a:r>
            <a:r>
              <a:rPr lang="en-US" altLang="ko-KR" sz="2000" dirty="0" smtClean="0"/>
              <a:t>(PPL </a:t>
            </a:r>
            <a:r>
              <a:rPr lang="ko-KR" altLang="en-US" sz="2000" dirty="0" smtClean="0"/>
              <a:t>사</a:t>
            </a:r>
            <a:r>
              <a:rPr lang="en-US" altLang="ko-KR" sz="2000" dirty="0" smtClean="0"/>
              <a:t>, 2000)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•  </a:t>
            </a:r>
            <a:r>
              <a:rPr lang="en-US" altLang="ko-KR" sz="2000" dirty="0" err="1" smtClean="0"/>
              <a:t>GnT</a:t>
            </a:r>
            <a:r>
              <a:rPr lang="en-US" altLang="ko-KR" sz="2000" dirty="0" smtClean="0"/>
              <a:t>-ILL </a:t>
            </a:r>
            <a:r>
              <a:rPr lang="ko-KR" altLang="en-US" sz="2000" dirty="0" smtClean="0"/>
              <a:t>유전자 도입 형질전환돼지 생산 </a:t>
            </a:r>
            <a:r>
              <a:rPr lang="en-US" altLang="ko-KR" sz="2000" dirty="0" smtClean="0"/>
              <a:t>(Miyazawa, 2001)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•  α(1, 3)</a:t>
            </a:r>
            <a:r>
              <a:rPr lang="en-US" altLang="ko-KR" sz="2000" dirty="0" err="1" smtClean="0"/>
              <a:t>GaL</a:t>
            </a:r>
            <a:r>
              <a:rPr lang="en-US" altLang="ko-KR" sz="2000" dirty="0" smtClean="0"/>
              <a:t>-T</a:t>
            </a:r>
            <a:r>
              <a:rPr lang="ko-KR" altLang="en-US" sz="2000" dirty="0" smtClean="0"/>
              <a:t>와 </a:t>
            </a:r>
            <a:r>
              <a:rPr lang="en-US" altLang="ko-KR" sz="2000" dirty="0" err="1" smtClean="0"/>
              <a:t>Prion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prp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유전자 제거 면양 생산</a:t>
            </a:r>
            <a:r>
              <a:rPr lang="en-US" altLang="ko-KR" sz="2000" dirty="0" smtClean="0"/>
              <a:t>(Denning, 2001)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•  α(1, 3)</a:t>
            </a:r>
            <a:r>
              <a:rPr lang="en-US" altLang="ko-KR" sz="2000" dirty="0" err="1" smtClean="0"/>
              <a:t>GaL</a:t>
            </a:r>
            <a:r>
              <a:rPr lang="en-US" altLang="ko-KR" sz="2000" dirty="0" smtClean="0"/>
              <a:t>-T </a:t>
            </a:r>
            <a:r>
              <a:rPr lang="ko-KR" altLang="en-US" sz="2000" dirty="0" smtClean="0"/>
              <a:t>유전자 제거 형질전환 복제 돼지 생산</a:t>
            </a:r>
            <a:r>
              <a:rPr lang="en-US" altLang="ko-KR" sz="2000" dirty="0" smtClean="0"/>
              <a:t>(Prather, 2002)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•  </a:t>
            </a:r>
            <a:r>
              <a:rPr lang="ko-KR" altLang="en-US" sz="2000" dirty="0" smtClean="0"/>
              <a:t>사람 </a:t>
            </a:r>
            <a:r>
              <a:rPr lang="en-US" altLang="ko-KR" sz="2000" dirty="0" smtClean="0"/>
              <a:t>MHC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DAF</a:t>
            </a:r>
            <a:r>
              <a:rPr lang="ko-KR" altLang="en-US" sz="2000" dirty="0" smtClean="0"/>
              <a:t>유전자 도입 형질전환 돼지의 후대 생산</a:t>
            </a: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                                               (Zhou, 2002)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•  </a:t>
            </a:r>
            <a:r>
              <a:rPr lang="ko-KR" altLang="en-US" sz="2000" dirty="0" smtClean="0"/>
              <a:t>사람 </a:t>
            </a:r>
            <a:r>
              <a:rPr lang="en-US" altLang="ko-KR" sz="2000" dirty="0" smtClean="0"/>
              <a:t>DAF </a:t>
            </a:r>
            <a:r>
              <a:rPr lang="ko-KR" altLang="en-US" sz="2000" dirty="0" smtClean="0"/>
              <a:t>유전자를 </a:t>
            </a:r>
            <a:r>
              <a:rPr lang="en-US" altLang="ko-KR" sz="2000" dirty="0" smtClean="0"/>
              <a:t>sperm-mediated </a:t>
            </a:r>
            <a:r>
              <a:rPr lang="ko-KR" altLang="en-US" sz="2000" dirty="0" smtClean="0"/>
              <a:t>방법으로 형질전환 돼지 생산</a:t>
            </a:r>
            <a:r>
              <a:rPr lang="en-US" altLang="ko-KR" sz="2000" dirty="0" smtClean="0"/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                                         (</a:t>
            </a:r>
            <a:r>
              <a:rPr lang="en-US" altLang="ko-KR" sz="2000" dirty="0" err="1" smtClean="0"/>
              <a:t>Lavitrano</a:t>
            </a:r>
            <a:r>
              <a:rPr lang="en-US" altLang="ko-KR" sz="2000" dirty="0" smtClean="0"/>
              <a:t>, 2002)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</a:t>
            </a:r>
            <a:r>
              <a:rPr lang="en-US" altLang="ko-KR" sz="2000" dirty="0" smtClean="0"/>
              <a:t>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430213" y="260350"/>
            <a:ext cx="87137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 b="1"/>
              <a:t>형질전환동물 생산 무균돼지 공급의 장애</a:t>
            </a:r>
            <a:endParaRPr lang="en-US" altLang="ko-KR" sz="2800" b="1"/>
          </a:p>
          <a:p>
            <a:pPr>
              <a:spcBef>
                <a:spcPct val="50000"/>
              </a:spcBef>
            </a:pPr>
            <a:endParaRPr lang="ko-KR" altLang="en-US" sz="2800" b="1"/>
          </a:p>
        </p:txBody>
      </p:sp>
      <p:graphicFrame>
        <p:nvGraphicFramePr>
          <p:cNvPr id="216067" name="Group 3"/>
          <p:cNvGraphicFramePr>
            <a:graphicFrameLocks noGrp="1"/>
          </p:cNvGraphicFramePr>
          <p:nvPr/>
        </p:nvGraphicFramePr>
        <p:xfrm>
          <a:off x="571500" y="1214438"/>
          <a:ext cx="7848600" cy="1424623"/>
        </p:xfrm>
        <a:graphic>
          <a:graphicData uri="http://schemas.openxmlformats.org/drawingml/2006/table">
            <a:tbl>
              <a:tblPr/>
              <a:tblGrid>
                <a:gridCol w="2160588"/>
                <a:gridCol w="3311525"/>
                <a:gridCol w="23764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장애의 종류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특성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해결방안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무균돼지 생산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바이오 장기를 인간에게 적용하기 위해서는 돼지 자체가 병원균이 없어야 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무균돼지 사육시설의 구축 및 운영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병원체의 전이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장기공여 돼지로부터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bacteria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및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virus(CMV,PERV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감염 가능성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근교계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무균돼지의 생산 및 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30213" y="3143250"/>
            <a:ext cx="8713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 b="1"/>
              <a:t>형질전환동물 생산 생리학적 장애</a:t>
            </a:r>
          </a:p>
        </p:txBody>
      </p:sp>
      <p:graphicFrame>
        <p:nvGraphicFramePr>
          <p:cNvPr id="216086" name="Group 22"/>
          <p:cNvGraphicFramePr>
            <a:graphicFrameLocks noGrp="1"/>
          </p:cNvGraphicFramePr>
          <p:nvPr/>
        </p:nvGraphicFramePr>
        <p:xfrm>
          <a:off x="642938" y="4071938"/>
          <a:ext cx="7848600" cy="1612583"/>
        </p:xfrm>
        <a:graphic>
          <a:graphicData uri="http://schemas.openxmlformats.org/drawingml/2006/table">
            <a:tbl>
              <a:tblPr/>
              <a:tblGrid>
                <a:gridCol w="2160587"/>
                <a:gridCol w="3311525"/>
                <a:gridCol w="237648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장애의 종류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특성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해결방안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기능성 물질의 불일치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인간과 돼지의 기능성물질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(tissue factor, thrombomodulin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불일치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인간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tissue factor pathway inhibitor, thrombomodulin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형질전환돼지의 생산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사람과의 장기 크기의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불일치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일반 돼지의 경우 성장이 진행됨에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따라 장기가 대형화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미니피그의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개발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35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형질전환동물 생산 면역학적 장애</a:t>
            </a:r>
          </a:p>
        </p:txBody>
      </p:sp>
      <p:graphicFrame>
        <p:nvGraphicFramePr>
          <p:cNvPr id="217091" name="Group 3"/>
          <p:cNvGraphicFramePr>
            <a:graphicFrameLocks noGrp="1"/>
          </p:cNvGraphicFramePr>
          <p:nvPr/>
        </p:nvGraphicFramePr>
        <p:xfrm>
          <a:off x="539750" y="1397000"/>
          <a:ext cx="8135938" cy="2678113"/>
        </p:xfrm>
        <a:graphic>
          <a:graphicData uri="http://schemas.openxmlformats.org/drawingml/2006/table">
            <a:tbl>
              <a:tblPr/>
              <a:tblGrid>
                <a:gridCol w="1800225"/>
                <a:gridCol w="3624263"/>
                <a:gridCol w="27114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장애의 종류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특성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해결방안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초급속 면역 거부반응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Xenoreactive natural antibody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또는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non-Gal antibody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의한 보체 활성화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GalT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유전자 적중 돼지 및 보체 활성 조절인자 형질전환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돼지의 생산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체액성 급속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면역거부 반응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보체와 무관하게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XNA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또는 항원에 의하여 유발된 항체에 의한 거부 반응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면역억제제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세포성 급속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면역거부 반응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T-cell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에 의하여 매개된 거부반응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면역억제제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혈관장애로 인한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거부반응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기전 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연구중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497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 b="1"/>
              <a:t>형질전환 및 복제 동물 개발의 장애</a:t>
            </a:r>
          </a:p>
        </p:txBody>
      </p:sp>
      <p:graphicFrame>
        <p:nvGraphicFramePr>
          <p:cNvPr id="218115" name="Group 3"/>
          <p:cNvGraphicFramePr>
            <a:graphicFrameLocks noGrp="1"/>
          </p:cNvGraphicFramePr>
          <p:nvPr/>
        </p:nvGraphicFramePr>
        <p:xfrm>
          <a:off x="539750" y="1052513"/>
          <a:ext cx="7777163" cy="3896043"/>
        </p:xfrm>
        <a:graphic>
          <a:graphicData uri="http://schemas.openxmlformats.org/drawingml/2006/table">
            <a:tbl>
              <a:tblPr/>
              <a:tblGrid>
                <a:gridCol w="1800225"/>
                <a:gridCol w="3455988"/>
                <a:gridCol w="25209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장애의 종류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특성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해결방안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낮은 효율의 유전자 적중 돼지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생산성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유전자 적중 돼지 생산의 효율이 매우 낮음에도 불구하고 수 종의 유전자 누적 적중이 필요함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체세포에서 유전자 적중 후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,NT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을 통한 체세포 복제기술의 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체세포내 유전자 적중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체세포 염색체내 특정한 위치에 외래유전자의 도입효율이 매우 저조함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돼지 배아줄기세포주 확립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복제동물 생산의 낮은 효율성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복제동물의 생산효율이 매우 낮으며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초기유산 및 말기 사망률이 높다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복제수정란의 리프로그래밍 분석 및 착상후 배발생과정의 이해를 통한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해결책 제시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형질전환 및 복제 돼지의 높은 기형율 및 기능의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저하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형질전환 및 복제 돼지의 경우 높은 기형율을 나타내고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생산된 장기의 기능이 저하되어 이식이 불가능해짐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새로운 형질전환 복제 수정란의 생산기술 개발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16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3600" b="1" dirty="0" smtClean="0"/>
              <a:t>8. </a:t>
            </a:r>
            <a:r>
              <a:rPr lang="ko-KR" altLang="en-US" sz="3600" b="1" dirty="0" smtClean="0"/>
              <a:t>포유동물의 성비조절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ko-KR" altLang="en-US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</a:t>
            </a:r>
            <a:r>
              <a:rPr lang="en-US" altLang="ko-KR" sz="2400" dirty="0" smtClean="0"/>
              <a:t>sex ratio (</a:t>
            </a:r>
            <a:r>
              <a:rPr lang="ko-KR" altLang="en-US" sz="2400" dirty="0" smtClean="0"/>
              <a:t>性比</a:t>
            </a:r>
            <a:r>
              <a:rPr lang="en-US" altLang="ko-KR" sz="2400" dirty="0" smtClean="0"/>
              <a:t>)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원칙은  </a:t>
            </a:r>
            <a:r>
              <a:rPr lang="en-US" altLang="ko-KR" sz="2000" dirty="0" smtClean="0"/>
              <a:t>1 : 1, 50 : 50, 100 : 100, 1,000 : 1,000 </a:t>
            </a:r>
            <a:r>
              <a:rPr lang="ko-KR" altLang="en-US" sz="2000" dirty="0" smtClean="0"/>
              <a:t>이나 </a:t>
            </a: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</a:t>
            </a:r>
            <a:r>
              <a:rPr lang="ko-KR" altLang="en-US" sz="2000" dirty="0" smtClean="0"/>
              <a:t>일반적으로 ♀을 </a:t>
            </a:r>
            <a:r>
              <a:rPr lang="en-US" altLang="ko-KR" sz="2000" dirty="0" smtClean="0"/>
              <a:t>1, 50, 100, 1,000 </a:t>
            </a:r>
            <a:r>
              <a:rPr lang="ko-KR" altLang="en-US" sz="2000" dirty="0" smtClean="0"/>
              <a:t>으로 고정하고</a:t>
            </a:r>
            <a:r>
              <a:rPr lang="en-US" altLang="ko-KR" sz="2000" dirty="0" smtClean="0"/>
              <a:t>,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♂</a:t>
            </a:r>
            <a:r>
              <a:rPr lang="ko-KR" altLang="en-US" sz="2000" dirty="0" smtClean="0"/>
              <a:t>의 수로  표기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제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차 성비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교미시의 성비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제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 성비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출생시의 성비 </a:t>
            </a: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</a:t>
            </a:r>
            <a:r>
              <a:rPr lang="ko-KR" altLang="en-US" sz="2000" dirty="0" smtClean="0"/>
              <a:t>제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차 성비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특정시기의 성비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ko-KR" alt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</a:t>
            </a:r>
            <a:r>
              <a:rPr lang="en-US" altLang="ko-KR" sz="2400" dirty="0" smtClean="0"/>
              <a:t>sex control (</a:t>
            </a:r>
            <a:r>
              <a:rPr lang="ko-KR" altLang="en-US" sz="2400" dirty="0" smtClean="0"/>
              <a:t>성비조절</a:t>
            </a:r>
            <a:r>
              <a:rPr lang="en-US" altLang="ko-KR" sz="2400" dirty="0" smtClean="0"/>
              <a:t>)</a:t>
            </a: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</a:t>
            </a:r>
            <a:r>
              <a:rPr lang="ko-KR" altLang="en-US" sz="2000" dirty="0" smtClean="0"/>
              <a:t>인류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남아선호사상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양수검사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초음파검사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염색체검사</a:t>
            </a:r>
            <a:r>
              <a:rPr lang="en-US" altLang="ko-KR" sz="2000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</a:t>
            </a:r>
            <a:r>
              <a:rPr lang="ko-KR" altLang="en-US" sz="2000" dirty="0" smtClean="0"/>
              <a:t>가축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생산성 </a:t>
            </a:r>
            <a:r>
              <a:rPr lang="en-US" altLang="ko-KR" sz="2000" dirty="0" smtClean="0"/>
              <a:t>(H-Y </a:t>
            </a:r>
            <a:r>
              <a:rPr lang="ko-KR" altLang="en-US" sz="2000" dirty="0" smtClean="0"/>
              <a:t>항체</a:t>
            </a:r>
            <a:r>
              <a:rPr lang="en-US" altLang="ko-KR" sz="2000" dirty="0" smtClean="0"/>
              <a:t>,  PCR : DNA </a:t>
            </a:r>
            <a:r>
              <a:rPr lang="ko-KR" altLang="en-US" sz="2000" dirty="0" smtClean="0"/>
              <a:t>증폭</a:t>
            </a:r>
            <a:r>
              <a:rPr lang="en-US" altLang="ko-KR" sz="2000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젖소 → ♀</a:t>
            </a:r>
            <a:r>
              <a:rPr lang="en-US" altLang="ko-KR" sz="2000" dirty="0" smtClean="0">
                <a:solidFill>
                  <a:srgbClr val="FF0000"/>
                </a:solidFill>
              </a:rPr>
              <a:t>,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육우 → 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>
                <a:solidFill>
                  <a:srgbClr val="FF0000"/>
                </a:solidFill>
              </a:rPr>
              <a:t>                        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산란계</a:t>
            </a:r>
            <a:r>
              <a:rPr lang="ko-KR" altLang="en-US" sz="2000" dirty="0" smtClean="0">
                <a:solidFill>
                  <a:srgbClr val="FF0000"/>
                </a:solidFill>
              </a:rPr>
              <a:t> → ♀</a:t>
            </a:r>
            <a:r>
              <a:rPr lang="en-US" altLang="ko-KR" sz="2000" dirty="0" smtClean="0">
                <a:solidFill>
                  <a:srgbClr val="FF0000"/>
                </a:solidFill>
              </a:rPr>
              <a:t>,    </a:t>
            </a:r>
            <a:r>
              <a:rPr lang="ko-KR" altLang="en-US" sz="2000" dirty="0" smtClean="0">
                <a:solidFill>
                  <a:srgbClr val="FF0000"/>
                </a:solidFill>
              </a:rPr>
              <a:t>육계 → 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58775" y="765175"/>
            <a:ext cx="8785225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400" b="1"/>
              <a:t>  X Y </a:t>
            </a:r>
            <a:r>
              <a:rPr lang="ko-KR" altLang="en-US" sz="2400" b="1"/>
              <a:t>정자 분리 기술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정자의 크기 </a:t>
            </a:r>
            <a:r>
              <a:rPr lang="en-US" altLang="ko-KR"/>
              <a:t>: </a:t>
            </a:r>
            <a:r>
              <a:rPr lang="ko-KR" altLang="en-US"/>
              <a:t>암 </a:t>
            </a:r>
            <a:r>
              <a:rPr lang="en-US" altLang="ko-KR"/>
              <a:t>&lt;  </a:t>
            </a:r>
            <a:r>
              <a:rPr lang="ko-KR" altLang="en-US"/>
              <a:t>수 </a:t>
            </a:r>
            <a:r>
              <a:rPr lang="en-US" altLang="ko-KR"/>
              <a:t>(DNA</a:t>
            </a:r>
            <a:r>
              <a:rPr lang="ko-KR" altLang="en-US"/>
              <a:t>가 </a:t>
            </a:r>
            <a:r>
              <a:rPr lang="en-US" altLang="ko-KR"/>
              <a:t>3.8% </a:t>
            </a:r>
            <a:r>
              <a:rPr lang="ko-KR" altLang="en-US"/>
              <a:t>많다</a:t>
            </a:r>
            <a:r>
              <a:rPr lang="en-US" altLang="ko-KR"/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</a:t>
            </a:r>
            <a:r>
              <a:rPr lang="ko-KR" altLang="en-US"/>
              <a:t>세포분리기</a:t>
            </a:r>
            <a:r>
              <a:rPr lang="en-US" altLang="ko-KR"/>
              <a:t>(flow cytometer) :  </a:t>
            </a:r>
            <a:r>
              <a:rPr lang="ko-KR" altLang="en-US"/>
              <a:t>형광염색  →  ♂ 정자의 발색↑</a:t>
            </a:r>
          </a:p>
          <a:p>
            <a:pPr>
              <a:spcBef>
                <a:spcPct val="50000"/>
              </a:spcBef>
            </a:pPr>
            <a:endParaRPr lang="ko-KR" alt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400" b="1"/>
              <a:t>  난자의 성 감별 기능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성염색체 검사법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암ㆍ수 수정란의 대사활성 차이에 의한 특정효소 역가 측정법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웅성특이항원</a:t>
            </a:r>
            <a:r>
              <a:rPr lang="en-US" altLang="ko-KR"/>
              <a:t>(H-Y</a:t>
            </a:r>
            <a:r>
              <a:rPr lang="ko-KR" altLang="en-US"/>
              <a:t>항원</a:t>
            </a:r>
            <a:r>
              <a:rPr lang="en-US" altLang="ko-KR"/>
              <a:t>)</a:t>
            </a:r>
            <a:r>
              <a:rPr lang="ko-KR" altLang="en-US"/>
              <a:t>을 이용한 방법</a:t>
            </a:r>
            <a:endParaRPr lang="en-US" altLang="ko-KR"/>
          </a:p>
          <a:p>
            <a:pPr>
              <a:spcBef>
                <a:spcPct val="50000"/>
              </a:spcBef>
            </a:pPr>
            <a:r>
              <a:rPr lang="en-US" altLang="ko-KR"/>
              <a:t>   Y </a:t>
            </a:r>
            <a:r>
              <a:rPr lang="ko-KR" altLang="en-US"/>
              <a:t>염색체 특이 반복 </a:t>
            </a:r>
            <a:r>
              <a:rPr lang="en-US" altLang="ko-KR"/>
              <a:t>DNA </a:t>
            </a:r>
            <a:r>
              <a:rPr lang="ko-KR" altLang="en-US"/>
              <a:t>서열 확인 </a:t>
            </a:r>
            <a:r>
              <a:rPr lang="en-US" altLang="ko-KR"/>
              <a:t>: 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-  PCR(Polymerase Chain Reaction) → 3~4</a:t>
            </a:r>
            <a:r>
              <a:rPr lang="ko-KR" altLang="en-US"/>
              <a:t>시간</a:t>
            </a:r>
            <a:r>
              <a:rPr lang="en-US" altLang="ko-KR"/>
              <a:t>, </a:t>
            </a:r>
            <a:r>
              <a:rPr lang="ko-KR" altLang="en-US"/>
              <a:t>전기영동장치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</a:t>
            </a:r>
            <a:r>
              <a:rPr lang="en-US" altLang="ko-KR"/>
              <a:t>-  LAMP(Loop-mediated Isothermal Amplification) → 1</a:t>
            </a:r>
            <a:r>
              <a:rPr lang="ko-KR" altLang="en-US"/>
              <a:t>시간 이내</a:t>
            </a:r>
            <a:r>
              <a:rPr lang="en-US" altLang="ko-KR"/>
              <a:t>, </a:t>
            </a:r>
            <a:r>
              <a:rPr lang="ko-KR" altLang="en-US"/>
              <a:t>진단 </a:t>
            </a:r>
            <a:r>
              <a:rPr lang="en-US" altLang="ko-KR"/>
              <a:t>Kit</a:t>
            </a: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77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Group 2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5149852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합계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2292" name="Rectangle 8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smtClean="0"/>
              <a:t> 1970</a:t>
            </a:r>
            <a:r>
              <a:rPr lang="ko-KR" altLang="en-US" sz="2800" dirty="0" smtClean="0"/>
              <a:t>년대 이후 성비의 추이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82804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7920038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800" b="1"/>
              <a:t>  국내 형질전환 복제연구 현황</a:t>
            </a:r>
          </a:p>
          <a:p>
            <a:pPr>
              <a:spcBef>
                <a:spcPct val="50000"/>
              </a:spcBef>
            </a:pPr>
            <a:endParaRPr lang="ko-KR" altLang="en-US" sz="2400" b="1"/>
          </a:p>
          <a:p>
            <a:pPr>
              <a:spcBef>
                <a:spcPct val="50000"/>
              </a:spcBef>
            </a:pPr>
            <a:r>
              <a:rPr lang="ko-KR" altLang="en-US" sz="2000"/>
              <a:t>   ㆍ 형질전환 복제돼지 개발</a:t>
            </a:r>
            <a:r>
              <a:rPr lang="en-US" altLang="ko-KR" sz="2000"/>
              <a:t>(2002, </a:t>
            </a:r>
            <a:r>
              <a:rPr lang="ko-KR" altLang="en-US" sz="2000"/>
              <a:t>경상대</a:t>
            </a:r>
            <a:r>
              <a:rPr lang="en-US" altLang="ko-KR" sz="2000"/>
              <a:t>) </a:t>
            </a:r>
          </a:p>
          <a:p>
            <a:pPr>
              <a:spcBef>
                <a:spcPct val="50000"/>
              </a:spcBef>
            </a:pPr>
            <a:endParaRPr lang="en-US" altLang="ko-KR" sz="2000"/>
          </a:p>
          <a:p>
            <a:pPr>
              <a:spcBef>
                <a:spcPct val="50000"/>
              </a:spcBef>
            </a:pPr>
            <a:r>
              <a:rPr lang="en-US" altLang="ko-KR" sz="2000"/>
              <a:t>   </a:t>
            </a:r>
            <a:r>
              <a:rPr lang="ko-KR" altLang="en-US" sz="2000"/>
              <a:t>ㆍ 형광유전자</a:t>
            </a:r>
            <a:r>
              <a:rPr lang="en-US" altLang="ko-KR" sz="2000"/>
              <a:t>(GFP)</a:t>
            </a:r>
            <a:r>
              <a:rPr lang="ko-KR" altLang="en-US" sz="2000"/>
              <a:t>도입 형질전환 복제돼지 개발</a:t>
            </a:r>
            <a:r>
              <a:rPr lang="en-US" altLang="ko-KR" sz="2000"/>
              <a:t>(2002, </a:t>
            </a:r>
            <a:r>
              <a:rPr lang="ko-KR" altLang="en-US" sz="2000"/>
              <a:t>서울대</a:t>
            </a:r>
            <a:r>
              <a:rPr lang="en-US" altLang="ko-KR" sz="2000"/>
              <a:t>)</a:t>
            </a:r>
          </a:p>
          <a:p>
            <a:pPr>
              <a:spcBef>
                <a:spcPct val="50000"/>
              </a:spcBef>
            </a:pPr>
            <a:endParaRPr lang="en-US" altLang="ko-KR" sz="2000"/>
          </a:p>
          <a:p>
            <a:pPr>
              <a:spcBef>
                <a:spcPct val="50000"/>
              </a:spcBef>
            </a:pPr>
            <a:r>
              <a:rPr lang="en-US" altLang="ko-KR" sz="2000"/>
              <a:t>   </a:t>
            </a:r>
            <a:r>
              <a:rPr lang="ko-KR" altLang="en-US" sz="2000"/>
              <a:t>ㆍ </a:t>
            </a:r>
            <a:r>
              <a:rPr lang="en-US" altLang="ko-KR" sz="2000"/>
              <a:t>GFP </a:t>
            </a:r>
            <a:r>
              <a:rPr lang="ko-KR" altLang="en-US" sz="2000"/>
              <a:t>도입 형질전환 복제한우 개발</a:t>
            </a:r>
            <a:r>
              <a:rPr lang="en-US" altLang="ko-KR" sz="2000"/>
              <a:t>(2002, </a:t>
            </a:r>
            <a:r>
              <a:rPr lang="ko-KR" altLang="en-US" sz="2000"/>
              <a:t>축산연</a:t>
            </a:r>
            <a:r>
              <a:rPr lang="en-US" altLang="ko-KR" sz="2000"/>
              <a:t>) </a:t>
            </a:r>
          </a:p>
          <a:p>
            <a:pPr>
              <a:spcBef>
                <a:spcPct val="50000"/>
              </a:spcBef>
            </a:pPr>
            <a:endParaRPr lang="en-US" altLang="ko-KR" sz="2000"/>
          </a:p>
          <a:p>
            <a:pPr>
              <a:spcBef>
                <a:spcPct val="50000"/>
              </a:spcBef>
            </a:pPr>
            <a:r>
              <a:rPr lang="en-US" altLang="ko-KR" sz="2000"/>
              <a:t>   </a:t>
            </a:r>
            <a:r>
              <a:rPr lang="ko-KR" altLang="en-US" sz="2000"/>
              <a:t>ㆍ </a:t>
            </a:r>
            <a:r>
              <a:rPr lang="en-US" altLang="ko-KR" sz="2000"/>
              <a:t>GFP </a:t>
            </a:r>
            <a:r>
              <a:rPr lang="ko-KR" altLang="en-US" sz="2000"/>
              <a:t>도입 형질전환 복제돼지 개발</a:t>
            </a:r>
            <a:r>
              <a:rPr lang="en-US" altLang="ko-KR" sz="2000"/>
              <a:t>(2003, </a:t>
            </a:r>
            <a:r>
              <a:rPr lang="ko-KR" altLang="en-US" sz="2000"/>
              <a:t>엠젬바이오</a:t>
            </a:r>
            <a:r>
              <a:rPr lang="en-US" altLang="ko-KR" sz="2000"/>
              <a:t>)</a:t>
            </a:r>
          </a:p>
          <a:p>
            <a:pPr>
              <a:spcBef>
                <a:spcPct val="50000"/>
              </a:spcBef>
            </a:pPr>
            <a:endParaRPr lang="en-US" altLang="ko-KR" sz="2000"/>
          </a:p>
          <a:p>
            <a:pPr>
              <a:spcBef>
                <a:spcPct val="50000"/>
              </a:spcBef>
            </a:pPr>
            <a:r>
              <a:rPr lang="en-US" altLang="ko-KR" sz="2000"/>
              <a:t>   </a:t>
            </a:r>
            <a:r>
              <a:rPr lang="ko-KR" altLang="en-US" sz="2000"/>
              <a:t>ㆍ 형질전환 체세포 복제 한우 개발</a:t>
            </a:r>
            <a:r>
              <a:rPr lang="en-US" altLang="ko-KR" sz="2000"/>
              <a:t>(2003, </a:t>
            </a:r>
            <a:r>
              <a:rPr lang="ko-KR" altLang="en-US" sz="2000"/>
              <a:t>축산연</a:t>
            </a:r>
            <a:r>
              <a:rPr lang="en-US" altLang="ko-KR" sz="2000"/>
              <a:t>, </a:t>
            </a:r>
            <a:r>
              <a:rPr lang="ko-KR" altLang="en-US" sz="2000"/>
              <a:t>검정중</a:t>
            </a:r>
            <a:r>
              <a:rPr lang="en-US" altLang="ko-KR" sz="2000"/>
              <a:t>)</a:t>
            </a:r>
          </a:p>
          <a:p>
            <a:pPr>
              <a:spcBef>
                <a:spcPct val="50000"/>
              </a:spcBef>
            </a:pPr>
            <a:endParaRPr lang="en-US" altLang="ko-KR" sz="2000"/>
          </a:p>
          <a:p>
            <a:pPr>
              <a:spcBef>
                <a:spcPct val="50000"/>
              </a:spcBef>
            </a:pPr>
            <a:r>
              <a:rPr lang="en-US" altLang="ko-KR" sz="2000"/>
              <a:t>   </a:t>
            </a:r>
            <a:r>
              <a:rPr lang="ko-KR" altLang="en-US" sz="2000">
                <a:latin typeface="Arial" charset="0"/>
              </a:rPr>
              <a:t>ㆍ 형광단백질발현 형질전환 닭 개발</a:t>
            </a:r>
            <a:r>
              <a:rPr lang="en-US" altLang="ko-KR" sz="2000">
                <a:latin typeface="Arial" charset="0"/>
              </a:rPr>
              <a:t>(</a:t>
            </a:r>
            <a:r>
              <a:rPr lang="en-US" altLang="ko-KR">
                <a:latin typeface="Arial" charset="0"/>
              </a:rPr>
              <a:t>2004</a:t>
            </a:r>
            <a:r>
              <a:rPr lang="en-US" altLang="ko-KR" sz="2000">
                <a:latin typeface="Arial" charset="0"/>
              </a:rPr>
              <a:t>, </a:t>
            </a:r>
            <a:r>
              <a:rPr lang="ko-KR" altLang="en-US" sz="2000">
                <a:latin typeface="Arial" charset="0"/>
              </a:rPr>
              <a:t>충남대</a:t>
            </a:r>
            <a:r>
              <a:rPr lang="en-US" altLang="ko-KR" sz="2000">
                <a:latin typeface="Arial" charset="0"/>
              </a:rPr>
              <a:t>)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8820150" cy="5516563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  <a:buSzTx/>
              <a:buFont typeface="Wingdings" pitchFamily="2" charset="2"/>
              <a:buAutoNum type="ea1JpnKorPeriod" startAt="5"/>
              <a:defRPr/>
            </a:pPr>
            <a:r>
              <a:rPr lang="ko-KR" altLang="en-US" sz="3600" b="1" dirty="0" smtClean="0"/>
              <a:t>발생공학의 이용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ko-KR" altLang="en-US" sz="2800" b="1" dirty="0" smtClean="0"/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현재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초기 연구단계 → </a:t>
            </a:r>
            <a:r>
              <a:rPr lang="en-US" altLang="ko-KR" sz="2000" dirty="0" smtClean="0"/>
              <a:t>21</a:t>
            </a:r>
            <a:r>
              <a:rPr lang="ko-KR" altLang="en-US" sz="2000" dirty="0" smtClean="0"/>
              <a:t>세기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생명공학</a:t>
            </a:r>
            <a:r>
              <a:rPr lang="en-US" altLang="ko-KR" sz="2000" dirty="0" smtClean="0"/>
              <a:t>(BT) </a:t>
            </a:r>
            <a:r>
              <a:rPr lang="ko-KR" altLang="en-US" sz="2000" dirty="0" smtClean="0"/>
              <a:t>의 중추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400" b="1" dirty="0" smtClean="0"/>
              <a:t>   </a:t>
            </a:r>
            <a:r>
              <a:rPr lang="en-US" altLang="ko-KR" sz="2400" b="1" dirty="0" smtClean="0"/>
              <a:t>1)  </a:t>
            </a:r>
            <a:r>
              <a:rPr lang="ko-KR" altLang="en-US" sz="2400" b="1" dirty="0" smtClean="0"/>
              <a:t>인류의 불임치료</a:t>
            </a:r>
            <a:r>
              <a:rPr lang="ko-KR" altLang="en-US" sz="2000" dirty="0" smtClean="0"/>
              <a:t> 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</a:t>
            </a:r>
            <a:r>
              <a:rPr lang="en-US" altLang="ko-KR" sz="2000" dirty="0" smtClean="0"/>
              <a:t>A.I. : </a:t>
            </a:r>
            <a:r>
              <a:rPr lang="ko-KR" altLang="en-US" sz="2000" dirty="0" smtClean="0"/>
              <a:t>남성불임치료</a:t>
            </a:r>
            <a:r>
              <a:rPr lang="en-US" altLang="ko-KR" sz="2000" dirty="0" smtClean="0"/>
              <a:t>(sperm bank) → 10</a:t>
            </a:r>
            <a:r>
              <a:rPr lang="ko-KR" altLang="en-US" sz="2000" dirty="0" smtClean="0"/>
              <a:t>만 명 이상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</a:t>
            </a:r>
            <a:r>
              <a:rPr lang="en-US" altLang="ko-KR" sz="2000" dirty="0" smtClean="0"/>
              <a:t>E.T. : </a:t>
            </a:r>
            <a:r>
              <a:rPr lang="ko-KR" altLang="en-US" sz="2000" dirty="0" smtClean="0"/>
              <a:t>여성불임치료</a:t>
            </a:r>
            <a:r>
              <a:rPr lang="en-US" altLang="ko-KR" sz="2000" dirty="0" smtClean="0"/>
              <a:t>(ova bank) → </a:t>
            </a:r>
            <a:r>
              <a:rPr lang="ko-KR" altLang="en-US" sz="2000" dirty="0" smtClean="0"/>
              <a:t>수만 명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</a:t>
            </a:r>
            <a:r>
              <a:rPr lang="en-US" altLang="ko-KR" sz="2000" dirty="0" smtClean="0"/>
              <a:t>I.C.S.I. (</a:t>
            </a:r>
            <a:r>
              <a:rPr lang="en-US" altLang="ko-KR" sz="2000" dirty="0" err="1" smtClean="0"/>
              <a:t>intracytoplasmic</a:t>
            </a:r>
            <a:r>
              <a:rPr lang="en-US" altLang="ko-KR" sz="2000" dirty="0" smtClean="0"/>
              <a:t> sperm injection) : </a:t>
            </a:r>
            <a:r>
              <a:rPr lang="ko-KR" altLang="en-US" sz="2000" dirty="0" smtClean="0"/>
              <a:t>체외수정</a:t>
            </a:r>
            <a:r>
              <a:rPr lang="en-US" altLang="ko-KR" sz="2000" dirty="0" smtClean="0"/>
              <a:t>X → 20~30%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altLang="ko-KR" sz="2000" dirty="0" smtClean="0"/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</a:t>
            </a:r>
            <a:r>
              <a:rPr lang="en-US" altLang="ko-KR" sz="2400" b="1" dirty="0" smtClean="0"/>
              <a:t>2)  </a:t>
            </a:r>
            <a:r>
              <a:rPr lang="ko-KR" altLang="en-US" sz="2400" b="1" dirty="0" smtClean="0"/>
              <a:t>인류의 불치병 치료</a:t>
            </a:r>
            <a:r>
              <a:rPr lang="ko-KR" altLang="en-US" sz="2000" dirty="0" smtClean="0"/>
              <a:t> 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형질전환동물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의약품 생산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</a:t>
            </a:r>
            <a:r>
              <a:rPr lang="en-US" altLang="ko-KR" sz="2000" dirty="0" smtClean="0"/>
              <a:t>ES </a:t>
            </a:r>
            <a:r>
              <a:rPr lang="ko-KR" altLang="en-US" sz="2000" dirty="0" smtClean="0"/>
              <a:t>세포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인공장기 생산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Xenotransplantation</a:t>
            </a:r>
            <a:r>
              <a:rPr lang="en-US" altLang="ko-KR" sz="2000" dirty="0" smtClean="0">
                <a:solidFill>
                  <a:srgbClr val="FF0000"/>
                </a:solidFill>
              </a:rPr>
              <a:t> (</a:t>
            </a:r>
            <a:r>
              <a:rPr lang="ko-KR" altLang="en-US" sz="2000" dirty="0" smtClean="0">
                <a:solidFill>
                  <a:srgbClr val="FF0000"/>
                </a:solidFill>
              </a:rPr>
              <a:t>외부장기이식</a:t>
            </a:r>
            <a:r>
              <a:rPr lang="en-US" altLang="ko-KR" sz="2000" dirty="0" smtClean="0"/>
              <a:t>) : </a:t>
            </a:r>
            <a:r>
              <a:rPr lang="ko-KR" altLang="en-US" sz="2000" dirty="0" smtClean="0"/>
              <a:t>돼지 → 人의 장기생산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5516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b="1" dirty="0" smtClean="0"/>
              <a:t>3) </a:t>
            </a:r>
            <a:r>
              <a:rPr lang="ko-KR" altLang="en-US" sz="2400" b="1" dirty="0" smtClean="0"/>
              <a:t>가축의 생산성 향상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복제동물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형질전환 동물의 생산기술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               가축의 성장촉진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육질의 개선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우유의 성분변화</a:t>
            </a:r>
            <a:r>
              <a:rPr lang="en-US" altLang="ko-KR" sz="2000" dirty="0" smtClean="0"/>
              <a:t>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    </a:t>
            </a:r>
            <a:r>
              <a:rPr lang="ko-KR" altLang="en-US" sz="2000" dirty="0" smtClean="0"/>
              <a:t>생리활성물질의 생산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유즙</a:t>
            </a:r>
            <a:r>
              <a:rPr lang="en-US" altLang="ko-KR" sz="2000" dirty="0" smtClean="0"/>
              <a:t>),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    </a:t>
            </a:r>
            <a:r>
              <a:rPr lang="ko-KR" altLang="en-US" sz="2000" dirty="0" smtClean="0"/>
              <a:t>내병성 증진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항병성</a:t>
            </a:r>
            <a:r>
              <a:rPr lang="ko-KR" altLang="en-US" sz="2000" dirty="0" smtClean="0"/>
              <a:t> 유전자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항체유전자</a:t>
            </a:r>
            <a:r>
              <a:rPr lang="en-US" altLang="ko-KR" sz="2000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 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우유 </a:t>
            </a:r>
            <a:r>
              <a:rPr lang="en-US" altLang="ko-KR" sz="2000" dirty="0" smtClean="0"/>
              <a:t>: 800</a:t>
            </a:r>
            <a:r>
              <a:rPr lang="ko-KR" altLang="en-US" sz="2000" dirty="0" smtClean="0"/>
              <a:t>원↓</a:t>
            </a:r>
            <a:r>
              <a:rPr lang="en-US" altLang="ko-KR" sz="2000" dirty="0" smtClean="0"/>
              <a:t>/kg → </a:t>
            </a:r>
            <a:r>
              <a:rPr lang="ko-KR" altLang="en-US" sz="2000" dirty="0" smtClean="0">
                <a:solidFill>
                  <a:srgbClr val="FF0000"/>
                </a:solidFill>
              </a:rPr>
              <a:t>생리활성물질 </a:t>
            </a:r>
            <a:r>
              <a:rPr lang="en-US" altLang="ko-KR" sz="2000" dirty="0" smtClean="0">
                <a:solidFill>
                  <a:srgbClr val="FF0000"/>
                </a:solidFill>
              </a:rPr>
              <a:t>: 10</a:t>
            </a:r>
            <a:r>
              <a:rPr lang="ko-KR" altLang="en-US" sz="2000" dirty="0" smtClean="0">
                <a:solidFill>
                  <a:srgbClr val="FF0000"/>
                </a:solidFill>
              </a:rPr>
              <a:t>만원↑</a:t>
            </a:r>
            <a:r>
              <a:rPr lang="en-US" altLang="ko-KR" sz="2000" dirty="0" smtClean="0">
                <a:solidFill>
                  <a:srgbClr val="FF0000"/>
                </a:solidFill>
              </a:rPr>
              <a:t>/kg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b="1" dirty="0" smtClean="0"/>
              <a:t>4) </a:t>
            </a:r>
            <a:r>
              <a:rPr lang="ko-KR" altLang="en-US" sz="2400" b="1" dirty="0" smtClean="0"/>
              <a:t>희귀야생동물의 보존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복제동물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동결보존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정자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난자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수정란</a:t>
            </a:r>
            <a:r>
              <a:rPr lang="en-US" altLang="ko-KR" sz="2000" dirty="0" smtClean="0"/>
              <a:t>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     </a:t>
            </a:r>
            <a:r>
              <a:rPr lang="ko-KR" altLang="en-US" sz="2000" dirty="0" smtClean="0"/>
              <a:t>환경파괴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인류의 남획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근친번식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먹이사슬의 붕괴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                →  멸종위기의 야생동물→ 대량생산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ko-KR" alt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b="1" dirty="0" smtClean="0"/>
              <a:t>5) </a:t>
            </a:r>
            <a:r>
              <a:rPr lang="ko-KR" altLang="en-US" sz="2400" b="1" dirty="0" smtClean="0"/>
              <a:t>멸종동물의  복원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유전자 주입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체세포 복제동물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수정란이식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                예</a:t>
            </a:r>
            <a:r>
              <a:rPr lang="en-US" altLang="ko-KR" sz="2000" dirty="0" smtClean="0"/>
              <a:t>)  </a:t>
            </a:r>
            <a:r>
              <a:rPr lang="ko-KR" altLang="en-US" sz="2000" dirty="0" smtClean="0">
                <a:solidFill>
                  <a:srgbClr val="FF0000"/>
                </a:solidFill>
              </a:rPr>
              <a:t>매머드</a:t>
            </a:r>
            <a:r>
              <a:rPr lang="en-US" altLang="ko-KR" sz="2000" dirty="0" smtClean="0">
                <a:solidFill>
                  <a:srgbClr val="FF0000"/>
                </a:solidFill>
              </a:rPr>
              <a:t>(mammoth) </a:t>
            </a:r>
            <a:r>
              <a:rPr lang="en-US" altLang="ko-KR" sz="2000" dirty="0" smtClean="0"/>
              <a:t>: 10,000</a:t>
            </a:r>
            <a:r>
              <a:rPr lang="ko-KR" altLang="en-US" sz="2000" dirty="0" smtClean="0"/>
              <a:t>년 전 멸종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                      빙하지대 → </a:t>
            </a:r>
            <a:r>
              <a:rPr lang="en-US" altLang="ko-KR" sz="2000" dirty="0" smtClean="0"/>
              <a:t>DNA </a:t>
            </a:r>
            <a:r>
              <a:rPr lang="ko-KR" altLang="en-US" sz="2000" dirty="0" smtClean="0"/>
              <a:t>발견 → 체세포복제 수정란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                      → 코끼리에 이식 → </a:t>
            </a:r>
            <a:r>
              <a:rPr lang="en-US" altLang="ko-KR" sz="2000" dirty="0" smtClean="0"/>
              <a:t>mammoth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내용 개체 틀 3" descr="0000040996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071563"/>
            <a:ext cx="6775450" cy="471487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143000"/>
            <a:ext cx="7358062" cy="4797425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092825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  <a:buSzTx/>
              <a:buFont typeface="Wingdings" pitchFamily="2" charset="2"/>
              <a:buAutoNum type="ea1JpnKorPeriod" startAt="6"/>
              <a:defRPr/>
            </a:pPr>
            <a:r>
              <a:rPr lang="ko-KR" altLang="en-US" sz="3600" b="1" dirty="0" smtClean="0"/>
              <a:t>발생공학이 인류에 미치는 영향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ko-KR" altLang="en-US" sz="2800" b="1" dirty="0" smtClean="0"/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</a:t>
            </a:r>
            <a:r>
              <a:rPr lang="ko-KR" altLang="en-US" sz="2800" dirty="0" smtClean="0"/>
              <a:t>진화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초기생명체</a:t>
            </a:r>
            <a:r>
              <a:rPr lang="en-US" altLang="ko-KR" sz="2000" dirty="0" smtClean="0"/>
              <a:t>(30</a:t>
            </a:r>
            <a:r>
              <a:rPr lang="ko-KR" altLang="en-US" sz="2000" dirty="0" smtClean="0"/>
              <a:t>억년 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의 </a:t>
            </a:r>
            <a:r>
              <a:rPr lang="en-US" altLang="ko-KR" sz="2000" dirty="0" smtClean="0"/>
              <a:t>DNA → </a:t>
            </a:r>
            <a:r>
              <a:rPr lang="ko-KR" altLang="en-US" sz="2000" dirty="0" smtClean="0"/>
              <a:t>돌연변이 → 고등동물 → 인류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</a:t>
            </a:r>
            <a:r>
              <a:rPr lang="ko-KR" altLang="en-US" sz="2800" dirty="0" smtClean="0"/>
              <a:t> 돌연변이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자연적 → 수십</a:t>
            </a:r>
            <a:r>
              <a:rPr lang="en-US" altLang="ko-KR" sz="2000" dirty="0" smtClean="0"/>
              <a:t>~</a:t>
            </a:r>
            <a:r>
              <a:rPr lang="ko-KR" altLang="en-US" sz="2000" dirty="0" smtClean="0"/>
              <a:t>수백만 분의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 → 진화속도 ↓</a:t>
            </a:r>
            <a:endParaRPr lang="en-US" altLang="ko-KR" sz="2000" dirty="0" smtClean="0"/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</a:t>
            </a:r>
            <a:r>
              <a:rPr lang="ko-KR" altLang="en-US" sz="2000" dirty="0" smtClean="0"/>
              <a:t>인위적 → 발생공학 → 진화속도 ↑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</a:t>
            </a:r>
            <a:r>
              <a:rPr lang="en-US" altLang="ko-KR" sz="2800" dirty="0" smtClean="0"/>
              <a:t>Mendel</a:t>
            </a:r>
            <a:r>
              <a:rPr lang="ko-KR" altLang="en-US" sz="2800" dirty="0" smtClean="0"/>
              <a:t>의 유전법칙</a:t>
            </a:r>
            <a:r>
              <a:rPr lang="en-US" altLang="ko-KR" sz="2800" dirty="0" smtClean="0"/>
              <a:t>(100</a:t>
            </a:r>
            <a:r>
              <a:rPr lang="ko-KR" altLang="en-US" sz="2800" dirty="0" smtClean="0"/>
              <a:t>년</a:t>
            </a:r>
            <a:r>
              <a:rPr lang="en-US" altLang="ko-KR" sz="2800" dirty="0" smtClean="0"/>
              <a:t>) → </a:t>
            </a:r>
            <a:r>
              <a:rPr lang="ko-KR" altLang="en-US" sz="2800" dirty="0" smtClean="0"/>
              <a:t>유전공학 </a:t>
            </a:r>
            <a:r>
              <a:rPr lang="en-US" altLang="ko-KR" sz="2800" dirty="0" smtClean="0"/>
              <a:t>(10</a:t>
            </a:r>
            <a:r>
              <a:rPr lang="ko-KR" altLang="en-US" sz="2800" dirty="0" smtClean="0"/>
              <a:t>년</a:t>
            </a:r>
            <a:r>
              <a:rPr lang="en-US" altLang="ko-KR" sz="2800" dirty="0" smtClean="0"/>
              <a:t>) </a:t>
            </a:r>
            <a:r>
              <a:rPr lang="en-US" altLang="ko-KR" sz="2000" dirty="0" smtClean="0"/>
              <a:t>: 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</a:t>
            </a:r>
            <a:r>
              <a:rPr lang="ko-KR" altLang="en-US" sz="2000" dirty="0" smtClean="0"/>
              <a:t>유전자 지도의 완성</a:t>
            </a:r>
            <a:r>
              <a:rPr lang="en-US" altLang="ko-KR" sz="2000" dirty="0" smtClean="0"/>
              <a:t>, DNA</a:t>
            </a:r>
            <a:r>
              <a:rPr lang="ko-KR" altLang="en-US" sz="2000" dirty="0" smtClean="0"/>
              <a:t>의 인공합성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형질전환동물의 생산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</a:t>
            </a:r>
            <a:r>
              <a:rPr lang="ko-KR" altLang="en-US" sz="2800" dirty="0" smtClean="0"/>
              <a:t>생명공학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식량자원의 생산성 ↑→ 식량문제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인류의 불임치료 → </a:t>
            </a:r>
            <a:r>
              <a:rPr lang="ko-KR" altLang="en-US" sz="2000" dirty="0" err="1" smtClean="0"/>
              <a:t>출생율</a:t>
            </a:r>
            <a:r>
              <a:rPr lang="ko-KR" altLang="en-US" sz="2000" dirty="0" smtClean="0"/>
              <a:t>↑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난치병 치료 → 평균수명↑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노령화 사회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>
                <a:solidFill>
                  <a:srgbClr val="FF0000"/>
                </a:solidFill>
              </a:rPr>
              <a:t>              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New species </a:t>
            </a:r>
            <a:r>
              <a:rPr lang="ko-KR" altLang="en-US" sz="2000" dirty="0" err="1" smtClean="0"/>
              <a:t>작출</a:t>
            </a:r>
            <a:r>
              <a:rPr lang="ko-KR" altLang="en-US" sz="2000" dirty="0" smtClean="0"/>
              <a:t> → 인류보다 능력이 우수한 종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ko-KR" altLang="en-US" sz="2000" dirty="0" smtClean="0"/>
              <a:t>                                               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최종소비자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인류 → </a:t>
            </a:r>
            <a:r>
              <a:rPr lang="en-US" altLang="ko-KR" sz="2000" dirty="0" smtClean="0"/>
              <a:t>NS)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</a:t>
            </a:r>
            <a:r>
              <a:rPr lang="ko-KR" altLang="en-US" sz="2800" dirty="0" smtClean="0"/>
              <a:t>인류의 멸망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공룡의 멸망원인 </a:t>
            </a:r>
            <a:r>
              <a:rPr lang="en-US" altLang="ko-KR" sz="2000" dirty="0" smtClean="0"/>
              <a:t>X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           </a:t>
            </a:r>
            <a:r>
              <a:rPr lang="ko-KR" altLang="en-US" sz="2000" dirty="0" smtClean="0"/>
              <a:t>핵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자원고갈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식량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석유 등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전쟁</a:t>
            </a:r>
            <a:r>
              <a:rPr lang="en-US" altLang="ko-KR" sz="2000" dirty="0" smtClean="0"/>
              <a:t>, 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rgbClr val="FF0000"/>
                </a:solidFill>
              </a:rPr>
              <a:t>                              New species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연락처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ko-KR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ko-K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mtClean="0"/>
              <a:t> </a:t>
            </a:r>
            <a:r>
              <a:rPr lang="ko-KR" altLang="en-US" smtClean="0"/>
              <a:t>송해범 교수</a:t>
            </a:r>
            <a:r>
              <a:rPr lang="en-US" altLang="ko-KR" smtClean="0"/>
              <a:t>(</a:t>
            </a:r>
            <a:r>
              <a:rPr lang="ko-KR" altLang="en-US" smtClean="0"/>
              <a:t>대구대학교 동물자원학과</a:t>
            </a:r>
            <a:r>
              <a:rPr lang="en-US" altLang="ko-KR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mtClean="0"/>
              <a:t> H.P : 011-295-4437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mtClean="0"/>
              <a:t> </a:t>
            </a:r>
            <a:r>
              <a:rPr lang="ko-KR" altLang="en-US" smtClean="0"/>
              <a:t>전화 </a:t>
            </a:r>
            <a:r>
              <a:rPr lang="en-US" altLang="ko-KR" smtClean="0"/>
              <a:t>: 053-850-6723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mtClean="0"/>
              <a:t> </a:t>
            </a:r>
            <a:r>
              <a:rPr lang="ko-KR" altLang="en-US" smtClean="0"/>
              <a:t>팩스 </a:t>
            </a:r>
            <a:r>
              <a:rPr lang="en-US" altLang="ko-KR" smtClean="0"/>
              <a:t>: 053-850-6729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mtClean="0"/>
              <a:t> E-mail: </a:t>
            </a:r>
            <a:r>
              <a:rPr lang="en-US" altLang="ko-KR" smtClean="0">
                <a:hlinkClick r:id="rId2"/>
              </a:rPr>
              <a:t>goatsong@daegu.ac.kr</a:t>
            </a:r>
            <a:r>
              <a:rPr lang="en-US" altLang="ko-KR" smtClean="0"/>
              <a:t/>
            </a:r>
            <a:br>
              <a:rPr lang="en-US" altLang="ko-KR" smtClean="0"/>
            </a:br>
            <a:endParaRPr lang="en-US" altLang="ko-KR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4365625"/>
            <a:ext cx="7056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감사합니다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229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ko-KR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ko-KR" smtClean="0"/>
          </a:p>
        </p:txBody>
      </p:sp>
      <p:pic>
        <p:nvPicPr>
          <p:cNvPr id="185348" name="Picture 4" descr="d69m[1]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908050"/>
            <a:ext cx="4537075" cy="34036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스캔007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9144000" cy="5278437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1752</Words>
  <Application>Microsoft Office PowerPoint</Application>
  <PresentationFormat>화면 슬라이드 쇼(4:3)</PresentationFormat>
  <Paragraphs>314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※ 줄기세포(幹細胞, stem cell) </vt:lpstr>
      <vt:lpstr>&lt;줄기세포의 종류&gt;</vt:lpstr>
      <vt:lpstr>&lt;줄기세포의 이용&gt; 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 1970년대 이후 성비의 추이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연락처</vt:lpstr>
      <vt:lpstr>감사합니다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</cp:revision>
  <dcterms:created xsi:type="dcterms:W3CDTF">2010-06-11T07:54:31Z</dcterms:created>
  <dcterms:modified xsi:type="dcterms:W3CDTF">2010-06-11T07:54:41Z</dcterms:modified>
</cp:coreProperties>
</file>