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7671692-3A98-4254-B1FC-939E7F683751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D70856-D837-4A7D-B5D2-7B84DC5115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71692-3A98-4254-B1FC-939E7F683751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70856-D837-4A7D-B5D2-7B84DC5115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71692-3A98-4254-B1FC-939E7F683751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70856-D837-4A7D-B5D2-7B84DC5115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71692-3A98-4254-B1FC-939E7F683751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70856-D837-4A7D-B5D2-7B84DC51154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71692-3A98-4254-B1FC-939E7F683751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70856-D837-4A7D-B5D2-7B84DC51154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71692-3A98-4254-B1FC-939E7F683751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70856-D837-4A7D-B5D2-7B84DC51154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71692-3A98-4254-B1FC-939E7F683751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70856-D837-4A7D-B5D2-7B84DC5115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71692-3A98-4254-B1FC-939E7F683751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70856-D837-4A7D-B5D2-7B84DC51154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71692-3A98-4254-B1FC-939E7F683751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70856-D837-4A7D-B5D2-7B84DC5115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7671692-3A98-4254-B1FC-939E7F683751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70856-D837-4A7D-B5D2-7B84DC5115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7671692-3A98-4254-B1FC-939E7F683751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D70856-D837-4A7D-B5D2-7B84DC51154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7671692-3A98-4254-B1FC-939E7F683751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D70856-D837-4A7D-B5D2-7B84DC5115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7158" y="1000108"/>
            <a:ext cx="8429684" cy="898521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제 </a:t>
            </a:r>
            <a:r>
              <a:rPr lang="en-US" altLang="ko-KR" dirty="0" smtClean="0"/>
              <a:t>6</a:t>
            </a:r>
            <a:r>
              <a:rPr lang="ko-KR" altLang="en-US" dirty="0" smtClean="0"/>
              <a:t>장 동물의 생산물과 그 이용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00166" y="2786058"/>
            <a:ext cx="6400800" cy="235267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ko-KR" altLang="en-US" dirty="0" smtClean="0"/>
              <a:t>동물성 식품의 생산량</a:t>
            </a:r>
            <a:endParaRPr lang="en-US" altLang="ko-KR" dirty="0" smtClean="0"/>
          </a:p>
          <a:p>
            <a:pPr marL="514350" indent="-514350">
              <a:buAutoNum type="arabicPeriod"/>
            </a:pPr>
            <a:r>
              <a:rPr lang="ko-KR" altLang="en-US" dirty="0" smtClean="0"/>
              <a:t>동물성 식품의 중요성</a:t>
            </a:r>
            <a:endParaRPr lang="en-US" altLang="ko-KR" dirty="0" smtClean="0"/>
          </a:p>
          <a:p>
            <a:pPr marL="514350" indent="-514350">
              <a:buAutoNum type="arabicPeriod"/>
            </a:pPr>
            <a:r>
              <a:rPr lang="ko-KR" altLang="en-US" dirty="0" smtClean="0"/>
              <a:t>   동물성 식품의 </a:t>
            </a:r>
            <a:r>
              <a:rPr lang="ko-KR" altLang="en-US" dirty="0" smtClean="0"/>
              <a:t>종류</a:t>
            </a: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ko-KR" altLang="en-US" dirty="0" smtClean="0"/>
              <a:t>한국인은 왜 쇠고기를 좋아하나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229600" cy="49886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877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연도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사육가구 수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호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사육 두 수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두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착유우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두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두당 산유량</a:t>
                      </a:r>
                      <a:r>
                        <a:rPr lang="en-US" altLang="ko-KR" dirty="0" smtClean="0"/>
                        <a:t>(kg)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65475">
                <a:tc gridSpan="5">
                  <a:txBody>
                    <a:bodyPr/>
                    <a:lstStyle/>
                    <a:p>
                      <a:pPr algn="ctr" latinLnBrk="1"/>
                      <a:endParaRPr lang="ko-KR" altLang="en-US" sz="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200" dirty="0"/>
                    </a:p>
                  </a:txBody>
                  <a:tcPr anchor="ctr"/>
                </a:tc>
              </a:tr>
              <a:tr h="83326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1970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3,126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20,510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12,067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3,593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3326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1980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17,666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172,883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84,114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4,494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3326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1990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33,277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503,947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272,963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5,372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903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2000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15,671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548,913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246,920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6,032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452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2008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6,90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439,000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251,000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우리나라의 젖소 사육현황</a:t>
            </a:r>
            <a:r>
              <a:rPr lang="en-US" altLang="ko-KR" dirty="0" smtClean="0">
                <a:solidFill>
                  <a:schemeClr val="tx1"/>
                </a:solidFill>
              </a:rPr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642910" y="1571612"/>
          <a:ext cx="8043890" cy="45005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4511"/>
                <a:gridCol w="1928826"/>
                <a:gridCol w="2071702"/>
                <a:gridCol w="2328851"/>
              </a:tblGrid>
              <a:tr h="8572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연도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산유량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음용유용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가공용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8461">
                <a:tc gridSpan="4">
                  <a:txBody>
                    <a:bodyPr/>
                    <a:lstStyle/>
                    <a:p>
                      <a:pPr algn="ctr" latinLnBrk="1"/>
                      <a:endParaRPr lang="ko-KR" altLang="en-US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" dirty="0"/>
                    </a:p>
                  </a:txBody>
                  <a:tcPr anchor="ctr"/>
                </a:tc>
              </a:tr>
              <a:tr h="74077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1970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51,888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20,996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26,710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62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1980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457,580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258,587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193,740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62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1990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1,754,964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1,305,825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445,933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873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2000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2,028,374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1,349,782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677,428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2008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2,138,802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1,702,294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86874" cy="114300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chemeClr val="tx1"/>
                </a:solidFill>
              </a:rPr>
              <a:t>우리나라의 우유처리 가공실적</a:t>
            </a:r>
            <a:r>
              <a:rPr lang="en-US" altLang="ko-KR" dirty="0">
                <a:solidFill>
                  <a:schemeClr val="tx1"/>
                </a:solidFill>
              </a:rPr>
              <a:t>(M/T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1714488"/>
          <a:ext cx="8286810" cy="4588463"/>
        </p:xfrm>
        <a:graphic>
          <a:graphicData uri="http://schemas.openxmlformats.org/drawingml/2006/table">
            <a:tbl>
              <a:tblPr/>
              <a:tblGrid>
                <a:gridCol w="1071570"/>
                <a:gridCol w="1690700"/>
                <a:gridCol w="1381135"/>
                <a:gridCol w="1381135"/>
                <a:gridCol w="1381135"/>
                <a:gridCol w="1381135"/>
              </a:tblGrid>
              <a:tr h="54221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 err="1">
                          <a:solidFill>
                            <a:srgbClr val="000000"/>
                          </a:solidFill>
                          <a:latin typeface="바탕"/>
                        </a:rPr>
                        <a:t>국별</a:t>
                      </a:r>
                      <a:endParaRPr lang="ko-KR" altLang="en-US" sz="1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>
                          <a:solidFill>
                            <a:srgbClr val="000000"/>
                          </a:solidFill>
                          <a:latin typeface="바탕"/>
                        </a:rPr>
                        <a:t>젖소 사육두수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>
                          <a:solidFill>
                            <a:srgbClr val="000000"/>
                          </a:solidFill>
                          <a:latin typeface="바탕"/>
                        </a:rPr>
                        <a:t>우유생산량 </a:t>
                      </a:r>
                      <a:r>
                        <a:rPr lang="en-US" altLang="ko-KR" sz="1800" dirty="0">
                          <a:solidFill>
                            <a:srgbClr val="000000"/>
                          </a:solidFill>
                          <a:latin typeface="바탕"/>
                        </a:rPr>
                        <a:t>(1,000</a:t>
                      </a:r>
                      <a:r>
                        <a:rPr lang="ko-KR" altLang="en-US" sz="1800" dirty="0">
                          <a:solidFill>
                            <a:srgbClr val="000000"/>
                          </a:solidFill>
                          <a:latin typeface="바탕"/>
                        </a:rPr>
                        <a:t>톤</a:t>
                      </a:r>
                      <a:r>
                        <a:rPr lang="en-US" altLang="ko-KR" sz="1800" dirty="0">
                          <a:solidFill>
                            <a:srgbClr val="000000"/>
                          </a:solidFill>
                          <a:latin typeface="바탕"/>
                        </a:rPr>
                        <a:t>)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dirty="0" smtClean="0">
                          <a:solidFill>
                            <a:srgbClr val="000000"/>
                          </a:solidFill>
                          <a:latin typeface="바탕"/>
                        </a:rPr>
                        <a:t>1</a:t>
                      </a:r>
                      <a:r>
                        <a:rPr lang="ko-KR" altLang="en-US" sz="1800" dirty="0" smtClean="0">
                          <a:solidFill>
                            <a:srgbClr val="000000"/>
                          </a:solidFill>
                          <a:latin typeface="바탕"/>
                        </a:rPr>
                        <a:t>인당 우유 </a:t>
                      </a:r>
                      <a:r>
                        <a:rPr lang="ko-KR" altLang="en-US" sz="1800" dirty="0">
                          <a:solidFill>
                            <a:srgbClr val="000000"/>
                          </a:solidFill>
                          <a:latin typeface="바탕"/>
                        </a:rPr>
                        <a:t>소비량</a:t>
                      </a:r>
                      <a:r>
                        <a:rPr lang="en-US" altLang="ko-KR" sz="1800" dirty="0">
                          <a:solidFill>
                            <a:srgbClr val="000000"/>
                          </a:solidFill>
                          <a:latin typeface="바탕"/>
                        </a:rPr>
                        <a:t>(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바탕"/>
                        </a:rPr>
                        <a:t>kg)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422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 err="1">
                          <a:solidFill>
                            <a:srgbClr val="000000"/>
                          </a:solidFill>
                          <a:latin typeface="바탕"/>
                        </a:rPr>
                        <a:t>음용유</a:t>
                      </a:r>
                      <a:endParaRPr lang="ko-KR" altLang="en-US" sz="1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>
                          <a:solidFill>
                            <a:srgbClr val="000000"/>
                          </a:solidFill>
                          <a:latin typeface="바탕"/>
                        </a:rPr>
                        <a:t>가공유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>
                          <a:solidFill>
                            <a:srgbClr val="000000"/>
                          </a:solidFill>
                          <a:latin typeface="바탕"/>
                        </a:rPr>
                        <a:t>계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456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 smtClean="0">
                          <a:solidFill>
                            <a:srgbClr val="000000"/>
                          </a:solidFill>
                          <a:latin typeface="바탕"/>
                        </a:rPr>
                        <a:t>1</a:t>
                      </a:r>
                      <a:endParaRPr lang="en-US" sz="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5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rgbClr val="000000"/>
                          </a:solidFill>
                          <a:latin typeface="바탕"/>
                        </a:rPr>
                        <a:t>미국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rgbClr val="000000"/>
                          </a:solidFill>
                          <a:latin typeface="바탕"/>
                        </a:rPr>
                        <a:t>영국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rgbClr val="000000"/>
                          </a:solidFill>
                          <a:latin typeface="바탕"/>
                        </a:rPr>
                        <a:t>프랑스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rgbClr val="000000"/>
                          </a:solidFill>
                          <a:latin typeface="바탕"/>
                        </a:rPr>
                        <a:t>독일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rgbClr val="000000"/>
                          </a:solidFill>
                          <a:latin typeface="바탕"/>
                        </a:rPr>
                        <a:t>뉴질랜드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rgbClr val="000000"/>
                          </a:solidFill>
                          <a:latin typeface="바탕"/>
                        </a:rPr>
                        <a:t>호주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rgbClr val="000000"/>
                          </a:solidFill>
                          <a:latin typeface="바탕"/>
                        </a:rPr>
                        <a:t>일본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rgbClr val="000000"/>
                          </a:solidFill>
                          <a:latin typeface="바탕"/>
                        </a:rPr>
                        <a:t>한국</a:t>
                      </a: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9,904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2,779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4,986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4,529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2,160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1,624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2,082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508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67,369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14,013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23,298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21,450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7,749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6,661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9,261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1,861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108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121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77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70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134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102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41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32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143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105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310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217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188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119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42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12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251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226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387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287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322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221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83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latin typeface="바탕"/>
                        </a:rPr>
                        <a:t>44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err="1" smtClean="0">
                <a:solidFill>
                  <a:schemeClr val="tx1"/>
                </a:solidFill>
              </a:rPr>
              <a:t>주요국별</a:t>
            </a:r>
            <a:r>
              <a:rPr lang="ko-KR" altLang="en-US" dirty="0" smtClean="0">
                <a:solidFill>
                  <a:schemeClr val="tx1"/>
                </a:solidFill>
              </a:rPr>
              <a:t> 우유생산량 및 소비</a:t>
            </a:r>
            <a:r>
              <a:rPr lang="ko-KR" altLang="en-US" dirty="0">
                <a:solidFill>
                  <a:schemeClr val="tx1"/>
                </a:solidFill>
              </a:rPr>
              <a:t>량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3600" dirty="0" smtClean="0"/>
              <a:t>※ </a:t>
            </a:r>
            <a:r>
              <a:rPr lang="ko-KR" altLang="en-US" sz="3600" dirty="0" smtClean="0"/>
              <a:t>우유의 구성성분 </a:t>
            </a:r>
            <a:r>
              <a:rPr lang="en-US" altLang="ko-KR" sz="3600" dirty="0" smtClean="0"/>
              <a:t>(</a:t>
            </a:r>
            <a:r>
              <a:rPr lang="ko-KR" altLang="en-US" sz="3600" dirty="0" err="1" smtClean="0"/>
              <a:t>생물가</a:t>
            </a:r>
            <a:r>
              <a:rPr lang="ko-KR" altLang="en-US" sz="3600" dirty="0" smtClean="0"/>
              <a:t> ↑</a:t>
            </a:r>
            <a:r>
              <a:rPr lang="en-US" altLang="ko-KR" sz="3600" dirty="0" smtClean="0"/>
              <a:t>)</a:t>
            </a:r>
          </a:p>
          <a:p>
            <a:pPr>
              <a:buNone/>
            </a:pPr>
            <a:endParaRPr lang="en-US" altLang="ko-KR" sz="3600" dirty="0" smtClean="0"/>
          </a:p>
          <a:p>
            <a:pPr>
              <a:buNone/>
            </a:pPr>
            <a:r>
              <a:rPr lang="ko-KR" altLang="en-US" sz="3600" dirty="0" smtClean="0"/>
              <a:t>       수분 </a:t>
            </a:r>
            <a:r>
              <a:rPr lang="en-US" altLang="ko-KR" sz="3600" dirty="0" smtClean="0"/>
              <a:t>: 88%</a:t>
            </a:r>
          </a:p>
          <a:p>
            <a:pPr>
              <a:buNone/>
            </a:pPr>
            <a:r>
              <a:rPr lang="ko-KR" altLang="en-US" sz="3600" dirty="0" smtClean="0"/>
              <a:t>       </a:t>
            </a:r>
            <a:r>
              <a:rPr lang="ko-KR" altLang="en-US" sz="3600" dirty="0" err="1" smtClean="0"/>
              <a:t>고형분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>: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>12%</a:t>
            </a:r>
          </a:p>
          <a:p>
            <a:pPr>
              <a:buNone/>
            </a:pPr>
            <a:r>
              <a:rPr lang="en-US" altLang="ko-KR" sz="3600" dirty="0" smtClean="0"/>
              <a:t>			    </a:t>
            </a:r>
            <a:r>
              <a:rPr lang="ko-KR" altLang="en-US" sz="3600" dirty="0" smtClean="0"/>
              <a:t>유당 </a:t>
            </a:r>
            <a:r>
              <a:rPr lang="en-US" altLang="ko-KR" sz="3600" dirty="0" smtClean="0"/>
              <a:t>: 4.7~4.9%</a:t>
            </a:r>
          </a:p>
          <a:p>
            <a:pPr>
              <a:buNone/>
            </a:pPr>
            <a:r>
              <a:rPr lang="en-US" altLang="ko-KR" sz="3600" dirty="0" smtClean="0"/>
              <a:t>			    </a:t>
            </a:r>
            <a:r>
              <a:rPr lang="ko-KR" altLang="en-US" sz="3600" dirty="0" err="1" smtClean="0"/>
              <a:t>유단백질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>: 3.0~3.5%</a:t>
            </a:r>
          </a:p>
          <a:p>
            <a:pPr>
              <a:buNone/>
            </a:pPr>
            <a:r>
              <a:rPr lang="en-US" altLang="ko-KR" sz="3600" dirty="0" smtClean="0"/>
              <a:t>			    </a:t>
            </a:r>
            <a:r>
              <a:rPr lang="ko-KR" altLang="en-US" sz="3600" dirty="0" smtClean="0"/>
              <a:t>유지방 </a:t>
            </a:r>
            <a:r>
              <a:rPr lang="en-US" altLang="ko-KR" sz="3600" dirty="0" smtClean="0"/>
              <a:t>: 3.0~3.5%</a:t>
            </a:r>
          </a:p>
          <a:p>
            <a:pPr>
              <a:buNone/>
            </a:pPr>
            <a:r>
              <a:rPr lang="en-US" altLang="ko-KR" sz="3600" dirty="0" smtClean="0"/>
              <a:t>			    </a:t>
            </a:r>
            <a:r>
              <a:rPr lang="ko-KR" altLang="en-US" sz="3600" dirty="0" smtClean="0"/>
              <a:t>회분 </a:t>
            </a:r>
            <a:r>
              <a:rPr lang="en-US" altLang="ko-KR" sz="3600" dirty="0" smtClean="0"/>
              <a:t>: 0.7%</a:t>
            </a:r>
            <a:endParaRPr lang="ko-KR" altLang="en-US" sz="36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◎ 우유와 유제품</a:t>
            </a:r>
            <a:endParaRPr lang="en-US" altLang="ko-K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143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3000" dirty="0" smtClean="0"/>
              <a:t>Market milk (</a:t>
            </a:r>
            <a:r>
              <a:rPr lang="ko-KR" altLang="en-US" sz="3000" dirty="0" err="1" smtClean="0"/>
              <a:t>시유</a:t>
            </a:r>
            <a:r>
              <a:rPr lang="en-US" altLang="ko-KR" sz="3000" dirty="0" smtClean="0"/>
              <a:t>)</a:t>
            </a:r>
          </a:p>
          <a:p>
            <a:pPr>
              <a:buNone/>
            </a:pPr>
            <a:r>
              <a:rPr lang="en-US" altLang="ko-KR" sz="3000" dirty="0" smtClean="0"/>
              <a:t>Cream : </a:t>
            </a:r>
            <a:r>
              <a:rPr lang="ko-KR" altLang="en-US" sz="3000" dirty="0" smtClean="0"/>
              <a:t>지방 </a:t>
            </a:r>
            <a:r>
              <a:rPr lang="en-US" altLang="ko-KR" sz="3000" dirty="0" smtClean="0"/>
              <a:t>10% </a:t>
            </a:r>
            <a:r>
              <a:rPr lang="ko-KR" altLang="en-US" sz="3000" dirty="0" smtClean="0"/>
              <a:t>이상</a:t>
            </a:r>
            <a:endParaRPr lang="en-US" altLang="ko-KR" sz="3000" dirty="0" smtClean="0"/>
          </a:p>
          <a:p>
            <a:pPr>
              <a:buNone/>
            </a:pPr>
            <a:r>
              <a:rPr lang="en-US" altLang="ko-KR" sz="3000" dirty="0" smtClean="0"/>
              <a:t>Butter : </a:t>
            </a:r>
            <a:r>
              <a:rPr lang="ko-KR" altLang="en-US" sz="3000" dirty="0" smtClean="0"/>
              <a:t>지방 </a:t>
            </a:r>
            <a:r>
              <a:rPr lang="en-US" altLang="ko-KR" sz="3000" dirty="0" smtClean="0"/>
              <a:t>81%, </a:t>
            </a:r>
            <a:r>
              <a:rPr lang="ko-KR" altLang="en-US" sz="3000" dirty="0" smtClean="0"/>
              <a:t>수분 </a:t>
            </a:r>
            <a:r>
              <a:rPr lang="en-US" altLang="ko-KR" sz="3000" dirty="0" smtClean="0"/>
              <a:t>16%</a:t>
            </a:r>
          </a:p>
          <a:p>
            <a:pPr>
              <a:buNone/>
            </a:pPr>
            <a:r>
              <a:rPr lang="en-US" altLang="ko-KR" sz="3000" dirty="0" smtClean="0"/>
              <a:t>Cheese : </a:t>
            </a:r>
            <a:r>
              <a:rPr lang="en-US" altLang="ko-KR" sz="3000" dirty="0" smtClean="0"/>
              <a:t>Soft C. </a:t>
            </a:r>
            <a:r>
              <a:rPr lang="en-US" altLang="ko-KR" sz="3000" dirty="0" smtClean="0"/>
              <a:t>: </a:t>
            </a:r>
            <a:r>
              <a:rPr lang="ko-KR" altLang="en-US" sz="3000" dirty="0" smtClean="0"/>
              <a:t>수분 </a:t>
            </a:r>
            <a:r>
              <a:rPr lang="en-US" altLang="ko-KR" sz="3000" dirty="0" smtClean="0"/>
              <a:t>45~80% (</a:t>
            </a:r>
            <a:r>
              <a:rPr lang="en-US" altLang="ko-KR" sz="3000" dirty="0" err="1" smtClean="0"/>
              <a:t>Moggarella</a:t>
            </a:r>
            <a:r>
              <a:rPr lang="en-US" altLang="ko-KR" sz="3000" dirty="0" smtClean="0"/>
              <a:t>)</a:t>
            </a:r>
          </a:p>
          <a:p>
            <a:pPr>
              <a:buNone/>
            </a:pPr>
            <a:r>
              <a:rPr lang="en-US" altLang="ko-KR" sz="3000" dirty="0" smtClean="0"/>
              <a:t>            </a:t>
            </a:r>
            <a:r>
              <a:rPr lang="en-US" altLang="ko-KR" sz="3000" dirty="0" smtClean="0"/>
              <a:t>  Semi </a:t>
            </a:r>
            <a:r>
              <a:rPr lang="en-US" altLang="ko-KR" sz="3000" dirty="0" smtClean="0"/>
              <a:t>soft </a:t>
            </a:r>
            <a:r>
              <a:rPr lang="en-US" altLang="ko-KR" sz="3000" dirty="0" smtClean="0"/>
              <a:t>C. </a:t>
            </a:r>
            <a:r>
              <a:rPr lang="en-US" altLang="ko-KR" sz="3000" dirty="0" smtClean="0"/>
              <a:t>: </a:t>
            </a:r>
            <a:r>
              <a:rPr lang="ko-KR" altLang="en-US" sz="3000" dirty="0" smtClean="0"/>
              <a:t>수분 </a:t>
            </a:r>
            <a:r>
              <a:rPr lang="en-US" altLang="ko-KR" sz="3000" dirty="0" smtClean="0"/>
              <a:t>45~45% (Brick)</a:t>
            </a:r>
          </a:p>
          <a:p>
            <a:pPr>
              <a:buNone/>
            </a:pPr>
            <a:r>
              <a:rPr lang="en-US" altLang="ko-KR" sz="3000" dirty="0" smtClean="0"/>
              <a:t>            </a:t>
            </a:r>
            <a:r>
              <a:rPr lang="en-US" altLang="ko-KR" sz="3000" dirty="0" smtClean="0"/>
              <a:t>  Hard </a:t>
            </a:r>
            <a:r>
              <a:rPr lang="en-US" altLang="ko-KR" sz="3000" dirty="0" smtClean="0"/>
              <a:t>C</a:t>
            </a:r>
            <a:r>
              <a:rPr lang="en-US" altLang="ko-KR" sz="3000" dirty="0" smtClean="0"/>
              <a:t>. </a:t>
            </a:r>
            <a:r>
              <a:rPr lang="en-US" altLang="ko-KR" sz="3000" dirty="0" smtClean="0"/>
              <a:t>: </a:t>
            </a:r>
            <a:r>
              <a:rPr lang="ko-KR" altLang="en-US" sz="3000" dirty="0" smtClean="0"/>
              <a:t>수분 </a:t>
            </a:r>
            <a:r>
              <a:rPr lang="en-US" altLang="ko-KR" sz="3000" dirty="0" smtClean="0"/>
              <a:t>35~40% (</a:t>
            </a:r>
            <a:r>
              <a:rPr lang="en-US" altLang="ko-KR" sz="3000" dirty="0" err="1" smtClean="0"/>
              <a:t>chedder</a:t>
            </a:r>
            <a:r>
              <a:rPr lang="en-US" altLang="ko-KR" sz="3000" dirty="0" smtClean="0"/>
              <a:t>)</a:t>
            </a:r>
          </a:p>
          <a:p>
            <a:pPr>
              <a:buNone/>
            </a:pPr>
            <a:r>
              <a:rPr lang="en-US" altLang="ko-KR" sz="3000" dirty="0" smtClean="0"/>
              <a:t>            </a:t>
            </a:r>
            <a:r>
              <a:rPr lang="en-US" altLang="ko-KR" sz="3000" dirty="0" smtClean="0"/>
              <a:t>  Very</a:t>
            </a:r>
            <a:r>
              <a:rPr lang="ko-KR" altLang="en-US" sz="3000" dirty="0" smtClean="0"/>
              <a:t> </a:t>
            </a:r>
            <a:r>
              <a:rPr lang="en-US" altLang="ko-KR" sz="3000" dirty="0" smtClean="0"/>
              <a:t>hard </a:t>
            </a:r>
            <a:r>
              <a:rPr lang="en-US" altLang="ko-KR" sz="3000" dirty="0" smtClean="0"/>
              <a:t>C. </a:t>
            </a:r>
            <a:r>
              <a:rPr lang="en-US" altLang="ko-KR" sz="3000" dirty="0" smtClean="0"/>
              <a:t>: </a:t>
            </a:r>
            <a:r>
              <a:rPr lang="ko-KR" altLang="en-US" sz="3000" dirty="0" smtClean="0"/>
              <a:t>수분 </a:t>
            </a:r>
            <a:r>
              <a:rPr lang="en-US" altLang="ko-KR" sz="3000" dirty="0" smtClean="0"/>
              <a:t>30~35% </a:t>
            </a:r>
            <a:r>
              <a:rPr lang="en-US" altLang="ko-KR" sz="3000" dirty="0" smtClean="0"/>
              <a:t>					      (</a:t>
            </a:r>
            <a:r>
              <a:rPr lang="en-US" altLang="ko-KR" sz="3000" dirty="0" smtClean="0"/>
              <a:t>Romano)</a:t>
            </a:r>
          </a:p>
          <a:p>
            <a:pPr>
              <a:buNone/>
            </a:pPr>
            <a:r>
              <a:rPr lang="en-US" altLang="ko-KR" sz="3000" dirty="0" smtClean="0"/>
              <a:t>Fermented milk</a:t>
            </a:r>
          </a:p>
          <a:p>
            <a:pPr>
              <a:buNone/>
            </a:pPr>
            <a:r>
              <a:rPr lang="ko-KR" altLang="en-US" sz="3000" dirty="0" smtClean="0"/>
              <a:t>    젖산 발효유 </a:t>
            </a:r>
            <a:r>
              <a:rPr lang="en-US" altLang="ko-KR" sz="3000" dirty="0" smtClean="0"/>
              <a:t>: </a:t>
            </a:r>
            <a:r>
              <a:rPr lang="en-US" altLang="ko-KR" sz="3000" dirty="0" smtClean="0"/>
              <a:t>Bulgarian </a:t>
            </a:r>
            <a:r>
              <a:rPr lang="en-US" altLang="ko-KR" sz="3000" dirty="0" smtClean="0"/>
              <a:t>milk, </a:t>
            </a:r>
            <a:r>
              <a:rPr lang="en-US" altLang="ko-KR" sz="3000" dirty="0" err="1" smtClean="0"/>
              <a:t>Y</a:t>
            </a:r>
            <a:r>
              <a:rPr lang="en-US" altLang="ko-KR" sz="3000" dirty="0" err="1" smtClean="0"/>
              <a:t>oghrut</a:t>
            </a:r>
            <a:endParaRPr lang="en-US" altLang="ko-KR" sz="3000" dirty="0" smtClean="0"/>
          </a:p>
          <a:p>
            <a:pPr>
              <a:buNone/>
            </a:pPr>
            <a:r>
              <a:rPr lang="ko-KR" altLang="en-US" sz="3000" dirty="0" smtClean="0"/>
              <a:t>    젖산 알코올 발효유 </a:t>
            </a:r>
            <a:r>
              <a:rPr lang="en-US" altLang="ko-KR" sz="3000" dirty="0" smtClean="0"/>
              <a:t>: </a:t>
            </a:r>
            <a:r>
              <a:rPr lang="en-US" altLang="ko-KR" sz="3000" dirty="0" err="1" smtClean="0"/>
              <a:t>K</a:t>
            </a:r>
            <a:r>
              <a:rPr lang="en-US" altLang="ko-KR" sz="3000" dirty="0" err="1" smtClean="0"/>
              <a:t>ifer</a:t>
            </a:r>
            <a:r>
              <a:rPr lang="en-US" altLang="ko-KR" sz="3000" dirty="0" smtClean="0"/>
              <a:t>, </a:t>
            </a:r>
            <a:r>
              <a:rPr lang="en-US" altLang="ko-KR" sz="3000" dirty="0" err="1" smtClean="0"/>
              <a:t>K</a:t>
            </a:r>
            <a:r>
              <a:rPr lang="en-US" altLang="ko-KR" sz="3000" dirty="0" err="1" smtClean="0"/>
              <a:t>oumis</a:t>
            </a:r>
            <a:endParaRPr lang="ko-KR" altLang="en-US" sz="30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◎ 유제품의 종류</a:t>
            </a:r>
            <a:endParaRPr lang="en-US" altLang="ko-K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dirty="0" smtClean="0"/>
              <a:t>농축 유제품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설탕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감미료 </a:t>
            </a:r>
            <a:r>
              <a:rPr lang="ko-KR" altLang="en-US" dirty="0" smtClean="0"/>
              <a:t>등 첨가하여 농축 시킨 </a:t>
            </a:r>
            <a:r>
              <a:rPr lang="ko-KR" altLang="en-US" dirty="0" smtClean="0"/>
              <a:t>  </a:t>
            </a:r>
            <a:r>
              <a:rPr lang="en-US" altLang="ko-KR" dirty="0" smtClean="0"/>
              <a:t>	             </a:t>
            </a:r>
            <a:r>
              <a:rPr lang="ko-KR" altLang="en-US" dirty="0" smtClean="0"/>
              <a:t>것</a:t>
            </a:r>
            <a:r>
              <a:rPr lang="en-US" altLang="ko-KR" dirty="0" smtClean="0"/>
              <a:t>,</a:t>
            </a:r>
            <a:r>
              <a:rPr lang="ko-KR" altLang="en-US" dirty="0" smtClean="0"/>
              <a:t> 설탕과 유지방 함량에 따라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가당 연유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가당 전지 연유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가당 탈지 연유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무당 연유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무당전지 연유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무당 탈지 연유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건조 유제품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전지 분유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탈지분유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</a:t>
            </a:r>
            <a:r>
              <a:rPr lang="ko-KR" altLang="en-US" dirty="0" smtClean="0"/>
              <a:t>당</a:t>
            </a:r>
            <a:r>
              <a:rPr lang="ko-KR" altLang="en-US" dirty="0" smtClean="0"/>
              <a:t>분유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냉동유제품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냉동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성분과 첨가물에 따라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Ice cream</a:t>
            </a:r>
          </a:p>
          <a:p>
            <a:pPr>
              <a:buNone/>
            </a:pPr>
            <a:r>
              <a:rPr lang="en-US" altLang="ko-KR" dirty="0" smtClean="0"/>
              <a:t>                     Ice milk</a:t>
            </a:r>
          </a:p>
          <a:p>
            <a:pPr>
              <a:buNone/>
            </a:pPr>
            <a:r>
              <a:rPr lang="en-US" altLang="ko-KR" dirty="0" smtClean="0"/>
              <a:t>                     Sherbet</a:t>
            </a:r>
          </a:p>
          <a:p>
            <a:pPr>
              <a:buNone/>
            </a:pPr>
            <a:r>
              <a:rPr lang="en-US" altLang="ko-KR" dirty="0" smtClean="0"/>
              <a:t>                     Ice cake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◎ 유제품의 종류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481328"/>
            <a:ext cx="8572560" cy="501950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2800" dirty="0" smtClean="0"/>
              <a:t>Ham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뒷다리</a:t>
            </a:r>
            <a:r>
              <a:rPr lang="en-US" altLang="ko-KR" sz="2800" dirty="0" smtClean="0"/>
              <a:t>) : regular, boneless, loin, </a:t>
            </a:r>
            <a:r>
              <a:rPr lang="en-US" altLang="ko-KR" sz="2800" dirty="0" err="1" smtClean="0"/>
              <a:t>lachs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등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Bacon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삼겹살</a:t>
            </a:r>
            <a:r>
              <a:rPr lang="en-US" altLang="ko-KR" sz="2800" dirty="0" smtClean="0"/>
              <a:t>) : </a:t>
            </a:r>
            <a:r>
              <a:rPr lang="ko-KR" altLang="en-US" sz="2800" dirty="0" smtClean="0"/>
              <a:t>캐나다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덴마크</a:t>
            </a:r>
            <a:r>
              <a:rPr lang="en-US" altLang="ko-KR" sz="2800" dirty="0" smtClean="0"/>
              <a:t>, rolled bacon</a:t>
            </a:r>
            <a:r>
              <a:rPr lang="ko-KR" altLang="en-US" sz="2800" dirty="0" smtClean="0"/>
              <a:t> </a:t>
            </a:r>
            <a:endParaRPr lang="en-US" altLang="ko-KR" sz="2800" dirty="0" smtClean="0"/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Sausage (</a:t>
            </a:r>
            <a:r>
              <a:rPr lang="ko-KR" altLang="en-US" sz="2800" dirty="0" smtClean="0"/>
              <a:t>나머지</a:t>
            </a:r>
            <a:r>
              <a:rPr lang="en-US" altLang="ko-KR" sz="2800" dirty="0" smtClean="0"/>
              <a:t>) : </a:t>
            </a:r>
            <a:r>
              <a:rPr lang="ko-KR" altLang="en-US" sz="2800" dirty="0" err="1" smtClean="0"/>
              <a:t>염지하여</a:t>
            </a:r>
            <a:r>
              <a:rPr lang="ko-KR" altLang="en-US" sz="2800" dirty="0" smtClean="0"/>
              <a:t> 내장에 채운 것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내장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                           </a:t>
            </a:r>
            <a:r>
              <a:rPr lang="ko-KR" altLang="en-US" sz="2800" dirty="0" smtClean="0"/>
              <a:t>의 종류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원료육의</a:t>
            </a:r>
            <a:r>
              <a:rPr lang="ko-KR" altLang="en-US" sz="2800" dirty="0" smtClean="0"/>
              <a:t> </a:t>
            </a:r>
            <a:r>
              <a:rPr lang="ko-KR" altLang="en-US" sz="2800" dirty="0" smtClean="0"/>
              <a:t>종류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훈연방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                           </a:t>
            </a:r>
            <a:r>
              <a:rPr lang="ko-KR" altLang="en-US" sz="2800" dirty="0" smtClean="0"/>
              <a:t>법에 따라</a:t>
            </a:r>
            <a:endParaRPr lang="en-US" altLang="ko-KR" sz="2800" dirty="0" smtClean="0"/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Domestic sausage : fresh, </a:t>
            </a:r>
            <a:r>
              <a:rPr lang="en-US" altLang="ko-KR" sz="2800" dirty="0" err="1" smtClean="0"/>
              <a:t>somoked</a:t>
            </a:r>
            <a:r>
              <a:rPr lang="en-US" altLang="ko-KR" sz="2800" dirty="0" smtClean="0"/>
              <a:t>, cooked</a:t>
            </a:r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Dry Sausage : non-smoked dry, smoked dry ,     		       semi-dry</a:t>
            </a:r>
            <a:endParaRPr lang="ko-KR" altLang="en-US" sz="28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◎ 식육제품의 종류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</TotalTime>
  <Words>337</Words>
  <Application>Microsoft Office PowerPoint</Application>
  <PresentationFormat>화면 슬라이드 쇼(4:3)</PresentationFormat>
  <Paragraphs>161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광장</vt:lpstr>
      <vt:lpstr>제 6장 동물의 생산물과 그 이용</vt:lpstr>
      <vt:lpstr>우리나라의 젖소 사육현황.</vt:lpstr>
      <vt:lpstr>우리나라의 우유처리 가공실적(M/T)</vt:lpstr>
      <vt:lpstr>주요국별 우유생산량 및 소비량</vt:lpstr>
      <vt:lpstr>◎ 우유와 유제품</vt:lpstr>
      <vt:lpstr>◎ 유제품의 종류</vt:lpstr>
      <vt:lpstr>◎ 유제품의 종류</vt:lpstr>
      <vt:lpstr>◎ 식육제품의 종류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 6장 동물의 생산물과 그 이용</dc:title>
  <dc:creator>user</dc:creator>
  <cp:lastModifiedBy>user</cp:lastModifiedBy>
  <cp:revision>8</cp:revision>
  <dcterms:created xsi:type="dcterms:W3CDTF">2010-04-14T06:32:06Z</dcterms:created>
  <dcterms:modified xsi:type="dcterms:W3CDTF">2010-04-15T06:16:14Z</dcterms:modified>
</cp:coreProperties>
</file>