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108F7-F459-49D6-9EDD-50554EBCC7FE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CAAE7-3BA8-4E79-BC34-1B6DC3455A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중독무기물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8596" y="3886200"/>
            <a:ext cx="8143932" cy="2614634"/>
          </a:xfrm>
        </p:spPr>
        <p:txBody>
          <a:bodyPr>
            <a:normAutofit/>
          </a:bodyPr>
          <a:lstStyle/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pPr algn="r"/>
            <a:r>
              <a:rPr lang="en-US" altLang="ko-KR" sz="2000" dirty="0"/>
              <a:t> </a:t>
            </a:r>
            <a:r>
              <a:rPr lang="en-US" altLang="ko-KR" sz="2000" dirty="0" smtClean="0"/>
              <a:t>                         20437131 </a:t>
            </a:r>
            <a:r>
              <a:rPr lang="ko-KR" altLang="en-US" sz="2000" dirty="0" smtClean="0"/>
              <a:t>천수범</a:t>
            </a:r>
            <a:endParaRPr lang="en-US" altLang="ko-KR" sz="2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구리중독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/>
              <a:t>1)</a:t>
            </a:r>
            <a:r>
              <a:rPr lang="ko-KR" altLang="en-US" sz="2000" dirty="0" err="1"/>
              <a:t>기병론</a:t>
            </a:r>
            <a:r>
              <a:rPr lang="ko-KR" altLang="en-US" sz="2000" dirty="0"/>
              <a:t> </a:t>
            </a:r>
            <a:r>
              <a:rPr lang="en-US" altLang="ko-KR" sz="2000" dirty="0"/>
              <a:t>: </a:t>
            </a:r>
            <a:r>
              <a:rPr lang="ko-KR" altLang="en-US" sz="2000" dirty="0"/>
              <a:t>가용성 </a:t>
            </a:r>
            <a:r>
              <a:rPr lang="ko-KR" altLang="en-US" sz="2000" dirty="0" err="1"/>
              <a:t>동화합물</a:t>
            </a:r>
            <a:r>
              <a:rPr lang="ko-KR" altLang="en-US" sz="2000" dirty="0"/>
              <a:t> → 고농도 → 단백응고제의 역할 → </a:t>
            </a:r>
            <a:r>
              <a:rPr lang="ko-KR" altLang="en-US" sz="2000" dirty="0" smtClean="0"/>
              <a:t>위장 점막 </a:t>
            </a:r>
            <a:r>
              <a:rPr lang="ko-KR" altLang="en-US" sz="2000" dirty="0"/>
              <a:t>자극</a:t>
            </a:r>
            <a:r>
              <a:rPr lang="en-US" altLang="ko-KR" sz="2000" dirty="0"/>
              <a:t>, </a:t>
            </a:r>
            <a:r>
              <a:rPr lang="ko-KR" altLang="en-US" sz="2000" dirty="0"/>
              <a:t>심한</a:t>
            </a:r>
            <a:r>
              <a:rPr lang="en-US" altLang="ko-KR" sz="2000" dirty="0"/>
              <a:t>shock → </a:t>
            </a:r>
            <a:r>
              <a:rPr lang="ko-KR" altLang="en-US" sz="2000" dirty="0"/>
              <a:t>생존하면 심한 용혈 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methemoglobinemia</a:t>
            </a:r>
            <a:r>
              <a:rPr lang="en-US" altLang="ko-KR" sz="2000" dirty="0"/>
              <a:t>, </a:t>
            </a:r>
            <a:r>
              <a:rPr lang="ko-KR" altLang="en-US" sz="2000" dirty="0"/>
              <a:t>뇌 </a:t>
            </a:r>
            <a:r>
              <a:rPr lang="ko-KR" altLang="en-US" sz="2000" dirty="0" err="1"/>
              <a:t>백질에</a:t>
            </a:r>
            <a:r>
              <a:rPr lang="ko-KR" altLang="en-US" sz="2000" dirty="0"/>
              <a:t> 퇴행성 </a:t>
            </a:r>
            <a:r>
              <a:rPr lang="ko-KR" altLang="en-US" sz="2000" dirty="0" err="1"/>
              <a:t>병변</a:t>
            </a:r>
            <a:r>
              <a:rPr lang="ko-KR" altLang="en-US" sz="2000" dirty="0"/>
              <a:t> 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* </a:t>
            </a:r>
            <a:r>
              <a:rPr lang="ko-KR" altLang="en-US" sz="2000" dirty="0"/>
              <a:t>사인 </a:t>
            </a:r>
            <a:r>
              <a:rPr lang="en-US" altLang="ko-KR" sz="2000" dirty="0"/>
              <a:t>: </a:t>
            </a:r>
            <a:r>
              <a:rPr lang="ko-KR" altLang="en-US" sz="2000" dirty="0"/>
              <a:t>급성</a:t>
            </a:r>
            <a:r>
              <a:rPr lang="en-US" altLang="ko-KR" sz="2000" dirty="0"/>
              <a:t>- </a:t>
            </a:r>
            <a:r>
              <a:rPr lang="ko-KR" altLang="en-US" sz="2000" dirty="0"/>
              <a:t>초기</a:t>
            </a:r>
            <a:r>
              <a:rPr lang="en-US" altLang="ko-KR" sz="2000" dirty="0"/>
              <a:t>(</a:t>
            </a:r>
            <a:r>
              <a:rPr lang="ko-KR" altLang="en-US" sz="2000" dirty="0" err="1"/>
              <a:t>간장애</a:t>
            </a:r>
            <a:r>
              <a:rPr lang="en-US" altLang="ko-KR" sz="2000" dirty="0"/>
              <a:t>), </a:t>
            </a:r>
            <a:r>
              <a:rPr lang="ko-KR" altLang="en-US" sz="2000" dirty="0"/>
              <a:t>후기</a:t>
            </a:r>
            <a:r>
              <a:rPr lang="en-US" altLang="ko-KR" sz="2000" dirty="0"/>
              <a:t>(</a:t>
            </a:r>
            <a:r>
              <a:rPr lang="ko-KR" altLang="en-US" sz="2000" dirty="0"/>
              <a:t>세뇨관괴사에 의한 신장장애</a:t>
            </a:r>
            <a:r>
              <a:rPr lang="en-US" altLang="ko-KR" sz="2000" dirty="0"/>
              <a:t>) </a:t>
            </a:r>
          </a:p>
          <a:p>
            <a:pPr>
              <a:buNone/>
            </a:pPr>
            <a:r>
              <a:rPr lang="ko-KR" altLang="en-US" sz="2000" dirty="0"/>
              <a:t>만성</a:t>
            </a:r>
            <a:r>
              <a:rPr lang="en-US" altLang="ko-KR" sz="2000" dirty="0"/>
              <a:t>- </a:t>
            </a:r>
            <a:r>
              <a:rPr lang="ko-KR" altLang="en-US" sz="2000" dirty="0"/>
              <a:t>급성빈혈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혈색소뇨성</a:t>
            </a:r>
            <a:r>
              <a:rPr lang="ko-KR" altLang="en-US" sz="2000" dirty="0"/>
              <a:t> </a:t>
            </a:r>
            <a:r>
              <a:rPr lang="en-US" altLang="ko-KR" sz="2000" dirty="0" err="1"/>
              <a:t>nephrosis</a:t>
            </a:r>
            <a:r>
              <a:rPr lang="en-US" altLang="ko-KR" sz="2000" dirty="0"/>
              <a:t> </a:t>
            </a:r>
          </a:p>
          <a:p>
            <a:pPr>
              <a:buNone/>
            </a:pPr>
            <a:r>
              <a:rPr lang="en-US" altLang="ko-KR" sz="2000" dirty="0"/>
              <a:t>2) </a:t>
            </a:r>
            <a:r>
              <a:rPr lang="ko-KR" altLang="en-US" sz="2000" dirty="0"/>
              <a:t>증상 </a:t>
            </a:r>
          </a:p>
          <a:p>
            <a:pPr>
              <a:buNone/>
            </a:pPr>
            <a:r>
              <a:rPr lang="en-US" altLang="ko-KR" sz="2000" dirty="0"/>
              <a:t>- </a:t>
            </a:r>
            <a:r>
              <a:rPr lang="ko-KR" altLang="en-US" sz="2000" dirty="0"/>
              <a:t>급성 증상 </a:t>
            </a:r>
            <a:r>
              <a:rPr lang="en-US" altLang="ko-KR" sz="2000" dirty="0"/>
              <a:t>: </a:t>
            </a:r>
            <a:r>
              <a:rPr lang="ko-KR" altLang="en-US" sz="2000" dirty="0"/>
              <a:t>심한 위장염</a:t>
            </a:r>
            <a:r>
              <a:rPr lang="en-US" altLang="ko-KR" sz="2000" dirty="0"/>
              <a:t>, </a:t>
            </a:r>
            <a:r>
              <a:rPr lang="ko-KR" altLang="en-US" sz="2000" dirty="0"/>
              <a:t>복통과 설사 </a:t>
            </a:r>
          </a:p>
          <a:p>
            <a:pPr>
              <a:buNone/>
            </a:pPr>
            <a:r>
              <a:rPr lang="en-US" altLang="ko-KR" sz="2000" dirty="0"/>
              <a:t>- </a:t>
            </a:r>
            <a:r>
              <a:rPr lang="ko-KR" altLang="en-US" sz="2000" dirty="0"/>
              <a:t>만성 증상 </a:t>
            </a:r>
            <a:r>
              <a:rPr lang="en-US" altLang="ko-KR" sz="2000" dirty="0"/>
              <a:t>: </a:t>
            </a:r>
            <a:r>
              <a:rPr lang="ko-KR" altLang="en-US" sz="2000" dirty="0"/>
              <a:t>반추수의 식욕감퇴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갈욕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혈색소뇨증</a:t>
            </a:r>
            <a:r>
              <a:rPr lang="en-US" altLang="ko-KR" sz="2000" dirty="0"/>
              <a:t>, </a:t>
            </a:r>
            <a:r>
              <a:rPr lang="ko-KR" altLang="en-US" sz="2000" dirty="0"/>
              <a:t>창백</a:t>
            </a:r>
            <a:r>
              <a:rPr lang="en-US" altLang="ko-KR" sz="2000" dirty="0"/>
              <a:t>, </a:t>
            </a:r>
            <a:r>
              <a:rPr lang="ko-KR" altLang="en-US" sz="2000" dirty="0"/>
              <a:t>황달 </a:t>
            </a:r>
          </a:p>
          <a:p>
            <a:pPr>
              <a:buNone/>
            </a:pPr>
            <a:r>
              <a:rPr lang="en-US" altLang="ko-KR" sz="2000" dirty="0"/>
              <a:t>3) </a:t>
            </a:r>
            <a:r>
              <a:rPr lang="ko-KR" altLang="en-US" sz="2000" dirty="0"/>
              <a:t>임상병리 </a:t>
            </a:r>
            <a:r>
              <a:rPr lang="en-US" altLang="ko-KR" sz="2000" dirty="0"/>
              <a:t>: </a:t>
            </a:r>
            <a:r>
              <a:rPr lang="ko-KR" altLang="en-US" sz="2000" dirty="0"/>
              <a:t>만성중독 진단법</a:t>
            </a:r>
            <a:r>
              <a:rPr lang="en-US" altLang="ko-KR" sz="2000" dirty="0"/>
              <a:t>- </a:t>
            </a:r>
            <a:r>
              <a:rPr lang="ko-KR" altLang="en-US" sz="2000" dirty="0"/>
              <a:t>간의 </a:t>
            </a:r>
            <a:r>
              <a:rPr lang="ko-KR" altLang="en-US" sz="2000" dirty="0" err="1"/>
              <a:t>생검</a:t>
            </a:r>
            <a:r>
              <a:rPr lang="en-US" altLang="ko-KR" sz="2000" dirty="0"/>
              <a:t>, PCV</a:t>
            </a:r>
            <a:r>
              <a:rPr lang="ko-KR" altLang="en-US" sz="2000" dirty="0"/>
              <a:t>감소</a:t>
            </a:r>
            <a:r>
              <a:rPr lang="en-US" altLang="ko-KR" sz="2000" dirty="0"/>
              <a:t>(</a:t>
            </a:r>
            <a:r>
              <a:rPr lang="ko-KR" altLang="en-US" sz="2000" dirty="0"/>
              <a:t>급성용혈</a:t>
            </a:r>
            <a:r>
              <a:rPr lang="en-US" altLang="ko-KR" sz="2000" dirty="0"/>
              <a:t>), </a:t>
            </a:r>
            <a:r>
              <a:rPr lang="en-US" altLang="ko-KR" sz="2000" dirty="0" err="1"/>
              <a:t>methemoglobinemia</a:t>
            </a:r>
            <a:r>
              <a:rPr lang="en-US" altLang="ko-KR" sz="2000" dirty="0"/>
              <a:t>(</a:t>
            </a:r>
            <a:r>
              <a:rPr lang="ko-KR" altLang="en-US" sz="2000" dirty="0" err="1"/>
              <a:t>뇨중</a:t>
            </a:r>
            <a:r>
              <a:rPr lang="ko-KR" altLang="en-US" sz="2000" dirty="0"/>
              <a:t> </a:t>
            </a:r>
            <a:r>
              <a:rPr lang="en-US" altLang="ko-KR" sz="2000" dirty="0" err="1"/>
              <a:t>Hb</a:t>
            </a:r>
            <a:r>
              <a:rPr lang="ko-KR" altLang="en-US" sz="2000" dirty="0"/>
              <a:t>검사 필요</a:t>
            </a:r>
            <a:r>
              <a:rPr lang="en-US" altLang="ko-KR" sz="2000" dirty="0"/>
              <a:t>) </a:t>
            </a:r>
          </a:p>
          <a:p>
            <a:pPr>
              <a:buNone/>
            </a:pPr>
            <a:r>
              <a:rPr lang="en-US" altLang="ko-KR" sz="2000" dirty="0"/>
              <a:t>4) </a:t>
            </a:r>
            <a:r>
              <a:rPr lang="ko-KR" altLang="en-US" sz="2000" dirty="0"/>
              <a:t>치료 </a:t>
            </a:r>
            <a:r>
              <a:rPr lang="en-US" altLang="ko-KR" sz="2000" dirty="0"/>
              <a:t>: Ca </a:t>
            </a:r>
            <a:r>
              <a:rPr lang="en-US" altLang="ko-KR" sz="2000" dirty="0" err="1"/>
              <a:t>versenate</a:t>
            </a:r>
            <a:r>
              <a:rPr lang="en-US" altLang="ko-KR" sz="2000" dirty="0"/>
              <a:t>( EDTA ), </a:t>
            </a:r>
            <a:r>
              <a:rPr lang="en-US" altLang="ko-KR" sz="2000" dirty="0" err="1"/>
              <a:t>Penicillamine</a:t>
            </a:r>
            <a:r>
              <a:rPr lang="en-US" altLang="ko-KR" sz="2000" dirty="0"/>
              <a:t> 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비소중독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sz="2000" dirty="0" smtClean="0"/>
              <a:t>경구 </a:t>
            </a:r>
            <a:r>
              <a:rPr lang="ko-KR" altLang="en-US" sz="2000" dirty="0" err="1"/>
              <a:t>섭취시</a:t>
            </a:r>
            <a:r>
              <a:rPr lang="ko-KR" altLang="en-US" sz="2000" dirty="0"/>
              <a:t> 중독다발</a:t>
            </a:r>
            <a:r>
              <a:rPr lang="en-US" altLang="ko-KR" sz="2000" dirty="0"/>
              <a:t>( </a:t>
            </a:r>
            <a:r>
              <a:rPr lang="ko-KR" altLang="en-US" sz="2000" dirty="0" err="1"/>
              <a:t>아비산나트륨</a:t>
            </a:r>
            <a:r>
              <a:rPr lang="ko-KR" altLang="en-US" sz="2000" dirty="0"/>
              <a:t> </a:t>
            </a:r>
            <a:r>
              <a:rPr lang="en-US" altLang="ko-KR" sz="2000" dirty="0"/>
              <a:t>- </a:t>
            </a:r>
            <a:r>
              <a:rPr lang="ko-KR" altLang="en-US" sz="2000" dirty="0"/>
              <a:t>중독성 큼 </a:t>
            </a:r>
            <a:r>
              <a:rPr lang="en-US" altLang="ko-KR" sz="2000" dirty="0"/>
              <a:t>), </a:t>
            </a:r>
            <a:r>
              <a:rPr lang="ko-KR" altLang="en-US" sz="2000" dirty="0" err="1"/>
              <a:t>경피흡수시</a:t>
            </a:r>
            <a:r>
              <a:rPr lang="ko-KR" altLang="en-US" sz="2000" dirty="0"/>
              <a:t> 중독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1</a:t>
            </a:r>
            <a:r>
              <a:rPr lang="en-US" altLang="ko-KR" sz="2000" dirty="0"/>
              <a:t>) </a:t>
            </a:r>
            <a:r>
              <a:rPr lang="ko-KR" altLang="en-US" sz="2000" dirty="0"/>
              <a:t>역학 </a:t>
            </a:r>
            <a:r>
              <a:rPr lang="en-US" altLang="ko-KR" sz="2000" dirty="0"/>
              <a:t>: </a:t>
            </a:r>
            <a:r>
              <a:rPr lang="ko-KR" altLang="en-US" sz="2000" dirty="0"/>
              <a:t>돼지 비육촉진제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셀레늄</a:t>
            </a:r>
            <a:r>
              <a:rPr lang="ko-KR" altLang="en-US" sz="2000" dirty="0"/>
              <a:t> 중독의 해독제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vibriosis</a:t>
            </a:r>
            <a:r>
              <a:rPr lang="en-US" altLang="ko-KR" sz="2000" dirty="0"/>
              <a:t> </a:t>
            </a:r>
            <a:r>
              <a:rPr lang="ko-KR" altLang="en-US" sz="2000" dirty="0"/>
              <a:t>치료제</a:t>
            </a:r>
            <a:r>
              <a:rPr lang="en-US" altLang="ko-KR" sz="2000" dirty="0"/>
              <a:t>, </a:t>
            </a:r>
            <a:r>
              <a:rPr lang="ko-KR" altLang="en-US" sz="2000" dirty="0"/>
              <a:t>제초제</a:t>
            </a:r>
            <a:r>
              <a:rPr lang="en-US" altLang="ko-KR" sz="2000" dirty="0"/>
              <a:t>, </a:t>
            </a:r>
            <a:r>
              <a:rPr lang="ko-KR" altLang="en-US" sz="2000" dirty="0"/>
              <a:t>외부기생충 구충제 과량 경구 </a:t>
            </a:r>
            <a:r>
              <a:rPr lang="ko-KR" altLang="en-US" sz="2000" dirty="0" err="1"/>
              <a:t>섭취시</a:t>
            </a:r>
            <a:r>
              <a:rPr lang="en-US" altLang="ko-KR" sz="2000" dirty="0"/>
              <a:t>, </a:t>
            </a:r>
            <a:r>
              <a:rPr lang="ko-KR" altLang="en-US" sz="2000" dirty="0"/>
              <a:t>철</a:t>
            </a:r>
            <a:r>
              <a:rPr lang="en-US" altLang="ko-KR" sz="2000" dirty="0"/>
              <a:t>, </a:t>
            </a:r>
            <a:r>
              <a:rPr lang="ko-KR" altLang="en-US" sz="2000" dirty="0"/>
              <a:t>구리 광석 제련소의 연기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/>
              <a:t>2) </a:t>
            </a:r>
            <a:r>
              <a:rPr lang="ko-KR" altLang="en-US" sz="2000" dirty="0" err="1"/>
              <a:t>기병론</a:t>
            </a:r>
            <a:r>
              <a:rPr lang="ko-KR" altLang="en-US" sz="2000" dirty="0"/>
              <a:t> </a:t>
            </a:r>
            <a:r>
              <a:rPr lang="en-US" altLang="ko-KR" sz="2000" dirty="0"/>
              <a:t>: </a:t>
            </a:r>
            <a:r>
              <a:rPr lang="ko-KR" altLang="en-US" sz="2000" dirty="0" err="1"/>
              <a:t>전신조직독</a:t>
            </a:r>
            <a:r>
              <a:rPr lang="en-US" altLang="ko-KR" sz="2000" dirty="0"/>
              <a:t>, </a:t>
            </a:r>
            <a:r>
              <a:rPr lang="ko-KR" altLang="en-US" sz="2000" dirty="0"/>
              <a:t>조직효소중의 </a:t>
            </a:r>
            <a:r>
              <a:rPr lang="en-US" altLang="ko-KR" sz="2000" dirty="0"/>
              <a:t>-SH(</a:t>
            </a:r>
            <a:r>
              <a:rPr lang="en-US" altLang="ko-KR" sz="2000" dirty="0" err="1"/>
              <a:t>thiol</a:t>
            </a:r>
            <a:r>
              <a:rPr lang="ko-KR" altLang="en-US" sz="2000" dirty="0"/>
              <a:t>기</a:t>
            </a:r>
            <a:r>
              <a:rPr lang="en-US" altLang="ko-KR" sz="2000" dirty="0"/>
              <a:t>)</a:t>
            </a:r>
            <a:r>
              <a:rPr lang="ko-KR" altLang="en-US" sz="2000" dirty="0"/>
              <a:t>기와 결합하여 불활성화함으로써 독성발현</a:t>
            </a:r>
            <a:r>
              <a:rPr lang="en-US" altLang="ko-KR" sz="2000" dirty="0"/>
              <a:t>, </a:t>
            </a:r>
            <a:r>
              <a:rPr lang="ko-KR" altLang="en-US" sz="2000" dirty="0"/>
              <a:t>신경조직에 친화성 </a:t>
            </a:r>
          </a:p>
          <a:p>
            <a:pPr>
              <a:buNone/>
            </a:pPr>
            <a:r>
              <a:rPr lang="en-US" altLang="ko-KR" sz="2000" dirty="0"/>
              <a:t>3) </a:t>
            </a:r>
            <a:r>
              <a:rPr lang="ko-KR" altLang="en-US" sz="2000" dirty="0"/>
              <a:t>증상 </a:t>
            </a:r>
          </a:p>
          <a:p>
            <a:pPr>
              <a:buNone/>
            </a:pPr>
            <a:r>
              <a:rPr lang="ko-KR" altLang="en-US" sz="2000" dirty="0"/>
              <a:t>① </a:t>
            </a:r>
            <a:r>
              <a:rPr lang="ko-KR" altLang="en-US" sz="2000" dirty="0" err="1"/>
              <a:t>급성시</a:t>
            </a:r>
            <a:r>
              <a:rPr lang="ko-KR" altLang="en-US" sz="2000" dirty="0"/>
              <a:t> </a:t>
            </a:r>
            <a:r>
              <a:rPr lang="en-US" altLang="ko-KR" sz="2000" dirty="0"/>
              <a:t>: </a:t>
            </a:r>
            <a:r>
              <a:rPr lang="ko-KR" altLang="en-US" sz="2000" dirty="0"/>
              <a:t>무기비소로 인한 심한 위장염</a:t>
            </a:r>
            <a:r>
              <a:rPr lang="en-US" altLang="ko-KR" sz="2000" dirty="0"/>
              <a:t>, </a:t>
            </a:r>
            <a:r>
              <a:rPr lang="ko-KR" altLang="en-US" sz="2000" dirty="0"/>
              <a:t>심한 복통</a:t>
            </a:r>
            <a:r>
              <a:rPr lang="en-US" altLang="ko-KR" sz="2000" dirty="0"/>
              <a:t>, </a:t>
            </a:r>
            <a:r>
              <a:rPr lang="ko-KR" altLang="en-US" sz="2000" dirty="0"/>
              <a:t>불안</a:t>
            </a:r>
            <a:r>
              <a:rPr lang="en-US" altLang="ko-KR" sz="2000" dirty="0"/>
              <a:t>, </a:t>
            </a:r>
            <a:r>
              <a:rPr lang="ko-KR" altLang="en-US" sz="2000" dirty="0"/>
              <a:t>신음</a:t>
            </a:r>
            <a:r>
              <a:rPr lang="en-US" altLang="ko-KR" sz="2000" dirty="0"/>
              <a:t>, </a:t>
            </a:r>
            <a:r>
              <a:rPr lang="ko-KR" altLang="en-US" sz="2000" dirty="0"/>
              <a:t>호흡수 증가</a:t>
            </a:r>
            <a:r>
              <a:rPr lang="en-US" altLang="ko-KR" sz="2000" dirty="0"/>
              <a:t>, </a:t>
            </a:r>
            <a:r>
              <a:rPr lang="ko-KR" altLang="en-US" sz="2000" dirty="0"/>
              <a:t>유연</a:t>
            </a:r>
            <a:r>
              <a:rPr lang="en-US" altLang="ko-KR" sz="2000" dirty="0"/>
              <a:t>, </a:t>
            </a:r>
            <a:r>
              <a:rPr lang="ko-KR" altLang="en-US" sz="2000" dirty="0"/>
              <a:t>이갈기</a:t>
            </a:r>
            <a:r>
              <a:rPr lang="en-US" altLang="ko-KR" sz="2000" dirty="0"/>
              <a:t>, </a:t>
            </a:r>
            <a:r>
              <a:rPr lang="ko-KR" altLang="en-US" sz="2000" dirty="0"/>
              <a:t>구토</a:t>
            </a:r>
            <a:r>
              <a:rPr lang="en-US" altLang="ko-KR" sz="2000" dirty="0"/>
              <a:t>, </a:t>
            </a:r>
            <a:r>
              <a:rPr lang="ko-KR" altLang="en-US" sz="2000" dirty="0"/>
              <a:t>완전한 제</a:t>
            </a:r>
            <a:r>
              <a:rPr lang="en-US" altLang="ko-KR" sz="2000" dirty="0"/>
              <a:t>1</a:t>
            </a:r>
            <a:r>
              <a:rPr lang="ko-KR" altLang="en-US" sz="2000" dirty="0"/>
              <a:t>위의 이완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악취나는</a:t>
            </a:r>
            <a:r>
              <a:rPr lang="ko-KR" altLang="en-US" sz="2000" dirty="0"/>
              <a:t> 액상의 설사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심박수의</a:t>
            </a:r>
            <a:r>
              <a:rPr lang="ko-KR" altLang="en-US" sz="2000" dirty="0"/>
              <a:t> 증가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/>
              <a:t>② </a:t>
            </a:r>
            <a:r>
              <a:rPr lang="ko-KR" altLang="en-US" sz="2000" dirty="0" err="1"/>
              <a:t>만성시</a:t>
            </a:r>
            <a:r>
              <a:rPr lang="ko-KR" altLang="en-US" sz="2000" dirty="0"/>
              <a:t> </a:t>
            </a:r>
            <a:r>
              <a:rPr lang="en-US" altLang="ko-KR" sz="2000" dirty="0"/>
              <a:t>: </a:t>
            </a:r>
            <a:r>
              <a:rPr lang="ko-KR" altLang="en-US" sz="2000" dirty="0" err="1"/>
              <a:t>후구</a:t>
            </a:r>
            <a:r>
              <a:rPr lang="ko-KR" altLang="en-US" sz="2000" dirty="0"/>
              <a:t> 또는 사지 마비와 같은 신경증상</a:t>
            </a:r>
            <a:r>
              <a:rPr lang="en-US" altLang="ko-KR" sz="2000" dirty="0"/>
              <a:t>, </a:t>
            </a:r>
            <a:r>
              <a:rPr lang="ko-KR" altLang="en-US" sz="2000" dirty="0"/>
              <a:t>성장장애와 건조하고 </a:t>
            </a:r>
            <a:r>
              <a:rPr lang="ko-KR" altLang="en-US" sz="2000" dirty="0" err="1"/>
              <a:t>역립된</a:t>
            </a:r>
            <a:r>
              <a:rPr lang="ko-KR" altLang="en-US" sz="2000" dirty="0"/>
              <a:t> 피모 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비소중독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계속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/>
              <a:t>4) </a:t>
            </a:r>
            <a:r>
              <a:rPr lang="ko-KR" altLang="en-US" sz="2000" dirty="0"/>
              <a:t>진단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중금속의 </a:t>
            </a:r>
            <a:r>
              <a:rPr lang="ko-KR" altLang="en-US" sz="2000" dirty="0"/>
              <a:t>진단 </a:t>
            </a:r>
          </a:p>
          <a:p>
            <a:pPr>
              <a:buNone/>
            </a:pPr>
            <a:r>
              <a:rPr lang="en-US" altLang="ko-KR" sz="2000" dirty="0" err="1" smtClean="0"/>
              <a:t>Reinsch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test : </a:t>
            </a:r>
            <a:r>
              <a:rPr lang="ko-KR" altLang="en-US" sz="2000" dirty="0"/>
              <a:t>수은 → 은색 변화</a:t>
            </a:r>
            <a:r>
              <a:rPr lang="en-US" altLang="ko-KR" sz="2000" dirty="0"/>
              <a:t>. </a:t>
            </a:r>
            <a:r>
              <a:rPr lang="ko-KR" altLang="en-US" sz="2000" dirty="0"/>
              <a:t>비소</a:t>
            </a:r>
            <a:r>
              <a:rPr lang="en-US" altLang="ko-KR" sz="2000" dirty="0"/>
              <a:t>, </a:t>
            </a:r>
            <a:r>
              <a:rPr lang="ko-KR" altLang="en-US" sz="2000" dirty="0"/>
              <a:t>납 → 흑색변화 </a:t>
            </a:r>
            <a:endParaRPr lang="en-US" altLang="ko-KR" sz="2000" dirty="0" smtClean="0"/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5</a:t>
            </a:r>
            <a:r>
              <a:rPr lang="en-US" altLang="ko-KR" sz="2000" dirty="0"/>
              <a:t>) </a:t>
            </a:r>
            <a:r>
              <a:rPr lang="ko-KR" altLang="en-US" sz="2000" dirty="0"/>
              <a:t>치료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수산화 </a:t>
            </a:r>
            <a:r>
              <a:rPr lang="ko-KR" altLang="en-US" sz="2000" dirty="0"/>
              <a:t>제이철로 장내 비소를 침전시킴 </a:t>
            </a:r>
          </a:p>
          <a:p>
            <a:pPr>
              <a:buNone/>
            </a:pPr>
            <a:r>
              <a:rPr lang="ko-KR" altLang="en-US" sz="2000" dirty="0" smtClean="0"/>
              <a:t>해독제로서는 </a:t>
            </a:r>
            <a:r>
              <a:rPr lang="en-US" altLang="ko-KR" sz="2000" dirty="0"/>
              <a:t>sodium </a:t>
            </a:r>
            <a:r>
              <a:rPr lang="en-US" altLang="ko-KR" sz="2000" dirty="0" err="1"/>
              <a:t>thiosulphate</a:t>
            </a:r>
            <a:r>
              <a:rPr lang="en-US" altLang="ko-KR" sz="2000" dirty="0"/>
              <a:t>, BAL(</a:t>
            </a:r>
            <a:r>
              <a:rPr lang="ko-KR" altLang="en-US" sz="2000" dirty="0"/>
              <a:t>유기 비소 살충제 중독에 </a:t>
            </a:r>
            <a:r>
              <a:rPr lang="ko-KR" altLang="en-US" sz="2000" dirty="0" smtClean="0"/>
              <a:t>대한해독제</a:t>
            </a:r>
            <a:r>
              <a:rPr lang="en-US" altLang="ko-KR" sz="2000" dirty="0"/>
              <a:t>)</a:t>
            </a:r>
            <a:r>
              <a:rPr lang="ko-KR" altLang="en-US" sz="2000" dirty="0"/>
              <a:t>도 유효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ko-KR" altLang="en-US" sz="2000" dirty="0" smtClean="0"/>
              <a:t>심한 </a:t>
            </a:r>
            <a:r>
              <a:rPr lang="ko-KR" altLang="en-US" sz="2000" dirty="0" err="1"/>
              <a:t>탈수시</a:t>
            </a:r>
            <a:r>
              <a:rPr lang="ko-KR" altLang="en-US" sz="2000" dirty="0"/>
              <a:t> 다량의 수액 필요</a:t>
            </a:r>
            <a:r>
              <a:rPr lang="en-US" altLang="ko-KR" sz="2000" dirty="0"/>
              <a:t>, </a:t>
            </a:r>
            <a:r>
              <a:rPr lang="ko-KR" altLang="en-US" sz="2000" dirty="0"/>
              <a:t>수렴제의 경구투여도 탈수방지에 도움</a:t>
            </a:r>
            <a:r>
              <a:rPr lang="en-US" altLang="ko-KR" sz="2000" dirty="0"/>
              <a:t>. 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납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/>
              <a:t>- </a:t>
            </a:r>
            <a:r>
              <a:rPr lang="ko-KR" altLang="en-US" sz="2000" dirty="0"/>
              <a:t>일반적인 원천 </a:t>
            </a:r>
            <a:r>
              <a:rPr lang="en-US" altLang="ko-KR" sz="2000" dirty="0"/>
              <a:t>- </a:t>
            </a:r>
            <a:r>
              <a:rPr lang="ko-KR" altLang="en-US" sz="2000" dirty="0"/>
              <a:t>납이 함유된 페인트나 금속 납 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어린 동물</a:t>
            </a:r>
            <a:r>
              <a:rPr lang="en-US" altLang="ko-KR" sz="2000" dirty="0"/>
              <a:t>(</a:t>
            </a:r>
            <a:r>
              <a:rPr lang="ko-KR" altLang="en-US" sz="2000" dirty="0"/>
              <a:t>송아지</a:t>
            </a:r>
            <a:r>
              <a:rPr lang="en-US" altLang="ko-KR" sz="2000" dirty="0"/>
              <a:t>)</a:t>
            </a:r>
            <a:r>
              <a:rPr lang="ko-KR" altLang="en-US" sz="2000" dirty="0"/>
              <a:t>에 다발 </a:t>
            </a:r>
            <a:r>
              <a:rPr lang="en-US" altLang="ko-KR" sz="2000" dirty="0"/>
              <a:t>( </a:t>
            </a:r>
            <a:r>
              <a:rPr lang="ko-KR" altLang="en-US" sz="2000" dirty="0"/>
              <a:t>이유 </a:t>
            </a:r>
            <a:r>
              <a:rPr lang="en-US" altLang="ko-KR" sz="2000" dirty="0"/>
              <a:t>: </a:t>
            </a:r>
            <a:r>
              <a:rPr lang="ko-KR" altLang="en-US" sz="2000" dirty="0"/>
              <a:t>호기심</a:t>
            </a:r>
            <a:r>
              <a:rPr lang="en-US" altLang="ko-KR" sz="2000" dirty="0"/>
              <a:t>, </a:t>
            </a:r>
            <a:r>
              <a:rPr lang="ko-KR" altLang="en-US" sz="2000" dirty="0"/>
              <a:t>핥는 버릇</a:t>
            </a:r>
            <a:r>
              <a:rPr lang="en-US" altLang="ko-KR" sz="2000" dirty="0"/>
              <a:t>, </a:t>
            </a:r>
            <a:r>
              <a:rPr lang="ko-KR" altLang="en-US" sz="2000" dirty="0"/>
              <a:t>입의 식별력 부족</a:t>
            </a:r>
            <a:r>
              <a:rPr lang="en-US" altLang="ko-KR" sz="2000" dirty="0"/>
              <a:t>)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 err="1"/>
              <a:t>반추수</a:t>
            </a:r>
            <a:r>
              <a:rPr lang="ko-KR" altLang="en-US" sz="2000" dirty="0"/>
              <a:t> </a:t>
            </a:r>
            <a:r>
              <a:rPr lang="en-US" altLang="ko-KR" sz="2000" dirty="0"/>
              <a:t>: </a:t>
            </a:r>
            <a:r>
              <a:rPr lang="ko-KR" altLang="en-US" sz="2000" dirty="0"/>
              <a:t>위 구조로 인해 중독 다발  </a:t>
            </a:r>
          </a:p>
          <a:p>
            <a:pPr>
              <a:buFontTx/>
              <a:buChar char="-"/>
            </a:pPr>
            <a:r>
              <a:rPr lang="ko-KR" altLang="en-US" sz="2000" dirty="0" smtClean="0"/>
              <a:t>전위의 </a:t>
            </a:r>
            <a:r>
              <a:rPr lang="ko-KR" altLang="en-US" sz="2000" dirty="0"/>
              <a:t>산성 물질 작용으로 가용성의 초산 납으로 변한다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흡입중독도 인정됨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납은 </a:t>
            </a:r>
            <a:r>
              <a:rPr lang="en-US" altLang="ko-KR" sz="2000" dirty="0"/>
              <a:t>calcium</a:t>
            </a:r>
            <a:r>
              <a:rPr lang="ko-KR" altLang="en-US" sz="2000" dirty="0"/>
              <a:t>과 결합하면 효과 상승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1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기병론</a:t>
            </a:r>
            <a:r>
              <a:rPr lang="ko-KR" altLang="en-US" sz="2000" dirty="0"/>
              <a:t>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납은 주로 소화관으로 흡수됨</a:t>
            </a:r>
            <a:r>
              <a:rPr lang="en-US" altLang="ko-KR" sz="2000" dirty="0"/>
              <a:t>. </a:t>
            </a:r>
            <a:r>
              <a:rPr lang="ko-KR" altLang="en-US" sz="2000" dirty="0"/>
              <a:t>일부는 담즙</a:t>
            </a:r>
            <a:r>
              <a:rPr lang="en-US" altLang="ko-KR" sz="2000" dirty="0"/>
              <a:t>, </a:t>
            </a:r>
            <a:r>
              <a:rPr lang="ko-KR" altLang="en-US" sz="2000" dirty="0"/>
              <a:t>유즙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뇨로</a:t>
            </a:r>
            <a:r>
              <a:rPr lang="ko-KR" altLang="en-US" sz="2000" dirty="0"/>
              <a:t> 배설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급성 중독 시는 간과 신장의 수질과 피질에 침착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만성 시 뼈에 침착 </a:t>
            </a:r>
          </a:p>
          <a:p>
            <a:endParaRPr lang="ko-KR" alt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납 중독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계속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2000" dirty="0"/>
              <a:t>2) </a:t>
            </a:r>
            <a:r>
              <a:rPr lang="ko-KR" altLang="en-US" sz="2000" dirty="0"/>
              <a:t>역학 </a:t>
            </a:r>
          </a:p>
          <a:p>
            <a:pPr>
              <a:buNone/>
            </a:pPr>
            <a:r>
              <a:rPr lang="ko-KR" altLang="en-US" sz="2000" dirty="0"/>
              <a:t> </a:t>
            </a:r>
            <a:r>
              <a:rPr lang="en-US" altLang="ko-KR" sz="2000" dirty="0"/>
              <a:t>- </a:t>
            </a:r>
            <a:r>
              <a:rPr lang="ko-KR" altLang="en-US" sz="2000" dirty="0"/>
              <a:t>세 가지 독성효과→ </a:t>
            </a:r>
            <a:r>
              <a:rPr lang="ko-KR" altLang="en-US" sz="2000" dirty="0" err="1"/>
              <a:t>뇌질환</a:t>
            </a:r>
            <a:r>
              <a:rPr lang="en-US" altLang="ko-KR" sz="2000" dirty="0"/>
              <a:t>, </a:t>
            </a:r>
            <a:r>
              <a:rPr lang="ko-KR" altLang="en-US" sz="2000" dirty="0"/>
              <a:t>말초 신경 변성</a:t>
            </a:r>
            <a:r>
              <a:rPr lang="en-US" altLang="ko-KR" sz="2000" dirty="0"/>
              <a:t>, </a:t>
            </a:r>
            <a:r>
              <a:rPr lang="ko-KR" altLang="en-US" sz="2000" dirty="0"/>
              <a:t>위장염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초기증상</a:t>
            </a:r>
            <a:r>
              <a:rPr lang="en-US" altLang="ko-KR" sz="2000" dirty="0"/>
              <a:t>(</a:t>
            </a:r>
            <a:r>
              <a:rPr lang="ko-KR" altLang="en-US" sz="2000" dirty="0"/>
              <a:t>빈혈</a:t>
            </a:r>
            <a:r>
              <a:rPr lang="en-US" altLang="ko-KR" sz="2000" dirty="0"/>
              <a:t>) : RBC </a:t>
            </a:r>
            <a:r>
              <a:rPr lang="ko-KR" altLang="en-US" sz="2000" dirty="0"/>
              <a:t>수명단축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heme</a:t>
            </a:r>
            <a:r>
              <a:rPr lang="en-US" altLang="ko-KR" sz="2000" dirty="0"/>
              <a:t> </a:t>
            </a:r>
            <a:r>
              <a:rPr lang="ko-KR" altLang="en-US" sz="2000" dirty="0"/>
              <a:t>합성장애 </a:t>
            </a:r>
          </a:p>
          <a:p>
            <a:pPr>
              <a:buNone/>
            </a:pPr>
            <a:r>
              <a:rPr lang="ko-KR" altLang="en-US" sz="2000" dirty="0"/>
              <a:t> </a:t>
            </a:r>
            <a:r>
              <a:rPr lang="en-US" altLang="ko-KR" sz="2000" dirty="0"/>
              <a:t>- </a:t>
            </a:r>
            <a:r>
              <a:rPr lang="ko-KR" altLang="en-US" sz="2000" dirty="0" err="1"/>
              <a:t>소혈구성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저혈색소성</a:t>
            </a:r>
            <a:r>
              <a:rPr lang="ko-KR" altLang="en-US" sz="2000" dirty="0"/>
              <a:t> 빈혈 </a:t>
            </a:r>
            <a:r>
              <a:rPr lang="en-US" altLang="ko-KR" sz="2000" dirty="0"/>
              <a:t>[37</a:t>
            </a:r>
            <a:r>
              <a:rPr lang="ko-KR" altLang="en-US" sz="2000" dirty="0"/>
              <a:t>회 기출</a:t>
            </a:r>
            <a:r>
              <a:rPr lang="en-US" altLang="ko-KR" sz="2000" dirty="0"/>
              <a:t>], </a:t>
            </a:r>
            <a:r>
              <a:rPr lang="ko-KR" altLang="en-US" sz="2000" dirty="0"/>
              <a:t>망상적혈구 증가</a:t>
            </a:r>
            <a:r>
              <a:rPr lang="en-US" altLang="ko-KR" sz="2000" dirty="0"/>
              <a:t>, </a:t>
            </a:r>
            <a:r>
              <a:rPr lang="ko-KR" altLang="en-US" sz="2000" dirty="0"/>
              <a:t>적혈구내 </a:t>
            </a:r>
            <a:r>
              <a:rPr lang="en-US" altLang="ko-KR" sz="2000" dirty="0" err="1"/>
              <a:t>phorpyrin</a:t>
            </a:r>
            <a:r>
              <a:rPr lang="ko-KR" altLang="en-US" sz="2000" dirty="0"/>
              <a:t>농도증가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basophilic </a:t>
            </a:r>
            <a:r>
              <a:rPr lang="en-US" altLang="ko-KR" sz="2000" dirty="0"/>
              <a:t>stippling. </a:t>
            </a:r>
          </a:p>
          <a:p>
            <a:pPr>
              <a:buNone/>
            </a:pPr>
            <a:r>
              <a:rPr lang="en-US" altLang="ko-KR" sz="2000" dirty="0"/>
              <a:t>- </a:t>
            </a:r>
            <a:r>
              <a:rPr lang="ko-KR" altLang="en-US" sz="2000" dirty="0"/>
              <a:t>장기 소량 섭취 시 중독 안 생김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3</a:t>
            </a:r>
            <a:r>
              <a:rPr lang="en-US" altLang="ko-KR" sz="2000" dirty="0"/>
              <a:t>) </a:t>
            </a:r>
            <a:r>
              <a:rPr lang="ko-KR" altLang="en-US" sz="2000" dirty="0"/>
              <a:t>증상 </a:t>
            </a:r>
          </a:p>
          <a:p>
            <a:pPr>
              <a:buNone/>
            </a:pPr>
            <a:r>
              <a:rPr lang="ko-KR" altLang="en-US" sz="2000" dirty="0"/>
              <a:t>① </a:t>
            </a:r>
            <a:r>
              <a:rPr lang="ko-KR" altLang="en-US" sz="2000" dirty="0" err="1"/>
              <a:t>급성형</a:t>
            </a:r>
            <a:r>
              <a:rPr lang="en-US" altLang="ko-KR" sz="2000" dirty="0"/>
              <a:t>( </a:t>
            </a:r>
            <a:r>
              <a:rPr lang="ko-KR" altLang="en-US" sz="2000" dirty="0"/>
              <a:t>송아지 </a:t>
            </a:r>
            <a:r>
              <a:rPr lang="en-US" altLang="ko-KR" sz="2000" dirty="0"/>
              <a:t>) : </a:t>
            </a:r>
            <a:r>
              <a:rPr lang="ko-KR" altLang="en-US" sz="2000" dirty="0" err="1"/>
              <a:t>보행창랑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근진전</a:t>
            </a:r>
            <a:r>
              <a:rPr lang="en-US" altLang="ko-KR" sz="2000" dirty="0"/>
              <a:t>, </a:t>
            </a:r>
            <a:r>
              <a:rPr lang="ko-KR" altLang="en-US" sz="2000" dirty="0"/>
              <a:t>이갈기</a:t>
            </a:r>
            <a:r>
              <a:rPr lang="en-US" altLang="ko-KR" sz="2000" dirty="0"/>
              <a:t>, </a:t>
            </a:r>
            <a:r>
              <a:rPr lang="ko-KR" altLang="en-US" sz="2000" dirty="0"/>
              <a:t>유연</a:t>
            </a:r>
            <a:r>
              <a:rPr lang="en-US" altLang="ko-KR" sz="2000" dirty="0"/>
              <a:t>, </a:t>
            </a:r>
            <a:r>
              <a:rPr lang="ko-KR" altLang="en-US" sz="2000" dirty="0"/>
              <a:t>규성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눈깜빡</a:t>
            </a:r>
            <a:r>
              <a:rPr lang="en-US" altLang="ko-KR" sz="2000" dirty="0"/>
              <a:t>, </a:t>
            </a:r>
            <a:r>
              <a:rPr lang="ko-KR" altLang="en-US" sz="2000" dirty="0"/>
              <a:t>안구회전</a:t>
            </a:r>
            <a:r>
              <a:rPr lang="en-US" altLang="ko-KR" sz="2000" dirty="0"/>
              <a:t>, </a:t>
            </a:r>
            <a:r>
              <a:rPr lang="ko-KR" altLang="en-US" sz="2000" dirty="0"/>
              <a:t>맹목</a:t>
            </a:r>
            <a:r>
              <a:rPr lang="en-US" altLang="ko-KR" sz="2000" dirty="0"/>
              <a:t>, </a:t>
            </a:r>
            <a:r>
              <a:rPr lang="ko-KR" altLang="en-US" sz="2000" dirty="0"/>
              <a:t>경부</a:t>
            </a:r>
            <a:r>
              <a:rPr lang="en-US" altLang="ko-KR" sz="2000" dirty="0"/>
              <a:t>, </a:t>
            </a:r>
            <a:r>
              <a:rPr lang="ko-KR" altLang="en-US" sz="2000" dirty="0"/>
              <a:t>귀</a:t>
            </a:r>
            <a:r>
              <a:rPr lang="en-US" altLang="ko-KR" sz="2000" dirty="0"/>
              <a:t>, </a:t>
            </a:r>
            <a:r>
              <a:rPr lang="ko-KR" altLang="en-US" sz="2000" dirty="0" smtClean="0"/>
              <a:t>안면경련</a:t>
            </a:r>
            <a:r>
              <a:rPr lang="en-US" altLang="ko-KR" sz="2000" dirty="0"/>
              <a:t>(</a:t>
            </a:r>
            <a:r>
              <a:rPr lang="ko-KR" altLang="en-US" sz="2000" dirty="0" err="1"/>
              <a:t>필발증상</a:t>
            </a:r>
            <a:r>
              <a:rPr lang="en-US" altLang="ko-KR" sz="2000" dirty="0"/>
              <a:t>) 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허탈</a:t>
            </a:r>
            <a:r>
              <a:rPr lang="en-US" altLang="ko-KR" sz="2000" dirty="0"/>
              <a:t>+ </a:t>
            </a:r>
            <a:r>
              <a:rPr lang="ko-KR" altLang="en-US" sz="2000" dirty="0"/>
              <a:t>강직성 간대성 경련</a:t>
            </a:r>
            <a:r>
              <a:rPr lang="en-US" altLang="ko-KR" sz="2000" dirty="0"/>
              <a:t>(</a:t>
            </a:r>
            <a:r>
              <a:rPr lang="ko-KR" altLang="en-US" sz="2000" dirty="0"/>
              <a:t>동공산대</a:t>
            </a:r>
            <a:r>
              <a:rPr lang="en-US" altLang="ko-KR" sz="2000" dirty="0"/>
              <a:t>, </a:t>
            </a:r>
            <a:r>
              <a:rPr lang="ko-KR" altLang="en-US" sz="2000" dirty="0"/>
              <a:t>후궁반장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근진전</a:t>
            </a:r>
            <a:r>
              <a:rPr lang="en-US" altLang="ko-KR" sz="2000" dirty="0"/>
              <a:t>) 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호흡 </a:t>
            </a:r>
            <a:r>
              <a:rPr lang="ko-KR" altLang="en-US" sz="2000" dirty="0"/>
              <a:t>빨라 지고</a:t>
            </a:r>
            <a:r>
              <a:rPr lang="en-US" altLang="ko-KR" sz="2000" dirty="0"/>
              <a:t>, </a:t>
            </a:r>
            <a:r>
              <a:rPr lang="ko-KR" altLang="en-US" sz="2000" dirty="0"/>
              <a:t>맥박 빨라짐</a:t>
            </a:r>
            <a:r>
              <a:rPr lang="en-US" altLang="ko-KR" sz="2000" dirty="0"/>
              <a:t>, </a:t>
            </a:r>
            <a:r>
              <a:rPr lang="ko-KR" altLang="en-US" sz="2000" dirty="0"/>
              <a:t>지속적 기립</a:t>
            </a:r>
            <a:r>
              <a:rPr lang="en-US" altLang="ko-KR" sz="2000" dirty="0"/>
              <a:t>, </a:t>
            </a:r>
            <a:r>
              <a:rPr lang="ko-KR" altLang="en-US" sz="2000" dirty="0"/>
              <a:t>조광상태 </a:t>
            </a:r>
          </a:p>
          <a:p>
            <a:pPr>
              <a:buNone/>
            </a:pPr>
            <a:r>
              <a:rPr lang="ko-KR" altLang="en-US" sz="2000" dirty="0"/>
              <a:t>② </a:t>
            </a:r>
            <a:r>
              <a:rPr lang="ko-KR" altLang="en-US" sz="2000" dirty="0" err="1"/>
              <a:t>아급성형</a:t>
            </a:r>
            <a:r>
              <a:rPr lang="en-US" altLang="ko-KR" sz="2000" dirty="0"/>
              <a:t>( </a:t>
            </a:r>
            <a:r>
              <a:rPr lang="ko-KR" altLang="en-US" sz="2000" dirty="0"/>
              <a:t>성우 </a:t>
            </a:r>
            <a:r>
              <a:rPr lang="en-US" altLang="ko-KR" sz="2000" dirty="0"/>
              <a:t>) : </a:t>
            </a:r>
            <a:r>
              <a:rPr lang="ko-KR" altLang="en-US" sz="2000" dirty="0"/>
              <a:t>원기소실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식욕절폐</a:t>
            </a:r>
            <a:r>
              <a:rPr lang="en-US" altLang="ko-KR" sz="2000" dirty="0"/>
              <a:t>, </a:t>
            </a:r>
            <a:r>
              <a:rPr lang="ko-KR" altLang="en-US" sz="2000" dirty="0"/>
              <a:t>맹목</a:t>
            </a:r>
            <a:r>
              <a:rPr lang="en-US" altLang="ko-KR" sz="2000" dirty="0"/>
              <a:t>, </a:t>
            </a:r>
            <a:r>
              <a:rPr lang="ko-KR" altLang="en-US" sz="2000" dirty="0"/>
              <a:t>보행이상</a:t>
            </a:r>
            <a:r>
              <a:rPr lang="en-US" altLang="ko-KR" sz="2000" dirty="0"/>
              <a:t>, </a:t>
            </a:r>
            <a:r>
              <a:rPr lang="ko-KR" altLang="en-US" sz="2000" dirty="0"/>
              <a:t>선회운동 </a:t>
            </a:r>
            <a:r>
              <a:rPr lang="ko-KR" altLang="en-US" sz="2000" dirty="0" smtClean="0"/>
              <a:t>초기</a:t>
            </a:r>
            <a:r>
              <a:rPr lang="en-US" altLang="ko-KR" sz="2000" dirty="0"/>
              <a:t>- </a:t>
            </a:r>
            <a:r>
              <a:rPr lang="ko-KR" altLang="en-US" sz="2000" dirty="0"/>
              <a:t>변비</a:t>
            </a:r>
            <a:r>
              <a:rPr lang="en-US" altLang="ko-KR" sz="2000" dirty="0"/>
              <a:t>, 1</a:t>
            </a:r>
            <a:r>
              <a:rPr lang="ko-KR" altLang="en-US" sz="2000" dirty="0" err="1"/>
              <a:t>위이완</a:t>
            </a:r>
            <a:r>
              <a:rPr lang="ko-KR" altLang="en-US" sz="2000" dirty="0"/>
              <a:t> 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후기</a:t>
            </a:r>
            <a:r>
              <a:rPr lang="en-US" altLang="ko-KR" sz="2000" dirty="0"/>
              <a:t>-</a:t>
            </a:r>
            <a:r>
              <a:rPr lang="ko-KR" altLang="en-US" sz="2000" dirty="0" err="1"/>
              <a:t>악취성</a:t>
            </a:r>
            <a:r>
              <a:rPr lang="ko-KR" altLang="en-US" sz="2000" dirty="0"/>
              <a:t> 설사 </a:t>
            </a:r>
          </a:p>
          <a:p>
            <a:pPr>
              <a:buNone/>
            </a:pPr>
            <a:r>
              <a:rPr lang="ko-KR" altLang="en-US" sz="2000" dirty="0"/>
              <a:t>③ 소량씩 장기간 섭취</a:t>
            </a:r>
            <a:r>
              <a:rPr lang="en-US" altLang="ko-KR" sz="2000" dirty="0"/>
              <a:t>: </a:t>
            </a:r>
            <a:r>
              <a:rPr lang="ko-KR" altLang="en-US" sz="2000" dirty="0" err="1"/>
              <a:t>기형자</a:t>
            </a:r>
            <a:r>
              <a:rPr lang="ko-KR" altLang="en-US" sz="2000" dirty="0"/>
              <a:t> 출산 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대사변화로 </a:t>
            </a:r>
            <a:r>
              <a:rPr lang="ko-KR" altLang="en-US" sz="2000" dirty="0"/>
              <a:t>인해 성장속도 저하</a:t>
            </a:r>
            <a:r>
              <a:rPr lang="en-US" altLang="ko-KR" sz="2000" dirty="0"/>
              <a:t>, </a:t>
            </a:r>
            <a:r>
              <a:rPr lang="ko-KR" altLang="en-US" sz="2000" dirty="0"/>
              <a:t>혈액성상 변화 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납 중독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계속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2000" dirty="0"/>
              <a:t>4) </a:t>
            </a:r>
            <a:r>
              <a:rPr lang="ko-KR" altLang="en-US" sz="2000" dirty="0"/>
              <a:t>감별 진단 </a:t>
            </a:r>
            <a:r>
              <a:rPr lang="en-US" altLang="ko-KR" sz="2000" dirty="0"/>
              <a:t>: </a:t>
            </a:r>
            <a:r>
              <a:rPr lang="en-US" altLang="ko-KR" sz="2000" dirty="0" err="1"/>
              <a:t>Vit</a:t>
            </a:r>
            <a:r>
              <a:rPr lang="en-US" altLang="ko-KR" sz="2000" dirty="0"/>
              <a:t> A </a:t>
            </a:r>
            <a:r>
              <a:rPr lang="ko-KR" altLang="en-US" sz="2000" dirty="0"/>
              <a:t>결핍</a:t>
            </a:r>
            <a:r>
              <a:rPr lang="en-US" altLang="ko-KR" sz="2000" dirty="0"/>
              <a:t>, Mg </a:t>
            </a:r>
            <a:r>
              <a:rPr lang="ko-KR" altLang="en-US" sz="2000" dirty="0" err="1"/>
              <a:t>결핍성</a:t>
            </a:r>
            <a:r>
              <a:rPr lang="ko-KR" altLang="en-US" sz="2000" dirty="0"/>
              <a:t> 강직</a:t>
            </a:r>
            <a:r>
              <a:rPr lang="en-US" altLang="ko-KR" sz="2000" dirty="0"/>
              <a:t>, </a:t>
            </a:r>
            <a:r>
              <a:rPr lang="ko-KR" altLang="en-US" sz="2000" dirty="0"/>
              <a:t>신경성 </a:t>
            </a:r>
            <a:r>
              <a:rPr lang="ko-KR" altLang="en-US" sz="2000" dirty="0" err="1"/>
              <a:t>아세톤혈증</a:t>
            </a:r>
            <a:r>
              <a:rPr lang="en-US" altLang="ko-KR" sz="2000" dirty="0"/>
              <a:t>, </a:t>
            </a:r>
            <a:r>
              <a:rPr lang="ko-KR" altLang="en-US" sz="2000" dirty="0"/>
              <a:t>파상풍</a:t>
            </a:r>
            <a:r>
              <a:rPr lang="en-US" altLang="ko-KR" sz="2000" dirty="0"/>
              <a:t>, </a:t>
            </a:r>
            <a:r>
              <a:rPr lang="ko-KR" altLang="en-US" sz="2000" dirty="0" smtClean="0"/>
              <a:t>비소</a:t>
            </a:r>
            <a:r>
              <a:rPr lang="en-US" altLang="ko-KR" sz="2000" dirty="0"/>
              <a:t>, </a:t>
            </a:r>
            <a:r>
              <a:rPr lang="ko-KR" altLang="en-US" sz="2000" dirty="0"/>
              <a:t>수은</a:t>
            </a:r>
            <a:r>
              <a:rPr lang="en-US" altLang="ko-KR" sz="2000" dirty="0"/>
              <a:t>, </a:t>
            </a:r>
            <a:r>
              <a:rPr lang="ko-KR" altLang="en-US" sz="2000" dirty="0"/>
              <a:t>맥각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뇌농양</a:t>
            </a:r>
            <a:r>
              <a:rPr lang="en-US" altLang="ko-KR" sz="2000" dirty="0"/>
              <a:t>, </a:t>
            </a:r>
            <a:r>
              <a:rPr lang="ko-KR" altLang="en-US" sz="2000" dirty="0"/>
              <a:t>뇌수종</a:t>
            </a:r>
            <a:r>
              <a:rPr lang="en-US" altLang="ko-KR" sz="2000" dirty="0"/>
              <a:t>, </a:t>
            </a:r>
            <a:r>
              <a:rPr lang="ko-KR" altLang="en-US" sz="2000" dirty="0"/>
              <a:t>뇌출혈</a:t>
            </a:r>
            <a:r>
              <a:rPr lang="en-US" altLang="ko-KR" sz="2000" dirty="0"/>
              <a:t>, </a:t>
            </a:r>
            <a:r>
              <a:rPr lang="ko-KR" altLang="en-US" sz="2000" dirty="0"/>
              <a:t>뇌염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뇌연화증</a:t>
            </a:r>
            <a:r>
              <a:rPr lang="ko-KR" altLang="en-US" sz="2000" dirty="0"/>
              <a:t> </a:t>
            </a:r>
          </a:p>
          <a:p>
            <a:pPr>
              <a:buNone/>
            </a:pPr>
            <a:r>
              <a:rPr lang="ko-KR" altLang="en-US" sz="2000" dirty="0"/>
              <a:t>* </a:t>
            </a:r>
            <a:r>
              <a:rPr lang="ko-KR" altLang="en-US" sz="2000" dirty="0" err="1"/>
              <a:t>진단시</a:t>
            </a:r>
            <a:r>
              <a:rPr lang="ko-KR" altLang="en-US" sz="2000" dirty="0"/>
              <a:t> </a:t>
            </a:r>
            <a:r>
              <a:rPr lang="en-US" altLang="ko-KR" sz="2000" dirty="0"/>
              <a:t>: 5-Aminolarulinic acid </a:t>
            </a:r>
            <a:r>
              <a:rPr lang="en-US" altLang="ko-KR" sz="2000" dirty="0" err="1"/>
              <a:t>dehydrase</a:t>
            </a:r>
            <a:r>
              <a:rPr lang="en-US" altLang="ko-KR" sz="2000" dirty="0"/>
              <a:t>(ALA-D)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5) </a:t>
            </a:r>
            <a:r>
              <a:rPr lang="ko-KR" altLang="en-US" sz="2000" dirty="0"/>
              <a:t>임상병리 </a:t>
            </a:r>
          </a:p>
          <a:p>
            <a:pPr>
              <a:buNone/>
            </a:pPr>
            <a:r>
              <a:rPr lang="ko-KR" altLang="en-US" sz="2000" dirty="0"/>
              <a:t>① </a:t>
            </a:r>
            <a:r>
              <a:rPr lang="ko-KR" altLang="en-US" sz="2000" dirty="0" err="1"/>
              <a:t>만성중독시</a:t>
            </a:r>
            <a:r>
              <a:rPr lang="en-US" altLang="ko-KR" sz="2000" dirty="0"/>
              <a:t>: </a:t>
            </a:r>
            <a:r>
              <a:rPr lang="ko-KR" altLang="en-US" sz="2000" dirty="0"/>
              <a:t>정구성 정색소성 빈혈 </a:t>
            </a:r>
          </a:p>
          <a:p>
            <a:pPr>
              <a:buNone/>
            </a:pPr>
            <a:r>
              <a:rPr lang="ko-KR" altLang="en-US" sz="2000" dirty="0"/>
              <a:t>② </a:t>
            </a:r>
            <a:r>
              <a:rPr lang="en-US" altLang="ko-KR" sz="2000" dirty="0"/>
              <a:t>ALA-D</a:t>
            </a:r>
            <a:r>
              <a:rPr lang="ko-KR" altLang="en-US" sz="2000" dirty="0"/>
              <a:t>활성 감소 </a:t>
            </a:r>
          </a:p>
          <a:p>
            <a:pPr>
              <a:buNone/>
            </a:pPr>
            <a:r>
              <a:rPr lang="ko-KR" altLang="en-US" sz="2000" dirty="0"/>
              <a:t>③ </a:t>
            </a:r>
            <a:r>
              <a:rPr lang="ko-KR" altLang="en-US" sz="2000" dirty="0" err="1"/>
              <a:t>뇨중</a:t>
            </a:r>
            <a:r>
              <a:rPr lang="ko-KR" altLang="en-US" sz="2000" dirty="0"/>
              <a:t> </a:t>
            </a:r>
            <a:r>
              <a:rPr lang="en-US" altLang="ko-KR" sz="2000" dirty="0"/>
              <a:t>δ-ALA</a:t>
            </a:r>
            <a:r>
              <a:rPr lang="ko-KR" altLang="en-US" sz="2000" dirty="0"/>
              <a:t>농도 증가 </a:t>
            </a:r>
          </a:p>
          <a:p>
            <a:pPr>
              <a:buNone/>
            </a:pPr>
            <a:r>
              <a:rPr lang="en-US" altLang="ko-KR" sz="2000" dirty="0" smtClean="0"/>
              <a:t>6) </a:t>
            </a:r>
            <a:r>
              <a:rPr lang="ko-KR" altLang="en-US" sz="2000" dirty="0"/>
              <a:t>치료 </a:t>
            </a:r>
          </a:p>
          <a:p>
            <a:pPr>
              <a:buNone/>
            </a:pPr>
            <a:r>
              <a:rPr lang="ko-KR" altLang="en-US" sz="2000" dirty="0"/>
              <a:t>① 경련 등 운동기능 </a:t>
            </a:r>
            <a:r>
              <a:rPr lang="ko-KR" altLang="en-US" sz="2000" dirty="0" err="1"/>
              <a:t>항진시</a:t>
            </a:r>
            <a:r>
              <a:rPr lang="ko-KR" altLang="en-US" sz="2000" dirty="0"/>
              <a:t> </a:t>
            </a:r>
            <a:r>
              <a:rPr lang="en-US" altLang="ko-KR" sz="2000" dirty="0"/>
              <a:t>: </a:t>
            </a:r>
            <a:r>
              <a:rPr lang="en-US" altLang="ko-KR" sz="2000" dirty="0" err="1"/>
              <a:t>phenobarbital</a:t>
            </a:r>
            <a:r>
              <a:rPr lang="en-US" altLang="ko-KR" sz="2000" dirty="0"/>
              <a:t> sodium( </a:t>
            </a:r>
            <a:r>
              <a:rPr lang="ko-KR" altLang="en-US" sz="2000" dirty="0"/>
              <a:t>송아지 </a:t>
            </a:r>
            <a:r>
              <a:rPr lang="en-US" altLang="ko-KR" sz="2000" dirty="0"/>
              <a:t>), </a:t>
            </a:r>
            <a:r>
              <a:rPr lang="en-US" altLang="ko-KR" sz="2000" dirty="0" smtClean="0"/>
              <a:t>chloral hydrate</a:t>
            </a:r>
            <a:r>
              <a:rPr lang="en-US" altLang="ko-KR" sz="2000" dirty="0"/>
              <a:t>( </a:t>
            </a:r>
            <a:r>
              <a:rPr lang="ko-KR" altLang="en-US" sz="2000" dirty="0"/>
              <a:t>성우 </a:t>
            </a:r>
            <a:r>
              <a:rPr lang="en-US" altLang="ko-KR" sz="2000" dirty="0"/>
              <a:t>) </a:t>
            </a:r>
          </a:p>
          <a:p>
            <a:pPr>
              <a:buNone/>
            </a:pPr>
            <a:r>
              <a:rPr lang="en-US" altLang="ko-KR" sz="2000" dirty="0"/>
              <a:t>② </a:t>
            </a:r>
            <a:r>
              <a:rPr lang="ko-KR" altLang="en-US" sz="2000" dirty="0" err="1"/>
              <a:t>위장내</a:t>
            </a:r>
            <a:r>
              <a:rPr lang="ko-KR" altLang="en-US" sz="2000" dirty="0"/>
              <a:t> 성분 배출 </a:t>
            </a:r>
            <a:r>
              <a:rPr lang="en-US" altLang="ko-KR" sz="2000" dirty="0"/>
              <a:t>: Mg </a:t>
            </a:r>
            <a:r>
              <a:rPr lang="en-US" altLang="ko-KR" sz="2000" dirty="0" err="1"/>
              <a:t>sulphate</a:t>
            </a:r>
            <a:r>
              <a:rPr lang="en-US" altLang="ko-KR" sz="2000" dirty="0"/>
              <a:t> </a:t>
            </a:r>
            <a:r>
              <a:rPr lang="ko-KR" altLang="en-US" sz="2000" dirty="0"/>
              <a:t>경구 투여 → </a:t>
            </a:r>
            <a:r>
              <a:rPr lang="ko-KR" altLang="en-US" sz="2000" dirty="0" err="1"/>
              <a:t>납성분을</a:t>
            </a:r>
            <a:r>
              <a:rPr lang="ko-KR" altLang="en-US" sz="2000" dirty="0"/>
              <a:t> 불용성 </a:t>
            </a:r>
            <a:r>
              <a:rPr lang="ko-KR" altLang="en-US" sz="2000" dirty="0" err="1"/>
              <a:t>유화물로</a:t>
            </a:r>
            <a:r>
              <a:rPr lang="ko-KR" altLang="en-US" sz="2000" dirty="0"/>
              <a:t> 형성하여 배출 </a:t>
            </a:r>
          </a:p>
          <a:p>
            <a:pPr>
              <a:buNone/>
            </a:pPr>
            <a:r>
              <a:rPr lang="ko-KR" altLang="en-US" sz="2000" dirty="0"/>
              <a:t>③ 체내 흡수성분 배출 </a:t>
            </a:r>
            <a:r>
              <a:rPr lang="en-US" altLang="ko-KR" sz="2000" dirty="0"/>
              <a:t>: Ca </a:t>
            </a:r>
            <a:r>
              <a:rPr lang="en-US" altLang="ko-KR" sz="2000" dirty="0" err="1"/>
              <a:t>versenate</a:t>
            </a:r>
            <a:r>
              <a:rPr lang="en-US" altLang="ko-KR" sz="2000" dirty="0"/>
              <a:t>( EDTA 2Na Ca</a:t>
            </a:r>
            <a:r>
              <a:rPr lang="ko-KR" altLang="en-US" sz="2000" dirty="0"/>
              <a:t>의 </a:t>
            </a:r>
            <a:r>
              <a:rPr lang="en-US" altLang="ko-KR" sz="2000" dirty="0"/>
              <a:t>20%</a:t>
            </a:r>
            <a:r>
              <a:rPr lang="ko-KR" altLang="en-US" sz="2000" dirty="0"/>
              <a:t>용액 </a:t>
            </a:r>
            <a:r>
              <a:rPr lang="en-US" altLang="ko-KR" sz="2000" dirty="0"/>
              <a:t>) </a:t>
            </a:r>
          </a:p>
          <a:p>
            <a:endParaRPr lang="ko-KR" alt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</a:t>
            </a:r>
            <a:r>
              <a:rPr lang="ko-KR" altLang="en-US" dirty="0"/>
              <a:t>헌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http://www.vetory.com/bbs/zboard.php?id=seminar_02&amp;no=252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농촌진흥청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r>
              <a:rPr lang="en-US" altLang="ko-KR" dirty="0"/>
              <a:t>http://www.rda.go.kr/user.tdf?a=user.agrimonthinfo.AgriMonthInfoApp&amp;c=1002&amp;cp=1&amp;pg=1&amp;npp=20&amp;seq=761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중독무기물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중독무기물이란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/>
              <a:t> </a:t>
            </a:r>
            <a:r>
              <a:rPr lang="ko-KR" altLang="en-US" sz="2400" dirty="0" smtClean="0"/>
              <a:t>체내 </a:t>
            </a:r>
            <a:r>
              <a:rPr lang="ko-KR" altLang="en-US" sz="2400" dirty="0"/>
              <a:t>함유량이 적정수준일 경우에는 중요한 생리적 </a:t>
            </a:r>
            <a:r>
              <a:rPr lang="ko-KR" altLang="en-US" sz="2400" dirty="0" err="1" smtClean="0"/>
              <a:t>기능을수행하지만</a:t>
            </a:r>
            <a:r>
              <a:rPr lang="ko-KR" altLang="en-US" sz="2400" dirty="0" smtClean="0"/>
              <a:t>  그 </a:t>
            </a:r>
            <a:r>
              <a:rPr lang="ko-KR" altLang="en-US" sz="2400" dirty="0"/>
              <a:t>원소가 필요이상으로 함유될 경우에는 대사작용이나 생명유지에 </a:t>
            </a:r>
            <a:r>
              <a:rPr lang="ko-KR" altLang="en-US" sz="2400" dirty="0" smtClean="0"/>
              <a:t>극히 </a:t>
            </a:r>
            <a:r>
              <a:rPr lang="ko-KR" altLang="en-US" sz="2400" dirty="0"/>
              <a:t>나쁜 결과를 초래하는 무기물 </a:t>
            </a:r>
          </a:p>
          <a:p>
            <a:endParaRPr lang="en-US" altLang="ko-KR" sz="2400" dirty="0" smtClean="0"/>
          </a:p>
          <a:p>
            <a:r>
              <a:rPr lang="ko-KR" altLang="en-US" sz="2400" dirty="0" smtClean="0"/>
              <a:t>구리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셀레늄</a:t>
            </a:r>
            <a:r>
              <a:rPr lang="en-US" altLang="ko-KR" sz="2400" dirty="0"/>
              <a:t>, </a:t>
            </a:r>
            <a:r>
              <a:rPr lang="ko-KR" altLang="en-US" sz="2400" dirty="0"/>
              <a:t>불소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몰리브덴</a:t>
            </a:r>
            <a:r>
              <a:rPr lang="en-US" altLang="ko-KR" sz="2400" dirty="0"/>
              <a:t>, </a:t>
            </a:r>
            <a:r>
              <a:rPr lang="ko-KR" altLang="en-US" sz="2400" dirty="0"/>
              <a:t>비소</a:t>
            </a:r>
            <a:r>
              <a:rPr lang="en-US" altLang="ko-KR" sz="2400" dirty="0"/>
              <a:t>, </a:t>
            </a:r>
            <a:r>
              <a:rPr lang="ko-KR" altLang="en-US" sz="2400" dirty="0"/>
              <a:t>크롬</a:t>
            </a:r>
            <a:r>
              <a:rPr lang="en-US" altLang="ko-KR" sz="2400" dirty="0"/>
              <a:t>, </a:t>
            </a:r>
            <a:r>
              <a:rPr lang="ko-KR" altLang="en-US" sz="2400" dirty="0"/>
              <a:t>수은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카드늄</a:t>
            </a:r>
            <a:r>
              <a:rPr lang="ko-KR" altLang="en-US" sz="2400" dirty="0"/>
              <a:t> 등이 있음 </a:t>
            </a:r>
          </a:p>
          <a:p>
            <a:pPr>
              <a:buNone/>
            </a:pPr>
            <a:endParaRPr lang="ko-KR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불소중독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000" dirty="0"/>
              <a:t>불소중독</a:t>
            </a:r>
            <a:r>
              <a:rPr lang="en-US" altLang="ko-KR" sz="2000" dirty="0"/>
              <a:t>(Fluorine Poisoning)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  - </a:t>
            </a:r>
            <a:r>
              <a:rPr lang="ko-KR" altLang="en-US" sz="2000" dirty="0"/>
              <a:t>만성질병으로 소량의 불소가 사료나 음수에 혼합되어 장기간 섭식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      - </a:t>
            </a:r>
            <a:r>
              <a:rPr lang="ko-KR" altLang="en-US" sz="2000" dirty="0"/>
              <a:t>발육중의 치아에 마모 및 골다공증이 특징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 smtClean="0"/>
              <a:t>   </a:t>
            </a:r>
            <a:r>
              <a:rPr lang="en-US" altLang="ko-KR" sz="2000" dirty="0"/>
              <a:t> - </a:t>
            </a:r>
            <a:r>
              <a:rPr lang="ko-KR" altLang="en-US" sz="2000" dirty="0"/>
              <a:t>급성 불소중독</a:t>
            </a:r>
            <a:r>
              <a:rPr lang="en-US" altLang="ko-KR" sz="2000" dirty="0"/>
              <a:t>: </a:t>
            </a:r>
            <a:r>
              <a:rPr lang="ko-KR" altLang="en-US" sz="2000" dirty="0"/>
              <a:t>불소 함유 </a:t>
            </a:r>
            <a:r>
              <a:rPr lang="en-US" altLang="ko-KR" sz="2000" dirty="0"/>
              <a:t>gas</a:t>
            </a:r>
            <a:r>
              <a:rPr lang="ko-KR" altLang="en-US" sz="2000" dirty="0"/>
              <a:t>흡입</a:t>
            </a:r>
            <a:r>
              <a:rPr lang="en-US" altLang="ko-KR" sz="2000" dirty="0"/>
              <a:t>, </a:t>
            </a:r>
            <a:r>
              <a:rPr lang="ko-KR" altLang="en-US" sz="2000" dirty="0"/>
              <a:t>다량의 불소화합물 섭취</a:t>
            </a:r>
            <a:r>
              <a:rPr lang="en-US" altLang="ko-KR" sz="2000" dirty="0"/>
              <a:t>, </a:t>
            </a:r>
            <a:r>
              <a:rPr lang="ko-KR" altLang="en-US" sz="2000" dirty="0"/>
              <a:t>위장염을 일으킴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/>
              <a:t/>
            </a:r>
            <a:br>
              <a:rPr lang="en-US" altLang="ko-KR" sz="2000" dirty="0"/>
            </a:br>
            <a:r>
              <a:rPr lang="en-US" altLang="ko-KR" sz="2000" dirty="0" smtClean="0"/>
              <a:t>1</a:t>
            </a:r>
            <a:r>
              <a:rPr lang="en-US" altLang="ko-KR" sz="2000" dirty="0"/>
              <a:t>) </a:t>
            </a:r>
            <a:r>
              <a:rPr lang="ko-KR" altLang="en-US" sz="2000" dirty="0"/>
              <a:t>원인 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섭취량과 </a:t>
            </a:r>
            <a:r>
              <a:rPr lang="ko-KR" altLang="en-US" sz="2000" dirty="0"/>
              <a:t>불소화합물의 </a:t>
            </a:r>
            <a:r>
              <a:rPr lang="ko-KR" altLang="en-US" sz="2000" dirty="0" err="1"/>
              <a:t>용해성</a:t>
            </a:r>
            <a:r>
              <a:rPr lang="en-US" altLang="ko-KR" sz="2000" dirty="0"/>
              <a:t>, </a:t>
            </a:r>
            <a:r>
              <a:rPr lang="ko-KR" altLang="en-US" sz="2000" dirty="0"/>
              <a:t>흡수성 및 연령에 따라 다름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2000" dirty="0" smtClean="0"/>
              <a:t>- </a:t>
            </a:r>
            <a:r>
              <a:rPr lang="ko-KR" altLang="en-US" sz="2000" dirty="0" err="1"/>
              <a:t>인회석이나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수정석</a:t>
            </a:r>
            <a:r>
              <a:rPr lang="en-US" altLang="ko-KR" sz="2000" dirty="0"/>
              <a:t>(</a:t>
            </a:r>
            <a:r>
              <a:rPr lang="en-US" altLang="ko-KR" sz="2000" dirty="0" err="1"/>
              <a:t>cryolite</a:t>
            </a:r>
            <a:r>
              <a:rPr lang="en-US" altLang="ko-KR" sz="2000" dirty="0"/>
              <a:t>)</a:t>
            </a:r>
            <a:r>
              <a:rPr lang="ko-KR" altLang="en-US" sz="2000" dirty="0"/>
              <a:t>에 </a:t>
            </a:r>
            <a:r>
              <a:rPr lang="en-US" altLang="ko-KR" sz="2000" dirty="0"/>
              <a:t>100ppm</a:t>
            </a:r>
            <a:r>
              <a:rPr lang="ko-KR" altLang="en-US" sz="2000" dirty="0"/>
              <a:t>이상이면 소</a:t>
            </a:r>
            <a:r>
              <a:rPr lang="en-US" altLang="ko-KR" sz="2000" dirty="0"/>
              <a:t>, </a:t>
            </a:r>
            <a:r>
              <a:rPr lang="ko-KR" altLang="en-US" sz="2000" dirty="0"/>
              <a:t>면양</a:t>
            </a:r>
            <a:r>
              <a:rPr lang="en-US" altLang="ko-KR" sz="2000" dirty="0"/>
              <a:t>, </a:t>
            </a:r>
            <a:r>
              <a:rPr lang="ko-KR" altLang="en-US" sz="2000" dirty="0"/>
              <a:t>돼지에 중독증상</a:t>
            </a:r>
            <a:r>
              <a:rPr lang="en-US" altLang="ko-KR" sz="2000" dirty="0"/>
              <a:t>. </a:t>
            </a:r>
            <a:endParaRPr lang="en-US" altLang="ko-KR" sz="2000" dirty="0"/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음수 중엔 </a:t>
            </a:r>
            <a:r>
              <a:rPr lang="en-US" altLang="ko-KR" sz="2000" dirty="0"/>
              <a:t>5ppm</a:t>
            </a:r>
            <a:r>
              <a:rPr lang="ko-KR" altLang="en-US" sz="2000" dirty="0"/>
              <a:t>의 불소</a:t>
            </a:r>
            <a:r>
              <a:rPr lang="en-US" altLang="ko-KR" sz="2000" dirty="0"/>
              <a:t>: </a:t>
            </a:r>
            <a:r>
              <a:rPr lang="ko-KR" altLang="en-US" sz="2000" dirty="0"/>
              <a:t>치아에 </a:t>
            </a:r>
            <a:r>
              <a:rPr lang="ko-KR" altLang="en-US" sz="2000" dirty="0" err="1"/>
              <a:t>병변</a:t>
            </a:r>
            <a:r>
              <a:rPr lang="ko-KR" altLang="en-US" sz="2000" dirty="0"/>
              <a:t> 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/>
              <a:t> </a:t>
            </a:r>
            <a:r>
              <a:rPr lang="en-US" altLang="ko-KR" sz="2000" dirty="0"/>
              <a:t>10ppm</a:t>
            </a:r>
            <a:r>
              <a:rPr lang="ko-KR" altLang="en-US" sz="2000" dirty="0"/>
              <a:t>의 불소</a:t>
            </a:r>
            <a:r>
              <a:rPr lang="en-US" altLang="ko-KR" sz="2000" dirty="0"/>
              <a:t>: </a:t>
            </a:r>
            <a:r>
              <a:rPr lang="ko-KR" altLang="en-US" sz="2000" dirty="0"/>
              <a:t>치아의 마멸과 영양장애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/>
              <a:t> 30ppm</a:t>
            </a:r>
            <a:r>
              <a:rPr lang="ko-KR" altLang="en-US" sz="2000" dirty="0"/>
              <a:t>의 불소</a:t>
            </a:r>
            <a:r>
              <a:rPr lang="en-US" altLang="ko-KR" sz="2000" dirty="0"/>
              <a:t>: </a:t>
            </a:r>
            <a:r>
              <a:rPr lang="ko-KR" altLang="en-US" sz="2000" dirty="0"/>
              <a:t>심한 전신성 장애</a:t>
            </a:r>
            <a:r>
              <a:rPr lang="en-US" altLang="ko-KR" sz="2000" dirty="0"/>
              <a:t>. </a:t>
            </a:r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불소중독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계속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/>
              <a:t>2) </a:t>
            </a:r>
            <a:r>
              <a:rPr lang="ko-KR" altLang="en-US" sz="2000" dirty="0"/>
              <a:t>역학 </a:t>
            </a:r>
          </a:p>
          <a:p>
            <a:pPr>
              <a:buNone/>
            </a:pPr>
            <a:r>
              <a:rPr lang="ko-KR" altLang="en-US" sz="2000" dirty="0"/>
              <a:t> </a:t>
            </a:r>
            <a:r>
              <a:rPr lang="en-US" altLang="ko-KR" sz="2000" dirty="0"/>
              <a:t>- </a:t>
            </a:r>
            <a:r>
              <a:rPr lang="ko-KR" altLang="en-US" sz="2000" dirty="0"/>
              <a:t>목초의 오염 즉 목초지에 인산이 함유된 석회석을 비료로 사용했을 경우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 err="1"/>
              <a:t>인산염의</a:t>
            </a:r>
            <a:r>
              <a:rPr lang="ko-KR" altLang="en-US" sz="2000" dirty="0"/>
              <a:t> 사료첨가물에 의해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/>
              <a:t> - </a:t>
            </a:r>
            <a:r>
              <a:rPr lang="ko-KR" altLang="en-US" sz="2000" dirty="0"/>
              <a:t>우물물 등 음수에서 얻어지는 불소</a:t>
            </a:r>
            <a:r>
              <a:rPr lang="en-US" altLang="ko-KR" sz="2000" dirty="0"/>
              <a:t>.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3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기병론</a:t>
            </a:r>
            <a:r>
              <a:rPr lang="ko-KR" altLang="en-US" sz="2000" dirty="0"/>
              <a:t>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전신적인 </a:t>
            </a:r>
            <a:r>
              <a:rPr lang="ko-KR" altLang="en-US" sz="2000" dirty="0" err="1"/>
              <a:t>조직독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 err="1"/>
              <a:t>불화수소산의</a:t>
            </a:r>
            <a:r>
              <a:rPr lang="ko-KR" altLang="en-US" sz="2000" dirty="0"/>
              <a:t> 형성으로 위장점막 자극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/>
              <a:t> - </a:t>
            </a:r>
            <a:r>
              <a:rPr lang="ko-KR" altLang="en-US" sz="2000" dirty="0" err="1"/>
              <a:t>인산염과</a:t>
            </a:r>
            <a:r>
              <a:rPr lang="ko-KR" altLang="en-US" sz="2000" dirty="0"/>
              <a:t> 결합하여 치아와 골에 침착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/>
              <a:t/>
            </a:r>
            <a:br>
              <a:rPr lang="en-US" altLang="ko-KR" sz="2000" dirty="0"/>
            </a:br>
            <a:endParaRPr lang="en-US" altLang="ko-K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불소중독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계속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증상 </a:t>
            </a:r>
          </a:p>
          <a:p>
            <a:pPr>
              <a:buNone/>
            </a:pPr>
            <a:r>
              <a:rPr lang="ko-KR" altLang="en-US" sz="2000" dirty="0" smtClean="0"/>
              <a:t>① 급성증상</a:t>
            </a:r>
            <a:r>
              <a:rPr lang="en-US" altLang="ko-KR" sz="2000" dirty="0" smtClean="0"/>
              <a:t>: </a:t>
            </a:r>
            <a:r>
              <a:rPr lang="ko-KR" altLang="en-US" sz="2000" dirty="0" err="1" smtClean="0"/>
              <a:t>근진전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허약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깜짝 놀람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동공산대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지각과민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계속적인 이갈기 후 진행되면 폐사</a:t>
            </a:r>
            <a:r>
              <a:rPr lang="en-US" altLang="ko-KR" sz="2000" dirty="0" smtClean="0"/>
              <a:t>.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개와 돼지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위장염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식욕절폐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구토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설사</a:t>
            </a:r>
            <a:r>
              <a:rPr lang="en-US" altLang="ko-KR" sz="2000" dirty="0" smtClean="0"/>
              <a:t>.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반추동물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위의 운동정지와 변비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설사</a:t>
            </a:r>
            <a:r>
              <a:rPr lang="en-US" altLang="ko-KR" sz="2000" dirty="0" smtClean="0"/>
              <a:t>. </a:t>
            </a:r>
          </a:p>
          <a:p>
            <a:pPr>
              <a:buNone/>
            </a:pPr>
            <a:endParaRPr lang="en-US" altLang="ko-KR" sz="2000" dirty="0"/>
          </a:p>
          <a:p>
            <a:pPr>
              <a:buNone/>
            </a:pPr>
            <a:r>
              <a:rPr lang="en-US" altLang="ko-KR" sz="2000" dirty="0" smtClean="0"/>
              <a:t> ② </a:t>
            </a:r>
            <a:r>
              <a:rPr lang="ko-KR" altLang="en-US" sz="2000" dirty="0" smtClean="0"/>
              <a:t>만성증상</a:t>
            </a:r>
            <a:r>
              <a:rPr lang="en-US" altLang="ko-KR" sz="2000" dirty="0" smtClean="0"/>
              <a:t>: </a:t>
            </a:r>
          </a:p>
          <a:p>
            <a:pPr>
              <a:buNone/>
            </a:pPr>
            <a:r>
              <a:rPr lang="en-US" altLang="ko-KR" sz="2000" dirty="0" smtClean="0"/>
              <a:t> - </a:t>
            </a:r>
            <a:r>
              <a:rPr lang="ko-KR" altLang="en-US" sz="2000" dirty="0" smtClean="0"/>
              <a:t>치성불소중독</a:t>
            </a:r>
            <a:r>
              <a:rPr lang="en-US" altLang="ko-KR" sz="2000" dirty="0" smtClean="0"/>
              <a:t>(dental </a:t>
            </a:r>
            <a:r>
              <a:rPr lang="en-US" altLang="ko-KR" sz="2000" dirty="0" err="1" smtClean="0"/>
              <a:t>fluorosis</a:t>
            </a:r>
            <a:r>
              <a:rPr lang="en-US" altLang="ko-KR" sz="2000" dirty="0" smtClean="0"/>
              <a:t>): </a:t>
            </a:r>
            <a:r>
              <a:rPr lang="ko-KR" altLang="en-US" sz="2000" dirty="0" smtClean="0"/>
              <a:t>치아의 변화</a:t>
            </a:r>
            <a:r>
              <a:rPr lang="en-US" altLang="ko-KR" sz="2000" dirty="0" smtClean="0"/>
              <a:t>.(</a:t>
            </a:r>
            <a:r>
              <a:rPr lang="ko-KR" altLang="en-US" sz="2000" dirty="0" smtClean="0"/>
              <a:t>초기</a:t>
            </a:r>
            <a:r>
              <a:rPr lang="en-US" altLang="ko-KR" sz="2000" dirty="0" smtClean="0"/>
              <a:t>) </a:t>
            </a:r>
          </a:p>
          <a:p>
            <a:pPr>
              <a:buNone/>
            </a:pPr>
            <a:r>
              <a:rPr lang="en-US" altLang="ko-KR" sz="2000" dirty="0" smtClean="0"/>
              <a:t> - </a:t>
            </a:r>
            <a:r>
              <a:rPr lang="ko-KR" altLang="en-US" sz="2000" dirty="0" smtClean="0"/>
              <a:t>손상성 불소중독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Osteo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fluorosis</a:t>
            </a:r>
            <a:r>
              <a:rPr lang="en-US" altLang="ko-KR" sz="2000" dirty="0" smtClean="0"/>
              <a:t>) : </a:t>
            </a:r>
            <a:r>
              <a:rPr lang="ko-KR" altLang="en-US" sz="2000" dirty="0" smtClean="0"/>
              <a:t>치아의 변화와 더불어 파행과 전신적인 </a:t>
            </a:r>
            <a:r>
              <a:rPr lang="ko-KR" altLang="en-US" sz="2000" dirty="0" err="1" smtClean="0"/>
              <a:t>병변</a:t>
            </a:r>
            <a:r>
              <a:rPr lang="en-US" altLang="ko-KR" sz="2000" dirty="0" smtClean="0"/>
              <a:t>.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소에서 집단적인 </a:t>
            </a:r>
            <a:r>
              <a:rPr lang="ko-KR" altLang="en-US" sz="2000" dirty="0" err="1" smtClean="0"/>
              <a:t>고관절</a:t>
            </a:r>
            <a:r>
              <a:rPr lang="ko-KR" altLang="en-US" sz="2000" dirty="0" smtClean="0"/>
              <a:t> 파행은 불소중독의 특징</a:t>
            </a:r>
            <a:r>
              <a:rPr lang="en-US" altLang="ko-KR" sz="2000" dirty="0" smtClean="0"/>
              <a:t>. </a:t>
            </a:r>
          </a:p>
          <a:p>
            <a:endParaRPr lang="ko-KR" altLang="en-US" sz="2000" dirty="0" smtClean="0"/>
          </a:p>
          <a:p>
            <a:endParaRPr lang="ko-KR" alt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불소중독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계속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sz="2000" dirty="0"/>
              <a:t> </a:t>
            </a:r>
            <a:r>
              <a:rPr lang="en-US" altLang="ko-KR" sz="2000" dirty="0"/>
              <a:t>5) </a:t>
            </a:r>
            <a:r>
              <a:rPr lang="ko-KR" altLang="en-US" sz="2000" dirty="0"/>
              <a:t>임상병리 </a:t>
            </a:r>
          </a:p>
          <a:p>
            <a:pPr>
              <a:buNone/>
            </a:pPr>
            <a:r>
              <a:rPr lang="ko-KR" altLang="en-US" sz="2000" dirty="0"/>
              <a:t> </a:t>
            </a:r>
            <a:r>
              <a:rPr lang="en-US" altLang="ko-KR" sz="2000" dirty="0"/>
              <a:t>- </a:t>
            </a:r>
            <a:r>
              <a:rPr lang="ko-KR" altLang="en-US" sz="2000" dirty="0"/>
              <a:t>중독된 동물 조직중의 구연산 농도의 측정에 의한 간접 검사</a:t>
            </a:r>
            <a:r>
              <a:rPr lang="en-US" altLang="ko-KR" sz="2000" dirty="0"/>
              <a:t>.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/>
              <a:t> 6) </a:t>
            </a:r>
            <a:r>
              <a:rPr lang="ko-KR" altLang="en-US" sz="2000" dirty="0"/>
              <a:t>부검 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급성</a:t>
            </a:r>
            <a:r>
              <a:rPr lang="en-US" altLang="ko-KR" sz="2000" dirty="0"/>
              <a:t>: </a:t>
            </a:r>
            <a:r>
              <a:rPr lang="ko-KR" altLang="en-US" sz="2000" dirty="0"/>
              <a:t>심한 위장염과 뼈는 </a:t>
            </a:r>
            <a:r>
              <a:rPr lang="ko-KR" altLang="en-US" sz="2000" dirty="0" err="1"/>
              <a:t>분필같은</a:t>
            </a:r>
            <a:r>
              <a:rPr lang="ko-KR" altLang="en-US" sz="2000" dirty="0"/>
              <a:t> 외관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장골간에 </a:t>
            </a:r>
            <a:r>
              <a:rPr lang="ko-KR" altLang="en-US" sz="2000" dirty="0" err="1"/>
              <a:t>골신생이</a:t>
            </a:r>
            <a:r>
              <a:rPr lang="ko-KR" altLang="en-US" sz="2000" dirty="0"/>
              <a:t> 있고 어린 동물은 에나멜질과 상아질의 부전</a:t>
            </a:r>
            <a:r>
              <a:rPr lang="en-US" altLang="ko-KR" sz="2000" dirty="0"/>
              <a:t>. </a:t>
            </a:r>
          </a:p>
          <a:p>
            <a:pPr>
              <a:buFontTx/>
              <a:buChar char="-"/>
            </a:pPr>
            <a:r>
              <a:rPr lang="ko-KR" altLang="en-US" sz="2000" dirty="0" err="1" smtClean="0"/>
              <a:t>중증시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재생불량성 빈혈도 발생</a:t>
            </a:r>
            <a:r>
              <a:rPr lang="en-US" altLang="ko-KR" sz="2000" dirty="0"/>
              <a:t>. </a:t>
            </a:r>
            <a:br>
              <a:rPr lang="en-US" altLang="ko-KR" sz="2000" dirty="0"/>
            </a:b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7</a:t>
            </a:r>
            <a:r>
              <a:rPr lang="en-US" altLang="ko-KR" sz="2000" dirty="0"/>
              <a:t>) </a:t>
            </a:r>
            <a:r>
              <a:rPr lang="ko-KR" altLang="en-US" sz="2000" dirty="0"/>
              <a:t>치료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불소의 섭취방지하고 </a:t>
            </a:r>
            <a:r>
              <a:rPr lang="en-US" altLang="ko-KR" sz="2000" dirty="0" err="1"/>
              <a:t>aluminium</a:t>
            </a:r>
            <a:r>
              <a:rPr lang="en-US" altLang="ko-KR" sz="2000" dirty="0"/>
              <a:t> </a:t>
            </a:r>
            <a:r>
              <a:rPr lang="en-US" altLang="ko-KR" sz="2000" dirty="0" err="1"/>
              <a:t>sultate</a:t>
            </a:r>
            <a:r>
              <a:rPr lang="ko-KR" altLang="en-US" sz="2000" dirty="0"/>
              <a:t>의 대량 투여</a:t>
            </a:r>
            <a:r>
              <a:rPr lang="en-US" altLang="ko-KR" sz="2000" dirty="0"/>
              <a:t>.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en-US" altLang="ko-KR" sz="2000" dirty="0"/>
              <a:t>Calcium salts</a:t>
            </a:r>
            <a:r>
              <a:rPr lang="ko-KR" altLang="en-US" sz="2000" dirty="0"/>
              <a:t>의 정맥주사와 </a:t>
            </a:r>
            <a:r>
              <a:rPr lang="en-US" altLang="ko-KR" sz="2000" dirty="0"/>
              <a:t>glucose</a:t>
            </a:r>
            <a:r>
              <a:rPr lang="ko-KR" altLang="en-US" sz="2000" dirty="0"/>
              <a:t>의 비경구투여</a:t>
            </a:r>
            <a:r>
              <a:rPr lang="en-US" altLang="ko-KR" sz="2000" dirty="0"/>
              <a:t>. </a:t>
            </a:r>
          </a:p>
          <a:p>
            <a:endParaRPr lang="ko-KR" alt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수은중독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sz="2000" dirty="0"/>
              <a:t>소화관 점막의 염증과 신장에 손상</a:t>
            </a:r>
            <a:r>
              <a:rPr lang="en-US" altLang="ko-KR" sz="2000" dirty="0"/>
              <a:t>: </a:t>
            </a:r>
            <a:r>
              <a:rPr lang="ko-KR" altLang="en-US" sz="2000" dirty="0"/>
              <a:t>위장염과 말기에 </a:t>
            </a:r>
            <a:r>
              <a:rPr lang="ko-KR" altLang="en-US" sz="2000" dirty="0" err="1"/>
              <a:t>뇨독증을</a:t>
            </a:r>
            <a:r>
              <a:rPr lang="ko-KR" altLang="en-US" sz="2000" dirty="0"/>
              <a:t> 유발 </a:t>
            </a:r>
          </a:p>
          <a:p>
            <a:pPr>
              <a:buNone/>
            </a:pPr>
            <a:r>
              <a:rPr lang="ko-KR" altLang="en-US" sz="2000" dirty="0" smtClean="0"/>
              <a:t>소는 </a:t>
            </a:r>
            <a:r>
              <a:rPr lang="ko-KR" altLang="en-US" sz="2000" dirty="0"/>
              <a:t>가장 </a:t>
            </a:r>
            <a:r>
              <a:rPr lang="ko-KR" altLang="en-US" sz="2000" dirty="0" err="1"/>
              <a:t>민감</a:t>
            </a:r>
            <a:r>
              <a:rPr lang="ko-KR" altLang="en-US" sz="2000" dirty="0"/>
              <a:t> </a:t>
            </a:r>
            <a:r>
              <a:rPr lang="en-US" altLang="ko-KR" sz="2000" dirty="0"/>
              <a:t>- </a:t>
            </a:r>
            <a:r>
              <a:rPr lang="ko-KR" altLang="en-US" sz="2000" dirty="0"/>
              <a:t>소화관 점막 응고 </a:t>
            </a:r>
            <a:r>
              <a:rPr lang="en-US" altLang="ko-KR" sz="2000" dirty="0"/>
              <a:t>, </a:t>
            </a:r>
            <a:r>
              <a:rPr lang="ko-KR" altLang="en-US" sz="2000" dirty="0"/>
              <a:t>부식 </a:t>
            </a:r>
            <a:r>
              <a:rPr lang="en-US" altLang="ko-KR" sz="2000" dirty="0"/>
              <a:t>, </a:t>
            </a:r>
            <a:r>
              <a:rPr lang="ko-KR" altLang="en-US" sz="2000" dirty="0"/>
              <a:t>위장염</a:t>
            </a:r>
            <a:r>
              <a:rPr lang="en-US" altLang="ko-KR" sz="2000" dirty="0"/>
              <a:t>, </a:t>
            </a:r>
            <a:r>
              <a:rPr lang="ko-KR" altLang="en-US" sz="2000" dirty="0"/>
              <a:t>신장의 손상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무뇨</a:t>
            </a:r>
            <a:r>
              <a:rPr lang="ko-KR" altLang="en-US" sz="2000" dirty="0"/>
              <a:t>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1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기병론</a:t>
            </a:r>
            <a:r>
              <a:rPr lang="ko-KR" altLang="en-US" sz="2000" dirty="0"/>
              <a:t> </a:t>
            </a:r>
            <a:r>
              <a:rPr lang="en-US" altLang="ko-KR" sz="2000" dirty="0"/>
              <a:t>- </a:t>
            </a:r>
            <a:r>
              <a:rPr lang="ko-KR" altLang="en-US" sz="2000" dirty="0"/>
              <a:t>소화관과 신장으로부터의 배출이 늦으므로 축적성의 독물이다 </a:t>
            </a:r>
          </a:p>
          <a:p>
            <a:pPr>
              <a:buNone/>
            </a:pPr>
            <a:r>
              <a:rPr lang="en-US" altLang="ko-KR" sz="2000" dirty="0" smtClean="0"/>
              <a:t>-</a:t>
            </a:r>
            <a:r>
              <a:rPr lang="ko-KR" altLang="en-US" sz="2000" dirty="0"/>
              <a:t>위장 장애 </a:t>
            </a:r>
            <a:r>
              <a:rPr lang="ko-KR" altLang="en-US" sz="2000" dirty="0" err="1"/>
              <a:t>내과시</a:t>
            </a:r>
            <a:r>
              <a:rPr lang="ko-KR" altLang="en-US" sz="2000" dirty="0"/>
              <a:t> 수은이 배설되는 신장</a:t>
            </a:r>
            <a:r>
              <a:rPr lang="en-US" altLang="ko-KR" sz="2000" dirty="0"/>
              <a:t>, </a:t>
            </a:r>
            <a:r>
              <a:rPr lang="ko-KR" altLang="en-US" sz="2000" dirty="0"/>
              <a:t>결장</a:t>
            </a:r>
            <a:r>
              <a:rPr lang="en-US" altLang="ko-KR" sz="2000" dirty="0"/>
              <a:t>, </a:t>
            </a:r>
            <a:r>
              <a:rPr lang="ko-KR" altLang="en-US" sz="2000" dirty="0"/>
              <a:t>구강의 말초혈관에 변성</a:t>
            </a:r>
            <a:r>
              <a:rPr lang="en-US" altLang="ko-KR" sz="2000" dirty="0"/>
              <a:t>, </a:t>
            </a:r>
            <a:r>
              <a:rPr lang="ko-KR" altLang="en-US" sz="2000" dirty="0"/>
              <a:t>괴사 </a:t>
            </a:r>
            <a:r>
              <a:rPr lang="en-US" altLang="ko-KR" sz="2000" dirty="0"/>
              <a:t>- </a:t>
            </a:r>
            <a:r>
              <a:rPr lang="ko-KR" altLang="en-US" sz="2000" dirty="0"/>
              <a:t>소량섭취 시는 조직에 천천히 유리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뇌말초신경신장의</a:t>
            </a:r>
            <a:r>
              <a:rPr lang="ko-KR" altLang="en-US" sz="2000" dirty="0"/>
              <a:t> 변성 </a:t>
            </a:r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/>
              <a:t>대량섭취 시는 소화관운동의 정지 </a:t>
            </a:r>
          </a:p>
          <a:p>
            <a:pPr>
              <a:buNone/>
            </a:pPr>
            <a:r>
              <a:rPr lang="ko-KR" altLang="en-US" sz="2000" dirty="0"/>
              <a:t/>
            </a:r>
            <a:br>
              <a:rPr lang="ko-KR" altLang="en-US" sz="2000" dirty="0"/>
            </a:br>
            <a:endParaRPr lang="ko-KR" altLang="en-US" sz="2000" dirty="0"/>
          </a:p>
          <a:p>
            <a:pPr>
              <a:buNone/>
            </a:pPr>
            <a:r>
              <a:rPr lang="en-US" altLang="ko-KR" sz="2000" dirty="0" smtClean="0"/>
              <a:t>2</a:t>
            </a:r>
            <a:r>
              <a:rPr lang="en-US" altLang="ko-KR" sz="2000" dirty="0"/>
              <a:t>) </a:t>
            </a:r>
            <a:r>
              <a:rPr lang="ko-KR" altLang="en-US" sz="2000" dirty="0"/>
              <a:t>역학 </a:t>
            </a:r>
            <a:r>
              <a:rPr lang="en-US" altLang="ko-KR" sz="2000" dirty="0"/>
              <a:t>: </a:t>
            </a:r>
            <a:r>
              <a:rPr lang="ko-KR" altLang="en-US" sz="2000" dirty="0"/>
              <a:t>유기수은이 함유된 </a:t>
            </a:r>
            <a:r>
              <a:rPr lang="ko-KR" altLang="en-US" sz="2000" dirty="0" err="1"/>
              <a:t>항진균처리된</a:t>
            </a:r>
            <a:r>
              <a:rPr lang="ko-KR" altLang="en-US" sz="2000" dirty="0"/>
              <a:t> 곡물 섭식 시 발생 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수은중독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계속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1900" dirty="0"/>
              <a:t>3) </a:t>
            </a:r>
            <a:r>
              <a:rPr lang="ko-KR" altLang="en-US" sz="1900" dirty="0"/>
              <a:t>증상 </a:t>
            </a:r>
          </a:p>
          <a:p>
            <a:pPr>
              <a:buNone/>
            </a:pPr>
            <a:r>
              <a:rPr lang="ko-KR" altLang="en-US" sz="1900" dirty="0" smtClean="0"/>
              <a:t>① </a:t>
            </a:r>
            <a:r>
              <a:rPr lang="ko-KR" altLang="en-US" sz="1900" dirty="0"/>
              <a:t>급성 증상 </a:t>
            </a:r>
            <a:r>
              <a:rPr lang="en-US" altLang="ko-KR" sz="1900" dirty="0"/>
              <a:t>: </a:t>
            </a:r>
            <a:r>
              <a:rPr lang="ko-KR" altLang="en-US" sz="1900" dirty="0" err="1"/>
              <a:t>혈액성</a:t>
            </a:r>
            <a:r>
              <a:rPr lang="ko-KR" altLang="en-US" sz="1900" dirty="0"/>
              <a:t> 구토</a:t>
            </a:r>
            <a:r>
              <a:rPr lang="en-US" altLang="ko-KR" sz="1900" dirty="0"/>
              <a:t>, </a:t>
            </a:r>
            <a:r>
              <a:rPr lang="ko-KR" altLang="en-US" sz="1900" dirty="0"/>
              <a:t>급성 위장염</a:t>
            </a:r>
            <a:r>
              <a:rPr lang="en-US" altLang="ko-KR" sz="1900" dirty="0"/>
              <a:t>( </a:t>
            </a:r>
            <a:r>
              <a:rPr lang="ko-KR" altLang="en-US" sz="1900" dirty="0"/>
              <a:t>심한 설사 </a:t>
            </a:r>
            <a:r>
              <a:rPr lang="en-US" altLang="ko-KR" sz="1900" dirty="0"/>
              <a:t>) </a:t>
            </a:r>
            <a:endParaRPr lang="en-US" altLang="ko-KR" sz="1900" dirty="0" smtClean="0"/>
          </a:p>
          <a:p>
            <a:pPr>
              <a:buNone/>
            </a:pPr>
            <a:r>
              <a:rPr lang="en-US" altLang="ko-KR" sz="1900" dirty="0" smtClean="0"/>
              <a:t>② </a:t>
            </a:r>
            <a:r>
              <a:rPr lang="ko-KR" altLang="en-US" sz="1900" dirty="0" err="1"/>
              <a:t>아급성</a:t>
            </a:r>
            <a:r>
              <a:rPr lang="ko-KR" altLang="en-US" sz="1900" dirty="0"/>
              <a:t> 증상 </a:t>
            </a:r>
            <a:r>
              <a:rPr lang="en-US" altLang="ko-KR" sz="1900" dirty="0"/>
              <a:t>: </a:t>
            </a:r>
            <a:r>
              <a:rPr lang="ko-KR" altLang="en-US" sz="1900" dirty="0"/>
              <a:t>유연</a:t>
            </a:r>
            <a:r>
              <a:rPr lang="en-US" altLang="ko-KR" sz="1900" dirty="0"/>
              <a:t>, </a:t>
            </a:r>
            <a:r>
              <a:rPr lang="ko-KR" altLang="en-US" sz="1900" dirty="0" err="1"/>
              <a:t>악취있는</a:t>
            </a:r>
            <a:r>
              <a:rPr lang="ko-KR" altLang="en-US" sz="1900" dirty="0"/>
              <a:t> 호기</a:t>
            </a:r>
            <a:r>
              <a:rPr lang="en-US" altLang="ko-KR" sz="1900" dirty="0"/>
              <a:t>, </a:t>
            </a:r>
            <a:r>
              <a:rPr lang="ko-KR" altLang="en-US" sz="1900" dirty="0"/>
              <a:t>위장염</a:t>
            </a:r>
            <a:r>
              <a:rPr lang="en-US" altLang="ko-KR" sz="1900" dirty="0"/>
              <a:t>, </a:t>
            </a:r>
            <a:r>
              <a:rPr lang="ko-KR" altLang="en-US" sz="1900" dirty="0" err="1"/>
              <a:t>무뇨</a:t>
            </a:r>
            <a:r>
              <a:rPr lang="ko-KR" altLang="en-US" sz="1900" dirty="0"/>
              <a:t> </a:t>
            </a:r>
          </a:p>
          <a:p>
            <a:pPr>
              <a:buNone/>
            </a:pPr>
            <a:r>
              <a:rPr lang="ko-KR" altLang="en-US" sz="1900" dirty="0" smtClean="0"/>
              <a:t>③ </a:t>
            </a:r>
            <a:r>
              <a:rPr lang="ko-KR" altLang="en-US" sz="1900" dirty="0"/>
              <a:t>만성 증상 </a:t>
            </a:r>
            <a:r>
              <a:rPr lang="en-US" altLang="ko-KR" sz="1900" dirty="0"/>
              <a:t>: </a:t>
            </a:r>
            <a:r>
              <a:rPr lang="ko-KR" altLang="en-US" sz="1900" dirty="0"/>
              <a:t>침울</a:t>
            </a:r>
            <a:r>
              <a:rPr lang="en-US" altLang="ko-KR" sz="1900" dirty="0"/>
              <a:t>, </a:t>
            </a:r>
            <a:r>
              <a:rPr lang="ko-KR" altLang="en-US" sz="1900" dirty="0"/>
              <a:t>식욕 </a:t>
            </a:r>
            <a:r>
              <a:rPr lang="ko-KR" altLang="en-US" sz="1900" dirty="0" err="1"/>
              <a:t>절폐</a:t>
            </a:r>
            <a:r>
              <a:rPr lang="en-US" altLang="ko-KR" sz="1900" dirty="0"/>
              <a:t>, </a:t>
            </a:r>
            <a:r>
              <a:rPr lang="ko-KR" altLang="en-US" sz="1900" dirty="0" err="1"/>
              <a:t>삭쇄</a:t>
            </a:r>
            <a:r>
              <a:rPr lang="en-US" altLang="ko-KR" sz="1900" dirty="0"/>
              <a:t>, </a:t>
            </a:r>
            <a:r>
              <a:rPr lang="ko-KR" altLang="en-US" sz="1900" dirty="0"/>
              <a:t>보행강구</a:t>
            </a:r>
            <a:r>
              <a:rPr lang="en-US" altLang="ko-KR" sz="1900" dirty="0"/>
              <a:t>, </a:t>
            </a:r>
            <a:r>
              <a:rPr lang="ko-KR" altLang="en-US" sz="1900" dirty="0"/>
              <a:t>약간의 마비</a:t>
            </a:r>
            <a:r>
              <a:rPr lang="en-US" altLang="ko-KR" sz="1900" dirty="0"/>
              <a:t>, </a:t>
            </a:r>
            <a:r>
              <a:rPr lang="ko-KR" altLang="en-US" sz="1900" dirty="0"/>
              <a:t>항문 </a:t>
            </a:r>
            <a:r>
              <a:rPr lang="ko-KR" altLang="en-US" sz="1900" dirty="0" err="1"/>
              <a:t>질주위</a:t>
            </a:r>
            <a:r>
              <a:rPr lang="ko-KR" altLang="en-US" sz="1900" dirty="0"/>
              <a:t> 탈모</a:t>
            </a:r>
            <a:r>
              <a:rPr lang="en-US" altLang="ko-KR" sz="1900" dirty="0"/>
              <a:t>, </a:t>
            </a:r>
            <a:r>
              <a:rPr lang="ko-KR" altLang="en-US" sz="1900" dirty="0" err="1" smtClean="0"/>
              <a:t>가피형성</a:t>
            </a:r>
            <a:r>
              <a:rPr lang="en-US" altLang="ko-KR" sz="1900" dirty="0"/>
              <a:t>, </a:t>
            </a:r>
            <a:r>
              <a:rPr lang="ko-KR" altLang="en-US" sz="1900" dirty="0"/>
              <a:t>치아탈락</a:t>
            </a:r>
            <a:r>
              <a:rPr lang="en-US" altLang="ko-KR" sz="1900" dirty="0"/>
              <a:t>, </a:t>
            </a:r>
            <a:r>
              <a:rPr lang="ko-KR" altLang="en-US" sz="1900" dirty="0"/>
              <a:t>소양증</a:t>
            </a:r>
            <a:r>
              <a:rPr lang="en-US" altLang="ko-KR" sz="1900" dirty="0"/>
              <a:t>, </a:t>
            </a:r>
            <a:r>
              <a:rPr lang="ko-KR" altLang="en-US" sz="1900" dirty="0"/>
              <a:t>만성설사</a:t>
            </a:r>
            <a:r>
              <a:rPr lang="en-US" altLang="ko-KR" sz="1900" dirty="0"/>
              <a:t>, </a:t>
            </a:r>
            <a:r>
              <a:rPr lang="ko-KR" altLang="en-US" sz="1900" dirty="0"/>
              <a:t>신경증상</a:t>
            </a:r>
            <a:r>
              <a:rPr lang="en-US" altLang="ko-KR" sz="1900" dirty="0"/>
              <a:t>(</a:t>
            </a:r>
            <a:r>
              <a:rPr lang="ko-KR" altLang="en-US" sz="1900" dirty="0"/>
              <a:t>운동실조</a:t>
            </a:r>
            <a:r>
              <a:rPr lang="en-US" altLang="ko-KR" sz="1900" dirty="0"/>
              <a:t>, </a:t>
            </a:r>
            <a:r>
              <a:rPr lang="ko-KR" altLang="en-US" sz="1900" dirty="0"/>
              <a:t>경련</a:t>
            </a:r>
            <a:r>
              <a:rPr lang="en-US" altLang="ko-KR" sz="1900" dirty="0"/>
              <a:t>) </a:t>
            </a:r>
          </a:p>
          <a:p>
            <a:pPr>
              <a:buNone/>
            </a:pPr>
            <a:endParaRPr lang="en-US" altLang="ko-KR" sz="1900" dirty="0" smtClean="0"/>
          </a:p>
          <a:p>
            <a:pPr>
              <a:buNone/>
            </a:pPr>
            <a:r>
              <a:rPr lang="en-US" altLang="ko-KR" sz="1900" dirty="0"/>
              <a:t> 4) </a:t>
            </a:r>
            <a:r>
              <a:rPr lang="ko-KR" altLang="en-US" sz="1900" dirty="0"/>
              <a:t>임상병리 </a:t>
            </a:r>
            <a:r>
              <a:rPr lang="en-US" altLang="ko-KR" sz="1900" dirty="0"/>
              <a:t>: alkaline phosphate, c-GTP</a:t>
            </a:r>
            <a:r>
              <a:rPr lang="ko-KR" altLang="en-US" sz="1900" dirty="0"/>
              <a:t>의 뇨 중 농도 증가</a:t>
            </a:r>
            <a:r>
              <a:rPr lang="en-US" altLang="ko-KR" sz="1900" dirty="0"/>
              <a:t>, </a:t>
            </a:r>
            <a:r>
              <a:rPr lang="ko-KR" altLang="en-US" sz="1900" dirty="0" smtClean="0"/>
              <a:t>수은농도 </a:t>
            </a:r>
            <a:r>
              <a:rPr lang="ko-KR" altLang="en-US" sz="1900" dirty="0"/>
              <a:t>가장 높은 장기</a:t>
            </a:r>
            <a:r>
              <a:rPr lang="en-US" altLang="ko-KR" sz="1900" dirty="0"/>
              <a:t>--- </a:t>
            </a:r>
            <a:r>
              <a:rPr lang="ko-KR" altLang="en-US" sz="1900" dirty="0"/>
              <a:t>신장 </a:t>
            </a:r>
          </a:p>
          <a:p>
            <a:pPr>
              <a:buNone/>
            </a:pPr>
            <a:endParaRPr lang="en-US" altLang="ko-KR" sz="1900" dirty="0" smtClean="0"/>
          </a:p>
          <a:p>
            <a:pPr>
              <a:buNone/>
            </a:pPr>
            <a:r>
              <a:rPr lang="ko-KR" altLang="en-US" sz="1900" dirty="0"/>
              <a:t> </a:t>
            </a:r>
            <a:r>
              <a:rPr lang="en-US" altLang="ko-KR" sz="1900" dirty="0"/>
              <a:t>5) </a:t>
            </a:r>
            <a:r>
              <a:rPr lang="ko-KR" altLang="en-US" sz="1900" dirty="0"/>
              <a:t>치료 </a:t>
            </a:r>
          </a:p>
          <a:p>
            <a:pPr>
              <a:buNone/>
            </a:pPr>
            <a:r>
              <a:rPr lang="ko-KR" altLang="en-US" sz="1900" dirty="0" smtClean="0"/>
              <a:t>* </a:t>
            </a:r>
            <a:r>
              <a:rPr lang="ko-KR" altLang="en-US" sz="1900" dirty="0"/>
              <a:t>급성 중독의 치료 </a:t>
            </a:r>
            <a:r>
              <a:rPr lang="en-US" altLang="ko-KR" sz="1900" dirty="0"/>
              <a:t>: </a:t>
            </a:r>
            <a:r>
              <a:rPr lang="ko-KR" altLang="en-US" sz="1900" dirty="0"/>
              <a:t>계란 등의 쉽게 응고되는 단백질 투여 후 완화제로 배설촉진 </a:t>
            </a:r>
          </a:p>
          <a:p>
            <a:pPr>
              <a:buNone/>
            </a:pPr>
            <a:r>
              <a:rPr lang="ko-KR" altLang="en-US" sz="1900" dirty="0"/>
              <a:t>* </a:t>
            </a:r>
            <a:r>
              <a:rPr lang="en-US" altLang="ko-KR" sz="1900" dirty="0"/>
              <a:t>sodium </a:t>
            </a:r>
            <a:r>
              <a:rPr lang="en-US" altLang="ko-KR" sz="1900" dirty="0" err="1"/>
              <a:t>thiosulphate</a:t>
            </a:r>
            <a:r>
              <a:rPr lang="ko-KR" altLang="en-US" sz="1900" dirty="0"/>
              <a:t>와 </a:t>
            </a:r>
            <a:r>
              <a:rPr lang="en-US" altLang="ko-KR" sz="1900" dirty="0"/>
              <a:t>BAL </a:t>
            </a:r>
            <a:r>
              <a:rPr lang="ko-KR" altLang="en-US" sz="1900" dirty="0"/>
              <a:t>이 좋다</a:t>
            </a:r>
            <a:r>
              <a:rPr lang="en-US" altLang="ko-KR" sz="1900" dirty="0"/>
              <a:t>( </a:t>
            </a:r>
            <a:r>
              <a:rPr lang="ko-KR" altLang="en-US" sz="1900" dirty="0"/>
              <a:t>하제 이용하여 소화전에 수은제거 </a:t>
            </a:r>
            <a:r>
              <a:rPr lang="en-US" altLang="ko-KR" sz="1900" dirty="0"/>
              <a:t>) </a:t>
            </a:r>
          </a:p>
          <a:p>
            <a:pPr>
              <a:buNone/>
            </a:pPr>
            <a:r>
              <a:rPr lang="en-US" altLang="ko-KR" sz="1900" dirty="0"/>
              <a:t>* </a:t>
            </a:r>
            <a:r>
              <a:rPr lang="ko-KR" altLang="en-US" sz="1900" dirty="0"/>
              <a:t>보조요법 </a:t>
            </a:r>
            <a:r>
              <a:rPr lang="en-US" altLang="ko-KR" sz="1900" dirty="0"/>
              <a:t>: </a:t>
            </a:r>
            <a:r>
              <a:rPr lang="ko-KR" altLang="en-US" sz="1900" dirty="0"/>
              <a:t>위장염에 </a:t>
            </a:r>
            <a:r>
              <a:rPr lang="ko-KR" altLang="en-US" sz="1900" dirty="0" err="1"/>
              <a:t>수렴제</a:t>
            </a:r>
            <a:r>
              <a:rPr lang="en-US" altLang="ko-KR" sz="1900" dirty="0"/>
              <a:t>, </a:t>
            </a:r>
            <a:r>
              <a:rPr lang="ko-KR" altLang="en-US" sz="1900" dirty="0"/>
              <a:t>탈수에 수액 </a:t>
            </a:r>
          </a:p>
          <a:p>
            <a:pPr>
              <a:buNone/>
            </a:pPr>
            <a:endParaRPr lang="ko-KR" altLang="en-US" sz="1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몰리브덴</a:t>
            </a:r>
            <a:r>
              <a:rPr lang="ko-KR" altLang="en-US" dirty="0" smtClean="0"/>
              <a:t>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2000" dirty="0"/>
              <a:t>* 속발적으로 </a:t>
            </a:r>
            <a:r>
              <a:rPr lang="ko-KR" altLang="en-US" sz="2000" dirty="0" err="1"/>
              <a:t>동결핍을</a:t>
            </a:r>
            <a:r>
              <a:rPr lang="ko-KR" altLang="en-US" sz="2000" dirty="0"/>
              <a:t> 일으키고 지속적인 설사와 피모의 탈색 </a:t>
            </a:r>
          </a:p>
          <a:p>
            <a:pPr>
              <a:buNone/>
            </a:pPr>
            <a:r>
              <a:rPr lang="en-US" altLang="ko-KR" sz="2000" dirty="0" smtClean="0"/>
              <a:t>1</a:t>
            </a:r>
            <a:r>
              <a:rPr lang="en-US" altLang="ko-KR" sz="2000" dirty="0"/>
              <a:t>) </a:t>
            </a:r>
            <a:r>
              <a:rPr lang="ko-KR" altLang="en-US" sz="2000" dirty="0"/>
              <a:t>역학</a:t>
            </a:r>
            <a:r>
              <a:rPr lang="en-US" altLang="ko-KR" sz="2000" dirty="0"/>
              <a:t>: Mb</a:t>
            </a:r>
            <a:r>
              <a:rPr lang="ko-KR" altLang="en-US" sz="2000" dirty="0"/>
              <a:t>의 과잉섭취 * 동결핍과 무관하게 소에서 </a:t>
            </a:r>
            <a:r>
              <a:rPr lang="ko-KR" altLang="en-US" sz="2000" dirty="0" err="1"/>
              <a:t>이탄성설사의</a:t>
            </a:r>
            <a:r>
              <a:rPr lang="ko-KR" altLang="en-US" sz="2000" dirty="0"/>
              <a:t> 원인이 됨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2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기병론</a:t>
            </a:r>
            <a:r>
              <a:rPr lang="en-US" altLang="ko-KR" sz="2000" dirty="0"/>
              <a:t>: </a:t>
            </a:r>
            <a:r>
              <a:rPr lang="ko-KR" altLang="en-US" sz="2000" dirty="0" err="1"/>
              <a:t>몰리브덴</a:t>
            </a:r>
            <a:r>
              <a:rPr lang="ko-KR" altLang="en-US" sz="2000" dirty="0"/>
              <a:t> </a:t>
            </a:r>
            <a:r>
              <a:rPr lang="ko-KR" altLang="en-US" sz="2000" dirty="0" err="1"/>
              <a:t>과잉시</a:t>
            </a:r>
            <a:r>
              <a:rPr lang="ko-KR" altLang="en-US" sz="2000" dirty="0"/>
              <a:t> 간의 </a:t>
            </a:r>
            <a:r>
              <a:rPr lang="ko-KR" altLang="en-US" sz="2000" dirty="0" err="1"/>
              <a:t>동저장</a:t>
            </a:r>
            <a:r>
              <a:rPr lang="ko-KR" altLang="en-US" sz="2000" dirty="0"/>
              <a:t> 억제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동결핍증</a:t>
            </a:r>
            <a:r>
              <a:rPr lang="ko-KR" altLang="en-US" sz="2000" dirty="0"/>
              <a:t> 유발 </a:t>
            </a:r>
            <a:r>
              <a:rPr lang="en-US" altLang="ko-KR" sz="2000" dirty="0"/>
              <a:t>(</a:t>
            </a:r>
            <a:r>
              <a:rPr lang="ko-KR" altLang="en-US" sz="2000" dirty="0"/>
              <a:t>다량의 유산화합물</a:t>
            </a:r>
            <a:r>
              <a:rPr lang="en-US" altLang="ko-KR" sz="2000" dirty="0"/>
              <a:t>, </a:t>
            </a:r>
            <a:r>
              <a:rPr lang="ko-KR" altLang="en-US" sz="2000" dirty="0"/>
              <a:t>동의 섭취부족에 의해 조장됨</a:t>
            </a:r>
            <a:r>
              <a:rPr lang="en-US" altLang="ko-KR" sz="2000" dirty="0"/>
              <a:t>)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3</a:t>
            </a:r>
            <a:r>
              <a:rPr lang="en-US" altLang="ko-KR" sz="2000" dirty="0"/>
              <a:t>) </a:t>
            </a:r>
            <a:r>
              <a:rPr lang="ko-KR" altLang="en-US" sz="2000" dirty="0"/>
              <a:t>증상 </a:t>
            </a:r>
            <a:r>
              <a:rPr lang="en-US" altLang="ko-KR" sz="2000" dirty="0"/>
              <a:t>: </a:t>
            </a:r>
            <a:r>
              <a:rPr lang="ko-KR" altLang="en-US" sz="2000" dirty="0"/>
              <a:t>설사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삭쇄</a:t>
            </a:r>
            <a:r>
              <a:rPr lang="en-US" altLang="ko-KR" sz="2000" dirty="0"/>
              <a:t>, </a:t>
            </a:r>
            <a:r>
              <a:rPr lang="ko-KR" altLang="en-US" sz="2000" dirty="0"/>
              <a:t>피모 건조와 </a:t>
            </a:r>
            <a:r>
              <a:rPr lang="ko-KR" altLang="en-US" sz="2000" dirty="0" err="1"/>
              <a:t>역립</a:t>
            </a:r>
            <a:r>
              <a:rPr lang="en-US" altLang="ko-KR" sz="2000" dirty="0"/>
              <a:t>, </a:t>
            </a:r>
            <a:r>
              <a:rPr lang="ko-KR" altLang="en-US" sz="2000" dirty="0"/>
              <a:t>유량감소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흑색모는</a:t>
            </a:r>
            <a:r>
              <a:rPr lang="ko-KR" altLang="en-US" sz="2000" dirty="0"/>
              <a:t> 탈색</a:t>
            </a:r>
            <a:r>
              <a:rPr lang="en-US" altLang="ko-KR" sz="2000" dirty="0"/>
              <a:t>(</a:t>
            </a:r>
            <a:r>
              <a:rPr lang="ko-KR" altLang="en-US" sz="2000" dirty="0"/>
              <a:t>눈 주위에 안경모양</a:t>
            </a:r>
            <a:r>
              <a:rPr lang="en-US" altLang="ko-KR" sz="2000" dirty="0"/>
              <a:t>)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4</a:t>
            </a:r>
            <a:r>
              <a:rPr lang="en-US" altLang="ko-KR" sz="2000" dirty="0"/>
              <a:t>) </a:t>
            </a:r>
            <a:r>
              <a:rPr lang="ko-KR" altLang="en-US" sz="2000" dirty="0"/>
              <a:t>진단</a:t>
            </a:r>
            <a:r>
              <a:rPr lang="en-US" altLang="ko-KR" sz="2000" dirty="0"/>
              <a:t>: </a:t>
            </a:r>
            <a:r>
              <a:rPr lang="ko-KR" altLang="en-US" sz="2000" dirty="0" err="1"/>
              <a:t>몰리브덴</a:t>
            </a:r>
            <a:r>
              <a:rPr lang="ko-KR" altLang="en-US" sz="2000" dirty="0"/>
              <a:t> 중독 진단 </a:t>
            </a:r>
            <a:r>
              <a:rPr lang="en-US" altLang="ko-KR" sz="2000" dirty="0"/>
              <a:t>- </a:t>
            </a:r>
            <a:r>
              <a:rPr lang="ko-KR" altLang="en-US" sz="2000" dirty="0" err="1"/>
              <a:t>유산동</a:t>
            </a:r>
            <a:r>
              <a:rPr lang="ko-KR" altLang="en-US" sz="2000" dirty="0"/>
              <a:t> 투여하면 증상개선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5</a:t>
            </a:r>
            <a:r>
              <a:rPr lang="en-US" altLang="ko-KR" sz="2000" dirty="0"/>
              <a:t>) </a:t>
            </a:r>
            <a:r>
              <a:rPr lang="ko-KR" altLang="en-US" sz="2000" dirty="0"/>
              <a:t>예방</a:t>
            </a:r>
            <a:r>
              <a:rPr lang="en-US" altLang="ko-KR" sz="2000" dirty="0"/>
              <a:t>, </a:t>
            </a:r>
            <a:r>
              <a:rPr lang="ko-KR" altLang="en-US" sz="2000" dirty="0"/>
              <a:t>치료</a:t>
            </a:r>
            <a:r>
              <a:rPr lang="en-US" altLang="ko-KR" sz="2000" dirty="0"/>
              <a:t>: copper sulfate 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766</Words>
  <Application>Microsoft Office PowerPoint</Application>
  <PresentationFormat>화면 슬라이드 쇼(4:3)</PresentationFormat>
  <Paragraphs>155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중독무기물</vt:lpstr>
      <vt:lpstr>중독무기물</vt:lpstr>
      <vt:lpstr>불소중독</vt:lpstr>
      <vt:lpstr>불소중독(계속)</vt:lpstr>
      <vt:lpstr>불소중독(계속)</vt:lpstr>
      <vt:lpstr>불소중독(계속)</vt:lpstr>
      <vt:lpstr>수은중독</vt:lpstr>
      <vt:lpstr>수은중독(계속)</vt:lpstr>
      <vt:lpstr>몰리브덴 중독</vt:lpstr>
      <vt:lpstr>구리중독</vt:lpstr>
      <vt:lpstr>비소중독</vt:lpstr>
      <vt:lpstr>비소중독(계속)</vt:lpstr>
      <vt:lpstr>납 중독</vt:lpstr>
      <vt:lpstr>납 중독(계속)</vt:lpstr>
      <vt:lpstr>납 중독(계속)</vt:lpstr>
      <vt:lpstr>참고문헌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</dc:title>
  <dc:creator>OEM</dc:creator>
  <cp:lastModifiedBy>OEM</cp:lastModifiedBy>
  <cp:revision>3</cp:revision>
  <dcterms:created xsi:type="dcterms:W3CDTF">2009-12-01T15:14:52Z</dcterms:created>
  <dcterms:modified xsi:type="dcterms:W3CDTF">2009-12-01T15:36:28Z</dcterms:modified>
</cp:coreProperties>
</file>