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5" r:id="rId2"/>
    <p:sldId id="274" r:id="rId3"/>
    <p:sldId id="272" r:id="rId4"/>
    <p:sldId id="273" r:id="rId5"/>
    <p:sldId id="260" r:id="rId6"/>
    <p:sldId id="257" r:id="rId7"/>
    <p:sldId id="258" r:id="rId8"/>
    <p:sldId id="259" r:id="rId9"/>
    <p:sldId id="262" r:id="rId10"/>
    <p:sldId id="264" r:id="rId11"/>
    <p:sldId id="265" r:id="rId12"/>
    <p:sldId id="266" r:id="rId13"/>
    <p:sldId id="267" r:id="rId14"/>
    <p:sldId id="268" r:id="rId15"/>
    <p:sldId id="269" r:id="rId16"/>
    <p:sldId id="270" r:id="rId17"/>
    <p:sldId id="276" r:id="rId18"/>
    <p:sldId id="277" r:id="rId19"/>
  </p:sldIdLst>
  <p:sldSz cx="9144000" cy="6858000" type="screen4x3"/>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9" autoAdjust="0"/>
    <p:restoredTop sz="94668" autoAdjust="0"/>
  </p:normalViewPr>
  <p:slideViewPr>
    <p:cSldViewPr>
      <p:cViewPr varScale="1">
        <p:scale>
          <a:sx n="107" d="100"/>
          <a:sy n="107" d="100"/>
        </p:scale>
        <p:origin x="-1086"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p>
            <a:fld id="{69B153E9-F1BD-4F0D-AD2E-5A4618B87A09}" type="datetimeFigureOut">
              <a:rPr lang="ko-KR" altLang="en-US" smtClean="0"/>
              <a:pPr/>
              <a:t>2009-12-01</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F34E2E91-160A-4333-8CAA-C70D565BEBC5}" type="slidenum">
              <a:rPr lang="ko-KR" altLang="en-US" smtClean="0"/>
              <a:pPr/>
              <a:t>‹#›</a:t>
            </a:fld>
            <a:endParaRPr lang="ko-KR"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69B153E9-F1BD-4F0D-AD2E-5A4618B87A09}" type="datetimeFigureOut">
              <a:rPr lang="ko-KR" altLang="en-US" smtClean="0"/>
              <a:pPr/>
              <a:t>2009-12-01</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F34E2E91-160A-4333-8CAA-C70D565BEBC5}" type="slidenum">
              <a:rPr lang="ko-KR" altLang="en-US" smtClean="0"/>
              <a:pPr/>
              <a:t>‹#›</a:t>
            </a:fld>
            <a:endParaRPr lang="ko-KR"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629400" y="274638"/>
            <a:ext cx="2057400" cy="5851525"/>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457200" y="274638"/>
            <a:ext cx="6019800" cy="5851525"/>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69B153E9-F1BD-4F0D-AD2E-5A4618B87A09}" type="datetimeFigureOut">
              <a:rPr lang="ko-KR" altLang="en-US" smtClean="0"/>
              <a:pPr/>
              <a:t>2009-12-01</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F34E2E91-160A-4333-8CAA-C70D565BEBC5}" type="slidenum">
              <a:rPr lang="ko-KR" altLang="en-US" smtClean="0"/>
              <a:pPr/>
              <a:t>‹#›</a:t>
            </a:fld>
            <a:endParaRPr lang="ko-KR"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69B153E9-F1BD-4F0D-AD2E-5A4618B87A09}" type="datetimeFigureOut">
              <a:rPr lang="ko-KR" altLang="en-US" smtClean="0"/>
              <a:pPr/>
              <a:t>2009-12-01</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F34E2E91-160A-4333-8CAA-C70D565BEBC5}" type="slidenum">
              <a:rPr lang="ko-KR" altLang="en-US" smtClean="0"/>
              <a:pPr/>
              <a:t>‹#›</a:t>
            </a:fld>
            <a:endParaRPr lang="ko-KR"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o-KR" altLang="en-US" smtClean="0"/>
              <a:t>마스터 텍스트 스타일을 편집합니다</a:t>
            </a:r>
          </a:p>
        </p:txBody>
      </p:sp>
      <p:sp>
        <p:nvSpPr>
          <p:cNvPr id="4" name="날짜 개체 틀 3"/>
          <p:cNvSpPr>
            <a:spLocks noGrp="1"/>
          </p:cNvSpPr>
          <p:nvPr>
            <p:ph type="dt" sz="half" idx="10"/>
          </p:nvPr>
        </p:nvSpPr>
        <p:spPr/>
        <p:txBody>
          <a:bodyPr/>
          <a:lstStyle/>
          <a:p>
            <a:fld id="{69B153E9-F1BD-4F0D-AD2E-5A4618B87A09}" type="datetimeFigureOut">
              <a:rPr lang="ko-KR" altLang="en-US" smtClean="0"/>
              <a:pPr/>
              <a:t>2009-12-01</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F34E2E91-160A-4333-8CAA-C70D565BEBC5}" type="slidenum">
              <a:rPr lang="ko-KR" altLang="en-US" smtClean="0"/>
              <a:pPr/>
              <a:t>‹#›</a:t>
            </a:fld>
            <a:endParaRPr lang="ko-KR"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p:txBody>
          <a:bodyPr/>
          <a:lstStyle/>
          <a:p>
            <a:fld id="{69B153E9-F1BD-4F0D-AD2E-5A4618B87A09}" type="datetimeFigureOut">
              <a:rPr lang="ko-KR" altLang="en-US" smtClean="0"/>
              <a:pPr/>
              <a:t>2009-12-01</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F34E2E91-160A-4333-8CAA-C70D565BEBC5}" type="slidenum">
              <a:rPr lang="ko-KR" altLang="en-US" smtClean="0"/>
              <a:pPr/>
              <a:t>‹#›</a:t>
            </a:fld>
            <a:endParaRPr lang="ko-KR"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p:txBody>
          <a:bodyPr/>
          <a:lstStyle/>
          <a:p>
            <a:fld id="{69B153E9-F1BD-4F0D-AD2E-5A4618B87A09}" type="datetimeFigureOut">
              <a:rPr lang="ko-KR" altLang="en-US" smtClean="0"/>
              <a:pPr/>
              <a:t>2009-12-01</a:t>
            </a:fld>
            <a:endParaRPr lang="ko-KR" altLang="en-US"/>
          </a:p>
        </p:txBody>
      </p:sp>
      <p:sp>
        <p:nvSpPr>
          <p:cNvPr id="8" name="바닥글 개체 틀 7"/>
          <p:cNvSpPr>
            <a:spLocks noGrp="1"/>
          </p:cNvSpPr>
          <p:nvPr>
            <p:ph type="ftr" sz="quarter" idx="11"/>
          </p:nvPr>
        </p:nvSpPr>
        <p:spPr/>
        <p:txBody>
          <a:bodyPr/>
          <a:lstStyle/>
          <a:p>
            <a:endParaRPr lang="ko-KR" altLang="en-US"/>
          </a:p>
        </p:txBody>
      </p:sp>
      <p:sp>
        <p:nvSpPr>
          <p:cNvPr id="9" name="슬라이드 번호 개체 틀 8"/>
          <p:cNvSpPr>
            <a:spLocks noGrp="1"/>
          </p:cNvSpPr>
          <p:nvPr>
            <p:ph type="sldNum" sz="quarter" idx="12"/>
          </p:nvPr>
        </p:nvSpPr>
        <p:spPr/>
        <p:txBody>
          <a:bodyPr/>
          <a:lstStyle/>
          <a:p>
            <a:fld id="{F34E2E91-160A-4333-8CAA-C70D565BEBC5}" type="slidenum">
              <a:rPr lang="ko-KR" altLang="en-US" smtClean="0"/>
              <a:pPr/>
              <a:t>‹#›</a:t>
            </a:fld>
            <a:endParaRPr lang="ko-KR"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fld id="{69B153E9-F1BD-4F0D-AD2E-5A4618B87A09}" type="datetimeFigureOut">
              <a:rPr lang="ko-KR" altLang="en-US" smtClean="0"/>
              <a:pPr/>
              <a:t>2009-12-01</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F34E2E91-160A-4333-8CAA-C70D565BEBC5}" type="slidenum">
              <a:rPr lang="ko-KR" altLang="en-US" smtClean="0"/>
              <a:pPr/>
              <a:t>‹#›</a:t>
            </a:fld>
            <a:endParaRPr lang="ko-KR"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fld id="{69B153E9-F1BD-4F0D-AD2E-5A4618B87A09}" type="datetimeFigureOut">
              <a:rPr lang="ko-KR" altLang="en-US" smtClean="0"/>
              <a:pPr/>
              <a:t>2009-12-01</a:t>
            </a:fld>
            <a:endParaRPr lang="ko-KR" altLang="en-US"/>
          </a:p>
        </p:txBody>
      </p:sp>
      <p:sp>
        <p:nvSpPr>
          <p:cNvPr id="3" name="바닥글 개체 틀 2"/>
          <p:cNvSpPr>
            <a:spLocks noGrp="1"/>
          </p:cNvSpPr>
          <p:nvPr>
            <p:ph type="ftr" sz="quarter" idx="11"/>
          </p:nvPr>
        </p:nvSpPr>
        <p:spPr/>
        <p:txBody>
          <a:bodyPr/>
          <a:lstStyle/>
          <a:p>
            <a:endParaRPr lang="ko-KR" altLang="en-US"/>
          </a:p>
        </p:txBody>
      </p:sp>
      <p:sp>
        <p:nvSpPr>
          <p:cNvPr id="4" name="슬라이드 번호 개체 틀 3"/>
          <p:cNvSpPr>
            <a:spLocks noGrp="1"/>
          </p:cNvSpPr>
          <p:nvPr>
            <p:ph type="sldNum" sz="quarter" idx="12"/>
          </p:nvPr>
        </p:nvSpPr>
        <p:spPr/>
        <p:txBody>
          <a:bodyPr/>
          <a:lstStyle/>
          <a:p>
            <a:fld id="{F34E2E91-160A-4333-8CAA-C70D565BEBC5}" type="slidenum">
              <a:rPr lang="ko-KR" altLang="en-US" smtClean="0"/>
              <a:pPr/>
              <a:t>‹#›</a:t>
            </a:fld>
            <a:endParaRPr lang="ko-KR"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69B153E9-F1BD-4F0D-AD2E-5A4618B87A09}" type="datetimeFigureOut">
              <a:rPr lang="ko-KR" altLang="en-US" smtClean="0"/>
              <a:pPr/>
              <a:t>2009-12-01</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F34E2E91-160A-4333-8CAA-C70D565BEBC5}" type="slidenum">
              <a:rPr lang="ko-KR" altLang="en-US" smtClean="0"/>
              <a:pPr/>
              <a:t>‹#›</a:t>
            </a:fld>
            <a:endParaRPr lang="ko-KR"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69B153E9-F1BD-4F0D-AD2E-5A4618B87A09}" type="datetimeFigureOut">
              <a:rPr lang="ko-KR" altLang="en-US" smtClean="0"/>
              <a:pPr/>
              <a:t>2009-12-01</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F34E2E91-160A-4333-8CAA-C70D565BEBC5}" type="slidenum">
              <a:rPr lang="ko-KR" altLang="en-US" smtClean="0"/>
              <a:pPr/>
              <a:t>‹#›</a:t>
            </a:fld>
            <a:endParaRPr lang="ko-KR"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B153E9-F1BD-4F0D-AD2E-5A4618B87A09}" type="datetimeFigureOut">
              <a:rPr lang="ko-KR" altLang="en-US" smtClean="0"/>
              <a:pPr/>
              <a:t>2009-12-01</a:t>
            </a:fld>
            <a:endParaRPr lang="ko-KR" altLang="en-US"/>
          </a:p>
        </p:txBody>
      </p:sp>
      <p:sp>
        <p:nvSpPr>
          <p:cNvPr id="5" name="바닥글 개체 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슬라이드 번호 개체 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4E2E91-160A-4333-8CAA-C70D565BEBC5}" type="slidenum">
              <a:rPr lang="ko-KR" altLang="en-US" smtClean="0"/>
              <a:pPr/>
              <a:t>‹#›</a:t>
            </a:fld>
            <a:endParaRPr lang="ko-KR"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1"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571481"/>
            <a:ext cx="7772400" cy="5929354"/>
          </a:xfrm>
        </p:spPr>
        <p:txBody>
          <a:bodyPr>
            <a:normAutofit/>
          </a:bodyPr>
          <a:lstStyle/>
          <a:p>
            <a:pPr algn="r"/>
            <a:r>
              <a:rPr lang="ko-KR" altLang="en-US" sz="4000" b="1" dirty="0" smtClean="0"/>
              <a:t>중독무기물에 대하여 논하시오</a:t>
            </a:r>
            <a:r>
              <a:rPr lang="en-US" altLang="ko-KR" sz="4000" b="1" dirty="0" smtClean="0"/>
              <a:t>.</a:t>
            </a:r>
            <a:r>
              <a:rPr lang="en-US" altLang="ko-KR" b="1" dirty="0" smtClean="0"/>
              <a:t/>
            </a:r>
            <a:br>
              <a:rPr lang="en-US" altLang="ko-KR" b="1" dirty="0" smtClean="0"/>
            </a:br>
            <a:r>
              <a:rPr lang="en-US" altLang="ko-KR" sz="4000" dirty="0" smtClean="0"/>
              <a:t/>
            </a:r>
            <a:br>
              <a:rPr lang="en-US" altLang="ko-KR" sz="4000" dirty="0" smtClean="0"/>
            </a:br>
            <a:r>
              <a:rPr lang="ko-KR" altLang="en-US" sz="4000" b="1" dirty="0" smtClean="0"/>
              <a:t>동물자원학과 </a:t>
            </a:r>
            <a:r>
              <a:rPr lang="en-US" altLang="ko-KR" sz="4000" b="1" dirty="0" smtClean="0"/>
              <a:t/>
            </a:r>
            <a:br>
              <a:rPr lang="en-US" altLang="ko-KR" sz="4000" b="1" dirty="0" smtClean="0"/>
            </a:br>
            <a:r>
              <a:rPr lang="en-US" altLang="ko-KR" sz="4000" b="1" dirty="0" smtClean="0"/>
              <a:t>20639816</a:t>
            </a:r>
            <a:br>
              <a:rPr lang="en-US" altLang="ko-KR" sz="4000" b="1" dirty="0" smtClean="0"/>
            </a:br>
            <a:r>
              <a:rPr lang="ko-KR" altLang="en-US" sz="4000" b="1" dirty="0" smtClean="0"/>
              <a:t>김상</a:t>
            </a:r>
            <a:r>
              <a:rPr lang="ko-KR" altLang="en-US" sz="4000" b="1" dirty="0" smtClean="0"/>
              <a:t>훈</a:t>
            </a:r>
            <a:endParaRPr lang="ko-KR" altLang="en-US" sz="36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6083320"/>
          </a:xfrm>
        </p:spPr>
        <p:txBody>
          <a:bodyPr>
            <a:normAutofit/>
          </a:bodyPr>
          <a:lstStyle/>
          <a:p>
            <a:pPr algn="l"/>
            <a:r>
              <a:rPr lang="ko-KR" altLang="en-US" sz="3600" b="1" dirty="0" err="1" smtClean="0"/>
              <a:t>인중독</a:t>
            </a:r>
            <a:r>
              <a:rPr lang="en-US" altLang="ko-KR" sz="3600" b="1" dirty="0" smtClean="0"/>
              <a:t>(Phosphorus Poisoning)</a:t>
            </a:r>
            <a:r>
              <a:rPr lang="ko-KR" altLang="en-US" sz="2000" dirty="0"/>
              <a:t/>
            </a:r>
            <a:br>
              <a:rPr lang="ko-KR" altLang="en-US" sz="2000" dirty="0"/>
            </a:br>
            <a:r>
              <a:rPr lang="en-US" altLang="ko-KR" sz="2000" dirty="0" smtClean="0"/>
              <a:t/>
            </a:r>
            <a:br>
              <a:rPr lang="en-US" altLang="ko-KR" sz="2000" dirty="0" smtClean="0"/>
            </a:br>
            <a:r>
              <a:rPr lang="en-US" altLang="ko-KR" sz="2000" dirty="0" smtClean="0"/>
              <a:t/>
            </a:r>
            <a:br>
              <a:rPr lang="en-US" altLang="ko-KR" sz="2000" dirty="0" smtClean="0"/>
            </a:br>
            <a:r>
              <a:rPr lang="en-US" altLang="ko-KR" sz="2000" dirty="0" smtClean="0"/>
              <a:t>• </a:t>
            </a:r>
            <a:r>
              <a:rPr lang="ko-KR" altLang="en-US" sz="2000" dirty="0" smtClean="0"/>
              <a:t>위장염과 </a:t>
            </a:r>
            <a:r>
              <a:rPr lang="ko-KR" altLang="en-US" sz="2000" dirty="0" err="1"/>
              <a:t>간기능부전</a:t>
            </a:r>
            <a:r>
              <a:rPr lang="ko-KR" altLang="en-US" sz="2000" dirty="0"/>
              <a:t> 유발 </a:t>
            </a:r>
            <a:br>
              <a:rPr lang="ko-KR" altLang="en-US" sz="2000" dirty="0"/>
            </a:br>
            <a:r>
              <a:rPr lang="en-US" altLang="ko-KR" sz="2000" dirty="0" smtClean="0"/>
              <a:t/>
            </a:r>
            <a:br>
              <a:rPr lang="en-US" altLang="ko-KR" sz="2000" dirty="0" smtClean="0"/>
            </a:br>
            <a:r>
              <a:rPr lang="en-US" altLang="ko-KR" sz="2000" dirty="0" smtClean="0"/>
              <a:t>• </a:t>
            </a:r>
            <a:r>
              <a:rPr lang="ko-KR" altLang="en-US" sz="2000" dirty="0" smtClean="0"/>
              <a:t>위장염</a:t>
            </a:r>
            <a:r>
              <a:rPr lang="en-US" altLang="ko-KR" sz="2000" dirty="0"/>
              <a:t>: </a:t>
            </a:r>
            <a:r>
              <a:rPr lang="ko-KR" altLang="en-US" sz="2000" dirty="0"/>
              <a:t>돼지에서 심한 구토가 있고 </a:t>
            </a:r>
            <a:r>
              <a:rPr lang="ko-KR" altLang="en-US" sz="2000" dirty="0" err="1"/>
              <a:t>토물은</a:t>
            </a:r>
            <a:r>
              <a:rPr lang="ko-KR" altLang="en-US" sz="2000" dirty="0"/>
              <a:t> </a:t>
            </a:r>
            <a:r>
              <a:rPr lang="ko-KR" altLang="en-US" sz="2000" dirty="0" err="1"/>
              <a:t>발광성이고</a:t>
            </a:r>
            <a:r>
              <a:rPr lang="ko-KR" altLang="en-US" sz="2000" dirty="0"/>
              <a:t> 마늘 냄새 </a:t>
            </a:r>
            <a:br>
              <a:rPr lang="ko-KR" altLang="en-US" sz="2000" dirty="0"/>
            </a:br>
            <a:r>
              <a:rPr lang="en-US" altLang="ko-KR" sz="2000" dirty="0" smtClean="0"/>
              <a:t/>
            </a:r>
            <a:br>
              <a:rPr lang="en-US" altLang="ko-KR" sz="2000" dirty="0" smtClean="0"/>
            </a:br>
            <a:r>
              <a:rPr lang="en-US" altLang="ko-KR" sz="2000" dirty="0" smtClean="0"/>
              <a:t>•</a:t>
            </a:r>
            <a:r>
              <a:rPr lang="ko-KR" altLang="en-US" sz="2000" dirty="0" smtClean="0"/>
              <a:t> </a:t>
            </a:r>
            <a:r>
              <a:rPr lang="ko-KR" altLang="en-US" sz="2000" dirty="0"/>
              <a:t>간</a:t>
            </a:r>
            <a:r>
              <a:rPr lang="en-US" altLang="ko-KR" sz="2000" dirty="0"/>
              <a:t>, </a:t>
            </a:r>
            <a:r>
              <a:rPr lang="ko-KR" altLang="en-US" sz="2000" dirty="0"/>
              <a:t>신기능부전</a:t>
            </a:r>
            <a:r>
              <a:rPr lang="en-US" altLang="ko-KR" sz="2000" dirty="0"/>
              <a:t>(</a:t>
            </a:r>
            <a:r>
              <a:rPr lang="ko-KR" altLang="en-US" sz="2000" dirty="0"/>
              <a:t>황달</a:t>
            </a:r>
            <a:r>
              <a:rPr lang="en-US" altLang="ko-KR" sz="2000" dirty="0"/>
              <a:t>, </a:t>
            </a:r>
            <a:r>
              <a:rPr lang="ko-KR" altLang="en-US" sz="2000" dirty="0"/>
              <a:t>쇠약</a:t>
            </a:r>
            <a:r>
              <a:rPr lang="en-US" altLang="ko-KR" sz="2000" dirty="0"/>
              <a:t>, </a:t>
            </a:r>
            <a:r>
              <a:rPr lang="ko-KR" altLang="en-US" sz="2000" dirty="0" err="1"/>
              <a:t>다뇨</a:t>
            </a:r>
            <a:r>
              <a:rPr lang="en-US" altLang="ko-KR" sz="2000" dirty="0"/>
              <a:t>, </a:t>
            </a:r>
            <a:r>
              <a:rPr lang="ko-KR" altLang="en-US" sz="2000" dirty="0"/>
              <a:t>혈뇨</a:t>
            </a:r>
            <a:r>
              <a:rPr lang="en-US" altLang="ko-KR" sz="2000" dirty="0"/>
              <a:t>) </a:t>
            </a:r>
            <a:r>
              <a:rPr lang="ko-KR" altLang="en-US" sz="2000" dirty="0"/>
              <a:t/>
            </a:r>
            <a:br>
              <a:rPr lang="ko-KR" altLang="en-US" sz="2000" dirty="0"/>
            </a:br>
            <a:r>
              <a:rPr lang="en-US" altLang="ko-KR" sz="2000" dirty="0" smtClean="0"/>
              <a:t/>
            </a:r>
            <a:br>
              <a:rPr lang="en-US" altLang="ko-KR" sz="2000" dirty="0" smtClean="0"/>
            </a:br>
            <a:r>
              <a:rPr lang="en-US" altLang="ko-KR" sz="2000" dirty="0" smtClean="0"/>
              <a:t>•</a:t>
            </a:r>
            <a:r>
              <a:rPr lang="ko-KR" altLang="en-US" sz="2000" dirty="0" smtClean="0"/>
              <a:t> </a:t>
            </a:r>
            <a:r>
              <a:rPr lang="ko-KR" altLang="en-US" sz="2000" dirty="0" err="1"/>
              <a:t>토제</a:t>
            </a:r>
            <a:r>
              <a:rPr lang="ko-KR" altLang="en-US" sz="2000" dirty="0"/>
              <a:t> 및 하제 즉시 투여</a:t>
            </a:r>
            <a:r>
              <a:rPr lang="en-US" altLang="ko-KR" sz="2000" dirty="0"/>
              <a:t>( copper </a:t>
            </a:r>
            <a:r>
              <a:rPr lang="en-US" altLang="ko-KR" sz="2000" dirty="0" err="1"/>
              <a:t>sulphate</a:t>
            </a:r>
            <a:r>
              <a:rPr lang="en-US" altLang="ko-KR" sz="2000" dirty="0"/>
              <a:t>, pot. permanganate, </a:t>
            </a:r>
            <a:r>
              <a:rPr lang="en-US" altLang="ko-KR" sz="2000" dirty="0" smtClean="0"/>
              <a:t/>
            </a:r>
            <a:br>
              <a:rPr lang="en-US" altLang="ko-KR" sz="2000" dirty="0" smtClean="0"/>
            </a:br>
            <a:r>
              <a:rPr lang="en-US" altLang="ko-KR" sz="2000" dirty="0"/>
              <a:t> </a:t>
            </a:r>
            <a:r>
              <a:rPr lang="en-US" altLang="ko-KR" sz="2000" dirty="0" smtClean="0"/>
              <a:t>  </a:t>
            </a:r>
            <a:r>
              <a:rPr lang="ko-KR" altLang="en-US" sz="2000" dirty="0" smtClean="0"/>
              <a:t>활성탄</a:t>
            </a:r>
            <a:r>
              <a:rPr lang="en-US" altLang="ko-KR" sz="2000" dirty="0"/>
              <a:t>) </a:t>
            </a:r>
            <a:r>
              <a:rPr lang="ko-KR" altLang="en-US" sz="2000" dirty="0"/>
              <a:t/>
            </a:r>
            <a:br>
              <a:rPr lang="ko-KR" altLang="en-US" sz="2000" dirty="0"/>
            </a:br>
            <a:r>
              <a:rPr lang="en-US" altLang="ko-KR" sz="2000" dirty="0" smtClean="0"/>
              <a:t/>
            </a:r>
            <a:br>
              <a:rPr lang="en-US" altLang="ko-KR" sz="2000" dirty="0" smtClean="0"/>
            </a:br>
            <a:r>
              <a:rPr lang="en-US" altLang="ko-KR" sz="2000" dirty="0" smtClean="0"/>
              <a:t>•</a:t>
            </a:r>
            <a:r>
              <a:rPr lang="ko-KR" altLang="en-US" sz="2000" dirty="0" smtClean="0"/>
              <a:t> </a:t>
            </a:r>
            <a:r>
              <a:rPr lang="ko-KR" altLang="en-US" sz="2000" dirty="0"/>
              <a:t>금기</a:t>
            </a:r>
            <a:r>
              <a:rPr lang="en-US" altLang="ko-KR" sz="2000" dirty="0"/>
              <a:t>: </a:t>
            </a:r>
            <a:r>
              <a:rPr lang="ko-KR" altLang="en-US" sz="2000" dirty="0"/>
              <a:t>유제</a:t>
            </a:r>
            <a:r>
              <a:rPr lang="en-US" altLang="ko-KR" sz="2000" dirty="0"/>
              <a:t>(</a:t>
            </a:r>
            <a:r>
              <a:rPr lang="ko-KR" altLang="en-US" sz="2000" dirty="0"/>
              <a:t>인의 흡수 조장</a:t>
            </a:r>
            <a:r>
              <a:rPr lang="en-US" altLang="ko-KR" sz="2000" dirty="0"/>
              <a:t>) </a:t>
            </a:r>
            <a:r>
              <a:rPr lang="ko-KR" altLang="en-US" sz="2000" dirty="0"/>
              <a:t/>
            </a:r>
            <a:br>
              <a:rPr lang="ko-KR" altLang="en-US" sz="2000" dirty="0"/>
            </a:br>
            <a:endParaRPr lang="ko-KR" altLang="en-US" sz="20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6011882"/>
          </a:xfrm>
        </p:spPr>
        <p:txBody>
          <a:bodyPr>
            <a:normAutofit fontScale="90000"/>
          </a:bodyPr>
          <a:lstStyle/>
          <a:p>
            <a:pPr algn="l"/>
            <a:r>
              <a:rPr lang="ko-KR" altLang="en-US" sz="3100" b="1" dirty="0"/>
              <a:t>비소 중독 </a:t>
            </a:r>
            <a:r>
              <a:rPr lang="en-US" altLang="ko-KR" sz="3100" b="1" dirty="0" smtClean="0"/>
              <a:t>(Arsenic Poisoning)</a:t>
            </a:r>
            <a:r>
              <a:rPr lang="ko-KR" altLang="en-US" sz="3100" dirty="0"/>
              <a:t/>
            </a:r>
            <a:br>
              <a:rPr lang="ko-KR" altLang="en-US" sz="3100" dirty="0"/>
            </a:br>
            <a:r>
              <a:rPr lang="en-US" altLang="ko-KR" sz="3100" dirty="0" smtClean="0"/>
              <a:t/>
            </a:r>
            <a:br>
              <a:rPr lang="en-US" altLang="ko-KR" sz="3100" dirty="0" smtClean="0"/>
            </a:br>
            <a:r>
              <a:rPr lang="en-US" altLang="ko-KR" sz="1800" dirty="0" smtClean="0"/>
              <a:t>1</a:t>
            </a:r>
            <a:r>
              <a:rPr lang="en-US" altLang="ko-KR" sz="1800" dirty="0"/>
              <a:t>) </a:t>
            </a:r>
            <a:r>
              <a:rPr lang="ko-KR" altLang="en-US" sz="1800" dirty="0"/>
              <a:t>원인 </a:t>
            </a:r>
            <a:r>
              <a:rPr lang="en-US" altLang="ko-KR" sz="1800" dirty="0"/>
              <a:t>: </a:t>
            </a:r>
            <a:r>
              <a:rPr lang="ko-KR" altLang="en-US" sz="1800" dirty="0"/>
              <a:t>경구섭취</a:t>
            </a:r>
            <a:r>
              <a:rPr lang="en-US" altLang="ko-KR" sz="1800" dirty="0"/>
              <a:t>, </a:t>
            </a:r>
            <a:r>
              <a:rPr lang="ko-KR" altLang="en-US" sz="1800" dirty="0" err="1"/>
              <a:t>경피흡수</a:t>
            </a:r>
            <a:r>
              <a:rPr lang="ko-KR" altLang="en-US" sz="1800" dirty="0"/>
              <a:t> 시 중독 </a:t>
            </a:r>
            <a:br>
              <a:rPr lang="ko-KR" altLang="en-US" sz="1800" dirty="0"/>
            </a:br>
            <a:r>
              <a:rPr lang="en-US" altLang="ko-KR" sz="1800" dirty="0" smtClean="0"/>
              <a:t>2</a:t>
            </a:r>
            <a:r>
              <a:rPr lang="en-US" altLang="ko-KR" sz="1800" dirty="0"/>
              <a:t>) </a:t>
            </a:r>
            <a:r>
              <a:rPr lang="ko-KR" altLang="en-US" sz="1800" dirty="0"/>
              <a:t>역학 </a:t>
            </a:r>
            <a:r>
              <a:rPr lang="en-US" altLang="ko-KR" sz="1800" dirty="0"/>
              <a:t>: </a:t>
            </a:r>
            <a:r>
              <a:rPr lang="ko-KR" altLang="en-US" sz="1800" dirty="0" err="1"/>
              <a:t>폐사율</a:t>
            </a:r>
            <a:r>
              <a:rPr lang="ko-KR" altLang="en-US" sz="1800" dirty="0"/>
              <a:t> </a:t>
            </a:r>
            <a:r>
              <a:rPr lang="en-US" altLang="ko-KR" sz="1800" dirty="0"/>
              <a:t>100% </a:t>
            </a:r>
            <a:br>
              <a:rPr lang="en-US" altLang="ko-KR" sz="1800" dirty="0"/>
            </a:br>
            <a:r>
              <a:rPr lang="en-US" altLang="ko-KR" sz="1800" dirty="0" smtClean="0"/>
              <a:t>• </a:t>
            </a:r>
            <a:r>
              <a:rPr lang="ko-KR" altLang="en-US" sz="1800" dirty="0" err="1" smtClean="0"/>
              <a:t>비소원</a:t>
            </a:r>
            <a:r>
              <a:rPr lang="en-US" altLang="ko-KR" sz="1800" dirty="0"/>
              <a:t>- </a:t>
            </a:r>
            <a:r>
              <a:rPr lang="ko-KR" altLang="en-US" sz="1800" dirty="0"/>
              <a:t>치료용 </a:t>
            </a:r>
            <a:r>
              <a:rPr lang="ko-KR" altLang="en-US" sz="1800" dirty="0" err="1"/>
              <a:t>비소제</a:t>
            </a:r>
            <a:r>
              <a:rPr lang="ko-KR" altLang="en-US" sz="1800" dirty="0"/>
              <a:t> 과량 투여</a:t>
            </a:r>
            <a:r>
              <a:rPr lang="en-US" altLang="ko-KR" sz="1800" dirty="0"/>
              <a:t>(</a:t>
            </a:r>
            <a:r>
              <a:rPr lang="ko-KR" altLang="en-US" sz="1800" dirty="0"/>
              <a:t>구충제</a:t>
            </a:r>
            <a:r>
              <a:rPr lang="en-US" altLang="ko-KR" sz="1800" dirty="0"/>
              <a:t>, </a:t>
            </a:r>
            <a:r>
              <a:rPr lang="ko-KR" altLang="en-US" sz="1800" dirty="0" err="1"/>
              <a:t>적리치료제</a:t>
            </a:r>
            <a:r>
              <a:rPr lang="en-US" altLang="ko-KR" sz="1800" dirty="0"/>
              <a:t>, Se</a:t>
            </a:r>
            <a:r>
              <a:rPr lang="ko-KR" altLang="en-US" sz="1800" dirty="0"/>
              <a:t>중독 해독제</a:t>
            </a:r>
            <a:r>
              <a:rPr lang="en-US" altLang="ko-KR" sz="1800" dirty="0"/>
              <a:t>), </a:t>
            </a:r>
            <a:r>
              <a:rPr lang="ko-KR" altLang="en-US" sz="1800" dirty="0"/>
              <a:t>제초제</a:t>
            </a:r>
            <a:r>
              <a:rPr lang="en-US" altLang="ko-KR" sz="1800" dirty="0"/>
              <a:t>, </a:t>
            </a:r>
            <a:r>
              <a:rPr lang="en-US" altLang="ko-KR" sz="1800" dirty="0" smtClean="0"/>
              <a:t/>
            </a:r>
            <a:br>
              <a:rPr lang="en-US" altLang="ko-KR" sz="1800" dirty="0" smtClean="0"/>
            </a:br>
            <a:r>
              <a:rPr lang="en-US" altLang="ko-KR" sz="1800" dirty="0"/>
              <a:t> </a:t>
            </a:r>
            <a:r>
              <a:rPr lang="en-US" altLang="ko-KR" sz="1800" dirty="0" smtClean="0"/>
              <a:t>            </a:t>
            </a:r>
            <a:r>
              <a:rPr lang="ko-KR" altLang="en-US" sz="1800" dirty="0" smtClean="0"/>
              <a:t>살충제</a:t>
            </a:r>
            <a:r>
              <a:rPr lang="en-US" altLang="ko-KR" sz="1800" dirty="0"/>
              <a:t>, </a:t>
            </a:r>
            <a:r>
              <a:rPr lang="ko-KR" altLang="en-US" sz="1800" dirty="0" err="1" smtClean="0"/>
              <a:t>외부기생충약</a:t>
            </a:r>
            <a:r>
              <a:rPr lang="en-US" altLang="ko-KR" sz="1800" dirty="0"/>
              <a:t>. </a:t>
            </a:r>
            <a:br>
              <a:rPr lang="en-US" altLang="ko-KR" sz="1800" dirty="0"/>
            </a:br>
            <a:r>
              <a:rPr lang="en-US" altLang="ko-KR" sz="1800" dirty="0"/>
              <a:t>3) </a:t>
            </a:r>
            <a:r>
              <a:rPr lang="ko-KR" altLang="en-US" sz="1800" dirty="0" err="1"/>
              <a:t>기병론</a:t>
            </a:r>
            <a:r>
              <a:rPr lang="ko-KR" altLang="en-US" sz="1800" dirty="0"/>
              <a:t> </a:t>
            </a:r>
            <a:r>
              <a:rPr lang="en-US" altLang="ko-KR" sz="1800" dirty="0"/>
              <a:t>: </a:t>
            </a:r>
            <a:r>
              <a:rPr lang="ko-KR" altLang="en-US" sz="1800" dirty="0" err="1"/>
              <a:t>전신조직독</a:t>
            </a:r>
            <a:r>
              <a:rPr lang="en-US" altLang="ko-KR" sz="1800" dirty="0"/>
              <a:t>, </a:t>
            </a:r>
            <a:r>
              <a:rPr lang="ko-KR" altLang="en-US" sz="1800" dirty="0"/>
              <a:t>조직효소중의 </a:t>
            </a:r>
            <a:r>
              <a:rPr lang="en-US" altLang="ko-KR" sz="1800" dirty="0"/>
              <a:t>-SH(</a:t>
            </a:r>
            <a:r>
              <a:rPr lang="en-US" altLang="ko-KR" sz="1800" dirty="0" err="1"/>
              <a:t>thiol</a:t>
            </a:r>
            <a:r>
              <a:rPr lang="en-US" altLang="ko-KR" sz="1800" dirty="0"/>
              <a:t>)</a:t>
            </a:r>
            <a:r>
              <a:rPr lang="ko-KR" altLang="en-US" sz="1800" dirty="0"/>
              <a:t>기와 결합하여 불활성화함으로써 </a:t>
            </a:r>
            <a:r>
              <a:rPr lang="en-US" altLang="ko-KR" sz="1800" dirty="0" smtClean="0"/>
              <a:t/>
            </a:r>
            <a:br>
              <a:rPr lang="en-US" altLang="ko-KR" sz="1800" dirty="0" smtClean="0"/>
            </a:br>
            <a:r>
              <a:rPr lang="en-US" altLang="ko-KR" sz="1800" dirty="0"/>
              <a:t> </a:t>
            </a:r>
            <a:r>
              <a:rPr lang="en-US" altLang="ko-KR" sz="1800" dirty="0" smtClean="0"/>
              <a:t>             </a:t>
            </a:r>
            <a:r>
              <a:rPr lang="ko-KR" altLang="en-US" sz="1800" dirty="0" err="1" smtClean="0"/>
              <a:t>독성발</a:t>
            </a:r>
            <a:r>
              <a:rPr lang="ko-KR" altLang="en-US" sz="1800" dirty="0" smtClean="0"/>
              <a:t> </a:t>
            </a:r>
            <a:r>
              <a:rPr lang="ko-KR" altLang="en-US" sz="1800" dirty="0"/>
              <a:t>현</a:t>
            </a:r>
            <a:r>
              <a:rPr lang="en-US" altLang="ko-KR" sz="1800" dirty="0"/>
              <a:t>, </a:t>
            </a:r>
            <a:r>
              <a:rPr lang="ko-KR" altLang="en-US" sz="1800" dirty="0"/>
              <a:t>신경조직에 친화성 </a:t>
            </a:r>
            <a:br>
              <a:rPr lang="ko-KR" altLang="en-US" sz="1800" dirty="0"/>
            </a:br>
            <a:r>
              <a:rPr lang="en-US" altLang="ko-KR" sz="1800" dirty="0"/>
              <a:t>4) </a:t>
            </a:r>
            <a:r>
              <a:rPr lang="ko-KR" altLang="en-US" sz="1800" dirty="0"/>
              <a:t>증상 </a:t>
            </a:r>
            <a:br>
              <a:rPr lang="ko-KR" altLang="en-US" sz="1800" dirty="0"/>
            </a:br>
            <a:r>
              <a:rPr lang="ko-KR" altLang="en-US" sz="1800" dirty="0"/>
              <a:t>① </a:t>
            </a:r>
            <a:r>
              <a:rPr lang="ko-KR" altLang="en-US" sz="1800" dirty="0" err="1"/>
              <a:t>급성시</a:t>
            </a:r>
            <a:r>
              <a:rPr lang="ko-KR" altLang="en-US" sz="1800" dirty="0"/>
              <a:t> </a:t>
            </a:r>
            <a:r>
              <a:rPr lang="en-US" altLang="ko-KR" sz="1800" dirty="0"/>
              <a:t>: </a:t>
            </a:r>
            <a:r>
              <a:rPr lang="ko-KR" altLang="en-US" sz="1800" dirty="0"/>
              <a:t>무기비소로 인한 심한 위장염 → 제</a:t>
            </a:r>
            <a:r>
              <a:rPr lang="en-US" altLang="ko-KR" sz="1800" dirty="0"/>
              <a:t>1</a:t>
            </a:r>
            <a:r>
              <a:rPr lang="ko-KR" altLang="en-US" sz="1800" dirty="0"/>
              <a:t>위 </a:t>
            </a:r>
            <a:r>
              <a:rPr lang="ko-KR" altLang="en-US" sz="1800" dirty="0" err="1"/>
              <a:t>이완증</a:t>
            </a:r>
            <a:r>
              <a:rPr lang="ko-KR" altLang="en-US" sz="1800" dirty="0"/>
              <a:t> → </a:t>
            </a:r>
            <a:r>
              <a:rPr lang="ko-KR" altLang="en-US" sz="1800" dirty="0" err="1"/>
              <a:t>악취성</a:t>
            </a:r>
            <a:r>
              <a:rPr lang="ko-KR" altLang="en-US" sz="1800" dirty="0"/>
              <a:t> 설사</a:t>
            </a:r>
            <a:r>
              <a:rPr lang="en-US" altLang="ko-KR" sz="1800" dirty="0"/>
              <a:t>, </a:t>
            </a:r>
            <a:r>
              <a:rPr lang="ko-KR" altLang="en-US" sz="1800" dirty="0"/>
              <a:t>심한 복통</a:t>
            </a:r>
            <a:r>
              <a:rPr lang="en-US" altLang="ko-KR" sz="1800" dirty="0"/>
              <a:t>, </a:t>
            </a:r>
            <a:r>
              <a:rPr lang="en-US" altLang="ko-KR" sz="1800" dirty="0" smtClean="0"/>
              <a:t/>
            </a:r>
            <a:br>
              <a:rPr lang="en-US" altLang="ko-KR" sz="1800" dirty="0" smtClean="0"/>
            </a:br>
            <a:r>
              <a:rPr lang="en-US" altLang="ko-KR" sz="1800" dirty="0"/>
              <a:t> </a:t>
            </a:r>
            <a:r>
              <a:rPr lang="en-US" altLang="ko-KR" sz="1800" dirty="0" smtClean="0"/>
              <a:t>              </a:t>
            </a:r>
            <a:r>
              <a:rPr lang="ko-KR" altLang="en-US" sz="1800" dirty="0" smtClean="0"/>
              <a:t>불안</a:t>
            </a:r>
            <a:r>
              <a:rPr lang="en-US" altLang="ko-KR" sz="1800" dirty="0"/>
              <a:t>, </a:t>
            </a:r>
            <a:r>
              <a:rPr lang="ko-KR" altLang="en-US" sz="1800" dirty="0"/>
              <a:t>신음</a:t>
            </a:r>
            <a:r>
              <a:rPr lang="en-US" altLang="ko-KR" sz="1800" dirty="0"/>
              <a:t>, </a:t>
            </a:r>
            <a:r>
              <a:rPr lang="ko-KR" altLang="en-US" sz="1800" dirty="0"/>
              <a:t>호흡수 증가</a:t>
            </a:r>
            <a:r>
              <a:rPr lang="en-US" altLang="ko-KR" sz="1800" dirty="0"/>
              <a:t>, </a:t>
            </a:r>
            <a:r>
              <a:rPr lang="ko-KR" altLang="en-US" sz="1800" dirty="0"/>
              <a:t>유연</a:t>
            </a:r>
            <a:r>
              <a:rPr lang="en-US" altLang="ko-KR" sz="1800" dirty="0"/>
              <a:t>, </a:t>
            </a:r>
            <a:r>
              <a:rPr lang="ko-KR" altLang="en-US" sz="1800" dirty="0"/>
              <a:t>이갈기</a:t>
            </a:r>
            <a:r>
              <a:rPr lang="en-US" altLang="ko-KR" sz="1800" dirty="0"/>
              <a:t>, </a:t>
            </a:r>
            <a:r>
              <a:rPr lang="ko-KR" altLang="en-US" sz="1800" dirty="0"/>
              <a:t>구토 </a:t>
            </a:r>
            <a:br>
              <a:rPr lang="ko-KR" altLang="en-US" sz="1800" dirty="0"/>
            </a:br>
            <a:r>
              <a:rPr lang="ko-KR" altLang="en-US" sz="1800" dirty="0"/>
              <a:t>② </a:t>
            </a:r>
            <a:r>
              <a:rPr lang="ko-KR" altLang="en-US" sz="1800" dirty="0" err="1"/>
              <a:t>만성시</a:t>
            </a:r>
            <a:r>
              <a:rPr lang="ko-KR" altLang="en-US" sz="1800" dirty="0"/>
              <a:t> </a:t>
            </a:r>
            <a:r>
              <a:rPr lang="en-US" altLang="ko-KR" sz="1800" dirty="0"/>
              <a:t>: </a:t>
            </a:r>
            <a:r>
              <a:rPr lang="ko-KR" altLang="en-US" sz="1800" dirty="0" err="1"/>
              <a:t>후구</a:t>
            </a:r>
            <a:r>
              <a:rPr lang="ko-KR" altLang="en-US" sz="1800" dirty="0"/>
              <a:t> 또는 사지 마비와 같은 신경증상</a:t>
            </a:r>
            <a:r>
              <a:rPr lang="en-US" altLang="ko-KR" sz="1800" dirty="0"/>
              <a:t>, </a:t>
            </a:r>
            <a:r>
              <a:rPr lang="ko-KR" altLang="en-US" sz="1800" dirty="0"/>
              <a:t>성장장애와 건조하고 </a:t>
            </a:r>
            <a:r>
              <a:rPr lang="ko-KR" altLang="en-US" sz="1800" dirty="0" err="1"/>
              <a:t>역립된</a:t>
            </a:r>
            <a:r>
              <a:rPr lang="ko-KR" altLang="en-US" sz="1800" dirty="0"/>
              <a:t> 피모 </a:t>
            </a:r>
            <a:br>
              <a:rPr lang="ko-KR" altLang="en-US" sz="1800" dirty="0"/>
            </a:br>
            <a:r>
              <a:rPr lang="ko-KR" altLang="en-US" sz="1800" dirty="0"/>
              <a:t>③ </a:t>
            </a:r>
            <a:r>
              <a:rPr lang="ko-KR" altLang="en-US" sz="1800" dirty="0" err="1"/>
              <a:t>경증후</a:t>
            </a:r>
            <a:r>
              <a:rPr lang="en-US" altLang="ko-KR" sz="1800" dirty="0"/>
              <a:t>(2-7</a:t>
            </a:r>
            <a:r>
              <a:rPr lang="ko-KR" altLang="en-US" sz="1800" dirty="0"/>
              <a:t>일 연장</a:t>
            </a:r>
            <a:r>
              <a:rPr lang="en-US" altLang="ko-KR" sz="1800" dirty="0"/>
              <a:t>) : </a:t>
            </a:r>
            <a:r>
              <a:rPr lang="ko-KR" altLang="en-US" sz="1800" dirty="0"/>
              <a:t>위장염</a:t>
            </a:r>
            <a:r>
              <a:rPr lang="en-US" altLang="ko-KR" sz="1800" dirty="0"/>
              <a:t>, </a:t>
            </a:r>
            <a:r>
              <a:rPr lang="ko-KR" altLang="en-US" sz="1800" dirty="0"/>
              <a:t>말초순환장애</a:t>
            </a:r>
            <a:r>
              <a:rPr lang="en-US" altLang="ko-KR" sz="1800" dirty="0"/>
              <a:t>, </a:t>
            </a:r>
            <a:r>
              <a:rPr lang="ko-KR" altLang="en-US" sz="1800" dirty="0"/>
              <a:t>신경증상 </a:t>
            </a:r>
            <a:br>
              <a:rPr lang="ko-KR" altLang="en-US" sz="1800" dirty="0"/>
            </a:br>
            <a:r>
              <a:rPr lang="ko-KR" altLang="en-US" sz="1800" dirty="0"/>
              <a:t>④ </a:t>
            </a:r>
            <a:r>
              <a:rPr lang="ko-KR" altLang="en-US" sz="1800" dirty="0" err="1"/>
              <a:t>부검시</a:t>
            </a:r>
            <a:r>
              <a:rPr lang="ko-KR" altLang="en-US" sz="1800" dirty="0"/>
              <a:t> </a:t>
            </a:r>
            <a:r>
              <a:rPr lang="en-US" altLang="ko-KR" sz="1800" dirty="0"/>
              <a:t>: </a:t>
            </a:r>
            <a:r>
              <a:rPr lang="ko-KR" altLang="en-US" sz="1800" dirty="0"/>
              <a:t>위</a:t>
            </a:r>
            <a:r>
              <a:rPr lang="en-US" altLang="ko-KR" sz="1800" dirty="0"/>
              <a:t>, </a:t>
            </a:r>
            <a:r>
              <a:rPr lang="ko-KR" altLang="en-US" sz="1800" dirty="0"/>
              <a:t>십이지장</a:t>
            </a:r>
            <a:r>
              <a:rPr lang="en-US" altLang="ko-KR" sz="1800" dirty="0"/>
              <a:t>, </a:t>
            </a:r>
            <a:r>
              <a:rPr lang="ko-KR" altLang="en-US" sz="1800" dirty="0" err="1"/>
              <a:t>맹장점막하에</a:t>
            </a:r>
            <a:r>
              <a:rPr lang="ko-KR" altLang="en-US" sz="1800" dirty="0"/>
              <a:t> 충혈</a:t>
            </a:r>
            <a:r>
              <a:rPr lang="en-US" altLang="ko-KR" sz="1800" dirty="0"/>
              <a:t>, </a:t>
            </a:r>
            <a:r>
              <a:rPr lang="ko-KR" altLang="en-US" sz="1800" dirty="0"/>
              <a:t>반상출혈 </a:t>
            </a:r>
            <a:br>
              <a:rPr lang="ko-KR" altLang="en-US" sz="1800" dirty="0"/>
            </a:br>
            <a:r>
              <a:rPr lang="en-US" altLang="ko-KR" sz="1800" dirty="0" smtClean="0"/>
              <a:t/>
            </a:r>
            <a:br>
              <a:rPr lang="en-US" altLang="ko-KR" sz="1800" dirty="0" smtClean="0"/>
            </a:br>
            <a:r>
              <a:rPr lang="en-US" altLang="ko-KR" sz="1800" dirty="0" smtClean="0"/>
              <a:t>5</a:t>
            </a:r>
            <a:r>
              <a:rPr lang="en-US" altLang="ko-KR" sz="1800" dirty="0"/>
              <a:t>) </a:t>
            </a:r>
            <a:r>
              <a:rPr lang="ko-KR" altLang="en-US" sz="1800" dirty="0"/>
              <a:t>진단 </a:t>
            </a:r>
            <a:br>
              <a:rPr lang="ko-KR" altLang="en-US" sz="1800" dirty="0"/>
            </a:br>
            <a:r>
              <a:rPr lang="en-US" altLang="ko-KR" sz="1800" dirty="0" smtClean="0"/>
              <a:t> • </a:t>
            </a:r>
            <a:r>
              <a:rPr lang="ko-KR" altLang="en-US" sz="1800" dirty="0" smtClean="0"/>
              <a:t>중금속의 </a:t>
            </a:r>
            <a:r>
              <a:rPr lang="ko-KR" altLang="en-US" sz="1800" dirty="0"/>
              <a:t>진단 </a:t>
            </a:r>
            <a:br>
              <a:rPr lang="ko-KR" altLang="en-US" sz="1800" dirty="0"/>
            </a:br>
            <a:r>
              <a:rPr lang="ko-KR" altLang="en-US" sz="1800" dirty="0" smtClean="0"/>
              <a:t>   </a:t>
            </a:r>
            <a:r>
              <a:rPr lang="en-US" altLang="ko-KR" sz="1800" dirty="0" err="1" smtClean="0"/>
              <a:t>Reinsch</a:t>
            </a:r>
            <a:r>
              <a:rPr lang="en-US" altLang="ko-KR" sz="1800" dirty="0" smtClean="0"/>
              <a:t> </a:t>
            </a:r>
            <a:r>
              <a:rPr lang="en-US" altLang="ko-KR" sz="1800" dirty="0"/>
              <a:t>test : </a:t>
            </a:r>
            <a:r>
              <a:rPr lang="ko-KR" altLang="en-US" sz="1800" dirty="0"/>
              <a:t>수은 → 은색 변화</a:t>
            </a:r>
            <a:r>
              <a:rPr lang="en-US" altLang="ko-KR" sz="1800" dirty="0"/>
              <a:t>. </a:t>
            </a:r>
            <a:r>
              <a:rPr lang="ko-KR" altLang="en-US" sz="1800" dirty="0"/>
              <a:t>비소</a:t>
            </a:r>
            <a:r>
              <a:rPr lang="en-US" altLang="ko-KR" sz="1800" dirty="0"/>
              <a:t>, </a:t>
            </a:r>
            <a:r>
              <a:rPr lang="ko-KR" altLang="en-US" sz="1800" dirty="0"/>
              <a:t>납 →흑색변화 </a:t>
            </a:r>
            <a:br>
              <a:rPr lang="ko-KR" altLang="en-US" sz="1800" dirty="0"/>
            </a:br>
            <a:r>
              <a:rPr lang="en-US" altLang="ko-KR" sz="1800" dirty="0" smtClean="0"/>
              <a:t/>
            </a:r>
            <a:br>
              <a:rPr lang="en-US" altLang="ko-KR" sz="1800" dirty="0" smtClean="0"/>
            </a:br>
            <a:r>
              <a:rPr lang="en-US" altLang="ko-KR" sz="1800" dirty="0" smtClean="0"/>
              <a:t>6</a:t>
            </a:r>
            <a:r>
              <a:rPr lang="en-US" altLang="ko-KR" sz="1800" dirty="0"/>
              <a:t>) </a:t>
            </a:r>
            <a:r>
              <a:rPr lang="ko-KR" altLang="en-US" sz="1800" dirty="0"/>
              <a:t>치료 </a:t>
            </a:r>
            <a:br>
              <a:rPr lang="ko-KR" altLang="en-US" sz="1800" dirty="0"/>
            </a:br>
            <a:r>
              <a:rPr lang="en-US" altLang="ko-KR" sz="1800" dirty="0" smtClean="0"/>
              <a:t>•</a:t>
            </a:r>
            <a:r>
              <a:rPr lang="ko-KR" altLang="en-US" sz="1800" dirty="0" smtClean="0"/>
              <a:t> </a:t>
            </a:r>
            <a:r>
              <a:rPr lang="ko-KR" altLang="en-US" sz="1800" dirty="0"/>
              <a:t>장의 비소</a:t>
            </a:r>
            <a:r>
              <a:rPr lang="en-US" altLang="ko-KR" sz="1800" dirty="0"/>
              <a:t>- </a:t>
            </a:r>
            <a:r>
              <a:rPr lang="ko-KR" altLang="en-US" sz="1800" dirty="0"/>
              <a:t>유성 </a:t>
            </a:r>
            <a:r>
              <a:rPr lang="ko-KR" altLang="en-US" sz="1800" dirty="0" err="1"/>
              <a:t>점활제</a:t>
            </a:r>
            <a:r>
              <a:rPr lang="ko-KR" altLang="en-US" sz="1800" dirty="0"/>
              <a:t> </a:t>
            </a:r>
            <a:br>
              <a:rPr lang="ko-KR" altLang="en-US" sz="1800" dirty="0"/>
            </a:br>
            <a:r>
              <a:rPr lang="en-US" altLang="ko-KR" sz="1800" dirty="0" smtClean="0"/>
              <a:t>• </a:t>
            </a:r>
            <a:r>
              <a:rPr lang="ko-KR" altLang="en-US" sz="1800" dirty="0" smtClean="0"/>
              <a:t>장내 </a:t>
            </a:r>
            <a:r>
              <a:rPr lang="ko-KR" altLang="en-US" sz="1800" dirty="0"/>
              <a:t>비소침전</a:t>
            </a:r>
            <a:r>
              <a:rPr lang="en-US" altLang="ko-KR" sz="1800" dirty="0"/>
              <a:t>- </a:t>
            </a:r>
            <a:r>
              <a:rPr lang="ko-KR" altLang="en-US" sz="1800" dirty="0"/>
              <a:t>수산화 </a:t>
            </a:r>
            <a:r>
              <a:rPr lang="ko-KR" altLang="en-US" sz="1800" dirty="0" err="1"/>
              <a:t>제이철</a:t>
            </a:r>
            <a:r>
              <a:rPr lang="ko-KR" altLang="en-US" sz="1800" dirty="0"/>
              <a:t> </a:t>
            </a:r>
            <a:br>
              <a:rPr lang="ko-KR" altLang="en-US" sz="1800" dirty="0"/>
            </a:br>
            <a:r>
              <a:rPr lang="en-US" altLang="ko-KR" sz="1800" dirty="0" smtClean="0"/>
              <a:t>• </a:t>
            </a:r>
            <a:r>
              <a:rPr lang="ko-KR" altLang="en-US" sz="1800" dirty="0" smtClean="0"/>
              <a:t>해독제</a:t>
            </a:r>
            <a:r>
              <a:rPr lang="en-US" altLang="ko-KR" sz="1800" dirty="0"/>
              <a:t>- Sod. </a:t>
            </a:r>
            <a:r>
              <a:rPr lang="en-US" altLang="ko-KR" sz="1800" dirty="0" err="1"/>
              <a:t>thiosulfate</a:t>
            </a:r>
            <a:r>
              <a:rPr lang="en-US" altLang="ko-KR" sz="1800" dirty="0"/>
              <a:t>, BAL</a:t>
            </a:r>
            <a:br>
              <a:rPr lang="en-US" altLang="ko-KR" sz="1800" dirty="0"/>
            </a:br>
            <a:endParaRPr lang="ko-KR" altLang="en-US" sz="18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6369072"/>
          </a:xfrm>
        </p:spPr>
        <p:txBody>
          <a:bodyPr>
            <a:normAutofit fontScale="90000"/>
          </a:bodyPr>
          <a:lstStyle/>
          <a:p>
            <a:pPr algn="l"/>
            <a:r>
              <a:rPr lang="ko-KR" altLang="en-US" sz="2200" b="1" dirty="0" err="1"/>
              <a:t>유기인제</a:t>
            </a:r>
            <a:r>
              <a:rPr lang="ko-KR" altLang="en-US" sz="2200" b="1" dirty="0"/>
              <a:t> 중독 </a:t>
            </a:r>
            <a:r>
              <a:rPr lang="en-US" altLang="ko-KR" sz="2200" b="1" dirty="0" smtClean="0"/>
              <a:t>(</a:t>
            </a:r>
            <a:r>
              <a:rPr lang="en-US" sz="2200" b="1" dirty="0" err="1" smtClean="0"/>
              <a:t>Organophophatic</a:t>
            </a:r>
            <a:r>
              <a:rPr lang="en-US" sz="2200" b="1" dirty="0" smtClean="0"/>
              <a:t> </a:t>
            </a:r>
            <a:r>
              <a:rPr lang="en-US" sz="2200" b="1" dirty="0"/>
              <a:t>Compounds </a:t>
            </a:r>
            <a:r>
              <a:rPr lang="en-US" sz="2200" b="1" dirty="0" smtClean="0"/>
              <a:t>Poisoning)</a:t>
            </a:r>
            <a:r>
              <a:rPr lang="en-US" sz="1800" dirty="0"/>
              <a:t/>
            </a:r>
            <a:br>
              <a:rPr lang="en-US" sz="1800" dirty="0"/>
            </a:br>
            <a:r>
              <a:rPr lang="ko-KR" altLang="en-US" sz="1800" dirty="0"/>
              <a:t> </a:t>
            </a:r>
            <a:r>
              <a:rPr lang="en-US" altLang="ko-KR" sz="1800" dirty="0" smtClean="0"/>
              <a:t/>
            </a:r>
            <a:br>
              <a:rPr lang="en-US" altLang="ko-KR" sz="1800" dirty="0" smtClean="0"/>
            </a:br>
            <a:r>
              <a:rPr lang="en-US" altLang="ko-KR" sz="1800" dirty="0" smtClean="0"/>
              <a:t>1</a:t>
            </a:r>
            <a:r>
              <a:rPr lang="en-US" altLang="ko-KR" sz="1800" dirty="0"/>
              <a:t>) </a:t>
            </a:r>
            <a:r>
              <a:rPr lang="ko-KR" altLang="en-US" sz="1800" dirty="0"/>
              <a:t>원인 및 역학 </a:t>
            </a:r>
            <a:br>
              <a:rPr lang="ko-KR" altLang="en-US" sz="1800" dirty="0"/>
            </a:br>
            <a:r>
              <a:rPr lang="ko-KR" altLang="en-US" sz="1800" dirty="0" smtClean="0"/>
              <a:t> </a:t>
            </a:r>
            <a:r>
              <a:rPr lang="en-US" altLang="ko-KR" sz="1800" dirty="0" smtClean="0"/>
              <a:t>- </a:t>
            </a:r>
            <a:r>
              <a:rPr lang="ko-KR" altLang="en-US" sz="1800" dirty="0" smtClean="0"/>
              <a:t>동물의 </a:t>
            </a:r>
            <a:r>
              <a:rPr lang="ko-KR" altLang="en-US" sz="1800" dirty="0" err="1"/>
              <a:t>선충류</a:t>
            </a:r>
            <a:r>
              <a:rPr lang="en-US" altLang="ko-KR" sz="1800" dirty="0"/>
              <a:t>, </a:t>
            </a:r>
            <a:r>
              <a:rPr lang="ko-KR" altLang="en-US" sz="1800" dirty="0" err="1"/>
              <a:t>말파리</a:t>
            </a:r>
            <a:r>
              <a:rPr lang="en-US" altLang="ko-KR" sz="1800" dirty="0"/>
              <a:t>, </a:t>
            </a:r>
            <a:r>
              <a:rPr lang="ko-KR" altLang="en-US" sz="1800" dirty="0"/>
              <a:t>양파리 및 쇠파리의 침습에 대한 치료약으로 </a:t>
            </a:r>
            <a:r>
              <a:rPr lang="ko-KR" altLang="en-US" sz="1800" dirty="0" err="1" smtClean="0"/>
              <a:t>과량사용하면</a:t>
            </a:r>
            <a:r>
              <a:rPr lang="en-US" altLang="ko-KR" sz="1800" dirty="0" smtClean="0"/>
              <a:t/>
            </a:r>
            <a:br>
              <a:rPr lang="en-US" altLang="ko-KR" sz="1800" dirty="0" smtClean="0"/>
            </a:br>
            <a:r>
              <a:rPr lang="en-US" altLang="ko-KR" sz="1800" dirty="0"/>
              <a:t> </a:t>
            </a:r>
            <a:r>
              <a:rPr lang="en-US" altLang="ko-KR" sz="1800" dirty="0" smtClean="0"/>
              <a:t> </a:t>
            </a:r>
            <a:r>
              <a:rPr lang="ko-KR" altLang="en-US" sz="1800" dirty="0" smtClean="0"/>
              <a:t> 발생한다</a:t>
            </a:r>
            <a:r>
              <a:rPr lang="en-US" altLang="ko-KR" sz="1800" dirty="0"/>
              <a:t>. </a:t>
            </a:r>
            <a:br>
              <a:rPr lang="en-US" altLang="ko-KR" sz="1800" dirty="0"/>
            </a:br>
            <a:r>
              <a:rPr lang="en-US" altLang="ko-KR" sz="1800" dirty="0"/>
              <a:t>2) </a:t>
            </a:r>
            <a:r>
              <a:rPr lang="ko-KR" altLang="en-US" sz="1800" dirty="0" err="1"/>
              <a:t>기병론</a:t>
            </a:r>
            <a:r>
              <a:rPr lang="ko-KR" altLang="en-US" sz="1800" dirty="0"/>
              <a:t> </a:t>
            </a:r>
            <a:br>
              <a:rPr lang="ko-KR" altLang="en-US" sz="1800" dirty="0"/>
            </a:br>
            <a:r>
              <a:rPr lang="ko-KR" altLang="en-US" sz="1800" dirty="0" smtClean="0"/>
              <a:t>①</a:t>
            </a:r>
            <a:r>
              <a:rPr lang="ko-KR" altLang="en-US" sz="1800" dirty="0" err="1" smtClean="0"/>
              <a:t>유기인제</a:t>
            </a:r>
            <a:r>
              <a:rPr lang="ko-KR" altLang="en-US" sz="1800" dirty="0" smtClean="0"/>
              <a:t> </a:t>
            </a:r>
            <a:r>
              <a:rPr lang="ko-KR" altLang="en-US" sz="1800" dirty="0"/>
              <a:t>투여 ⇨ </a:t>
            </a:r>
            <a:r>
              <a:rPr lang="en-US" altLang="ko-KR" sz="1800" dirty="0"/>
              <a:t>Cholinesterase </a:t>
            </a:r>
            <a:r>
              <a:rPr lang="ko-KR" altLang="en-US" sz="1800" dirty="0" err="1"/>
              <a:t>불활화</a:t>
            </a:r>
            <a:r>
              <a:rPr lang="ko-KR" altLang="en-US" sz="1800" dirty="0"/>
              <a:t> ⇨ </a:t>
            </a:r>
            <a:r>
              <a:rPr lang="ko-KR" altLang="en-US" sz="1800" dirty="0" err="1"/>
              <a:t>조직내</a:t>
            </a:r>
            <a:r>
              <a:rPr lang="ko-KR" altLang="en-US" sz="1800" dirty="0"/>
              <a:t> </a:t>
            </a:r>
            <a:r>
              <a:rPr lang="en-US" altLang="ko-KR" sz="1800" dirty="0"/>
              <a:t>Acetylcholine </a:t>
            </a:r>
            <a:r>
              <a:rPr lang="ko-KR" altLang="en-US" sz="1800" dirty="0"/>
              <a:t>증가 ⇨ 교감</a:t>
            </a:r>
            <a:r>
              <a:rPr lang="en-US" altLang="ko-KR" sz="1800" dirty="0"/>
              <a:t>․</a:t>
            </a:r>
            <a:r>
              <a:rPr lang="ko-KR" altLang="en-US" sz="1800" dirty="0" smtClean="0"/>
              <a:t>부교감신       경계의 </a:t>
            </a:r>
            <a:r>
              <a:rPr lang="en-US" altLang="ko-KR" sz="1800" dirty="0" err="1"/>
              <a:t>choline</a:t>
            </a:r>
            <a:r>
              <a:rPr lang="ko-KR" altLang="en-US" sz="1800" dirty="0" err="1"/>
              <a:t>작동성</a:t>
            </a:r>
            <a:r>
              <a:rPr lang="ko-KR" altLang="en-US" sz="1800" dirty="0"/>
              <a:t> </a:t>
            </a:r>
            <a:r>
              <a:rPr lang="ko-KR" altLang="en-US" sz="1800" dirty="0" err="1"/>
              <a:t>절후섬유의</a:t>
            </a:r>
            <a:r>
              <a:rPr lang="ko-KR" altLang="en-US" sz="1800" dirty="0"/>
              <a:t> </a:t>
            </a:r>
            <a:r>
              <a:rPr lang="ko-KR" altLang="en-US" sz="1800" dirty="0" err="1"/>
              <a:t>흥분성</a:t>
            </a:r>
            <a:r>
              <a:rPr lang="ko-KR" altLang="en-US" sz="1800" dirty="0"/>
              <a:t> 증가</a:t>
            </a:r>
            <a:br>
              <a:rPr lang="ko-KR" altLang="en-US" sz="1800" dirty="0"/>
            </a:br>
            <a:r>
              <a:rPr lang="ko-KR" altLang="en-US" sz="1800" dirty="0"/>
              <a:t>② 독성작용 </a:t>
            </a:r>
            <a:br>
              <a:rPr lang="ko-KR" altLang="en-US" sz="1800" dirty="0"/>
            </a:br>
            <a:r>
              <a:rPr lang="en-US" altLang="ko-KR" sz="1800" dirty="0"/>
              <a:t>- </a:t>
            </a:r>
            <a:r>
              <a:rPr lang="en-US" altLang="ko-KR" sz="1800" dirty="0" err="1"/>
              <a:t>Muscarine</a:t>
            </a:r>
            <a:r>
              <a:rPr lang="ko-KR" altLang="en-US" sz="1800" dirty="0"/>
              <a:t>양 작용 </a:t>
            </a:r>
            <a:r>
              <a:rPr lang="en-US" altLang="ko-KR" sz="1800" dirty="0"/>
              <a:t>: </a:t>
            </a:r>
            <a:r>
              <a:rPr lang="ko-KR" altLang="en-US" sz="1800" dirty="0"/>
              <a:t>연동항진</a:t>
            </a:r>
            <a:r>
              <a:rPr lang="en-US" altLang="ko-KR" sz="1800" dirty="0"/>
              <a:t>, </a:t>
            </a:r>
            <a:r>
              <a:rPr lang="ko-KR" altLang="en-US" sz="1800" dirty="0" err="1"/>
              <a:t>침흘림</a:t>
            </a:r>
            <a:r>
              <a:rPr lang="en-US" altLang="ko-KR" sz="1800" dirty="0"/>
              <a:t>, </a:t>
            </a:r>
            <a:r>
              <a:rPr lang="ko-KR" altLang="en-US" sz="1800" dirty="0" err="1"/>
              <a:t>기관지수촉</a:t>
            </a:r>
            <a:r>
              <a:rPr lang="en-US" altLang="ko-KR" sz="1800" dirty="0"/>
              <a:t>, </a:t>
            </a:r>
            <a:r>
              <a:rPr lang="ko-KR" altLang="en-US" sz="1800" dirty="0"/>
              <a:t>모세기관지선의 점액분비항진</a:t>
            </a:r>
            <a:r>
              <a:rPr lang="en-US" altLang="ko-KR" sz="1800" dirty="0"/>
              <a:t>, </a:t>
            </a:r>
            <a:r>
              <a:rPr lang="en-US" altLang="ko-KR" sz="1800" dirty="0" smtClean="0"/>
              <a:t/>
            </a:r>
            <a:br>
              <a:rPr lang="en-US" altLang="ko-KR" sz="1800" dirty="0" smtClean="0"/>
            </a:br>
            <a:r>
              <a:rPr lang="en-US" altLang="ko-KR" sz="1800" dirty="0"/>
              <a:t> </a:t>
            </a:r>
            <a:r>
              <a:rPr lang="en-US" altLang="ko-KR" sz="1800" dirty="0" smtClean="0"/>
              <a:t>                          </a:t>
            </a:r>
            <a:r>
              <a:rPr lang="ko-KR" altLang="en-US" sz="1800" dirty="0" smtClean="0"/>
              <a:t>동공 </a:t>
            </a:r>
            <a:r>
              <a:rPr lang="ko-KR" altLang="en-US" sz="1800" dirty="0"/>
              <a:t>수축</a:t>
            </a:r>
            <a:r>
              <a:rPr lang="en-US" altLang="ko-KR" sz="1800" dirty="0"/>
              <a:t>, </a:t>
            </a:r>
            <a:r>
              <a:rPr lang="ko-KR" altLang="en-US" sz="1800" dirty="0" err="1"/>
              <a:t>장기성반응</a:t>
            </a:r>
            <a:r>
              <a:rPr lang="ko-KR" altLang="en-US" sz="1800" dirty="0"/>
              <a:t> </a:t>
            </a:r>
            <a:br>
              <a:rPr lang="ko-KR" altLang="en-US" sz="1800" dirty="0"/>
            </a:br>
            <a:r>
              <a:rPr lang="en-US" altLang="ko-KR" sz="1800" dirty="0"/>
              <a:t>- Nicotine</a:t>
            </a:r>
            <a:r>
              <a:rPr lang="ko-KR" altLang="en-US" sz="1800" dirty="0"/>
              <a:t>양 작용 </a:t>
            </a:r>
            <a:r>
              <a:rPr lang="en-US" altLang="ko-KR" sz="1800" dirty="0"/>
              <a:t>: </a:t>
            </a:r>
            <a:r>
              <a:rPr lang="ko-KR" altLang="en-US" sz="1800" dirty="0"/>
              <a:t>수축</a:t>
            </a:r>
            <a:r>
              <a:rPr lang="en-US" altLang="ko-KR" sz="1800" dirty="0"/>
              <a:t>, </a:t>
            </a:r>
            <a:r>
              <a:rPr lang="ko-KR" altLang="en-US" sz="1800" dirty="0"/>
              <a:t>진전 및 강직성 경련 ⇨ </a:t>
            </a:r>
            <a:r>
              <a:rPr lang="ko-KR" altLang="en-US" sz="1800" dirty="0" err="1" smtClean="0"/>
              <a:t>이완성</a:t>
            </a:r>
            <a:r>
              <a:rPr lang="ko-KR" altLang="en-US" sz="1800" dirty="0" smtClean="0"/>
              <a:t> </a:t>
            </a:r>
            <a:r>
              <a:rPr lang="ko-KR" altLang="en-US" sz="1800" dirty="0"/>
              <a:t>마비와 같은 골격근의 반응 </a:t>
            </a:r>
            <a:br>
              <a:rPr lang="ko-KR" altLang="en-US" sz="1800" dirty="0"/>
            </a:br>
            <a:r>
              <a:rPr lang="en-US" altLang="ko-KR" sz="1800" dirty="0"/>
              <a:t>3) </a:t>
            </a:r>
            <a:r>
              <a:rPr lang="ko-KR" altLang="en-US" sz="1800" dirty="0"/>
              <a:t>증상 </a:t>
            </a:r>
            <a:br>
              <a:rPr lang="ko-KR" altLang="en-US" sz="1800" dirty="0"/>
            </a:br>
            <a:r>
              <a:rPr lang="ko-KR" altLang="en-US" sz="1800" dirty="0"/>
              <a:t>① 소 </a:t>
            </a:r>
            <a:r>
              <a:rPr lang="en-US" altLang="ko-KR" sz="1800" dirty="0"/>
              <a:t>: </a:t>
            </a:r>
            <a:r>
              <a:rPr lang="ko-KR" altLang="en-US" sz="1800" dirty="0" err="1"/>
              <a:t>침흘림</a:t>
            </a:r>
            <a:r>
              <a:rPr lang="en-US" altLang="ko-KR" sz="1800" dirty="0"/>
              <a:t>, </a:t>
            </a:r>
            <a:r>
              <a:rPr lang="ko-KR" altLang="en-US" sz="1800" dirty="0"/>
              <a:t>호흡곤란</a:t>
            </a:r>
            <a:r>
              <a:rPr lang="en-US" altLang="ko-KR" sz="1800" dirty="0"/>
              <a:t>, </a:t>
            </a:r>
            <a:r>
              <a:rPr lang="ko-KR" altLang="en-US" sz="1800" dirty="0"/>
              <a:t>설사</a:t>
            </a:r>
            <a:r>
              <a:rPr lang="en-US" altLang="ko-KR" sz="1800" dirty="0"/>
              <a:t>, </a:t>
            </a:r>
            <a:r>
              <a:rPr lang="ko-KR" altLang="en-US" sz="1800" dirty="0" err="1"/>
              <a:t>보행창랑을</a:t>
            </a:r>
            <a:r>
              <a:rPr lang="ko-KR" altLang="en-US" sz="1800" dirty="0"/>
              <a:t> 수반하는 </a:t>
            </a:r>
            <a:r>
              <a:rPr lang="ko-KR" altLang="en-US" sz="1800" dirty="0" err="1"/>
              <a:t>근강직</a:t>
            </a:r>
            <a:r>
              <a:rPr lang="ko-KR" altLang="en-US" sz="1800" dirty="0"/>
              <a:t> ⇨ 혀의 돌출</a:t>
            </a:r>
            <a:r>
              <a:rPr lang="en-US" altLang="ko-KR" sz="1800" dirty="0"/>
              <a:t>, </a:t>
            </a:r>
            <a:r>
              <a:rPr lang="ko-KR" altLang="en-US" sz="1800" dirty="0"/>
              <a:t>동공축소</a:t>
            </a:r>
            <a:r>
              <a:rPr lang="en-US" altLang="ko-KR" sz="1800" dirty="0"/>
              <a:t>, </a:t>
            </a:r>
            <a:r>
              <a:rPr lang="en-US" altLang="ko-KR" sz="1800" dirty="0" smtClean="0"/>
              <a:t/>
            </a:r>
            <a:br>
              <a:rPr lang="en-US" altLang="ko-KR" sz="1800" dirty="0" smtClean="0"/>
            </a:br>
            <a:r>
              <a:rPr lang="en-US" altLang="ko-KR" sz="1800" dirty="0"/>
              <a:t> </a:t>
            </a:r>
            <a:r>
              <a:rPr lang="en-US" altLang="ko-KR" sz="1800" dirty="0" smtClean="0"/>
              <a:t>        </a:t>
            </a:r>
            <a:r>
              <a:rPr lang="ko-KR" altLang="en-US" sz="1800" dirty="0" smtClean="0"/>
              <a:t>시력장애</a:t>
            </a:r>
            <a:r>
              <a:rPr lang="en-US" altLang="ko-KR" sz="1800" dirty="0"/>
              <a:t>, </a:t>
            </a:r>
            <a:r>
              <a:rPr lang="ko-KR" altLang="en-US" sz="1800" dirty="0" err="1"/>
              <a:t>두경부와</a:t>
            </a:r>
            <a:r>
              <a:rPr lang="ko-KR" altLang="en-US" sz="1800" dirty="0"/>
              <a:t> 전신의 진전</a:t>
            </a:r>
            <a:r>
              <a:rPr lang="en-US" altLang="ko-KR" sz="1800" dirty="0"/>
              <a:t>, </a:t>
            </a:r>
            <a:r>
              <a:rPr lang="ko-KR" altLang="en-US" sz="1800" dirty="0" err="1"/>
              <a:t>고챵증</a:t>
            </a:r>
            <a:r>
              <a:rPr lang="en-US" altLang="ko-KR" sz="1800" dirty="0"/>
              <a:t>, </a:t>
            </a:r>
            <a:r>
              <a:rPr lang="ko-KR" altLang="en-US" sz="1800" dirty="0"/>
              <a:t>허탈 ⇨ 폐사 </a:t>
            </a:r>
            <a:br>
              <a:rPr lang="ko-KR" altLang="en-US" sz="1800" dirty="0"/>
            </a:br>
            <a:r>
              <a:rPr lang="ko-KR" altLang="en-US" sz="1800" dirty="0"/>
              <a:t>② 돼지 </a:t>
            </a:r>
            <a:r>
              <a:rPr lang="en-US" altLang="ko-KR" sz="1800" dirty="0"/>
              <a:t>: </a:t>
            </a:r>
            <a:r>
              <a:rPr lang="ko-KR" altLang="en-US" sz="1800" dirty="0" err="1"/>
              <a:t>장기성</a:t>
            </a:r>
            <a:r>
              <a:rPr lang="ko-KR" altLang="en-US" sz="1800" dirty="0"/>
              <a:t> 반응은 뚜렷하지 않음</a:t>
            </a:r>
            <a:r>
              <a:rPr lang="en-US" altLang="ko-KR" sz="1800" dirty="0"/>
              <a:t>, </a:t>
            </a:r>
            <a:r>
              <a:rPr lang="ko-KR" altLang="en-US" sz="1800" dirty="0" err="1"/>
              <a:t>침흘림</a:t>
            </a:r>
            <a:r>
              <a:rPr lang="en-US" altLang="ko-KR" sz="1800" dirty="0"/>
              <a:t>, </a:t>
            </a:r>
            <a:r>
              <a:rPr lang="ko-KR" altLang="en-US" sz="1800" dirty="0" err="1"/>
              <a:t>근진전</a:t>
            </a:r>
            <a:r>
              <a:rPr lang="en-US" altLang="ko-KR" sz="1800" dirty="0"/>
              <a:t>, </a:t>
            </a:r>
            <a:r>
              <a:rPr lang="ko-KR" altLang="en-US" sz="1800" dirty="0" err="1"/>
              <a:t>안구진탕</a:t>
            </a:r>
            <a:r>
              <a:rPr lang="en-US" altLang="ko-KR" sz="1800" dirty="0"/>
              <a:t>, </a:t>
            </a:r>
            <a:r>
              <a:rPr lang="ko-KR" altLang="en-US" sz="1800" dirty="0"/>
              <a:t>운동실조</a:t>
            </a:r>
            <a:r>
              <a:rPr lang="en-US" altLang="ko-KR" sz="1800" dirty="0"/>
              <a:t>, </a:t>
            </a:r>
            <a:r>
              <a:rPr lang="en-US" altLang="ko-KR" sz="1800" dirty="0" smtClean="0"/>
              <a:t/>
            </a:r>
            <a:br>
              <a:rPr lang="en-US" altLang="ko-KR" sz="1800" dirty="0" smtClean="0"/>
            </a:br>
            <a:r>
              <a:rPr lang="en-US" altLang="ko-KR" sz="1800" dirty="0"/>
              <a:t> </a:t>
            </a:r>
            <a:r>
              <a:rPr lang="en-US" altLang="ko-KR" sz="1800" dirty="0" smtClean="0"/>
              <a:t>           </a:t>
            </a:r>
            <a:r>
              <a:rPr lang="ko-KR" altLang="en-US" sz="1800" dirty="0" err="1" smtClean="0"/>
              <a:t>후구마비</a:t>
            </a:r>
            <a:r>
              <a:rPr lang="en-US" altLang="ko-KR" sz="1800" dirty="0"/>
              <a:t>, </a:t>
            </a:r>
            <a:r>
              <a:rPr lang="ko-KR" altLang="en-US" sz="1800" dirty="0" smtClean="0"/>
              <a:t>척수의 </a:t>
            </a:r>
            <a:r>
              <a:rPr lang="ko-KR" altLang="en-US" sz="1800" dirty="0" err="1"/>
              <a:t>퇴행성병변</a:t>
            </a:r>
            <a:r>
              <a:rPr lang="ko-KR" altLang="en-US" sz="1800" dirty="0"/>
              <a:t> </a:t>
            </a:r>
            <a:br>
              <a:rPr lang="ko-KR" altLang="en-US" sz="1800" dirty="0"/>
            </a:br>
            <a:r>
              <a:rPr lang="ko-KR" altLang="en-US" sz="1800" dirty="0"/>
              <a:t>③ 말 </a:t>
            </a:r>
            <a:r>
              <a:rPr lang="en-US" altLang="ko-KR" sz="1800" dirty="0"/>
              <a:t>: </a:t>
            </a:r>
            <a:r>
              <a:rPr lang="ko-KR" altLang="en-US" sz="1800" dirty="0"/>
              <a:t>복통</a:t>
            </a:r>
            <a:r>
              <a:rPr lang="en-US" altLang="ko-KR" sz="1800" dirty="0"/>
              <a:t>, </a:t>
            </a:r>
            <a:r>
              <a:rPr lang="ko-KR" altLang="en-US" sz="1800" dirty="0" err="1"/>
              <a:t>장연동음</a:t>
            </a:r>
            <a:r>
              <a:rPr lang="en-US" altLang="ko-KR" sz="1800" dirty="0"/>
              <a:t>, </a:t>
            </a:r>
            <a:r>
              <a:rPr lang="ko-KR" altLang="en-US" sz="1800" dirty="0"/>
              <a:t>액상 </a:t>
            </a:r>
            <a:r>
              <a:rPr lang="ko-KR" altLang="en-US" sz="1800" dirty="0" err="1"/>
              <a:t>설사변</a:t>
            </a:r>
            <a:r>
              <a:rPr lang="en-US" altLang="ko-KR" sz="1800" dirty="0"/>
              <a:t>, </a:t>
            </a:r>
            <a:r>
              <a:rPr lang="ko-KR" altLang="en-US" sz="1800" dirty="0" err="1"/>
              <a:t>근진전</a:t>
            </a:r>
            <a:r>
              <a:rPr lang="en-US" altLang="ko-KR" sz="1800" dirty="0"/>
              <a:t>, </a:t>
            </a:r>
            <a:r>
              <a:rPr lang="ko-KR" altLang="en-US" sz="1800" dirty="0"/>
              <a:t>운동실조</a:t>
            </a:r>
            <a:r>
              <a:rPr lang="en-US" altLang="ko-KR" sz="1800" dirty="0"/>
              <a:t>, </a:t>
            </a:r>
            <a:r>
              <a:rPr lang="ko-KR" altLang="en-US" sz="1800" dirty="0"/>
              <a:t>원</a:t>
            </a:r>
            <a:r>
              <a:rPr lang="ko-KR" altLang="en-US" sz="1800" dirty="0" smtClean="0"/>
              <a:t>운동</a:t>
            </a:r>
            <a:r>
              <a:rPr lang="en-US" altLang="ko-KR" sz="1800" dirty="0"/>
              <a:t>, </a:t>
            </a:r>
            <a:r>
              <a:rPr lang="ko-KR" altLang="en-US" sz="1800" dirty="0"/>
              <a:t>허약</a:t>
            </a:r>
            <a:r>
              <a:rPr lang="en-US" altLang="ko-KR" sz="1800" dirty="0"/>
              <a:t>, </a:t>
            </a:r>
            <a:r>
              <a:rPr lang="ko-KR" altLang="en-US" sz="1800" dirty="0"/>
              <a:t>호흡곤란 </a:t>
            </a:r>
            <a:br>
              <a:rPr lang="ko-KR" altLang="en-US" sz="1800" dirty="0"/>
            </a:br>
            <a:r>
              <a:rPr lang="en-US" altLang="ko-KR" sz="1800" dirty="0"/>
              <a:t>4) </a:t>
            </a:r>
            <a:r>
              <a:rPr lang="ko-KR" altLang="en-US" sz="1800" dirty="0"/>
              <a:t>임상병리 </a:t>
            </a:r>
            <a:r>
              <a:rPr lang="en-US" altLang="ko-KR" sz="1800" dirty="0"/>
              <a:t>; </a:t>
            </a:r>
            <a:r>
              <a:rPr lang="ko-KR" altLang="en-US" sz="1800" dirty="0"/>
              <a:t>혈중 </a:t>
            </a:r>
            <a:r>
              <a:rPr lang="en-US" altLang="ko-KR" sz="1800" dirty="0"/>
              <a:t>Cholinesterase </a:t>
            </a:r>
            <a:r>
              <a:rPr lang="ko-KR" altLang="en-US" sz="1800" dirty="0" err="1"/>
              <a:t>활성치는</a:t>
            </a:r>
            <a:r>
              <a:rPr lang="ko-KR" altLang="en-US" sz="1800" dirty="0"/>
              <a:t> 저하된다</a:t>
            </a:r>
            <a:r>
              <a:rPr lang="en-US" altLang="ko-KR" sz="1800" dirty="0"/>
              <a:t>. </a:t>
            </a:r>
            <a:br>
              <a:rPr lang="en-US" altLang="ko-KR" sz="1800" dirty="0"/>
            </a:br>
            <a:r>
              <a:rPr lang="en-US" altLang="ko-KR" sz="1800" dirty="0"/>
              <a:t>5) </a:t>
            </a:r>
            <a:r>
              <a:rPr lang="ko-KR" altLang="en-US" sz="1800" dirty="0"/>
              <a:t>진단 </a:t>
            </a:r>
            <a:br>
              <a:rPr lang="ko-KR" altLang="en-US" sz="1800" dirty="0"/>
            </a:br>
            <a:r>
              <a:rPr lang="ko-KR" altLang="en-US" sz="1800" dirty="0"/>
              <a:t>① 독물의 섭취상황</a:t>
            </a:r>
            <a:r>
              <a:rPr lang="en-US" altLang="ko-KR" sz="1800" dirty="0"/>
              <a:t>, </a:t>
            </a:r>
            <a:r>
              <a:rPr lang="ko-KR" altLang="en-US" sz="1800" dirty="0"/>
              <a:t>영양결핍에 관한 자료는 진단상 필요하다</a:t>
            </a:r>
            <a:r>
              <a:rPr lang="en-US" altLang="ko-KR" sz="1800" dirty="0"/>
              <a:t>. </a:t>
            </a:r>
            <a:r>
              <a:rPr lang="ko-KR" altLang="en-US" sz="1800" dirty="0"/>
              <a:t>사료 분석은 진단을 </a:t>
            </a:r>
            <a:r>
              <a:rPr lang="en-US" altLang="ko-KR" sz="1800" dirty="0" smtClean="0"/>
              <a:t/>
            </a:r>
            <a:br>
              <a:rPr lang="en-US" altLang="ko-KR" sz="1800" dirty="0" smtClean="0"/>
            </a:br>
            <a:r>
              <a:rPr lang="en-US" altLang="ko-KR" sz="1800" dirty="0"/>
              <a:t> </a:t>
            </a:r>
            <a:r>
              <a:rPr lang="en-US" altLang="ko-KR" sz="1800" dirty="0" smtClean="0"/>
              <a:t>   </a:t>
            </a:r>
            <a:r>
              <a:rPr lang="ko-KR" altLang="en-US" sz="1800" dirty="0" smtClean="0"/>
              <a:t>하는 데 </a:t>
            </a:r>
            <a:r>
              <a:rPr lang="ko-KR" altLang="en-US" sz="1800" dirty="0"/>
              <a:t>매우 중요하다</a:t>
            </a:r>
            <a:r>
              <a:rPr lang="en-US" altLang="ko-KR" sz="1800" dirty="0"/>
              <a:t>. </a:t>
            </a:r>
            <a:br>
              <a:rPr lang="en-US" altLang="ko-KR" sz="1800" dirty="0"/>
            </a:br>
            <a:r>
              <a:rPr lang="en-US" altLang="ko-KR" sz="1800" dirty="0"/>
              <a:t>② </a:t>
            </a:r>
            <a:r>
              <a:rPr lang="ko-KR" altLang="en-US" sz="1800" dirty="0"/>
              <a:t>감별 진단 </a:t>
            </a:r>
            <a:r>
              <a:rPr lang="en-US" altLang="ko-KR" sz="1800" dirty="0"/>
              <a:t>: Fog fever, Anaphylaxis </a:t>
            </a:r>
            <a:br>
              <a:rPr lang="en-US" altLang="ko-KR" sz="1800" dirty="0"/>
            </a:br>
            <a:r>
              <a:rPr lang="en-US" altLang="ko-KR" sz="1800" dirty="0"/>
              <a:t>6) </a:t>
            </a:r>
            <a:r>
              <a:rPr lang="ko-KR" altLang="en-US" sz="1800" dirty="0"/>
              <a:t>치료 </a:t>
            </a:r>
            <a:br>
              <a:rPr lang="ko-KR" altLang="en-US" sz="1800" dirty="0"/>
            </a:br>
            <a:r>
              <a:rPr lang="ko-KR" altLang="en-US" sz="1800" dirty="0"/>
              <a:t>① 화학요법 </a:t>
            </a:r>
            <a:r>
              <a:rPr lang="en-US" altLang="ko-KR" sz="1800" dirty="0"/>
              <a:t>: atropine</a:t>
            </a:r>
            <a:r>
              <a:rPr lang="ko-KR" altLang="en-US" sz="1800" dirty="0"/>
              <a:t>의 대량 투여</a:t>
            </a:r>
            <a:r>
              <a:rPr lang="en-US" altLang="ko-KR" sz="1800" dirty="0"/>
              <a:t>, </a:t>
            </a:r>
            <a:r>
              <a:rPr lang="en-US" altLang="ko-KR" sz="1800" dirty="0" err="1"/>
              <a:t>Oxime</a:t>
            </a:r>
            <a:r>
              <a:rPr lang="ko-KR" altLang="en-US" sz="1800" dirty="0"/>
              <a:t>으로 치료</a:t>
            </a:r>
            <a:br>
              <a:rPr lang="ko-KR" altLang="en-US" sz="1800" dirty="0"/>
            </a:br>
            <a:endParaRPr lang="ko-KR" altLang="en-US" sz="18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6297634"/>
          </a:xfrm>
        </p:spPr>
        <p:txBody>
          <a:bodyPr>
            <a:normAutofit/>
          </a:bodyPr>
          <a:lstStyle/>
          <a:p>
            <a:pPr algn="l"/>
            <a:r>
              <a:rPr lang="ko-KR" altLang="en-US" sz="3200" b="1" dirty="0"/>
              <a:t>질산염중독</a:t>
            </a:r>
            <a:r>
              <a:rPr lang="en-US" altLang="ko-KR" sz="3200" b="1" dirty="0"/>
              <a:t>(</a:t>
            </a:r>
            <a:r>
              <a:rPr lang="en-US" sz="3200" b="1" dirty="0"/>
              <a:t>Nitrates &amp; Nitrites poisoning)</a:t>
            </a:r>
            <a:r>
              <a:rPr lang="en-US" sz="2000" dirty="0"/>
              <a:t/>
            </a:r>
            <a:br>
              <a:rPr lang="en-US" sz="2000" dirty="0"/>
            </a:br>
            <a:r>
              <a:rPr lang="ko-KR" altLang="en-US" sz="2000" dirty="0"/>
              <a:t> </a:t>
            </a:r>
            <a:r>
              <a:rPr lang="en-US" altLang="ko-KR" sz="2000" dirty="0" smtClean="0"/>
              <a:t/>
            </a:r>
            <a:br>
              <a:rPr lang="en-US" altLang="ko-KR" sz="2000" dirty="0" smtClean="0"/>
            </a:br>
            <a:r>
              <a:rPr lang="en-US" altLang="ko-KR" sz="2000" dirty="0" smtClean="0"/>
              <a:t>1) </a:t>
            </a:r>
            <a:r>
              <a:rPr lang="ko-KR" altLang="en-US" sz="2000" dirty="0"/>
              <a:t>근원 </a:t>
            </a:r>
            <a:r>
              <a:rPr lang="en-US" altLang="ko-KR" sz="2000" dirty="0"/>
              <a:t>: </a:t>
            </a:r>
            <a:r>
              <a:rPr lang="ko-KR" altLang="en-US" sz="2000" dirty="0" err="1"/>
              <a:t>돼지풀</a:t>
            </a:r>
            <a:r>
              <a:rPr lang="en-US" altLang="ko-KR" sz="2000" dirty="0"/>
              <a:t>, </a:t>
            </a:r>
            <a:r>
              <a:rPr lang="ko-KR" altLang="en-US" sz="2000" dirty="0"/>
              <a:t>해바라기 등 </a:t>
            </a:r>
            <a:br>
              <a:rPr lang="ko-KR" altLang="en-US" sz="2000" dirty="0"/>
            </a:br>
            <a:r>
              <a:rPr lang="en-US" altLang="ko-KR" sz="2000" dirty="0" smtClean="0"/>
              <a:t/>
            </a:r>
            <a:br>
              <a:rPr lang="en-US" altLang="ko-KR" sz="2000" dirty="0" smtClean="0"/>
            </a:br>
            <a:r>
              <a:rPr lang="en-US" altLang="ko-KR" sz="2000" dirty="0" smtClean="0"/>
              <a:t>2) </a:t>
            </a:r>
            <a:r>
              <a:rPr lang="ko-KR" altLang="en-US" sz="2000" dirty="0"/>
              <a:t>기전 </a:t>
            </a:r>
            <a:r>
              <a:rPr lang="en-US" altLang="ko-KR" sz="2000" dirty="0" smtClean="0"/>
              <a:t> </a:t>
            </a:r>
            <a:br>
              <a:rPr lang="en-US" altLang="ko-KR" sz="2000" dirty="0" smtClean="0"/>
            </a:br>
            <a:r>
              <a:rPr lang="en-US" altLang="ko-KR" sz="2000" dirty="0" smtClean="0"/>
              <a:t>(</a:t>
            </a:r>
            <a:r>
              <a:rPr lang="ko-KR" altLang="en-US" sz="2000" dirty="0"/>
              <a:t>가</a:t>
            </a:r>
            <a:r>
              <a:rPr lang="en-US" altLang="ko-KR" sz="2000" dirty="0"/>
              <a:t>) </a:t>
            </a:r>
            <a:r>
              <a:rPr lang="ko-KR" altLang="en-US" sz="2000" dirty="0"/>
              <a:t>전환된 </a:t>
            </a:r>
            <a:r>
              <a:rPr lang="en-US" altLang="ko-KR" sz="2000" dirty="0"/>
              <a:t>nitrite </a:t>
            </a:r>
            <a:r>
              <a:rPr lang="ko-KR" altLang="en-US" sz="2000" dirty="0"/>
              <a:t>가 혈액에 흡수 → 적혈구의 </a:t>
            </a:r>
            <a:r>
              <a:rPr lang="en-US" altLang="ko-KR" sz="2000" dirty="0" err="1"/>
              <a:t>Hb</a:t>
            </a:r>
            <a:r>
              <a:rPr lang="en-US" altLang="ko-KR" sz="2000" dirty="0"/>
              <a:t> </a:t>
            </a:r>
            <a:r>
              <a:rPr lang="ko-KR" altLang="en-US" sz="2000" dirty="0"/>
              <a:t>내에 있는 </a:t>
            </a:r>
            <a:r>
              <a:rPr lang="en-US" altLang="ko-KR" sz="2000" dirty="0"/>
              <a:t>2</a:t>
            </a:r>
            <a:r>
              <a:rPr lang="ko-KR" altLang="en-US" sz="2000" dirty="0" err="1"/>
              <a:t>가철</a:t>
            </a:r>
            <a:r>
              <a:rPr lang="ko-KR" altLang="en-US" sz="2000" dirty="0"/>
              <a:t> </a:t>
            </a:r>
            <a:r>
              <a:rPr lang="en-US" altLang="ko-KR" sz="2000" dirty="0" smtClean="0"/>
              <a:t/>
            </a:r>
            <a:br>
              <a:rPr lang="en-US" altLang="ko-KR" sz="2000" dirty="0" smtClean="0"/>
            </a:br>
            <a:r>
              <a:rPr lang="en-US" altLang="ko-KR" sz="2000" dirty="0"/>
              <a:t> </a:t>
            </a:r>
            <a:r>
              <a:rPr lang="en-US" altLang="ko-KR" sz="2000" dirty="0" smtClean="0"/>
              <a:t>     3</a:t>
            </a:r>
            <a:r>
              <a:rPr lang="ko-KR" altLang="en-US" sz="2000" dirty="0" err="1"/>
              <a:t>가철로</a:t>
            </a:r>
            <a:r>
              <a:rPr lang="ko-KR" altLang="en-US" sz="2000" dirty="0"/>
              <a:t> 산 화 → </a:t>
            </a:r>
            <a:r>
              <a:rPr lang="en-US" altLang="ko-KR" sz="2000" dirty="0" err="1"/>
              <a:t>MetHb</a:t>
            </a:r>
            <a:r>
              <a:rPr lang="en-US" altLang="ko-KR" sz="2000" dirty="0"/>
              <a:t> </a:t>
            </a:r>
            <a:r>
              <a:rPr lang="ko-KR" altLang="en-US" sz="2000" dirty="0"/>
              <a:t>형성 → </a:t>
            </a:r>
            <a:r>
              <a:rPr lang="en-US" altLang="ko-KR" sz="2000" dirty="0" err="1"/>
              <a:t>Methemoglobin</a:t>
            </a:r>
            <a:r>
              <a:rPr lang="en-US" altLang="ko-KR" sz="2000" dirty="0"/>
              <a:t> </a:t>
            </a:r>
            <a:r>
              <a:rPr lang="ko-KR" altLang="en-US" sz="2000" dirty="0"/>
              <a:t>은 조직에 </a:t>
            </a:r>
            <a:r>
              <a:rPr lang="en-US" altLang="ko-KR" sz="2000" dirty="0" smtClean="0"/>
              <a:t/>
            </a:r>
            <a:br>
              <a:rPr lang="en-US" altLang="ko-KR" sz="2000" dirty="0" smtClean="0"/>
            </a:br>
            <a:r>
              <a:rPr lang="en-US" altLang="ko-KR" sz="2000" dirty="0"/>
              <a:t> </a:t>
            </a:r>
            <a:r>
              <a:rPr lang="en-US" altLang="ko-KR" sz="2000" dirty="0" smtClean="0"/>
              <a:t>     </a:t>
            </a:r>
            <a:r>
              <a:rPr lang="ko-KR" altLang="en-US" sz="2000" dirty="0" smtClean="0"/>
              <a:t>산소전환 </a:t>
            </a:r>
            <a:r>
              <a:rPr lang="ko-KR" altLang="en-US" sz="2000" dirty="0"/>
              <a:t>못함 → </a:t>
            </a:r>
            <a:r>
              <a:rPr lang="en-US" altLang="ko-KR" sz="2000" dirty="0"/>
              <a:t>Hypoxia, anoxia(</a:t>
            </a:r>
            <a:r>
              <a:rPr lang="ko-KR" altLang="en-US" sz="2000" dirty="0" err="1"/>
              <a:t>쵸콜렛색</a:t>
            </a:r>
            <a:r>
              <a:rPr lang="ko-KR" altLang="en-US" sz="2000" dirty="0"/>
              <a:t> 혈액</a:t>
            </a:r>
            <a:r>
              <a:rPr lang="en-US" altLang="ko-KR" sz="2000" dirty="0"/>
              <a:t>) → </a:t>
            </a:r>
            <a:r>
              <a:rPr lang="ko-KR" altLang="en-US" sz="2000" dirty="0"/>
              <a:t>중독 </a:t>
            </a:r>
            <a:br>
              <a:rPr lang="ko-KR" altLang="en-US" sz="2000" dirty="0"/>
            </a:br>
            <a:r>
              <a:rPr lang="en-US" altLang="ko-KR" sz="2000" dirty="0"/>
              <a:t>(</a:t>
            </a:r>
            <a:r>
              <a:rPr lang="ko-KR" altLang="en-US" sz="2000" dirty="0"/>
              <a:t>나</a:t>
            </a:r>
            <a:r>
              <a:rPr lang="en-US" altLang="ko-KR" sz="2000" dirty="0"/>
              <a:t>) </a:t>
            </a:r>
            <a:r>
              <a:rPr lang="en-US" altLang="ko-KR" sz="2000" dirty="0" err="1"/>
              <a:t>cGMP</a:t>
            </a:r>
            <a:r>
              <a:rPr lang="en-US" altLang="ko-KR" sz="2000" dirty="0"/>
              <a:t> </a:t>
            </a:r>
            <a:r>
              <a:rPr lang="ko-KR" altLang="en-US" sz="2000" dirty="0"/>
              <a:t>증가 </a:t>
            </a:r>
            <a:br>
              <a:rPr lang="ko-KR" altLang="en-US" sz="2000" dirty="0"/>
            </a:br>
            <a:r>
              <a:rPr lang="en-US" altLang="ko-KR" sz="2000" dirty="0"/>
              <a:t>(</a:t>
            </a:r>
            <a:r>
              <a:rPr lang="ko-KR" altLang="en-US" sz="2000" dirty="0"/>
              <a:t>다</a:t>
            </a:r>
            <a:r>
              <a:rPr lang="en-US" altLang="ko-KR" sz="2000" dirty="0"/>
              <a:t>) </a:t>
            </a:r>
            <a:r>
              <a:rPr lang="en-US" altLang="ko-KR" sz="2000" dirty="0" err="1"/>
              <a:t>Vit.A</a:t>
            </a:r>
            <a:r>
              <a:rPr lang="en-US" altLang="ko-KR" sz="2000" dirty="0"/>
              <a:t> </a:t>
            </a:r>
            <a:r>
              <a:rPr lang="ko-KR" altLang="en-US" sz="2000" dirty="0"/>
              <a:t>파괴 </a:t>
            </a:r>
            <a:br>
              <a:rPr lang="ko-KR" altLang="en-US" sz="2000" dirty="0"/>
            </a:br>
            <a:r>
              <a:rPr lang="en-US" altLang="ko-KR" sz="2000" dirty="0"/>
              <a:t>- </a:t>
            </a:r>
            <a:r>
              <a:rPr lang="ko-KR" altLang="en-US" sz="2000" dirty="0"/>
              <a:t>증상 </a:t>
            </a:r>
            <a:r>
              <a:rPr lang="en-US" altLang="ko-KR" sz="2000" dirty="0"/>
              <a:t>: </a:t>
            </a:r>
            <a:r>
              <a:rPr lang="ko-KR" altLang="en-US" sz="2000" dirty="0"/>
              <a:t>불안</a:t>
            </a:r>
            <a:r>
              <a:rPr lang="en-US" altLang="ko-KR" sz="2000" dirty="0"/>
              <a:t>, </a:t>
            </a:r>
            <a:r>
              <a:rPr lang="ko-KR" altLang="en-US" sz="2000" dirty="0"/>
              <a:t>호흡곤란</a:t>
            </a:r>
            <a:r>
              <a:rPr lang="en-US" altLang="ko-KR" sz="2000" dirty="0"/>
              <a:t>, </a:t>
            </a:r>
            <a:r>
              <a:rPr lang="ko-KR" altLang="en-US" sz="2000" dirty="0"/>
              <a:t>암갈색 내지 </a:t>
            </a:r>
            <a:r>
              <a:rPr lang="ko-KR" altLang="en-US" sz="2000" dirty="0" err="1"/>
              <a:t>쵸코렛색의</a:t>
            </a:r>
            <a:r>
              <a:rPr lang="ko-KR" altLang="en-US" sz="2000" dirty="0"/>
              <a:t> 혈액</a:t>
            </a:r>
            <a:r>
              <a:rPr lang="en-US" altLang="ko-KR" sz="2000" dirty="0"/>
              <a:t>, </a:t>
            </a:r>
            <a:r>
              <a:rPr lang="en-US" altLang="ko-KR" sz="2000" dirty="0" smtClean="0"/>
              <a:t/>
            </a:r>
            <a:br>
              <a:rPr lang="en-US" altLang="ko-KR" sz="2000" dirty="0" smtClean="0"/>
            </a:br>
            <a:r>
              <a:rPr lang="en-US" altLang="ko-KR" sz="2000" dirty="0"/>
              <a:t> </a:t>
            </a:r>
            <a:r>
              <a:rPr lang="en-US" altLang="ko-KR" sz="2000" dirty="0" smtClean="0"/>
              <a:t>         </a:t>
            </a:r>
            <a:r>
              <a:rPr lang="ko-KR" altLang="en-US" sz="2000" dirty="0" smtClean="0"/>
              <a:t>점막의 </a:t>
            </a:r>
            <a:r>
              <a:rPr lang="en-US" altLang="ko-KR" sz="2000" dirty="0"/>
              <a:t>cyanosis, </a:t>
            </a:r>
            <a:r>
              <a:rPr lang="en-US" altLang="ko-KR" sz="2000" dirty="0" smtClean="0"/>
              <a:t> </a:t>
            </a:r>
            <a:r>
              <a:rPr lang="ko-KR" altLang="en-US" sz="2000" dirty="0" err="1" smtClean="0"/>
              <a:t>만성시</a:t>
            </a:r>
            <a:r>
              <a:rPr lang="ko-KR" altLang="en-US" sz="2000" dirty="0" smtClean="0"/>
              <a:t> 갑상선기능 억제</a:t>
            </a:r>
            <a:r>
              <a:rPr lang="en-US" altLang="ko-KR" sz="2000" dirty="0" smtClean="0"/>
              <a:t>,</a:t>
            </a:r>
            <a:r>
              <a:rPr lang="ko-KR" altLang="en-US" sz="2000" dirty="0" smtClean="0"/>
              <a:t> 우유생산저하</a:t>
            </a:r>
            <a:r>
              <a:rPr lang="en-US" altLang="ko-KR" sz="2000" dirty="0"/>
              <a:t>, </a:t>
            </a:r>
            <a:r>
              <a:rPr lang="en-US" altLang="ko-KR" sz="2000" dirty="0" smtClean="0"/>
              <a:t/>
            </a:r>
            <a:br>
              <a:rPr lang="en-US" altLang="ko-KR" sz="2000" dirty="0" smtClean="0"/>
            </a:br>
            <a:r>
              <a:rPr lang="en-US" altLang="ko-KR" sz="2000" dirty="0"/>
              <a:t> </a:t>
            </a:r>
            <a:r>
              <a:rPr lang="en-US" altLang="ko-KR" sz="2000" dirty="0" smtClean="0"/>
              <a:t>         </a:t>
            </a:r>
            <a:r>
              <a:rPr lang="ko-KR" altLang="en-US" sz="2000" dirty="0" smtClean="0"/>
              <a:t>성장저하</a:t>
            </a:r>
            <a:r>
              <a:rPr lang="en-US" altLang="ko-KR" sz="2000" dirty="0"/>
              <a:t>, </a:t>
            </a:r>
            <a:r>
              <a:rPr lang="ko-KR" altLang="en-US" sz="2000" dirty="0"/>
              <a:t>불임</a:t>
            </a:r>
            <a:r>
              <a:rPr lang="en-US" altLang="ko-KR" sz="2000" dirty="0"/>
              <a:t>, </a:t>
            </a:r>
            <a:r>
              <a:rPr lang="ko-KR" altLang="en-US" sz="2000" dirty="0" smtClean="0"/>
              <a:t>유산</a:t>
            </a:r>
            <a:r>
              <a:rPr lang="en-US" altLang="ko-KR" sz="2000" dirty="0" smtClean="0"/>
              <a:t> </a:t>
            </a:r>
            <a:br>
              <a:rPr lang="en-US" altLang="ko-KR" sz="2000" dirty="0" smtClean="0"/>
            </a:br>
            <a:r>
              <a:rPr lang="en-US" altLang="ko-KR" sz="2000" dirty="0" smtClean="0"/>
              <a:t>※ </a:t>
            </a:r>
            <a:r>
              <a:rPr lang="en-US" altLang="ko-KR" sz="2000" dirty="0" err="1" smtClean="0"/>
              <a:t>MetHb</a:t>
            </a:r>
            <a:r>
              <a:rPr lang="en-US" altLang="ko-KR" sz="2000" dirty="0" smtClean="0"/>
              <a:t> </a:t>
            </a:r>
            <a:r>
              <a:rPr lang="ko-KR" altLang="en-US" sz="2000" dirty="0"/>
              <a:t>수준이 </a:t>
            </a:r>
            <a:r>
              <a:rPr lang="en-US" altLang="ko-KR" sz="2000" dirty="0"/>
              <a:t>30</a:t>
            </a:r>
            <a:r>
              <a:rPr lang="ko-KR" altLang="en-US" sz="2000" dirty="0"/>
              <a:t>～</a:t>
            </a:r>
            <a:r>
              <a:rPr lang="en-US" altLang="ko-KR" sz="2000" dirty="0"/>
              <a:t>40%</a:t>
            </a:r>
            <a:r>
              <a:rPr lang="ko-KR" altLang="en-US" sz="2000" dirty="0"/>
              <a:t>시 뚜렷해 지고</a:t>
            </a:r>
            <a:r>
              <a:rPr lang="en-US" altLang="ko-KR" sz="2000" dirty="0"/>
              <a:t>, </a:t>
            </a:r>
            <a:r>
              <a:rPr lang="en-US" altLang="ko-KR" sz="2000" dirty="0" smtClean="0"/>
              <a:t>80</a:t>
            </a:r>
            <a:r>
              <a:rPr lang="ko-KR" altLang="en-US" sz="2000" dirty="0"/>
              <a:t>～</a:t>
            </a:r>
            <a:r>
              <a:rPr lang="en-US" altLang="ko-KR" sz="2000" dirty="0"/>
              <a:t>90%</a:t>
            </a:r>
            <a:r>
              <a:rPr lang="ko-KR" altLang="en-US" sz="2000" dirty="0"/>
              <a:t>에 이르면 죽는다 </a:t>
            </a:r>
            <a:br>
              <a:rPr lang="ko-KR" altLang="en-US" sz="2000" dirty="0"/>
            </a:br>
            <a:r>
              <a:rPr lang="en-US" altLang="ko-KR" sz="2000" dirty="0"/>
              <a:t>- </a:t>
            </a:r>
            <a:r>
              <a:rPr lang="ko-KR" altLang="en-US" sz="2000" dirty="0"/>
              <a:t>특징 </a:t>
            </a:r>
            <a:r>
              <a:rPr lang="en-US" altLang="ko-KR" sz="2000" dirty="0"/>
              <a:t>: </a:t>
            </a:r>
            <a:r>
              <a:rPr lang="ko-KR" altLang="en-US" sz="2000" dirty="0"/>
              <a:t>반추동물이 가장 중독에 걸리기 쉬움</a:t>
            </a:r>
            <a:r>
              <a:rPr lang="en-US" altLang="ko-KR" sz="2000" dirty="0"/>
              <a:t>/ </a:t>
            </a:r>
            <a:r>
              <a:rPr lang="ko-KR" altLang="en-US" sz="2000" dirty="0"/>
              <a:t>돼지</a:t>
            </a:r>
            <a:r>
              <a:rPr lang="en-US" altLang="ko-KR" sz="2000" dirty="0"/>
              <a:t>&gt; </a:t>
            </a:r>
            <a:r>
              <a:rPr lang="ko-KR" altLang="en-US" sz="2000" dirty="0"/>
              <a:t>소</a:t>
            </a:r>
            <a:r>
              <a:rPr lang="en-US" altLang="ko-KR" sz="2000" dirty="0"/>
              <a:t>&gt; </a:t>
            </a:r>
            <a:r>
              <a:rPr lang="ko-KR" altLang="en-US" sz="2000" dirty="0"/>
              <a:t>면</a:t>
            </a:r>
            <a:r>
              <a:rPr lang="en-US" altLang="ko-KR" sz="2000" dirty="0"/>
              <a:t>&gt; </a:t>
            </a:r>
            <a:r>
              <a:rPr lang="ko-KR" altLang="en-US" sz="2000" dirty="0"/>
              <a:t>양 </a:t>
            </a:r>
            <a:br>
              <a:rPr lang="ko-KR" altLang="en-US" sz="2000" dirty="0"/>
            </a:br>
            <a:r>
              <a:rPr lang="ko-KR" altLang="en-US" sz="2000" dirty="0" smtClean="0"/>
              <a:t>           독성</a:t>
            </a:r>
            <a:r>
              <a:rPr lang="en-US" altLang="ko-KR" sz="2000" dirty="0"/>
              <a:t>(nitrite&gt;nitrate) </a:t>
            </a:r>
            <a:br>
              <a:rPr lang="en-US" altLang="ko-KR" sz="2000" dirty="0"/>
            </a:br>
            <a:r>
              <a:rPr lang="en-US" altLang="ko-KR" sz="2000" dirty="0"/>
              <a:t>- </a:t>
            </a:r>
            <a:r>
              <a:rPr lang="ko-KR" altLang="en-US" sz="2000" dirty="0"/>
              <a:t>치료 </a:t>
            </a:r>
            <a:r>
              <a:rPr lang="en-US" altLang="ko-KR" sz="2000" dirty="0"/>
              <a:t>: </a:t>
            </a:r>
            <a:r>
              <a:rPr lang="ko-KR" altLang="en-US" sz="2000" dirty="0"/>
              <a:t>신선한 산소공급이 가장 좋다 </a:t>
            </a:r>
            <a:br>
              <a:rPr lang="ko-KR" altLang="en-US" sz="2000" dirty="0"/>
            </a:br>
            <a:r>
              <a:rPr lang="en-US" altLang="ko-KR" sz="2000" dirty="0" err="1"/>
              <a:t>Methyleneblue</a:t>
            </a:r>
            <a:r>
              <a:rPr lang="en-US" altLang="ko-KR" sz="2000" dirty="0"/>
              <a:t>(NADPH-</a:t>
            </a:r>
            <a:r>
              <a:rPr lang="en-US" altLang="ko-KR" sz="2000" dirty="0" err="1"/>
              <a:t>reductase</a:t>
            </a:r>
            <a:r>
              <a:rPr lang="en-US" altLang="ko-KR" sz="2000" dirty="0"/>
              <a:t> system </a:t>
            </a:r>
            <a:r>
              <a:rPr lang="ko-KR" altLang="en-US" sz="2000" dirty="0"/>
              <a:t>활성화 → </a:t>
            </a:r>
            <a:r>
              <a:rPr lang="en-US" altLang="ko-KR" sz="2000" dirty="0" err="1"/>
              <a:t>MetHb</a:t>
            </a:r>
            <a:r>
              <a:rPr lang="ko-KR" altLang="en-US" sz="2000" dirty="0"/>
              <a:t>을 </a:t>
            </a:r>
            <a:r>
              <a:rPr lang="en-US" altLang="ko-KR" sz="2000" dirty="0" err="1"/>
              <a:t>Hb</a:t>
            </a:r>
            <a:r>
              <a:rPr lang="ko-KR" altLang="en-US" sz="2000" dirty="0"/>
              <a:t>로</a:t>
            </a:r>
            <a:r>
              <a:rPr lang="en-US" altLang="ko-KR" sz="2000" dirty="0"/>
              <a:t>)</a:t>
            </a:r>
            <a:br>
              <a:rPr lang="en-US" altLang="ko-KR" sz="2000" dirty="0"/>
            </a:br>
            <a:endParaRPr lang="ko-KR" altLang="en-US" sz="20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6297634"/>
          </a:xfrm>
        </p:spPr>
        <p:txBody>
          <a:bodyPr>
            <a:normAutofit/>
          </a:bodyPr>
          <a:lstStyle/>
          <a:p>
            <a:pPr algn="l"/>
            <a:r>
              <a:rPr lang="ko-KR" altLang="en-US" sz="3600" b="1" dirty="0"/>
              <a:t>망간 </a:t>
            </a:r>
            <a:r>
              <a:rPr lang="ko-KR" altLang="en-US" sz="3600" b="1" dirty="0" smtClean="0"/>
              <a:t>중독</a:t>
            </a:r>
            <a:r>
              <a:rPr lang="en-US" altLang="ko-KR" sz="3600" b="1" dirty="0" smtClean="0"/>
              <a:t>(Manganese Poisoning)</a:t>
            </a:r>
            <a:r>
              <a:rPr lang="ko-KR" altLang="en-US" sz="1800" dirty="0"/>
              <a:t/>
            </a:r>
            <a:br>
              <a:rPr lang="ko-KR" altLang="en-US" sz="1800" dirty="0"/>
            </a:br>
            <a:r>
              <a:rPr lang="ko-KR" altLang="en-US" sz="1800" dirty="0"/>
              <a:t> </a:t>
            </a:r>
            <a:r>
              <a:rPr lang="en-US" altLang="ko-KR" sz="1800" dirty="0" smtClean="0"/>
              <a:t/>
            </a:r>
            <a:br>
              <a:rPr lang="en-US" altLang="ko-KR" sz="1800" dirty="0" smtClean="0"/>
            </a:br>
            <a:r>
              <a:rPr lang="en-US" altLang="ko-KR" sz="1800" dirty="0" smtClean="0"/>
              <a:t>• </a:t>
            </a:r>
            <a:r>
              <a:rPr lang="ko-KR" altLang="en-US" sz="1800" dirty="0" smtClean="0"/>
              <a:t>망간 </a:t>
            </a:r>
            <a:r>
              <a:rPr lang="ko-KR" altLang="en-US" sz="1800" dirty="0"/>
              <a:t>분진의 흡입으로 인한 중독으로 망간광석을 분쇄하는 작업</a:t>
            </a:r>
            <a:r>
              <a:rPr lang="en-US" altLang="ko-KR" sz="1800" dirty="0"/>
              <a:t>, </a:t>
            </a:r>
            <a:r>
              <a:rPr lang="en-US" altLang="ko-KR" sz="1800" dirty="0" smtClean="0"/>
              <a:t/>
            </a:r>
            <a:br>
              <a:rPr lang="en-US" altLang="ko-KR" sz="1800" dirty="0" smtClean="0"/>
            </a:br>
            <a:r>
              <a:rPr lang="en-US" altLang="ko-KR" sz="1800" dirty="0"/>
              <a:t> </a:t>
            </a:r>
            <a:r>
              <a:rPr lang="en-US" altLang="ko-KR" sz="1800" dirty="0" smtClean="0"/>
              <a:t> </a:t>
            </a:r>
            <a:r>
              <a:rPr lang="ko-KR" altLang="en-US" sz="1800" dirty="0" err="1" smtClean="0"/>
              <a:t>망간강</a:t>
            </a:r>
            <a:r>
              <a:rPr lang="en-US" altLang="ko-KR" sz="1800" dirty="0"/>
              <a:t>(</a:t>
            </a:r>
            <a:r>
              <a:rPr lang="ko-KR" altLang="en-US" sz="1800" dirty="0"/>
              <a:t>鋼</a:t>
            </a:r>
            <a:r>
              <a:rPr lang="en-US" altLang="ko-KR" sz="1800" dirty="0"/>
              <a:t>)</a:t>
            </a:r>
            <a:r>
              <a:rPr lang="ko-KR" altLang="en-US" sz="1800" dirty="0"/>
              <a:t>의 아크용접 </a:t>
            </a:r>
            <a:r>
              <a:rPr lang="en-US" altLang="ko-KR" sz="1800" dirty="0"/>
              <a:t>․</a:t>
            </a:r>
            <a:r>
              <a:rPr lang="ko-KR" altLang="en-US" sz="1800" dirty="0"/>
              <a:t>절단</a:t>
            </a:r>
            <a:r>
              <a:rPr lang="en-US" altLang="ko-KR" sz="1800" dirty="0"/>
              <a:t>, </a:t>
            </a:r>
            <a:r>
              <a:rPr lang="ko-KR" altLang="en-US" sz="1800" dirty="0"/>
              <a:t>건전지 제조 등의 현장에서 발생한다</a:t>
            </a:r>
            <a:r>
              <a:rPr lang="en-US" altLang="ko-KR" sz="1800" dirty="0"/>
              <a:t>. </a:t>
            </a:r>
            <a:r>
              <a:rPr lang="en-US" altLang="ko-KR" sz="1800" dirty="0" smtClean="0"/>
              <a:t/>
            </a:r>
            <a:br>
              <a:rPr lang="en-US" altLang="ko-KR" sz="1800" dirty="0" smtClean="0"/>
            </a:br>
            <a:r>
              <a:rPr lang="en-US" altLang="ko-KR" sz="1800" dirty="0" smtClean="0"/>
              <a:t/>
            </a:r>
            <a:br>
              <a:rPr lang="en-US" altLang="ko-KR" sz="1800" dirty="0" smtClean="0"/>
            </a:br>
            <a:r>
              <a:rPr lang="en-US" altLang="ko-KR" sz="1800" dirty="0" smtClean="0"/>
              <a:t>• </a:t>
            </a:r>
            <a:r>
              <a:rPr lang="ko-KR" altLang="en-US" sz="1800" dirty="0" smtClean="0"/>
              <a:t>산화망간의 </a:t>
            </a:r>
            <a:r>
              <a:rPr lang="ko-KR" altLang="en-US" sz="1800" dirty="0"/>
              <a:t>분진 등을 흡입하면 호흡기를 자극하게 되어</a:t>
            </a:r>
            <a:r>
              <a:rPr lang="en-US" altLang="ko-KR" sz="1800" dirty="0"/>
              <a:t>, </a:t>
            </a:r>
            <a:r>
              <a:rPr lang="ko-KR" altLang="en-US" sz="1800" dirty="0"/>
              <a:t>심한 기침과 </a:t>
            </a:r>
            <a:r>
              <a:rPr lang="en-US" altLang="ko-KR" sz="1800" dirty="0" smtClean="0"/>
              <a:t/>
            </a:r>
            <a:br>
              <a:rPr lang="en-US" altLang="ko-KR" sz="1800" dirty="0" smtClean="0"/>
            </a:br>
            <a:r>
              <a:rPr lang="en-US" altLang="ko-KR" sz="1800" dirty="0"/>
              <a:t> </a:t>
            </a:r>
            <a:r>
              <a:rPr lang="en-US" altLang="ko-KR" sz="1800" dirty="0" smtClean="0"/>
              <a:t> </a:t>
            </a:r>
            <a:r>
              <a:rPr lang="ko-KR" altLang="en-US" sz="1800" dirty="0" smtClean="0"/>
              <a:t>담을 </a:t>
            </a:r>
            <a:r>
              <a:rPr lang="ko-KR" altLang="en-US" sz="1800" dirty="0"/>
              <a:t>유발하고 폐렴증세가 나타난다</a:t>
            </a:r>
            <a:r>
              <a:rPr lang="en-US" altLang="ko-KR" sz="1800" dirty="0"/>
              <a:t>. </a:t>
            </a:r>
            <a:r>
              <a:rPr lang="ko-KR" altLang="en-US" sz="1800" dirty="0"/>
              <a:t>망간광석과 산화망간의 분진을 </a:t>
            </a:r>
            <a:r>
              <a:rPr lang="en-US" altLang="ko-KR" sz="1800" dirty="0" smtClean="0"/>
              <a:t/>
            </a:r>
            <a:br>
              <a:rPr lang="en-US" altLang="ko-KR" sz="1800" dirty="0" smtClean="0"/>
            </a:br>
            <a:r>
              <a:rPr lang="en-US" altLang="ko-KR" sz="1800" dirty="0"/>
              <a:t> </a:t>
            </a:r>
            <a:r>
              <a:rPr lang="en-US" altLang="ko-KR" sz="1800" dirty="0" smtClean="0"/>
              <a:t> 3</a:t>
            </a:r>
            <a:r>
              <a:rPr lang="ko-KR" altLang="en-US" sz="1800" dirty="0"/>
              <a:t>～</a:t>
            </a:r>
            <a:r>
              <a:rPr lang="en-US" altLang="ko-KR" sz="1800" dirty="0"/>
              <a:t>6</a:t>
            </a:r>
            <a:r>
              <a:rPr lang="ko-KR" altLang="en-US" sz="1800" dirty="0"/>
              <a:t>개월 계속 흡입하면</a:t>
            </a:r>
            <a:r>
              <a:rPr lang="en-US" altLang="ko-KR" sz="1800" dirty="0"/>
              <a:t>, </a:t>
            </a:r>
            <a:r>
              <a:rPr lang="ko-KR" altLang="en-US" sz="1800" dirty="0"/>
              <a:t>무기력 </a:t>
            </a:r>
            <a:r>
              <a:rPr lang="en-US" altLang="ko-KR" sz="1800" dirty="0"/>
              <a:t>․</a:t>
            </a:r>
            <a:r>
              <a:rPr lang="ko-KR" altLang="en-US" sz="1800" dirty="0"/>
              <a:t>무관심 </a:t>
            </a:r>
            <a:r>
              <a:rPr lang="en-US" altLang="ko-KR" sz="1800" dirty="0"/>
              <a:t>․</a:t>
            </a:r>
            <a:r>
              <a:rPr lang="ko-KR" altLang="en-US" sz="1800" dirty="0"/>
              <a:t>식욕감퇴 </a:t>
            </a:r>
            <a:r>
              <a:rPr lang="en-US" altLang="ko-KR" sz="1800" dirty="0"/>
              <a:t>․</a:t>
            </a:r>
            <a:r>
              <a:rPr lang="ko-KR" altLang="en-US" sz="1800" dirty="0"/>
              <a:t>불면증 등의 가벼운 </a:t>
            </a:r>
            <a:r>
              <a:rPr lang="en-US" altLang="ko-KR" sz="1800" dirty="0" smtClean="0"/>
              <a:t/>
            </a:r>
            <a:br>
              <a:rPr lang="en-US" altLang="ko-KR" sz="1800" dirty="0" smtClean="0"/>
            </a:br>
            <a:r>
              <a:rPr lang="en-US" altLang="ko-KR" sz="1800" dirty="0"/>
              <a:t> </a:t>
            </a:r>
            <a:r>
              <a:rPr lang="en-US" altLang="ko-KR" sz="1800" dirty="0" smtClean="0"/>
              <a:t> </a:t>
            </a:r>
            <a:r>
              <a:rPr lang="ko-KR" altLang="en-US" sz="1800" dirty="0" smtClean="0"/>
              <a:t>정신증세가 </a:t>
            </a:r>
            <a:r>
              <a:rPr lang="ko-KR" altLang="en-US" sz="1800" dirty="0"/>
              <a:t>나타내고</a:t>
            </a:r>
            <a:r>
              <a:rPr lang="en-US" altLang="ko-KR" sz="1800" dirty="0"/>
              <a:t>, </a:t>
            </a:r>
            <a:r>
              <a:rPr lang="ko-KR" altLang="en-US" sz="1800" dirty="0"/>
              <a:t>급기야 </a:t>
            </a:r>
            <a:r>
              <a:rPr lang="ko-KR" altLang="en-US" sz="1800" dirty="0" err="1"/>
              <a:t>파킨슨증후군이라는</a:t>
            </a:r>
            <a:r>
              <a:rPr lang="ko-KR" altLang="en-US" sz="1800" dirty="0"/>
              <a:t> 신경증세</a:t>
            </a:r>
            <a:r>
              <a:rPr lang="en-US" altLang="ko-KR" sz="1800" dirty="0"/>
              <a:t>, </a:t>
            </a:r>
            <a:r>
              <a:rPr lang="ko-KR" altLang="en-US" sz="1800" dirty="0"/>
              <a:t>즉 웃고 있는 </a:t>
            </a:r>
            <a:r>
              <a:rPr lang="en-US" altLang="ko-KR" sz="1800" dirty="0" smtClean="0"/>
              <a:t/>
            </a:r>
            <a:br>
              <a:rPr lang="en-US" altLang="ko-KR" sz="1800" dirty="0" smtClean="0"/>
            </a:br>
            <a:r>
              <a:rPr lang="en-US" altLang="ko-KR" sz="1800" dirty="0"/>
              <a:t> </a:t>
            </a:r>
            <a:r>
              <a:rPr lang="en-US" altLang="ko-KR" sz="1800" dirty="0" smtClean="0"/>
              <a:t> </a:t>
            </a:r>
            <a:r>
              <a:rPr lang="ko-KR" altLang="en-US" sz="1800" dirty="0" smtClean="0"/>
              <a:t>듯한 </a:t>
            </a:r>
            <a:r>
              <a:rPr lang="ko-KR" altLang="en-US" sz="1800" dirty="0"/>
              <a:t>표정을 짓는 </a:t>
            </a:r>
            <a:r>
              <a:rPr lang="ko-KR" altLang="en-US" sz="1800" dirty="0" err="1"/>
              <a:t>강박소</a:t>
            </a:r>
            <a:r>
              <a:rPr lang="en-US" altLang="ko-KR" sz="1800" dirty="0"/>
              <a:t>(</a:t>
            </a:r>
            <a:r>
              <a:rPr lang="ko-KR" altLang="en-US" sz="1800" dirty="0" err="1"/>
              <a:t>强迫笑</a:t>
            </a:r>
            <a:r>
              <a:rPr lang="en-US" altLang="ko-KR" sz="1800" dirty="0"/>
              <a:t>), </a:t>
            </a:r>
            <a:r>
              <a:rPr lang="ko-KR" altLang="en-US" sz="1800" dirty="0"/>
              <a:t>걷기 시작하면 멈출 수 없게 되는 </a:t>
            </a:r>
            <a:r>
              <a:rPr lang="en-US" altLang="ko-KR" sz="1800" dirty="0" smtClean="0"/>
              <a:t/>
            </a:r>
            <a:br>
              <a:rPr lang="en-US" altLang="ko-KR" sz="1800" dirty="0" smtClean="0"/>
            </a:br>
            <a:r>
              <a:rPr lang="en-US" altLang="ko-KR" sz="1800" dirty="0"/>
              <a:t> </a:t>
            </a:r>
            <a:r>
              <a:rPr lang="en-US" altLang="ko-KR" sz="1800" dirty="0" smtClean="0"/>
              <a:t> </a:t>
            </a:r>
            <a:r>
              <a:rPr lang="ko-KR" altLang="en-US" sz="1800" dirty="0" err="1" smtClean="0"/>
              <a:t>돌진증</a:t>
            </a:r>
            <a:r>
              <a:rPr lang="en-US" altLang="ko-KR" sz="1800" dirty="0"/>
              <a:t>(</a:t>
            </a:r>
            <a:r>
              <a:rPr lang="ko-KR" altLang="en-US" sz="1800" dirty="0" err="1"/>
              <a:t>突進症</a:t>
            </a:r>
            <a:r>
              <a:rPr lang="en-US" altLang="ko-KR" sz="1800" dirty="0"/>
              <a:t>), </a:t>
            </a:r>
            <a:r>
              <a:rPr lang="ko-KR" altLang="en-US" sz="1800" dirty="0"/>
              <a:t>문자를 쓰게 되면 점차 작게 되는 </a:t>
            </a:r>
            <a:r>
              <a:rPr lang="ko-KR" altLang="en-US" sz="1800" dirty="0" err="1"/>
              <a:t>소자증</a:t>
            </a:r>
            <a:r>
              <a:rPr lang="en-US" altLang="ko-KR" sz="1800" dirty="0"/>
              <a:t>(</a:t>
            </a:r>
            <a:r>
              <a:rPr lang="ko-KR" altLang="en-US" sz="1800" dirty="0" err="1"/>
              <a:t>小字症</a:t>
            </a:r>
            <a:r>
              <a:rPr lang="en-US" altLang="ko-KR" sz="1800" dirty="0"/>
              <a:t>) </a:t>
            </a:r>
            <a:r>
              <a:rPr lang="ko-KR" altLang="en-US" sz="1800" dirty="0"/>
              <a:t>등이 </a:t>
            </a:r>
            <a:r>
              <a:rPr lang="en-US" altLang="ko-KR" sz="1800" dirty="0" smtClean="0"/>
              <a:t/>
            </a:r>
            <a:br>
              <a:rPr lang="en-US" altLang="ko-KR" sz="1800" dirty="0" smtClean="0"/>
            </a:br>
            <a:r>
              <a:rPr lang="en-US" altLang="ko-KR" sz="1800" dirty="0"/>
              <a:t> </a:t>
            </a:r>
            <a:r>
              <a:rPr lang="en-US" altLang="ko-KR" sz="1800" dirty="0" smtClean="0"/>
              <a:t> </a:t>
            </a:r>
            <a:r>
              <a:rPr lang="ko-KR" altLang="en-US" sz="1800" dirty="0" smtClean="0"/>
              <a:t>나타난다</a:t>
            </a:r>
            <a:r>
              <a:rPr lang="en-US" altLang="ko-KR" sz="1800" dirty="0"/>
              <a:t>. </a:t>
            </a:r>
            <a:r>
              <a:rPr lang="en-US" altLang="ko-KR" sz="1800" dirty="0" smtClean="0"/>
              <a:t/>
            </a:r>
            <a:br>
              <a:rPr lang="en-US" altLang="ko-KR" sz="1800" dirty="0" smtClean="0"/>
            </a:br>
            <a:r>
              <a:rPr lang="en-US" altLang="ko-KR" sz="1800" dirty="0" smtClean="0"/>
              <a:t/>
            </a:r>
            <a:br>
              <a:rPr lang="en-US" altLang="ko-KR" sz="1800" dirty="0" smtClean="0"/>
            </a:br>
            <a:r>
              <a:rPr lang="en-US" altLang="ko-KR" sz="1800" dirty="0" smtClean="0"/>
              <a:t>• </a:t>
            </a:r>
            <a:r>
              <a:rPr lang="ko-KR" altLang="en-US" sz="1800" dirty="0" smtClean="0"/>
              <a:t>이 </a:t>
            </a:r>
            <a:r>
              <a:rPr lang="ko-KR" altLang="en-US" sz="1800" dirty="0"/>
              <a:t>밖에</a:t>
            </a:r>
            <a:r>
              <a:rPr lang="en-US" altLang="ko-KR" sz="1800" dirty="0"/>
              <a:t>, </a:t>
            </a:r>
            <a:r>
              <a:rPr lang="ko-KR" altLang="en-US" sz="1800" dirty="0"/>
              <a:t>언어장애 </a:t>
            </a:r>
            <a:r>
              <a:rPr lang="en-US" altLang="ko-KR" sz="1800" dirty="0"/>
              <a:t>․</a:t>
            </a:r>
            <a:r>
              <a:rPr lang="ko-KR" altLang="en-US" sz="1800" dirty="0"/>
              <a:t>수족경련 </a:t>
            </a:r>
            <a:r>
              <a:rPr lang="en-US" altLang="ko-KR" sz="1800" dirty="0"/>
              <a:t>․</a:t>
            </a:r>
            <a:r>
              <a:rPr lang="ko-KR" altLang="en-US" sz="1800" dirty="0"/>
              <a:t>정신착란 등의 증세도 나타난다</a:t>
            </a:r>
            <a:r>
              <a:rPr lang="en-US" altLang="ko-KR" sz="1800" dirty="0"/>
              <a:t>. </a:t>
            </a:r>
            <a:r>
              <a:rPr lang="en-US" altLang="ko-KR" sz="1800" dirty="0" smtClean="0"/>
              <a:t/>
            </a:r>
            <a:br>
              <a:rPr lang="en-US" altLang="ko-KR" sz="1800" dirty="0" smtClean="0"/>
            </a:br>
            <a:r>
              <a:rPr lang="en-US" altLang="ko-KR" sz="1800" dirty="0"/>
              <a:t> </a:t>
            </a:r>
            <a:r>
              <a:rPr lang="en-US" altLang="ko-KR" sz="1800" dirty="0" smtClean="0"/>
              <a:t> </a:t>
            </a:r>
            <a:r>
              <a:rPr lang="ko-KR" altLang="en-US" sz="1800" dirty="0" smtClean="0"/>
              <a:t>또 망간화합 물인 </a:t>
            </a:r>
            <a:r>
              <a:rPr lang="ko-KR" altLang="en-US" sz="1800" dirty="0" err="1"/>
              <a:t>과망간산칼륨은</a:t>
            </a:r>
            <a:r>
              <a:rPr lang="ko-KR" altLang="en-US" sz="1800" dirty="0"/>
              <a:t> 구강과 </a:t>
            </a:r>
            <a:r>
              <a:rPr lang="ko-KR" altLang="en-US" sz="1800" dirty="0" err="1"/>
              <a:t>위세척</a:t>
            </a:r>
            <a:r>
              <a:rPr lang="en-US" altLang="ko-KR" sz="1800" dirty="0"/>
              <a:t>(0.1%)</a:t>
            </a:r>
            <a:r>
              <a:rPr lang="ko-KR" altLang="en-US" sz="1800" dirty="0"/>
              <a:t>에도 사용되며</a:t>
            </a:r>
            <a:r>
              <a:rPr lang="en-US" altLang="ko-KR" sz="1800" dirty="0"/>
              <a:t>, </a:t>
            </a:r>
            <a:r>
              <a:rPr lang="en-US" altLang="ko-KR" sz="1800" dirty="0" smtClean="0"/>
              <a:t/>
            </a:r>
            <a:br>
              <a:rPr lang="en-US" altLang="ko-KR" sz="1800" dirty="0" smtClean="0"/>
            </a:br>
            <a:r>
              <a:rPr lang="en-US" altLang="ko-KR" sz="1800" dirty="0"/>
              <a:t> </a:t>
            </a:r>
            <a:r>
              <a:rPr lang="en-US" altLang="ko-KR" sz="1800" dirty="0" smtClean="0"/>
              <a:t> </a:t>
            </a:r>
            <a:r>
              <a:rPr lang="ko-KR" altLang="en-US" sz="1800" dirty="0" smtClean="0"/>
              <a:t>이것의 </a:t>
            </a:r>
            <a:r>
              <a:rPr lang="en-US" altLang="ko-KR" sz="1800" dirty="0"/>
              <a:t>1% </a:t>
            </a:r>
            <a:r>
              <a:rPr lang="ko-KR" altLang="en-US" sz="1800" dirty="0"/>
              <a:t>용액을 경구 섭취하면 위통과 구토가 일어나며</a:t>
            </a:r>
            <a:r>
              <a:rPr lang="en-US" altLang="ko-KR" sz="1800" dirty="0"/>
              <a:t>, 5% </a:t>
            </a:r>
            <a:r>
              <a:rPr lang="ko-KR" altLang="en-US" sz="1800" dirty="0"/>
              <a:t>용액을 </a:t>
            </a:r>
            <a:r>
              <a:rPr lang="en-US" altLang="ko-KR" sz="1800" dirty="0" smtClean="0"/>
              <a:t/>
            </a:r>
            <a:br>
              <a:rPr lang="en-US" altLang="ko-KR" sz="1800" dirty="0" smtClean="0"/>
            </a:br>
            <a:r>
              <a:rPr lang="en-US" altLang="ko-KR" sz="1800" dirty="0"/>
              <a:t> </a:t>
            </a:r>
            <a:r>
              <a:rPr lang="en-US" altLang="ko-KR" sz="1800" dirty="0" smtClean="0"/>
              <a:t> </a:t>
            </a:r>
            <a:r>
              <a:rPr lang="ko-KR" altLang="en-US" sz="1800" dirty="0" smtClean="0"/>
              <a:t>섭취하면 </a:t>
            </a:r>
            <a:r>
              <a:rPr lang="ko-KR" altLang="en-US" sz="1800" dirty="0"/>
              <a:t>위장관</a:t>
            </a:r>
            <a:r>
              <a:rPr lang="en-US" altLang="ko-KR" sz="1800" dirty="0"/>
              <a:t>(</a:t>
            </a:r>
            <a:r>
              <a:rPr lang="ko-KR" altLang="en-US" sz="1800" dirty="0"/>
              <a:t>胃腸管</a:t>
            </a:r>
            <a:r>
              <a:rPr lang="en-US" altLang="ko-KR" sz="1800" dirty="0"/>
              <a:t>)</a:t>
            </a:r>
            <a:r>
              <a:rPr lang="ko-KR" altLang="en-US" sz="1800" dirty="0"/>
              <a:t>이 부식되어 출혈과 감염증을 초래한다</a:t>
            </a:r>
            <a:r>
              <a:rPr lang="en-US" altLang="ko-KR" sz="1800" dirty="0"/>
              <a:t>. </a:t>
            </a:r>
            <a:r>
              <a:rPr lang="en-US" altLang="ko-KR" sz="1800" dirty="0" smtClean="0"/>
              <a:t/>
            </a:r>
            <a:br>
              <a:rPr lang="en-US" altLang="ko-KR" sz="1800" dirty="0" smtClean="0"/>
            </a:br>
            <a:r>
              <a:rPr lang="en-US" altLang="ko-KR" sz="1800" dirty="0"/>
              <a:t> </a:t>
            </a:r>
            <a:r>
              <a:rPr lang="en-US" altLang="ko-KR" sz="1800" dirty="0" smtClean="0"/>
              <a:t> </a:t>
            </a:r>
            <a:r>
              <a:rPr lang="ko-KR" altLang="en-US" sz="1800" dirty="0" smtClean="0"/>
              <a:t>일반적으로 </a:t>
            </a:r>
            <a:r>
              <a:rPr lang="ko-KR" altLang="en-US" sz="1800" dirty="0"/>
              <a:t>노동위생상의 허용농도는 </a:t>
            </a:r>
            <a:r>
              <a:rPr lang="en-US" altLang="ko-KR" sz="1800" dirty="0"/>
              <a:t>1m3</a:t>
            </a:r>
            <a:r>
              <a:rPr lang="ko-KR" altLang="en-US" sz="1800" dirty="0"/>
              <a:t>당 </a:t>
            </a:r>
            <a:r>
              <a:rPr lang="en-US" altLang="ko-KR" sz="1800" dirty="0"/>
              <a:t>5mg</a:t>
            </a:r>
            <a:r>
              <a:rPr lang="ko-KR" altLang="en-US" sz="1800" dirty="0"/>
              <a:t>이다</a:t>
            </a:r>
            <a:r>
              <a:rPr lang="en-US" altLang="ko-KR" sz="1800" dirty="0"/>
              <a:t>.</a:t>
            </a:r>
            <a:br>
              <a:rPr lang="en-US" altLang="ko-KR" sz="1800" dirty="0"/>
            </a:br>
            <a:endParaRPr lang="ko-KR" altLang="en-US" sz="18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6226196"/>
          </a:xfrm>
        </p:spPr>
        <p:txBody>
          <a:bodyPr>
            <a:normAutofit fontScale="90000"/>
          </a:bodyPr>
          <a:lstStyle/>
          <a:p>
            <a:pPr algn="l"/>
            <a:r>
              <a:rPr lang="ko-KR" altLang="en-US" sz="4000" b="1" dirty="0" smtClean="0"/>
              <a:t>요오드 중독</a:t>
            </a:r>
            <a:r>
              <a:rPr lang="en-US" altLang="ko-KR" sz="4000" b="1" dirty="0" smtClean="0"/>
              <a:t>(Iodine Poisoning)</a:t>
            </a:r>
            <a:r>
              <a:rPr lang="en-US" altLang="ko-KR" sz="2000" b="1" dirty="0" smtClean="0"/>
              <a:t/>
            </a:r>
            <a:br>
              <a:rPr lang="en-US" altLang="ko-KR" sz="2000" b="1" dirty="0" smtClean="0"/>
            </a:br>
            <a:r>
              <a:rPr lang="en-US" altLang="ko-KR" sz="2000" b="1" dirty="0" smtClean="0"/>
              <a:t/>
            </a:r>
            <a:br>
              <a:rPr lang="en-US" altLang="ko-KR" sz="2000" b="1" dirty="0" smtClean="0"/>
            </a:br>
            <a:r>
              <a:rPr lang="en-US" altLang="ko-KR" sz="2000" dirty="0" smtClean="0"/>
              <a:t> • </a:t>
            </a:r>
            <a:r>
              <a:rPr lang="ko-KR" altLang="en-US" sz="2000" dirty="0" smtClean="0"/>
              <a:t>동물의 체내에는 약 </a:t>
            </a:r>
            <a:r>
              <a:rPr lang="en-US" altLang="ko-KR" sz="2000" dirty="0" smtClean="0"/>
              <a:t>10~20mg </a:t>
            </a:r>
            <a:r>
              <a:rPr lang="ko-KR" altLang="en-US" sz="2000" dirty="0" smtClean="0"/>
              <a:t>의 요오드가 함유되어 있는데 </a:t>
            </a:r>
            <a:r>
              <a:rPr lang="en-US" altLang="ko-KR" sz="2000" dirty="0" smtClean="0"/>
              <a:t/>
            </a:r>
            <a:br>
              <a:rPr lang="en-US" altLang="ko-KR" sz="2000" dirty="0" smtClean="0"/>
            </a:br>
            <a:r>
              <a:rPr lang="en-US" altLang="ko-KR" sz="2000" dirty="0" smtClean="0"/>
              <a:t> </a:t>
            </a:r>
            <a:r>
              <a:rPr lang="en-US" altLang="ko-KR" sz="2000" dirty="0" smtClean="0"/>
              <a:t>  </a:t>
            </a:r>
            <a:r>
              <a:rPr lang="ko-KR" altLang="en-US" sz="2000" dirty="0" smtClean="0"/>
              <a:t>이것의  </a:t>
            </a:r>
            <a:r>
              <a:rPr lang="en-US" altLang="ko-KR" sz="2000" dirty="0" smtClean="0"/>
              <a:t>70~80%</a:t>
            </a:r>
            <a:r>
              <a:rPr lang="ko-KR" altLang="en-US" sz="2000" dirty="0" smtClean="0"/>
              <a:t>는 갑상선에 들어 있으며</a:t>
            </a:r>
            <a:r>
              <a:rPr lang="en-US" altLang="ko-KR" sz="2000" dirty="0" smtClean="0"/>
              <a:t>, </a:t>
            </a:r>
            <a:r>
              <a:rPr lang="ko-KR" altLang="en-US" sz="2000" dirty="0" smtClean="0"/>
              <a:t>나머지는 </a:t>
            </a:r>
            <a:r>
              <a:rPr lang="ko-KR" altLang="en-US" sz="2000" dirty="0" err="1" smtClean="0"/>
              <a:t>여러가지</a:t>
            </a:r>
            <a:r>
              <a:rPr lang="ko-KR" altLang="en-US" sz="2000" dirty="0" smtClean="0"/>
              <a:t> </a:t>
            </a:r>
            <a:r>
              <a:rPr lang="en-US" altLang="ko-KR" sz="2000" dirty="0" smtClean="0"/>
              <a:t/>
            </a:r>
            <a:br>
              <a:rPr lang="en-US" altLang="ko-KR" sz="2000" dirty="0" smtClean="0"/>
            </a:br>
            <a:r>
              <a:rPr lang="en-US" altLang="ko-KR" sz="2000" dirty="0" smtClean="0"/>
              <a:t> </a:t>
            </a:r>
            <a:r>
              <a:rPr lang="en-US" altLang="ko-KR" sz="2000" dirty="0" smtClean="0"/>
              <a:t>  </a:t>
            </a:r>
            <a:r>
              <a:rPr lang="ko-KR" altLang="en-US" sz="2000" dirty="0" smtClean="0"/>
              <a:t>형태로 근육</a:t>
            </a:r>
            <a:r>
              <a:rPr lang="en-US" altLang="ko-KR" sz="2000" dirty="0" smtClean="0"/>
              <a:t>, </a:t>
            </a:r>
            <a:r>
              <a:rPr lang="ko-KR" altLang="en-US" sz="2000" dirty="0" smtClean="0"/>
              <a:t>난소</a:t>
            </a:r>
            <a:r>
              <a:rPr lang="en-US" altLang="ko-KR" sz="2000" dirty="0" smtClean="0"/>
              <a:t>, </a:t>
            </a:r>
            <a:r>
              <a:rPr lang="ko-KR" altLang="en-US" sz="2000" dirty="0" smtClean="0"/>
              <a:t>눈과 그 밖의 조직에 널리 분포되어 있다</a:t>
            </a:r>
            <a:r>
              <a:rPr lang="en-US" altLang="ko-KR" sz="2000" dirty="0" smtClean="0"/>
              <a:t>. </a:t>
            </a:r>
            <a:br>
              <a:rPr lang="en-US" altLang="ko-KR" sz="2000" dirty="0" smtClean="0"/>
            </a:br>
            <a:r>
              <a:rPr lang="en-US" altLang="ko-KR" sz="2000" dirty="0" smtClean="0"/>
              <a:t> </a:t>
            </a:r>
            <a:r>
              <a:rPr lang="en-US" altLang="ko-KR" sz="2000" dirty="0" smtClean="0"/>
              <a:t>  </a:t>
            </a:r>
            <a:r>
              <a:rPr lang="ko-KR" altLang="en-US" sz="2000" dirty="0" smtClean="0"/>
              <a:t>요오드의 중요한 기능은 </a:t>
            </a:r>
            <a:r>
              <a:rPr lang="en-US" altLang="ko-KR" sz="2000" dirty="0" err="1" smtClean="0"/>
              <a:t>throxine</a:t>
            </a:r>
            <a:r>
              <a:rPr lang="en-US" altLang="ko-KR" sz="2000" dirty="0" smtClean="0"/>
              <a:t> </a:t>
            </a:r>
            <a:r>
              <a:rPr lang="ko-KR" altLang="en-US" sz="2000" dirty="0" smtClean="0"/>
              <a:t>과 </a:t>
            </a:r>
            <a:r>
              <a:rPr lang="en-US" altLang="ko-KR" sz="2000" dirty="0" err="1" smtClean="0"/>
              <a:t>triiodothronine</a:t>
            </a:r>
            <a:r>
              <a:rPr lang="ko-KR" altLang="en-US" sz="2000" dirty="0" smtClean="0"/>
              <a:t>의 합성원료</a:t>
            </a:r>
            <a:r>
              <a:rPr lang="en-US" altLang="ko-KR" sz="2000" dirty="0" smtClean="0"/>
              <a:t/>
            </a:r>
            <a:br>
              <a:rPr lang="en-US" altLang="ko-KR" sz="2000" dirty="0" smtClean="0"/>
            </a:br>
            <a:r>
              <a:rPr lang="en-US" altLang="ko-KR" sz="2000" dirty="0" smtClean="0"/>
              <a:t> </a:t>
            </a:r>
            <a:r>
              <a:rPr lang="en-US" altLang="ko-KR" sz="2000" dirty="0" smtClean="0"/>
              <a:t>  </a:t>
            </a:r>
            <a:r>
              <a:rPr lang="ko-KR" altLang="en-US" sz="2000" dirty="0" smtClean="0"/>
              <a:t>로 사용된다는 것이다</a:t>
            </a:r>
            <a:r>
              <a:rPr lang="en-US" altLang="ko-KR" sz="2000" dirty="0" smtClean="0"/>
              <a:t>. </a:t>
            </a:r>
            <a:r>
              <a:rPr lang="ko-KR" altLang="en-US" sz="2000" dirty="0" smtClean="0"/>
              <a:t>요오드는 </a:t>
            </a:r>
            <a:r>
              <a:rPr lang="en-US" altLang="ko-KR" sz="2000" dirty="0" smtClean="0"/>
              <a:t>iodide compound </a:t>
            </a:r>
            <a:r>
              <a:rPr lang="ko-KR" altLang="en-US" sz="2000" dirty="0" smtClean="0"/>
              <a:t>형태로 </a:t>
            </a:r>
            <a:r>
              <a:rPr lang="en-US" altLang="ko-KR" sz="2000" dirty="0" smtClean="0"/>
              <a:t/>
            </a:r>
            <a:br>
              <a:rPr lang="en-US" altLang="ko-KR" sz="2000" dirty="0" smtClean="0"/>
            </a:br>
            <a:r>
              <a:rPr lang="en-US" altLang="ko-KR" sz="2000" dirty="0" smtClean="0"/>
              <a:t> </a:t>
            </a:r>
            <a:r>
              <a:rPr lang="en-US" altLang="ko-KR" sz="2000" dirty="0" smtClean="0"/>
              <a:t>  </a:t>
            </a:r>
            <a:r>
              <a:rPr lang="ko-KR" altLang="en-US" sz="2000" dirty="0" smtClean="0"/>
              <a:t>소장에서 흡수되는데 총 섭취량의 </a:t>
            </a:r>
            <a:r>
              <a:rPr lang="en-US" altLang="ko-KR" sz="2000" dirty="0" smtClean="0"/>
              <a:t>30% </a:t>
            </a:r>
            <a:r>
              <a:rPr lang="ko-KR" altLang="en-US" sz="2000" dirty="0" smtClean="0"/>
              <a:t>정도는 갑상선 세포들에 </a:t>
            </a:r>
            <a:r>
              <a:rPr lang="en-US" altLang="ko-KR" sz="2000" dirty="0" smtClean="0"/>
              <a:t/>
            </a:r>
            <a:br>
              <a:rPr lang="en-US" altLang="ko-KR" sz="2000" dirty="0" smtClean="0"/>
            </a:br>
            <a:r>
              <a:rPr lang="en-US" altLang="ko-KR" sz="2000" dirty="0" smtClean="0"/>
              <a:t> </a:t>
            </a:r>
            <a:r>
              <a:rPr lang="en-US" altLang="ko-KR" sz="2000" dirty="0" smtClean="0"/>
              <a:t>  </a:t>
            </a:r>
            <a:r>
              <a:rPr lang="ko-KR" altLang="en-US" sz="2000" dirty="0" smtClean="0"/>
              <a:t>의하여 수용되고</a:t>
            </a:r>
            <a:r>
              <a:rPr lang="en-US" altLang="ko-KR" sz="2000" dirty="0" smtClean="0"/>
              <a:t>, </a:t>
            </a:r>
            <a:r>
              <a:rPr lang="ko-KR" altLang="en-US" sz="2000" dirty="0" smtClean="0"/>
              <a:t>나머지는 신장에 의하여 수용되어 오줌을 </a:t>
            </a:r>
            <a:r>
              <a:rPr lang="en-US" altLang="ko-KR" sz="2000" dirty="0" smtClean="0"/>
              <a:t/>
            </a:r>
            <a:br>
              <a:rPr lang="en-US" altLang="ko-KR" sz="2000" dirty="0" smtClean="0"/>
            </a:br>
            <a:r>
              <a:rPr lang="en-US" altLang="ko-KR" sz="2000" dirty="0" smtClean="0"/>
              <a:t> </a:t>
            </a:r>
            <a:r>
              <a:rPr lang="en-US" altLang="ko-KR" sz="2000" dirty="0" smtClean="0"/>
              <a:t>  </a:t>
            </a:r>
            <a:r>
              <a:rPr lang="ko-KR" altLang="en-US" sz="2000" dirty="0" smtClean="0"/>
              <a:t>통해서 배설된다</a:t>
            </a:r>
            <a:r>
              <a:rPr lang="en-US" altLang="ko-KR" sz="2000" dirty="0" smtClean="0"/>
              <a:t>. </a:t>
            </a:r>
            <a:br>
              <a:rPr lang="en-US" altLang="ko-KR" sz="2000" dirty="0" smtClean="0"/>
            </a:br>
            <a:r>
              <a:rPr lang="en-US" altLang="ko-KR" sz="2000" dirty="0" smtClean="0"/>
              <a:t/>
            </a:r>
            <a:br>
              <a:rPr lang="en-US" altLang="ko-KR" sz="2000" dirty="0" smtClean="0"/>
            </a:br>
            <a:r>
              <a:rPr lang="en-US" altLang="ko-KR" sz="2000" dirty="0" smtClean="0"/>
              <a:t> </a:t>
            </a:r>
            <a:r>
              <a:rPr lang="en-US" altLang="ko-KR" sz="2000" dirty="0" smtClean="0"/>
              <a:t>• </a:t>
            </a:r>
            <a:r>
              <a:rPr lang="ko-KR" altLang="en-US" sz="2000" dirty="0" smtClean="0"/>
              <a:t>흡수된 요오드 화합물은 단백질과 결합하여 혈류 속으로 옮겨지게</a:t>
            </a:r>
            <a:r>
              <a:rPr lang="en-US" altLang="ko-KR" sz="2000" dirty="0" smtClean="0"/>
              <a:t/>
            </a:r>
            <a:br>
              <a:rPr lang="en-US" altLang="ko-KR" sz="2000" dirty="0" smtClean="0"/>
            </a:br>
            <a:r>
              <a:rPr lang="en-US" altLang="ko-KR" sz="2000" dirty="0" smtClean="0"/>
              <a:t> </a:t>
            </a:r>
            <a:r>
              <a:rPr lang="en-US" altLang="ko-KR" sz="2000" dirty="0" smtClean="0"/>
              <a:t>  </a:t>
            </a:r>
            <a:r>
              <a:rPr lang="ko-KR" altLang="en-US" sz="2000" dirty="0" smtClean="0"/>
              <a:t>되고</a:t>
            </a:r>
            <a:r>
              <a:rPr lang="en-US" altLang="ko-KR" sz="2000" dirty="0" smtClean="0"/>
              <a:t>, </a:t>
            </a:r>
            <a:r>
              <a:rPr lang="ko-KR" altLang="en-US" sz="2000" dirty="0" smtClean="0"/>
              <a:t>다시 신체 각 부위로 흩어지게 된다</a:t>
            </a:r>
            <a:r>
              <a:rPr lang="en-US" altLang="ko-KR" sz="2000" dirty="0" smtClean="0"/>
              <a:t>. </a:t>
            </a:r>
            <a:br>
              <a:rPr lang="en-US" altLang="ko-KR" sz="2000" dirty="0" smtClean="0"/>
            </a:br>
            <a:r>
              <a:rPr lang="en-US" altLang="ko-KR" sz="2000" dirty="0" smtClean="0"/>
              <a:t> </a:t>
            </a:r>
            <a:r>
              <a:rPr lang="en-US" altLang="ko-KR" sz="2000" dirty="0" smtClean="0"/>
              <a:t>  </a:t>
            </a:r>
            <a:r>
              <a:rPr lang="ko-KR" altLang="en-US" sz="2000" dirty="0" smtClean="0"/>
              <a:t>돼지에 있어서 요오드가 심하게 결핍되면 발육이 정지되고 무기력</a:t>
            </a:r>
            <a:r>
              <a:rPr lang="en-US" altLang="ko-KR" sz="2000" dirty="0" smtClean="0"/>
              <a:t/>
            </a:r>
            <a:br>
              <a:rPr lang="en-US" altLang="ko-KR" sz="2000" dirty="0" smtClean="0"/>
            </a:br>
            <a:r>
              <a:rPr lang="en-US" altLang="ko-KR" sz="2000" dirty="0" smtClean="0"/>
              <a:t> </a:t>
            </a:r>
            <a:r>
              <a:rPr lang="en-US" altLang="ko-KR" sz="2000" dirty="0" smtClean="0"/>
              <a:t>  </a:t>
            </a:r>
            <a:r>
              <a:rPr lang="ko-KR" altLang="en-US" sz="2000" dirty="0" smtClean="0"/>
              <a:t>해지며</a:t>
            </a:r>
            <a:r>
              <a:rPr lang="en-US" altLang="ko-KR" sz="2000" dirty="0" smtClean="0"/>
              <a:t>, </a:t>
            </a:r>
            <a:r>
              <a:rPr lang="ko-KR" altLang="en-US" sz="2000" dirty="0" smtClean="0"/>
              <a:t>갑상선 비대증이 유발될 수 있다</a:t>
            </a:r>
            <a:r>
              <a:rPr lang="en-US" altLang="ko-KR" sz="2000" dirty="0" smtClean="0"/>
              <a:t>. </a:t>
            </a:r>
            <a:r>
              <a:rPr lang="ko-KR" altLang="en-US" sz="2000" dirty="0" smtClean="0"/>
              <a:t>요오드가 결핍된 사료를 </a:t>
            </a:r>
            <a:r>
              <a:rPr lang="en-US" altLang="ko-KR" sz="2000" dirty="0" smtClean="0"/>
              <a:t/>
            </a:r>
            <a:br>
              <a:rPr lang="en-US" altLang="ko-KR" sz="2000" dirty="0" smtClean="0"/>
            </a:br>
            <a:r>
              <a:rPr lang="en-US" altLang="ko-KR" sz="2000" dirty="0" smtClean="0"/>
              <a:t> </a:t>
            </a:r>
            <a:r>
              <a:rPr lang="en-US" altLang="ko-KR" sz="2000" dirty="0" smtClean="0"/>
              <a:t>  </a:t>
            </a:r>
            <a:r>
              <a:rPr lang="ko-KR" altLang="en-US" sz="2000" dirty="0" smtClean="0"/>
              <a:t>섭취한 </a:t>
            </a:r>
            <a:r>
              <a:rPr lang="ko-KR" altLang="en-US" sz="2000" dirty="0" err="1" smtClean="0"/>
              <a:t>모돈은</a:t>
            </a:r>
            <a:r>
              <a:rPr lang="ko-KR" altLang="en-US" sz="2000" dirty="0" smtClean="0"/>
              <a:t> 빈약하거나 </a:t>
            </a:r>
            <a:r>
              <a:rPr lang="ko-KR" altLang="en-US" sz="2000" dirty="0" err="1" smtClean="0"/>
              <a:t>사산돈을</a:t>
            </a:r>
            <a:r>
              <a:rPr lang="ko-KR" altLang="en-US" sz="2000" dirty="0" smtClean="0"/>
              <a:t> 낳게 되며</a:t>
            </a:r>
            <a:r>
              <a:rPr lang="en-US" altLang="ko-KR" sz="2000" dirty="0" smtClean="0"/>
              <a:t>, </a:t>
            </a:r>
            <a:r>
              <a:rPr lang="ko-KR" altLang="en-US" sz="2000" dirty="0" smtClean="0"/>
              <a:t>새끼의 경우 털이 </a:t>
            </a:r>
            <a:r>
              <a:rPr lang="en-US" altLang="ko-KR" sz="2000" dirty="0" smtClean="0"/>
              <a:t/>
            </a:r>
            <a:br>
              <a:rPr lang="en-US" altLang="ko-KR" sz="2000" dirty="0" smtClean="0"/>
            </a:br>
            <a:r>
              <a:rPr lang="en-US" altLang="ko-KR" sz="2000" dirty="0" smtClean="0"/>
              <a:t> </a:t>
            </a:r>
            <a:r>
              <a:rPr lang="en-US" altLang="ko-KR" sz="2000" dirty="0" smtClean="0"/>
              <a:t>  </a:t>
            </a:r>
            <a:r>
              <a:rPr lang="ko-KR" altLang="en-US" sz="2000" dirty="0" smtClean="0"/>
              <a:t>없거나 점액수종이 있고</a:t>
            </a:r>
            <a:r>
              <a:rPr lang="en-US" altLang="ko-KR" sz="2000" dirty="0" smtClean="0"/>
              <a:t>, </a:t>
            </a:r>
            <a:r>
              <a:rPr lang="ko-KR" altLang="en-US" sz="2000" dirty="0" smtClean="0"/>
              <a:t>갑상선에 출혈도 발견된다</a:t>
            </a:r>
            <a:r>
              <a:rPr lang="en-US" altLang="ko-KR" sz="2000" dirty="0" smtClean="0"/>
              <a:t>. </a:t>
            </a:r>
            <a:br>
              <a:rPr lang="en-US" altLang="ko-KR" sz="2000" dirty="0" smtClean="0"/>
            </a:br>
            <a:r>
              <a:rPr lang="en-US" altLang="ko-KR" sz="2000" dirty="0" smtClean="0"/>
              <a:t> </a:t>
            </a:r>
            <a:r>
              <a:rPr lang="en-US" altLang="ko-KR" sz="2000" dirty="0" smtClean="0"/>
              <a:t>  </a:t>
            </a:r>
            <a:r>
              <a:rPr lang="ko-KR" altLang="en-US" sz="2000" dirty="0" smtClean="0"/>
              <a:t>그러나 동물이 사료를 통한 요오드 요구량은 정확하게 설정되어 </a:t>
            </a:r>
            <a:r>
              <a:rPr lang="en-US" altLang="ko-KR" sz="2000" dirty="0" smtClean="0"/>
              <a:t/>
            </a:r>
            <a:br>
              <a:rPr lang="en-US" altLang="ko-KR" sz="2000" dirty="0" smtClean="0"/>
            </a:br>
            <a:r>
              <a:rPr lang="en-US" altLang="ko-KR" sz="2000" dirty="0" smtClean="0"/>
              <a:t> </a:t>
            </a:r>
            <a:r>
              <a:rPr lang="en-US" altLang="ko-KR" sz="2000" dirty="0" smtClean="0"/>
              <a:t>  </a:t>
            </a:r>
            <a:r>
              <a:rPr lang="ko-KR" altLang="en-US" sz="2000" dirty="0" smtClean="0"/>
              <a:t>있지 않다</a:t>
            </a:r>
            <a:r>
              <a:rPr lang="en-US" altLang="ko-KR" sz="2000" dirty="0" smtClean="0"/>
              <a:t>.</a:t>
            </a:r>
            <a:br>
              <a:rPr lang="en-US" altLang="ko-KR" sz="2000" dirty="0" smtClean="0"/>
            </a:br>
            <a:endParaRPr lang="ko-KR" altLang="en-US" sz="2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6083320"/>
          </a:xfrm>
        </p:spPr>
        <p:txBody>
          <a:bodyPr>
            <a:normAutofit/>
          </a:bodyPr>
          <a:lstStyle/>
          <a:p>
            <a:pPr algn="l"/>
            <a:r>
              <a:rPr lang="ko-KR" altLang="en-US" sz="4000" b="1" dirty="0" smtClean="0"/>
              <a:t>불소중독</a:t>
            </a:r>
            <a:r>
              <a:rPr lang="en-US" altLang="ko-KR" sz="4000" b="1" dirty="0" smtClean="0"/>
              <a:t>(Fluorine Poisoning)</a:t>
            </a:r>
            <a:r>
              <a:rPr lang="en-US" altLang="ko-KR" sz="2000" dirty="0" smtClean="0"/>
              <a:t/>
            </a:r>
            <a:br>
              <a:rPr lang="en-US" altLang="ko-KR" sz="2000" dirty="0" smtClean="0"/>
            </a:br>
            <a:r>
              <a:rPr lang="en-US" altLang="ko-KR" sz="2000" dirty="0" smtClean="0"/>
              <a:t/>
            </a:r>
            <a:br>
              <a:rPr lang="en-US" altLang="ko-KR" sz="2000" dirty="0" smtClean="0"/>
            </a:br>
            <a:r>
              <a:rPr lang="en-US" altLang="ko-KR" sz="2000" dirty="0" smtClean="0"/>
              <a:t/>
            </a:r>
            <a:br>
              <a:rPr lang="en-US" altLang="ko-KR" sz="2000" dirty="0" smtClean="0"/>
            </a:br>
            <a:r>
              <a:rPr lang="ko-KR" altLang="ko-KR" sz="2000" dirty="0" smtClean="0"/>
              <a:t>•</a:t>
            </a:r>
            <a:r>
              <a:rPr lang="en-US" altLang="ko-KR" sz="2000" dirty="0" smtClean="0"/>
              <a:t> </a:t>
            </a:r>
            <a:r>
              <a:rPr lang="ko-KR" altLang="en-US" sz="2000" dirty="0" smtClean="0"/>
              <a:t>일정한 양의 불소를 오래 먹었을 때</a:t>
            </a:r>
            <a:r>
              <a:rPr lang="en-US" altLang="ko-KR" sz="2000" dirty="0" smtClean="0"/>
              <a:t>, </a:t>
            </a:r>
            <a:r>
              <a:rPr lang="ko-KR" altLang="en-US" sz="2000" dirty="0" smtClean="0"/>
              <a:t>이와 뼈의 발육 장애를 일으켜</a:t>
            </a:r>
            <a:r>
              <a:rPr lang="en-US" altLang="ko-KR" sz="2000" dirty="0" smtClean="0"/>
              <a:t/>
            </a:r>
            <a:br>
              <a:rPr lang="en-US" altLang="ko-KR" sz="2000" dirty="0" smtClean="0"/>
            </a:br>
            <a:r>
              <a:rPr lang="en-US" altLang="ko-KR" sz="2000" dirty="0" smtClean="0"/>
              <a:t> </a:t>
            </a:r>
            <a:r>
              <a:rPr lang="en-US" altLang="ko-KR" sz="2000" dirty="0" smtClean="0"/>
              <a:t>  </a:t>
            </a:r>
            <a:r>
              <a:rPr lang="ko-KR" altLang="en-US" sz="2000" dirty="0" smtClean="0"/>
              <a:t>이가 얼룩덜룩해지거나 골다공증이 생기는 병</a:t>
            </a:r>
            <a:r>
              <a:rPr lang="en-US" altLang="ko-KR" sz="2000" dirty="0" smtClean="0"/>
              <a:t>.</a:t>
            </a:r>
            <a:br>
              <a:rPr lang="en-US" altLang="ko-KR" sz="2000" dirty="0" smtClean="0"/>
            </a:br>
            <a:r>
              <a:rPr lang="en-US" altLang="ko-KR" sz="2000" dirty="0" smtClean="0"/>
              <a:t/>
            </a:r>
            <a:br>
              <a:rPr lang="en-US" altLang="ko-KR" sz="2000" dirty="0" smtClean="0"/>
            </a:br>
            <a:r>
              <a:rPr lang="ko-KR" altLang="ko-KR" sz="2000" dirty="0" smtClean="0"/>
              <a:t>•</a:t>
            </a:r>
            <a:r>
              <a:rPr lang="en-US" altLang="ko-KR" sz="2000" dirty="0" smtClean="0"/>
              <a:t> </a:t>
            </a:r>
            <a:r>
              <a:rPr lang="ko-KR" altLang="en-US" sz="2000" dirty="0" smtClean="0"/>
              <a:t>불소는 체내 각 부위에 널리 분포되어 있으나</a:t>
            </a:r>
            <a:r>
              <a:rPr lang="en-US" altLang="ko-KR" sz="2000" dirty="0" smtClean="0"/>
              <a:t>, </a:t>
            </a:r>
            <a:r>
              <a:rPr lang="ko-KR" altLang="en-US" sz="2000" dirty="0" smtClean="0"/>
              <a:t>특히 뼈와 이에 많이 </a:t>
            </a:r>
            <a:r>
              <a:rPr lang="en-US" altLang="ko-KR" sz="2000" dirty="0" smtClean="0"/>
              <a:t/>
            </a:r>
            <a:br>
              <a:rPr lang="en-US" altLang="ko-KR" sz="2000" dirty="0" smtClean="0"/>
            </a:br>
            <a:r>
              <a:rPr lang="en-US" altLang="ko-KR" sz="2000" dirty="0" smtClean="0"/>
              <a:t> </a:t>
            </a:r>
            <a:r>
              <a:rPr lang="en-US" altLang="ko-KR" sz="2000" dirty="0" smtClean="0"/>
              <a:t> </a:t>
            </a:r>
            <a:r>
              <a:rPr lang="ko-KR" altLang="en-US" sz="2000" dirty="0" smtClean="0"/>
              <a:t>들어 있다</a:t>
            </a:r>
            <a:r>
              <a:rPr lang="en-US" altLang="ko-KR" sz="2000" dirty="0" smtClean="0"/>
              <a:t>. </a:t>
            </a:r>
            <a:br>
              <a:rPr lang="en-US" altLang="ko-KR" sz="2000" dirty="0" smtClean="0"/>
            </a:br>
            <a:r>
              <a:rPr lang="en-US" altLang="ko-KR" sz="2000" dirty="0" smtClean="0"/>
              <a:t/>
            </a:r>
            <a:br>
              <a:rPr lang="en-US" altLang="ko-KR" sz="2000" dirty="0" smtClean="0"/>
            </a:br>
            <a:r>
              <a:rPr lang="ko-KR" altLang="ko-KR" sz="2000" dirty="0" smtClean="0"/>
              <a:t>•</a:t>
            </a:r>
            <a:r>
              <a:rPr lang="en-US" altLang="ko-KR" sz="2000" dirty="0" smtClean="0"/>
              <a:t> </a:t>
            </a:r>
            <a:r>
              <a:rPr lang="ko-KR" altLang="en-US" sz="2000" dirty="0" smtClean="0"/>
              <a:t>불소가 포함되어 있지 않은 물질이 거의 없을 정도로</a:t>
            </a:r>
            <a:r>
              <a:rPr lang="en-US" altLang="ko-KR" sz="2000" dirty="0" smtClean="0"/>
              <a:t> </a:t>
            </a:r>
            <a:r>
              <a:rPr lang="ko-KR" altLang="en-US" sz="2000" dirty="0" smtClean="0"/>
              <a:t>모든 물질에서</a:t>
            </a:r>
            <a:r>
              <a:rPr lang="en-US" altLang="ko-KR" sz="2000" dirty="0" smtClean="0"/>
              <a:t/>
            </a:r>
            <a:br>
              <a:rPr lang="en-US" altLang="ko-KR" sz="2000" dirty="0" smtClean="0"/>
            </a:br>
            <a:r>
              <a:rPr lang="en-US" altLang="ko-KR" sz="2000" dirty="0" smtClean="0"/>
              <a:t> </a:t>
            </a:r>
            <a:r>
              <a:rPr lang="en-US" altLang="ko-KR" sz="2000" dirty="0" smtClean="0"/>
              <a:t> </a:t>
            </a:r>
            <a:r>
              <a:rPr lang="ko-KR" altLang="en-US" sz="2000" dirty="0" smtClean="0"/>
              <a:t>검출될 수 있고</a:t>
            </a:r>
            <a:r>
              <a:rPr lang="en-US" altLang="ko-KR" sz="2000" dirty="0" smtClean="0"/>
              <a:t>, </a:t>
            </a:r>
            <a:r>
              <a:rPr lang="ko-KR" altLang="en-US" sz="2000" dirty="0" smtClean="0"/>
              <a:t>용해되어 인체에 섭취 및</a:t>
            </a:r>
            <a:r>
              <a:rPr lang="en-US" altLang="ko-KR" sz="2000" dirty="0" smtClean="0"/>
              <a:t> </a:t>
            </a:r>
            <a:r>
              <a:rPr lang="ko-KR" altLang="en-US" sz="2000" dirty="0" smtClean="0"/>
              <a:t>흡수되는 양이 일반적으로 </a:t>
            </a:r>
            <a:r>
              <a:rPr lang="en-US" altLang="ko-KR" sz="2000" dirty="0" smtClean="0"/>
              <a:t/>
            </a:r>
            <a:br>
              <a:rPr lang="en-US" altLang="ko-KR" sz="2000" dirty="0" smtClean="0"/>
            </a:br>
            <a:r>
              <a:rPr lang="en-US" altLang="ko-KR" sz="2000" dirty="0" smtClean="0"/>
              <a:t> </a:t>
            </a:r>
            <a:r>
              <a:rPr lang="en-US" altLang="ko-KR" sz="2000" dirty="0" smtClean="0"/>
              <a:t> </a:t>
            </a:r>
            <a:r>
              <a:rPr lang="ko-KR" altLang="en-US" sz="2000" dirty="0" smtClean="0"/>
              <a:t>매우 적다고 하지만</a:t>
            </a:r>
            <a:r>
              <a:rPr lang="en-US" altLang="ko-KR" sz="2000" dirty="0" smtClean="0"/>
              <a:t> </a:t>
            </a:r>
            <a:r>
              <a:rPr lang="ko-KR" altLang="en-US" sz="2000" dirty="0" smtClean="0"/>
              <a:t>장기적으로 과다한 양의 차를 마시거나</a:t>
            </a:r>
            <a:r>
              <a:rPr lang="en-US" altLang="ko-KR" sz="2000" dirty="0" smtClean="0"/>
              <a:t>, </a:t>
            </a:r>
            <a:r>
              <a:rPr lang="ko-KR" altLang="en-US" sz="2000" dirty="0" smtClean="0"/>
              <a:t>농하게</a:t>
            </a:r>
            <a:r>
              <a:rPr lang="en-US" altLang="ko-KR" sz="2000" dirty="0" smtClean="0"/>
              <a:t/>
            </a:r>
            <a:br>
              <a:rPr lang="en-US" altLang="ko-KR" sz="2000" dirty="0" smtClean="0"/>
            </a:br>
            <a:r>
              <a:rPr lang="en-US" altLang="ko-KR" sz="2000" dirty="0" smtClean="0"/>
              <a:t> </a:t>
            </a:r>
            <a:r>
              <a:rPr lang="en-US" altLang="ko-KR" sz="2000" dirty="0" smtClean="0"/>
              <a:t> </a:t>
            </a:r>
            <a:r>
              <a:rPr lang="ko-KR" altLang="en-US" sz="2000" dirty="0" smtClean="0"/>
              <a:t>차를 마시게 될 경우 불소 과다섭취에 의한 불소중독증을 일으킬</a:t>
            </a:r>
            <a:r>
              <a:rPr lang="en-US" altLang="ko-KR" sz="2000" dirty="0" smtClean="0"/>
              <a:t> </a:t>
            </a:r>
            <a:r>
              <a:rPr lang="ko-KR" altLang="en-US" sz="2000" dirty="0" smtClean="0"/>
              <a:t>수 </a:t>
            </a:r>
            <a:r>
              <a:rPr lang="en-US" altLang="ko-KR" sz="2000" dirty="0" smtClean="0"/>
              <a:t/>
            </a:r>
            <a:br>
              <a:rPr lang="en-US" altLang="ko-KR" sz="2000" dirty="0" smtClean="0"/>
            </a:br>
            <a:r>
              <a:rPr lang="en-US" altLang="ko-KR" sz="2000" dirty="0" smtClean="0"/>
              <a:t> </a:t>
            </a:r>
            <a:r>
              <a:rPr lang="en-US" altLang="ko-KR" sz="2000" dirty="0" smtClean="0"/>
              <a:t> </a:t>
            </a:r>
            <a:r>
              <a:rPr lang="ko-KR" altLang="en-US" sz="2000" dirty="0" smtClean="0"/>
              <a:t>있음을 항시 유념해야 한다</a:t>
            </a:r>
            <a:r>
              <a:rPr lang="en-US" altLang="ko-KR" sz="2000" dirty="0" smtClean="0"/>
              <a:t>. </a:t>
            </a:r>
            <a:endParaRPr lang="ko-KR" altLang="en-US" sz="20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6226196"/>
          </a:xfrm>
        </p:spPr>
        <p:txBody>
          <a:bodyPr>
            <a:normAutofit fontScale="90000"/>
          </a:bodyPr>
          <a:lstStyle/>
          <a:p>
            <a:pPr algn="l"/>
            <a:r>
              <a:rPr lang="en-US" altLang="ko-KR" sz="4900" b="1" dirty="0" smtClean="0"/>
              <a:t>Ⅲ. </a:t>
            </a:r>
            <a:r>
              <a:rPr lang="ko-KR" altLang="en-US" sz="4900" b="1" dirty="0" smtClean="0"/>
              <a:t>결론</a:t>
            </a:r>
            <a:r>
              <a:rPr lang="en-US" altLang="ko-KR" sz="2000" dirty="0" smtClean="0"/>
              <a:t/>
            </a:r>
            <a:br>
              <a:rPr lang="en-US" altLang="ko-KR" sz="2000" dirty="0" smtClean="0"/>
            </a:br>
            <a:r>
              <a:rPr lang="en-US" altLang="ko-KR" sz="2000" dirty="0" smtClean="0"/>
              <a:t/>
            </a:r>
            <a:br>
              <a:rPr lang="en-US" altLang="ko-KR" sz="2000" dirty="0" smtClean="0"/>
            </a:br>
            <a:r>
              <a:rPr lang="en-US" altLang="ko-KR" sz="2700" b="1" dirty="0" smtClean="0"/>
              <a:t>1</a:t>
            </a:r>
            <a:r>
              <a:rPr lang="en-US" altLang="ko-KR" sz="2700" b="1" dirty="0" smtClean="0"/>
              <a:t>) </a:t>
            </a:r>
            <a:r>
              <a:rPr lang="ko-KR" altLang="en-US" sz="2700" b="1" dirty="0" smtClean="0"/>
              <a:t>오염 </a:t>
            </a:r>
            <a:r>
              <a:rPr lang="ko-KR" altLang="en-US" sz="2700" b="1" dirty="0" smtClean="0"/>
              <a:t>물질의 규제 </a:t>
            </a:r>
            <a:r>
              <a:rPr lang="ko-KR" altLang="en-US" sz="1400" dirty="0" smtClean="0"/>
              <a:t/>
            </a:r>
            <a:br>
              <a:rPr lang="ko-KR" altLang="en-US" sz="1400" dirty="0" smtClean="0"/>
            </a:br>
            <a:r>
              <a:rPr lang="en-US" altLang="ko-KR" sz="1400" dirty="0" smtClean="0"/>
              <a:t/>
            </a:r>
            <a:br>
              <a:rPr lang="en-US" altLang="ko-KR" sz="1400" dirty="0" smtClean="0"/>
            </a:br>
            <a:r>
              <a:rPr lang="ko-KR" altLang="en-US" sz="1400" dirty="0" smtClean="0"/>
              <a:t>급속한 </a:t>
            </a:r>
            <a:r>
              <a:rPr lang="ko-KR" altLang="en-US" sz="1400" dirty="0" smtClean="0"/>
              <a:t>산업발전에 따른 인구의 도시집중화와 함께 유해독성물질의 대량방출은 이미 자연생태계에 </a:t>
            </a:r>
            <a:br>
              <a:rPr lang="ko-KR" altLang="en-US" sz="1400" dirty="0" smtClean="0"/>
            </a:br>
            <a:r>
              <a:rPr lang="ko-KR" altLang="en-US" sz="1400" dirty="0" smtClean="0"/>
              <a:t>중대한 위협요소가 되고 있다</a:t>
            </a:r>
            <a:r>
              <a:rPr lang="en-US" altLang="ko-KR" sz="1400" dirty="0" smtClean="0"/>
              <a:t>. </a:t>
            </a:r>
            <a:r>
              <a:rPr lang="ko-KR" altLang="en-US" sz="1400" dirty="0" smtClean="0"/>
              <a:t>이에 </a:t>
            </a:r>
            <a:r>
              <a:rPr lang="ko-KR" altLang="en-US" sz="1400" dirty="0" smtClean="0"/>
              <a:t>따라 세계보건기구인 </a:t>
            </a:r>
            <a:r>
              <a:rPr lang="en-US" altLang="ko-KR" sz="1400" dirty="0" smtClean="0"/>
              <a:t>WHO</a:t>
            </a:r>
            <a:r>
              <a:rPr lang="ko-KR" altLang="en-US" sz="1400" dirty="0" smtClean="0"/>
              <a:t>에서도 음용수에 대해 중금속 중 </a:t>
            </a:r>
            <a:r>
              <a:rPr lang="en-US" altLang="ko-KR" sz="1400" dirty="0" smtClean="0"/>
              <a:t/>
            </a:r>
            <a:br>
              <a:rPr lang="en-US" altLang="ko-KR" sz="1400" dirty="0" smtClean="0"/>
            </a:br>
            <a:r>
              <a:rPr lang="ko-KR" altLang="en-US" sz="1400" dirty="0" smtClean="0"/>
              <a:t>인류의 </a:t>
            </a:r>
            <a:r>
              <a:rPr lang="ko-KR" altLang="en-US" sz="1400" dirty="0" smtClean="0"/>
              <a:t>건강에 유해한 각종 </a:t>
            </a:r>
            <a:r>
              <a:rPr lang="ko-KR" altLang="en-US" sz="1400" dirty="0" smtClean="0"/>
              <a:t>중금속에 대한 </a:t>
            </a:r>
            <a:r>
              <a:rPr lang="ko-KR" altLang="en-US" sz="1400" dirty="0" smtClean="0"/>
              <a:t>규제농도를 일정 농도 이하로 엄격한 규정을 하고 있다</a:t>
            </a:r>
            <a:r>
              <a:rPr lang="en-US" altLang="ko-KR" sz="1400" dirty="0" smtClean="0"/>
              <a:t>. </a:t>
            </a:r>
            <a:r>
              <a:rPr lang="ko-KR" altLang="en-US" sz="1400" dirty="0" smtClean="0"/>
              <a:t/>
            </a:r>
            <a:br>
              <a:rPr lang="ko-KR" altLang="en-US" sz="1400" dirty="0" smtClean="0"/>
            </a:br>
            <a:r>
              <a:rPr lang="ko-KR" altLang="en-US" sz="1400" dirty="0" smtClean="0"/>
              <a:t>현대의 사회는 그전 사회와는 다른 많은 문제들에 직면 하고 있다</a:t>
            </a:r>
            <a:r>
              <a:rPr lang="en-US" altLang="ko-KR" sz="1400" dirty="0" smtClean="0"/>
              <a:t>. </a:t>
            </a:r>
            <a:r>
              <a:rPr lang="ko-KR" altLang="en-US" sz="1400" dirty="0" smtClean="0"/>
              <a:t>특히 현대사회 발전을 주도하는 </a:t>
            </a:r>
            <a:br>
              <a:rPr lang="ko-KR" altLang="en-US" sz="1400" dirty="0" smtClean="0"/>
            </a:br>
            <a:r>
              <a:rPr lang="ko-KR" altLang="en-US" sz="1400" dirty="0" smtClean="0"/>
              <a:t>산업형태는 </a:t>
            </a:r>
            <a:r>
              <a:rPr lang="ko-KR" altLang="en-US" sz="1400" dirty="0" smtClean="0"/>
              <a:t>대부분 </a:t>
            </a:r>
            <a:r>
              <a:rPr lang="ko-KR" altLang="en-US" sz="1400" dirty="0" smtClean="0"/>
              <a:t>굴뚝 산업</a:t>
            </a:r>
            <a:r>
              <a:rPr lang="en-US" altLang="ko-KR" sz="1400" dirty="0" smtClean="0"/>
              <a:t>, </a:t>
            </a:r>
            <a:r>
              <a:rPr lang="ko-KR" altLang="en-US" sz="1400" dirty="0" smtClean="0"/>
              <a:t>다시 말해서 공해 </a:t>
            </a:r>
            <a:r>
              <a:rPr lang="ko-KR" altLang="en-US" sz="1400" dirty="0" err="1" smtClean="0"/>
              <a:t>배출형이다</a:t>
            </a:r>
            <a:r>
              <a:rPr lang="en-US" altLang="ko-KR" sz="1400" dirty="0" smtClean="0"/>
              <a:t>. </a:t>
            </a:r>
            <a:r>
              <a:rPr lang="ko-KR" altLang="en-US" sz="1400" dirty="0" smtClean="0"/>
              <a:t/>
            </a:r>
            <a:br>
              <a:rPr lang="ko-KR" altLang="en-US" sz="1400" dirty="0" smtClean="0"/>
            </a:br>
            <a:r>
              <a:rPr lang="en-US" altLang="ko-KR" sz="1400" dirty="0" smtClean="0"/>
              <a:t/>
            </a:r>
            <a:br>
              <a:rPr lang="en-US" altLang="ko-KR" sz="1400" dirty="0" smtClean="0"/>
            </a:br>
            <a:r>
              <a:rPr lang="en-US" altLang="ko-KR" sz="2700" b="1" dirty="0" smtClean="0"/>
              <a:t>2) </a:t>
            </a:r>
            <a:r>
              <a:rPr lang="ko-KR" altLang="en-US" sz="2700" b="1" dirty="0" smtClean="0"/>
              <a:t>오염물질 처리 시설의 개선</a:t>
            </a:r>
            <a:r>
              <a:rPr lang="ko-KR" altLang="en-US" sz="1400" dirty="0" smtClean="0"/>
              <a:t/>
            </a:r>
            <a:br>
              <a:rPr lang="ko-KR" altLang="en-US" sz="1400" dirty="0" smtClean="0"/>
            </a:br>
            <a:r>
              <a:rPr lang="en-US" altLang="ko-KR" sz="1400" dirty="0" smtClean="0"/>
              <a:t/>
            </a:r>
            <a:br>
              <a:rPr lang="en-US" altLang="ko-KR" sz="1400" dirty="0" smtClean="0"/>
            </a:br>
            <a:r>
              <a:rPr lang="ko-KR" altLang="en-US" sz="1400" dirty="0" smtClean="0"/>
              <a:t>공장 및 사업장에서 발생하는 폐수 및 </a:t>
            </a:r>
            <a:r>
              <a:rPr lang="ko-KR" altLang="en-US" sz="1400" dirty="0" err="1" smtClean="0"/>
              <a:t>슬러그</a:t>
            </a:r>
            <a:r>
              <a:rPr lang="ko-KR" altLang="en-US" sz="1400" dirty="0" smtClean="0"/>
              <a:t> 처리에 대한 문제가 시급하다</a:t>
            </a:r>
            <a:r>
              <a:rPr lang="en-US" altLang="ko-KR" sz="1400" dirty="0" smtClean="0"/>
              <a:t>. </a:t>
            </a:r>
            <a:r>
              <a:rPr lang="ko-KR" altLang="en-US" sz="1400" dirty="0" smtClean="0"/>
              <a:t>오염 물질을 처리하는 </a:t>
            </a:r>
            <a:r>
              <a:rPr lang="ko-KR" altLang="en-US" sz="1400" dirty="0" err="1" smtClean="0"/>
              <a:t>시설등이</a:t>
            </a:r>
            <a:r>
              <a:rPr lang="ko-KR" altLang="en-US" sz="1400" dirty="0" smtClean="0"/>
              <a:t> 있으나 그 효과는 낮고 게다가 높은 단가로 인해 기업들이 이러한 시설의 사용을 꺼리는 것이 사실이다</a:t>
            </a:r>
            <a:r>
              <a:rPr lang="en-US" altLang="ko-KR" sz="1400" dirty="0" smtClean="0"/>
              <a:t>. </a:t>
            </a:r>
            <a:r>
              <a:rPr lang="ko-KR" altLang="en-US" sz="1400" dirty="0" smtClean="0"/>
              <a:t>높은 효율의 처리시설의 개발과 확충</a:t>
            </a:r>
            <a:r>
              <a:rPr lang="en-US" altLang="ko-KR" sz="1400" dirty="0" smtClean="0"/>
              <a:t>, </a:t>
            </a:r>
            <a:r>
              <a:rPr lang="ko-KR" altLang="en-US" sz="1400" dirty="0" smtClean="0"/>
              <a:t>값싼 처리시설의 보급 그리고 정부의 지원이 무엇보다도 절실하다</a:t>
            </a:r>
            <a:r>
              <a:rPr lang="en-US" altLang="ko-KR" sz="1400" dirty="0" smtClean="0"/>
              <a:t>.</a:t>
            </a:r>
            <a:r>
              <a:rPr lang="ko-KR" altLang="en-US" sz="2000" dirty="0" smtClean="0"/>
              <a:t/>
            </a:r>
            <a:br>
              <a:rPr lang="ko-KR" altLang="en-US" sz="2000" dirty="0" smtClean="0"/>
            </a:br>
            <a:r>
              <a:rPr lang="en-US" altLang="ko-KR" sz="2000" dirty="0" smtClean="0"/>
              <a:t/>
            </a:r>
            <a:br>
              <a:rPr lang="en-US" altLang="ko-KR" sz="2000" dirty="0" smtClean="0"/>
            </a:br>
            <a:r>
              <a:rPr lang="en-US" altLang="ko-KR" sz="2700" b="1" dirty="0" smtClean="0"/>
              <a:t>3</a:t>
            </a:r>
            <a:r>
              <a:rPr lang="en-US" altLang="ko-KR" sz="2700" b="1" dirty="0" smtClean="0"/>
              <a:t>) </a:t>
            </a:r>
            <a:r>
              <a:rPr lang="ko-KR" altLang="en-US" sz="2700" b="1" dirty="0" smtClean="0"/>
              <a:t>환경 </a:t>
            </a:r>
            <a:r>
              <a:rPr lang="ko-KR" altLang="en-US" sz="2700" b="1" dirty="0" smtClean="0"/>
              <a:t>의식에 대한 사회 구성원들의 각성</a:t>
            </a:r>
            <a:r>
              <a:rPr lang="ko-KR" altLang="en-US" sz="1600" dirty="0" smtClean="0"/>
              <a:t/>
            </a:r>
            <a:br>
              <a:rPr lang="ko-KR" altLang="en-US" sz="1600" dirty="0" smtClean="0"/>
            </a:br>
            <a:r>
              <a:rPr lang="en-US" altLang="ko-KR" sz="1600" dirty="0" smtClean="0"/>
              <a:t/>
            </a:r>
            <a:br>
              <a:rPr lang="en-US" altLang="ko-KR" sz="1600" dirty="0" smtClean="0"/>
            </a:br>
            <a:r>
              <a:rPr lang="ko-KR" altLang="en-US" sz="1600" dirty="0" smtClean="0"/>
              <a:t>아무리 </a:t>
            </a:r>
            <a:r>
              <a:rPr lang="ko-KR" altLang="en-US" sz="1600" dirty="0" smtClean="0"/>
              <a:t>각종 규제나 제재들이 있어도 사회 구성원들이 그것을 지키지 않는다면 그것은 무용지물과 </a:t>
            </a:r>
            <a:br>
              <a:rPr lang="ko-KR" altLang="en-US" sz="1600" dirty="0" smtClean="0"/>
            </a:br>
            <a:r>
              <a:rPr lang="ko-KR" altLang="en-US" sz="1600" dirty="0" smtClean="0"/>
              <a:t>다름없다</a:t>
            </a:r>
            <a:r>
              <a:rPr lang="en-US" altLang="ko-KR" sz="1600" dirty="0" smtClean="0"/>
              <a:t>. </a:t>
            </a:r>
            <a:r>
              <a:rPr lang="ko-KR" altLang="en-US" sz="1600" dirty="0" smtClean="0"/>
              <a:t>중금속 오염에 대한 방지대책의 가장 중요한 부분은 그 위해성에 대한 사회구성원 개개인의 </a:t>
            </a:r>
            <a:r>
              <a:rPr lang="ko-KR" altLang="en-US" sz="1600" dirty="0" smtClean="0"/>
              <a:t>각성 </a:t>
            </a:r>
            <a:r>
              <a:rPr lang="ko-KR" altLang="en-US" sz="1600" dirty="0" smtClean="0"/>
              <a:t>이라고 생각한다</a:t>
            </a:r>
            <a:r>
              <a:rPr lang="en-US" altLang="ko-KR" sz="1600" dirty="0" smtClean="0"/>
              <a:t>. </a:t>
            </a:r>
            <a:r>
              <a:rPr lang="ko-KR" altLang="en-US" sz="1600" dirty="0" smtClean="0"/>
              <a:t>중금속 </a:t>
            </a:r>
            <a:r>
              <a:rPr lang="ko-KR" altLang="en-US" sz="1600" dirty="0" smtClean="0"/>
              <a:t>및 유해물질을 배출하는 기업이나 기업주 또는 개인도 사회의 각 </a:t>
            </a:r>
            <a:r>
              <a:rPr lang="en-US" altLang="ko-KR" sz="1600" dirty="0" smtClean="0"/>
              <a:t/>
            </a:r>
            <a:br>
              <a:rPr lang="en-US" altLang="ko-KR" sz="1600" dirty="0" smtClean="0"/>
            </a:br>
            <a:r>
              <a:rPr lang="ko-KR" altLang="en-US" sz="1600" dirty="0" smtClean="0"/>
              <a:t>구성원이며 </a:t>
            </a:r>
            <a:r>
              <a:rPr lang="ko-KR" altLang="en-US" sz="1600" dirty="0" smtClean="0"/>
              <a:t>그들 모두 </a:t>
            </a:r>
            <a:r>
              <a:rPr lang="ko-KR" altLang="en-US" sz="1600" dirty="0" smtClean="0"/>
              <a:t>중금속의 </a:t>
            </a:r>
            <a:r>
              <a:rPr lang="ko-KR" altLang="en-US" sz="1600" dirty="0" smtClean="0"/>
              <a:t>위해성에 노출되어 있다</a:t>
            </a:r>
            <a:r>
              <a:rPr lang="en-US" altLang="ko-KR" sz="1600" dirty="0" smtClean="0"/>
              <a:t>. </a:t>
            </a:r>
            <a:r>
              <a:rPr lang="ko-KR" altLang="en-US" sz="1600" dirty="0" smtClean="0"/>
              <a:t>그 사회 구성원 각자가 그 위해성에 대한 </a:t>
            </a:r>
            <a:r>
              <a:rPr lang="en-US" altLang="ko-KR" sz="1600" dirty="0" smtClean="0"/>
              <a:t/>
            </a:r>
            <a:br>
              <a:rPr lang="en-US" altLang="ko-KR" sz="1600" dirty="0" smtClean="0"/>
            </a:br>
            <a:r>
              <a:rPr lang="ko-KR" altLang="en-US" sz="1600" dirty="0" smtClean="0"/>
              <a:t>바른 </a:t>
            </a:r>
            <a:r>
              <a:rPr lang="ko-KR" altLang="en-US" sz="1600" dirty="0" smtClean="0"/>
              <a:t>이해를 함으로써 </a:t>
            </a:r>
            <a:r>
              <a:rPr lang="ko-KR" altLang="en-US" sz="1600" dirty="0" smtClean="0"/>
              <a:t>스스로 </a:t>
            </a:r>
            <a:r>
              <a:rPr lang="ko-KR" altLang="en-US" sz="1600" dirty="0" smtClean="0"/>
              <a:t>배출을 자제하도록 유도하고 실천하는 것이 가장 바람직한 방법 이라 하겠다</a:t>
            </a:r>
            <a:r>
              <a:rPr lang="en-US" altLang="ko-KR" sz="1600" dirty="0" smtClean="0"/>
              <a:t>.</a:t>
            </a:r>
            <a:r>
              <a:rPr lang="ko-KR" altLang="en-US" sz="1600" dirty="0" smtClean="0"/>
              <a:t/>
            </a:r>
            <a:br>
              <a:rPr lang="ko-KR" altLang="en-US" sz="1600" dirty="0" smtClean="0"/>
            </a:br>
            <a:endParaRPr lang="ko-KR" altLang="en-US" sz="16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5940444"/>
          </a:xfrm>
        </p:spPr>
        <p:txBody>
          <a:bodyPr>
            <a:normAutofit/>
          </a:bodyPr>
          <a:lstStyle/>
          <a:p>
            <a:pPr algn="l"/>
            <a:r>
              <a:rPr lang="en-US" altLang="ko-KR" sz="4800" b="1" dirty="0" smtClean="0"/>
              <a:t>Ⅳ. </a:t>
            </a:r>
            <a:r>
              <a:rPr lang="ko-KR" altLang="en-US" sz="4800" b="1" dirty="0" smtClean="0"/>
              <a:t>참고문헌</a:t>
            </a:r>
            <a:r>
              <a:rPr lang="en-US" altLang="ko-KR" sz="2000" b="1" dirty="0" smtClean="0"/>
              <a:t/>
            </a:r>
            <a:br>
              <a:rPr lang="en-US" altLang="ko-KR" sz="2000" b="1" dirty="0" smtClean="0"/>
            </a:br>
            <a:r>
              <a:rPr lang="en-US" altLang="ko-KR" sz="2000" b="1" dirty="0" smtClean="0"/>
              <a:t/>
            </a:r>
            <a:br>
              <a:rPr lang="en-US" altLang="ko-KR" sz="2000" b="1" dirty="0" smtClean="0"/>
            </a:br>
            <a:r>
              <a:rPr lang="en-US" altLang="ko-KR" sz="2000" b="1" dirty="0" smtClean="0"/>
              <a:t/>
            </a:r>
            <a:br>
              <a:rPr lang="en-US" altLang="ko-KR" sz="2000" b="1" dirty="0" smtClean="0"/>
            </a:br>
            <a:r>
              <a:rPr lang="en-US" altLang="ko-KR" sz="2000" b="1" dirty="0" smtClean="0"/>
              <a:t/>
            </a:r>
            <a:br>
              <a:rPr lang="en-US" altLang="ko-KR" sz="2000" b="1" dirty="0" smtClean="0"/>
            </a:br>
            <a:r>
              <a:rPr lang="en-US" altLang="ko-KR" sz="2000" b="1" dirty="0" smtClean="0"/>
              <a:t/>
            </a:r>
            <a:br>
              <a:rPr lang="en-US" altLang="ko-KR" sz="2000" b="1" dirty="0" smtClean="0"/>
            </a:br>
            <a:r>
              <a:rPr lang="ko-KR" altLang="ko-KR" sz="3200" b="1" dirty="0" smtClean="0"/>
              <a:t>•</a:t>
            </a:r>
            <a:r>
              <a:rPr lang="en-US" altLang="ko-KR" sz="3200" b="1" dirty="0" smtClean="0"/>
              <a:t> </a:t>
            </a:r>
            <a:r>
              <a:rPr lang="ko-KR" altLang="en-US" sz="3200" b="1" dirty="0" smtClean="0"/>
              <a:t>농촌진흥청</a:t>
            </a:r>
            <a:r>
              <a:rPr lang="en-US" altLang="ko-KR" sz="3200" b="1" dirty="0" smtClean="0"/>
              <a:t/>
            </a:r>
            <a:br>
              <a:rPr lang="en-US" altLang="ko-KR" sz="3200" b="1" dirty="0" smtClean="0"/>
            </a:br>
            <a:r>
              <a:rPr lang="en-US" altLang="ko-KR" sz="3200" b="1" dirty="0" smtClean="0"/>
              <a:t/>
            </a:r>
            <a:br>
              <a:rPr lang="en-US" altLang="ko-KR" sz="3200" b="1" dirty="0" smtClean="0"/>
            </a:br>
            <a:r>
              <a:rPr lang="ko-KR" altLang="ko-KR" sz="3200" b="1" dirty="0" smtClean="0"/>
              <a:t>•</a:t>
            </a:r>
            <a:r>
              <a:rPr lang="en-US" altLang="ko-KR" sz="3200" b="1" dirty="0" smtClean="0"/>
              <a:t> http://www.naver.com</a:t>
            </a:r>
            <a:br>
              <a:rPr lang="en-US" altLang="ko-KR" sz="3200" b="1" dirty="0" smtClean="0"/>
            </a:br>
            <a:r>
              <a:rPr lang="en-US" altLang="ko-KR" sz="3200" b="1" dirty="0" smtClean="0"/>
              <a:t/>
            </a:r>
            <a:br>
              <a:rPr lang="en-US" altLang="ko-KR" sz="3200" b="1" dirty="0" smtClean="0"/>
            </a:br>
            <a:r>
              <a:rPr lang="ko-KR" altLang="ko-KR" sz="3200" b="1" dirty="0" smtClean="0"/>
              <a:t>•</a:t>
            </a:r>
            <a:r>
              <a:rPr lang="en-US" altLang="ko-KR" sz="3200" b="1" dirty="0" smtClean="0"/>
              <a:t> </a:t>
            </a:r>
            <a:r>
              <a:rPr lang="en-US" altLang="ko-KR" sz="3200" b="1" dirty="0" smtClean="0"/>
              <a:t>http://blog.naver.com/pharmaton06</a:t>
            </a:r>
            <a:endParaRPr lang="ko-KR" altLang="en-US" sz="32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357167"/>
            <a:ext cx="7772400" cy="6143668"/>
          </a:xfrm>
        </p:spPr>
        <p:txBody>
          <a:bodyPr>
            <a:normAutofit fontScale="90000"/>
          </a:bodyPr>
          <a:lstStyle/>
          <a:p>
            <a:pPr algn="l"/>
            <a:r>
              <a:rPr lang="en-US" altLang="ko-KR" sz="4000" b="1" dirty="0" smtClean="0"/>
              <a:t/>
            </a:r>
            <a:br>
              <a:rPr lang="en-US" altLang="ko-KR" sz="4000" b="1" dirty="0" smtClean="0"/>
            </a:br>
            <a:r>
              <a:rPr lang="en-US" altLang="ko-KR" sz="4000" b="1" dirty="0" smtClean="0"/>
              <a:t/>
            </a:r>
            <a:br>
              <a:rPr lang="en-US" altLang="ko-KR" sz="4000" b="1" dirty="0" smtClean="0"/>
            </a:br>
            <a:r>
              <a:rPr lang="en-US" altLang="ko-KR" sz="4000" b="1" dirty="0" smtClean="0"/>
              <a:t>&lt;</a:t>
            </a:r>
            <a:r>
              <a:rPr lang="ko-KR" altLang="en-US" sz="4000" b="1" dirty="0" smtClean="0"/>
              <a:t>목차</a:t>
            </a:r>
            <a:r>
              <a:rPr lang="en-US" altLang="ko-KR" sz="4000" b="1" dirty="0" smtClean="0"/>
              <a:t>&gt;</a:t>
            </a:r>
            <a:br>
              <a:rPr lang="en-US" altLang="ko-KR" sz="4000" b="1" dirty="0" smtClean="0"/>
            </a:br>
            <a:r>
              <a:rPr lang="en-US" altLang="ko-KR" sz="2000" dirty="0" smtClean="0"/>
              <a:t/>
            </a:r>
            <a:br>
              <a:rPr lang="en-US" altLang="ko-KR" sz="2000" dirty="0" smtClean="0"/>
            </a:br>
            <a:r>
              <a:rPr lang="en-US" altLang="ko-KR" sz="3100" b="1" dirty="0" smtClean="0"/>
              <a:t>Ⅰ. </a:t>
            </a:r>
            <a:r>
              <a:rPr lang="ko-KR" altLang="en-US" sz="3100" b="1" dirty="0" smtClean="0"/>
              <a:t>서론</a:t>
            </a:r>
            <a:r>
              <a:rPr lang="en-US" altLang="ko-KR" sz="2000" dirty="0" smtClean="0"/>
              <a:t/>
            </a:r>
            <a:br>
              <a:rPr lang="en-US" altLang="ko-KR" sz="2000" dirty="0" smtClean="0"/>
            </a:br>
            <a:r>
              <a:rPr lang="en-US" altLang="ko-KR" sz="2000" dirty="0" smtClean="0"/>
              <a:t/>
            </a:r>
            <a:br>
              <a:rPr lang="en-US" altLang="ko-KR" sz="2000" dirty="0" smtClean="0"/>
            </a:br>
            <a:r>
              <a:rPr lang="en-US" altLang="ko-KR" sz="2000" dirty="0" smtClean="0"/>
              <a:t>  - </a:t>
            </a:r>
            <a:r>
              <a:rPr lang="ko-KR" altLang="en-US" sz="2000" dirty="0" smtClean="0"/>
              <a:t>중독무기물이란</a:t>
            </a:r>
            <a:r>
              <a:rPr lang="en-US" altLang="ko-KR" sz="2000" dirty="0" smtClean="0"/>
              <a:t/>
            </a:r>
            <a:br>
              <a:rPr lang="en-US" altLang="ko-KR" sz="2000" dirty="0" smtClean="0"/>
            </a:br>
            <a:r>
              <a:rPr lang="en-US" altLang="ko-KR" sz="2000" dirty="0" smtClean="0"/>
              <a:t/>
            </a:r>
            <a:br>
              <a:rPr lang="en-US" altLang="ko-KR" sz="2000" dirty="0" smtClean="0"/>
            </a:br>
            <a:r>
              <a:rPr lang="en-US" altLang="ko-KR" sz="3100" b="1" dirty="0" smtClean="0"/>
              <a:t>Ⅱ. </a:t>
            </a:r>
            <a:r>
              <a:rPr lang="ko-KR" altLang="en-US" sz="3100" b="1" dirty="0" smtClean="0"/>
              <a:t>본론</a:t>
            </a:r>
            <a:r>
              <a:rPr lang="en-US" altLang="ko-KR" sz="2000" dirty="0" smtClean="0"/>
              <a:t/>
            </a:r>
            <a:br>
              <a:rPr lang="en-US" altLang="ko-KR" sz="2000" dirty="0" smtClean="0"/>
            </a:br>
            <a:r>
              <a:rPr lang="en-US" altLang="ko-KR" sz="2000" dirty="0" smtClean="0"/>
              <a:t>  </a:t>
            </a:r>
            <a:br>
              <a:rPr lang="en-US" altLang="ko-KR" sz="2000" dirty="0" smtClean="0"/>
            </a:br>
            <a:r>
              <a:rPr lang="en-US" altLang="ko-KR" sz="2000" dirty="0" smtClean="0"/>
              <a:t> </a:t>
            </a:r>
            <a:r>
              <a:rPr lang="en-US" altLang="ko-KR" sz="2000" dirty="0" smtClean="0"/>
              <a:t> - </a:t>
            </a:r>
            <a:r>
              <a:rPr lang="ko-KR" altLang="en-US" sz="2000" dirty="0" err="1" smtClean="0"/>
              <a:t>셀레늄</a:t>
            </a:r>
            <a:r>
              <a:rPr lang="ko-KR" altLang="en-US" sz="2000" dirty="0" smtClean="0"/>
              <a:t> 중독                 </a:t>
            </a:r>
            <a:r>
              <a:rPr lang="en-US" altLang="ko-KR" sz="2000" dirty="0" smtClean="0"/>
              <a:t/>
            </a:r>
            <a:br>
              <a:rPr lang="en-US" altLang="ko-KR" sz="2000" dirty="0" smtClean="0"/>
            </a:br>
            <a:r>
              <a:rPr lang="en-US" altLang="ko-KR" sz="2000" dirty="0" smtClean="0"/>
              <a:t>  - </a:t>
            </a:r>
            <a:r>
              <a:rPr lang="ko-KR" altLang="en-US" sz="2000" dirty="0" smtClean="0"/>
              <a:t>아연 중독</a:t>
            </a:r>
            <a:r>
              <a:rPr lang="en-US" altLang="ko-KR" sz="2000" dirty="0" smtClean="0"/>
              <a:t>                - </a:t>
            </a:r>
            <a:r>
              <a:rPr lang="ko-KR" altLang="en-US" sz="2000" dirty="0" smtClean="0"/>
              <a:t>시안화물 중독                </a:t>
            </a:r>
            <a:r>
              <a:rPr lang="en-US" altLang="ko-KR" sz="2000" dirty="0" smtClean="0"/>
              <a:t/>
            </a:r>
            <a:br>
              <a:rPr lang="en-US" altLang="ko-KR" sz="2000" dirty="0" smtClean="0"/>
            </a:br>
            <a:r>
              <a:rPr lang="en-US" altLang="ko-KR" sz="2000" dirty="0" smtClean="0"/>
              <a:t>  - </a:t>
            </a:r>
            <a:r>
              <a:rPr lang="ko-KR" altLang="en-US" sz="2000" dirty="0" smtClean="0"/>
              <a:t>카드뮴 중독</a:t>
            </a:r>
            <a:r>
              <a:rPr lang="en-US" altLang="ko-KR" sz="2000" dirty="0" smtClean="0"/>
              <a:t>             - </a:t>
            </a:r>
            <a:r>
              <a:rPr lang="ko-KR" altLang="en-US" sz="2000" dirty="0" smtClean="0"/>
              <a:t>수은 중독                      </a:t>
            </a:r>
            <a:r>
              <a:rPr lang="en-US" altLang="ko-KR" sz="2000" dirty="0" smtClean="0"/>
              <a:t/>
            </a:r>
            <a:br>
              <a:rPr lang="en-US" altLang="ko-KR" sz="2000" dirty="0" smtClean="0"/>
            </a:br>
            <a:r>
              <a:rPr lang="en-US" altLang="ko-KR" sz="2000" dirty="0" smtClean="0"/>
              <a:t>  - </a:t>
            </a:r>
            <a:r>
              <a:rPr lang="ko-KR" altLang="en-US" sz="2000" dirty="0" err="1" smtClean="0"/>
              <a:t>몰데브덴</a:t>
            </a:r>
            <a:r>
              <a:rPr lang="ko-KR" altLang="en-US" sz="2000" dirty="0" smtClean="0"/>
              <a:t> 중독 </a:t>
            </a:r>
            <a:r>
              <a:rPr lang="en-US" altLang="ko-KR" sz="2000" dirty="0" smtClean="0"/>
              <a:t>         - </a:t>
            </a:r>
            <a:r>
              <a:rPr lang="ko-KR" altLang="en-US" sz="2000" dirty="0" smtClean="0"/>
              <a:t>인 중독                         </a:t>
            </a:r>
            <a:r>
              <a:rPr lang="en-US" altLang="ko-KR" sz="2000" dirty="0" smtClean="0"/>
              <a:t> </a:t>
            </a:r>
            <a:br>
              <a:rPr lang="en-US" altLang="ko-KR" sz="2000" dirty="0" smtClean="0"/>
            </a:br>
            <a:r>
              <a:rPr lang="en-US" altLang="ko-KR" sz="2000" dirty="0" smtClean="0"/>
              <a:t>  - </a:t>
            </a:r>
            <a:r>
              <a:rPr lang="ko-KR" altLang="en-US" sz="2000" dirty="0" smtClean="0"/>
              <a:t>비소 중독</a:t>
            </a:r>
            <a:r>
              <a:rPr lang="en-US" altLang="ko-KR" sz="2000" dirty="0" smtClean="0"/>
              <a:t>                - </a:t>
            </a:r>
            <a:r>
              <a:rPr lang="ko-KR" altLang="en-US" sz="2000" dirty="0" err="1" smtClean="0"/>
              <a:t>유기인제</a:t>
            </a:r>
            <a:r>
              <a:rPr lang="ko-KR" altLang="en-US" sz="2000" dirty="0" smtClean="0"/>
              <a:t> 중독                </a:t>
            </a:r>
            <a:r>
              <a:rPr lang="en-US" altLang="ko-KR" sz="2000" dirty="0" smtClean="0"/>
              <a:t> </a:t>
            </a:r>
            <a:br>
              <a:rPr lang="en-US" altLang="ko-KR" sz="2000" dirty="0" smtClean="0"/>
            </a:br>
            <a:r>
              <a:rPr lang="en-US" altLang="ko-KR" sz="2000" dirty="0" smtClean="0"/>
              <a:t>  - </a:t>
            </a:r>
            <a:r>
              <a:rPr lang="ko-KR" altLang="en-US" sz="2000" dirty="0" smtClean="0"/>
              <a:t>질산염 중독            </a:t>
            </a:r>
            <a:r>
              <a:rPr lang="en-US" altLang="ko-KR" sz="2000" dirty="0" smtClean="0"/>
              <a:t> - </a:t>
            </a:r>
            <a:r>
              <a:rPr lang="ko-KR" altLang="en-US" sz="2000" dirty="0" smtClean="0"/>
              <a:t>망간 중독                      </a:t>
            </a:r>
            <a:r>
              <a:rPr lang="en-US" altLang="ko-KR" sz="2000" dirty="0" smtClean="0"/>
              <a:t>  </a:t>
            </a:r>
            <a:br>
              <a:rPr lang="en-US" altLang="ko-KR" sz="2000" dirty="0" smtClean="0"/>
            </a:br>
            <a:r>
              <a:rPr lang="en-US" altLang="ko-KR" sz="2000" dirty="0" smtClean="0"/>
              <a:t>  - </a:t>
            </a:r>
            <a:r>
              <a:rPr lang="ko-KR" altLang="en-US" sz="2000" dirty="0" smtClean="0"/>
              <a:t>요오드 중독</a:t>
            </a:r>
            <a:r>
              <a:rPr lang="en-US" altLang="ko-KR" sz="2000" dirty="0" smtClean="0"/>
              <a:t>             - </a:t>
            </a:r>
            <a:r>
              <a:rPr lang="ko-KR" altLang="en-US" sz="2000" dirty="0" smtClean="0"/>
              <a:t>불소 중독</a:t>
            </a:r>
            <a:r>
              <a:rPr lang="en-US" altLang="ko-KR" sz="2000" dirty="0" smtClean="0"/>
              <a:t/>
            </a:r>
            <a:br>
              <a:rPr lang="en-US" altLang="ko-KR" sz="2000" dirty="0" smtClean="0"/>
            </a:br>
            <a:r>
              <a:rPr lang="en-US" altLang="ko-KR" sz="2000" dirty="0" smtClean="0"/>
              <a:t/>
            </a:r>
            <a:br>
              <a:rPr lang="en-US" altLang="ko-KR" sz="2000" dirty="0" smtClean="0"/>
            </a:br>
            <a:r>
              <a:rPr lang="en-US" altLang="ko-KR" sz="3100" b="1" dirty="0" smtClean="0"/>
              <a:t>Ⅲ. </a:t>
            </a:r>
            <a:r>
              <a:rPr lang="ko-KR" altLang="en-US" sz="3100" b="1" dirty="0" smtClean="0"/>
              <a:t>결론</a:t>
            </a:r>
            <a:r>
              <a:rPr lang="en-US" altLang="ko-KR" sz="2000" dirty="0" smtClean="0"/>
              <a:t/>
            </a:r>
            <a:br>
              <a:rPr lang="en-US" altLang="ko-KR" sz="2000" dirty="0" smtClean="0"/>
            </a:br>
            <a:r>
              <a:rPr lang="en-US" altLang="ko-KR" sz="2700" b="1" dirty="0" smtClean="0"/>
              <a:t/>
            </a:r>
            <a:br>
              <a:rPr lang="en-US" altLang="ko-KR" sz="2700" b="1" dirty="0" smtClean="0"/>
            </a:br>
            <a:r>
              <a:rPr lang="en-US" altLang="ko-KR" sz="2000" dirty="0" smtClean="0"/>
              <a:t/>
            </a:r>
            <a:br>
              <a:rPr lang="en-US" altLang="ko-KR" sz="2000" dirty="0" smtClean="0"/>
            </a:br>
            <a:r>
              <a:rPr lang="en-US" altLang="ko-KR" sz="2000" dirty="0" smtClean="0"/>
              <a:t/>
            </a:r>
            <a:br>
              <a:rPr lang="en-US" altLang="ko-KR" sz="2000" dirty="0" smtClean="0"/>
            </a:br>
            <a:r>
              <a:rPr lang="en-US" altLang="ko-KR" sz="2000" dirty="0" smtClean="0"/>
              <a:t/>
            </a:r>
            <a:br>
              <a:rPr lang="en-US" altLang="ko-KR" sz="2000" dirty="0" smtClean="0"/>
            </a:br>
            <a:endParaRPr lang="ko-KR" altLang="en-US"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6083320"/>
          </a:xfrm>
        </p:spPr>
        <p:txBody>
          <a:bodyPr>
            <a:normAutofit/>
          </a:bodyPr>
          <a:lstStyle/>
          <a:p>
            <a:pPr algn="l"/>
            <a:r>
              <a:rPr lang="en-US" altLang="ko-KR" sz="4000" b="1" dirty="0" smtClean="0"/>
              <a:t>Ⅰ. </a:t>
            </a:r>
            <a:r>
              <a:rPr lang="ko-KR" altLang="en-US" sz="4000" b="1" dirty="0" smtClean="0"/>
              <a:t>서론</a:t>
            </a:r>
            <a:r>
              <a:rPr lang="en-US" altLang="ko-KR" sz="4000" b="1" dirty="0" smtClean="0"/>
              <a:t/>
            </a:r>
            <a:br>
              <a:rPr lang="en-US" altLang="ko-KR" sz="4000" b="1" dirty="0" smtClean="0"/>
            </a:br>
            <a:r>
              <a:rPr lang="en-US" altLang="ko-KR" sz="4000" b="1" dirty="0" smtClean="0"/>
              <a:t/>
            </a:r>
            <a:br>
              <a:rPr lang="en-US" altLang="ko-KR" sz="4000" b="1" dirty="0" smtClean="0"/>
            </a:br>
            <a:r>
              <a:rPr lang="en-US" altLang="ko-KR" sz="4000" b="1" dirty="0" smtClean="0"/>
              <a:t> </a:t>
            </a:r>
            <a:r>
              <a:rPr lang="ko-KR" altLang="en-US" sz="4000" b="1" dirty="0" smtClean="0"/>
              <a:t>중독무기물이란</a:t>
            </a:r>
            <a:r>
              <a:rPr lang="en-US" altLang="ko-KR" sz="4000" b="1" dirty="0" smtClean="0"/>
              <a:t>? </a:t>
            </a:r>
            <a:br>
              <a:rPr lang="en-US" altLang="ko-KR" sz="4000" b="1" dirty="0" smtClean="0"/>
            </a:br>
            <a:r>
              <a:rPr lang="en-US" altLang="ko-KR" sz="2000" dirty="0" smtClean="0"/>
              <a:t/>
            </a:r>
            <a:br>
              <a:rPr lang="en-US" altLang="ko-KR" sz="2000" dirty="0" smtClean="0"/>
            </a:br>
            <a:r>
              <a:rPr lang="ko-KR" altLang="en-US" sz="2000" dirty="0" smtClean="0"/>
              <a:t> </a:t>
            </a:r>
            <a:r>
              <a:rPr lang="en-US" altLang="ko-KR" sz="2000" dirty="0" smtClean="0"/>
              <a:t/>
            </a:r>
            <a:br>
              <a:rPr lang="en-US" altLang="ko-KR" sz="2000" dirty="0" smtClean="0"/>
            </a:br>
            <a:r>
              <a:rPr lang="en-US" altLang="ko-KR" sz="2000" dirty="0" smtClean="0"/>
              <a:t/>
            </a:r>
            <a:br>
              <a:rPr lang="en-US" altLang="ko-KR" sz="2000" dirty="0" smtClean="0"/>
            </a:br>
            <a:r>
              <a:rPr lang="en-US" altLang="ko-KR" sz="2800" dirty="0" smtClean="0"/>
              <a:t>• </a:t>
            </a:r>
            <a:r>
              <a:rPr lang="ko-KR" altLang="en-US" sz="2800" dirty="0" smtClean="0"/>
              <a:t>적정 </a:t>
            </a:r>
            <a:r>
              <a:rPr lang="ko-KR" altLang="en-US" sz="2800" dirty="0" smtClean="0"/>
              <a:t>상태로 공급될 경우는 중요한 </a:t>
            </a:r>
            <a:r>
              <a:rPr lang="en-US" altLang="ko-KR" sz="2800" dirty="0" smtClean="0"/>
              <a:t/>
            </a:r>
            <a:br>
              <a:rPr lang="en-US" altLang="ko-KR" sz="2800" dirty="0" smtClean="0"/>
            </a:br>
            <a:r>
              <a:rPr lang="en-US" altLang="ko-KR" sz="2800" dirty="0" smtClean="0"/>
              <a:t> </a:t>
            </a:r>
            <a:r>
              <a:rPr lang="en-US" altLang="ko-KR" sz="2800" dirty="0" smtClean="0"/>
              <a:t> </a:t>
            </a:r>
            <a:r>
              <a:rPr lang="ko-KR" altLang="en-US" sz="2800" dirty="0" smtClean="0"/>
              <a:t>생리적 기능을 </a:t>
            </a:r>
            <a:r>
              <a:rPr lang="ko-KR" altLang="en-US" sz="2800" dirty="0" smtClean="0"/>
              <a:t>수행하지만 </a:t>
            </a:r>
            <a:r>
              <a:rPr lang="ko-KR" altLang="en-US" sz="2800" dirty="0" smtClean="0"/>
              <a:t>필요이상으로  </a:t>
            </a:r>
            <a:r>
              <a:rPr lang="en-US" altLang="ko-KR" sz="2800" dirty="0" smtClean="0"/>
              <a:t/>
            </a:r>
            <a:br>
              <a:rPr lang="en-US" altLang="ko-KR" sz="2800" dirty="0" smtClean="0"/>
            </a:br>
            <a:r>
              <a:rPr lang="en-US" altLang="ko-KR" sz="2800" dirty="0" smtClean="0"/>
              <a:t>  </a:t>
            </a:r>
            <a:r>
              <a:rPr lang="ko-KR" altLang="en-US" sz="2800" dirty="0" smtClean="0"/>
              <a:t>체내에 함유되는 </a:t>
            </a:r>
            <a:r>
              <a:rPr lang="ko-KR" altLang="en-US" sz="2800" dirty="0" smtClean="0"/>
              <a:t>경우 대사작용이나 </a:t>
            </a:r>
            <a:r>
              <a:rPr lang="en-US" altLang="ko-KR" sz="2800" dirty="0" smtClean="0"/>
              <a:t/>
            </a:r>
            <a:br>
              <a:rPr lang="en-US" altLang="ko-KR" sz="2800" dirty="0" smtClean="0"/>
            </a:br>
            <a:r>
              <a:rPr lang="en-US" altLang="ko-KR" sz="2800" dirty="0" smtClean="0"/>
              <a:t> </a:t>
            </a:r>
            <a:r>
              <a:rPr lang="en-US" altLang="ko-KR" sz="2800" dirty="0" smtClean="0"/>
              <a:t> </a:t>
            </a:r>
            <a:r>
              <a:rPr lang="ko-KR" altLang="en-US" sz="2800" dirty="0" smtClean="0"/>
              <a:t>생명유지에 극히 나쁜 결과를 </a:t>
            </a:r>
            <a:r>
              <a:rPr lang="ko-KR" altLang="en-US" sz="2800" dirty="0" smtClean="0"/>
              <a:t>초래하는 </a:t>
            </a:r>
            <a:r>
              <a:rPr lang="ko-KR" altLang="en-US" sz="2800" dirty="0" smtClean="0"/>
              <a:t>무기물</a:t>
            </a:r>
            <a:r>
              <a:rPr lang="ko-KR" altLang="en-US" sz="2800" dirty="0" smtClean="0"/>
              <a:t/>
            </a:r>
            <a:br>
              <a:rPr lang="ko-KR" altLang="en-US" sz="2800" dirty="0" smtClean="0"/>
            </a:br>
            <a:endParaRPr lang="ko-KR" altLang="en-US"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6154758"/>
          </a:xfrm>
        </p:spPr>
        <p:txBody>
          <a:bodyPr>
            <a:normAutofit fontScale="90000"/>
          </a:bodyPr>
          <a:lstStyle/>
          <a:p>
            <a:pPr algn="l"/>
            <a:r>
              <a:rPr lang="en-US" altLang="ko-KR" sz="4000" b="1" dirty="0" smtClean="0"/>
              <a:t>Ⅱ. </a:t>
            </a:r>
            <a:r>
              <a:rPr lang="ko-KR" altLang="en-US" sz="4000" b="1" dirty="0" smtClean="0"/>
              <a:t>본론</a:t>
            </a:r>
            <a:r>
              <a:rPr lang="en-US" altLang="ko-KR" sz="4000" b="1" dirty="0" smtClean="0"/>
              <a:t/>
            </a:r>
            <a:br>
              <a:rPr lang="en-US" altLang="ko-KR" sz="4000" b="1" dirty="0" smtClean="0"/>
            </a:br>
            <a:r>
              <a:rPr lang="en-US" altLang="ko-KR" sz="4000" b="1" dirty="0" smtClean="0"/>
              <a:t/>
            </a:r>
            <a:br>
              <a:rPr lang="en-US" altLang="ko-KR" sz="4000" b="1" dirty="0" smtClean="0"/>
            </a:br>
            <a:r>
              <a:rPr lang="ko-KR" altLang="en-US" sz="4000" b="1" dirty="0" err="1" smtClean="0"/>
              <a:t>셀레늄</a:t>
            </a:r>
            <a:r>
              <a:rPr lang="ko-KR" altLang="en-US" sz="4000" b="1" dirty="0" smtClean="0"/>
              <a:t> 중독</a:t>
            </a:r>
            <a:r>
              <a:rPr lang="en-US" altLang="ko-KR" sz="4000" b="1" dirty="0" smtClean="0"/>
              <a:t>(Selenium Poisoning)</a:t>
            </a:r>
            <a:r>
              <a:rPr lang="en-US" altLang="ko-KR" sz="2000" dirty="0" smtClean="0"/>
              <a:t/>
            </a:r>
            <a:br>
              <a:rPr lang="en-US" altLang="ko-KR" sz="2000" dirty="0" smtClean="0"/>
            </a:br>
            <a:r>
              <a:rPr lang="en-US" altLang="ko-KR" sz="2000" dirty="0" smtClean="0"/>
              <a:t/>
            </a:r>
            <a:br>
              <a:rPr lang="en-US" altLang="ko-KR" sz="2000" dirty="0" smtClean="0"/>
            </a:br>
            <a:r>
              <a:rPr lang="en-US" altLang="ko-KR" sz="2000" dirty="0" smtClean="0"/>
              <a:t/>
            </a:r>
            <a:br>
              <a:rPr lang="en-US" altLang="ko-KR" sz="2000" dirty="0" smtClean="0"/>
            </a:br>
            <a:r>
              <a:rPr lang="ko-KR" altLang="ko-KR" sz="2000" dirty="0" smtClean="0"/>
              <a:t>•</a:t>
            </a:r>
            <a:r>
              <a:rPr lang="en-US" altLang="ko-KR" sz="2000" dirty="0" smtClean="0"/>
              <a:t> </a:t>
            </a:r>
            <a:r>
              <a:rPr lang="ko-KR" altLang="en-US" sz="2000" dirty="0" err="1" smtClean="0"/>
              <a:t>셀레늄</a:t>
            </a:r>
            <a:r>
              <a:rPr lang="en-US" altLang="ko-KR" sz="2000" dirty="0" smtClean="0"/>
              <a:t>(selenium)</a:t>
            </a:r>
            <a:r>
              <a:rPr lang="ko-KR" altLang="en-US" sz="2000" dirty="0" smtClean="0"/>
              <a:t>은 우리 몸에 필수적인 미량원소</a:t>
            </a:r>
            <a:r>
              <a:rPr lang="en-US" altLang="ko-KR" sz="2000" dirty="0" smtClean="0"/>
              <a:t>(</a:t>
            </a:r>
            <a:r>
              <a:rPr lang="ko-KR" altLang="en-US" sz="2000" dirty="0" smtClean="0"/>
              <a:t>무기질</a:t>
            </a:r>
            <a:r>
              <a:rPr lang="en-US" altLang="ko-KR" sz="2000" dirty="0" smtClean="0"/>
              <a:t>)</a:t>
            </a:r>
            <a:r>
              <a:rPr lang="ko-KR" altLang="en-US" sz="2000" dirty="0" smtClean="0"/>
              <a:t>이다</a:t>
            </a:r>
            <a:r>
              <a:rPr lang="en-US" altLang="ko-KR" sz="2000" dirty="0" smtClean="0"/>
              <a:t>. </a:t>
            </a:r>
            <a:r>
              <a:rPr lang="en-US" altLang="ko-KR" sz="2000" dirty="0" smtClean="0"/>
              <a:t/>
            </a:r>
            <a:br>
              <a:rPr lang="en-US" altLang="ko-KR" sz="2000" dirty="0" smtClean="0"/>
            </a:br>
            <a:r>
              <a:rPr lang="en-US" altLang="ko-KR" sz="2000" dirty="0" smtClean="0"/>
              <a:t> </a:t>
            </a:r>
            <a:r>
              <a:rPr lang="en-US" altLang="ko-KR" sz="2000" dirty="0" smtClean="0"/>
              <a:t> </a:t>
            </a:r>
            <a:r>
              <a:rPr lang="ko-KR" altLang="en-US" sz="2000" dirty="0" smtClean="0"/>
              <a:t>이 </a:t>
            </a:r>
            <a:r>
              <a:rPr lang="ko-KR" altLang="en-US" sz="2000" dirty="0" smtClean="0"/>
              <a:t>영양소는 정상적인 산소 대사 과정에서 생기는 </a:t>
            </a:r>
            <a:r>
              <a:rPr lang="ko-KR" altLang="en-US" sz="2000" dirty="0" smtClean="0"/>
              <a:t>자유기</a:t>
            </a:r>
            <a:r>
              <a:rPr lang="en-US" altLang="ko-KR" sz="2000" dirty="0" smtClean="0"/>
              <a:t/>
            </a:r>
            <a:br>
              <a:rPr lang="en-US" altLang="ko-KR" sz="2000" dirty="0" smtClean="0"/>
            </a:br>
            <a:r>
              <a:rPr lang="en-US" altLang="ko-KR" sz="2000" dirty="0" smtClean="0"/>
              <a:t> </a:t>
            </a:r>
            <a:r>
              <a:rPr lang="en-US" altLang="ko-KR" sz="2000" dirty="0" smtClean="0"/>
              <a:t> (</a:t>
            </a:r>
            <a:r>
              <a:rPr lang="en-US" altLang="ko-KR" sz="2000" dirty="0" smtClean="0"/>
              <a:t>free radicals)</a:t>
            </a:r>
            <a:r>
              <a:rPr lang="ko-KR" altLang="en-US" sz="2000" dirty="0" smtClean="0"/>
              <a:t>로 </a:t>
            </a:r>
            <a:r>
              <a:rPr lang="ko-KR" altLang="en-US" sz="2000" dirty="0" err="1" smtClean="0"/>
              <a:t>부터</a:t>
            </a:r>
            <a:r>
              <a:rPr lang="ko-KR" altLang="en-US" sz="2000" dirty="0" smtClean="0"/>
              <a:t> 세포를 지키는 </a:t>
            </a:r>
            <a:r>
              <a:rPr lang="ko-KR" altLang="en-US" sz="2000" dirty="0" err="1" smtClean="0"/>
              <a:t>항산화효소의</a:t>
            </a:r>
            <a:r>
              <a:rPr lang="ko-KR" altLang="en-US" sz="2000" dirty="0" smtClean="0"/>
              <a:t> 중요한 </a:t>
            </a:r>
            <a:r>
              <a:rPr lang="en-US" altLang="ko-KR" sz="2000" dirty="0" smtClean="0"/>
              <a:t/>
            </a:r>
            <a:br>
              <a:rPr lang="en-US" altLang="ko-KR" sz="2000" dirty="0" smtClean="0"/>
            </a:br>
            <a:r>
              <a:rPr lang="en-US" altLang="ko-KR" sz="2000" dirty="0" smtClean="0"/>
              <a:t> </a:t>
            </a:r>
            <a:r>
              <a:rPr lang="en-US" altLang="ko-KR" sz="2000" dirty="0" smtClean="0"/>
              <a:t> </a:t>
            </a:r>
            <a:r>
              <a:rPr lang="ko-KR" altLang="en-US" sz="2000" dirty="0" smtClean="0"/>
              <a:t>구성성분이다</a:t>
            </a:r>
            <a:r>
              <a:rPr lang="en-US" altLang="ko-KR" sz="2000" dirty="0" smtClean="0"/>
              <a:t>. </a:t>
            </a:r>
            <a:r>
              <a:rPr lang="ko-KR" altLang="en-US" sz="2000" dirty="0" smtClean="0"/>
              <a:t>면역체계와 갑상선의 정상적인 기능을 위해서도 </a:t>
            </a:r>
            <a:r>
              <a:rPr lang="en-US" altLang="ko-KR" sz="2000" dirty="0" smtClean="0"/>
              <a:t/>
            </a:r>
            <a:br>
              <a:rPr lang="en-US" altLang="ko-KR" sz="2000" dirty="0" smtClean="0"/>
            </a:br>
            <a:r>
              <a:rPr lang="en-US" altLang="ko-KR" sz="2000" dirty="0" smtClean="0"/>
              <a:t> </a:t>
            </a:r>
            <a:r>
              <a:rPr lang="en-US" altLang="ko-KR" sz="2000" dirty="0" smtClean="0"/>
              <a:t> </a:t>
            </a:r>
            <a:r>
              <a:rPr lang="ko-KR" altLang="en-US" sz="2000" dirty="0" err="1" smtClean="0"/>
              <a:t>셀레늄은</a:t>
            </a:r>
            <a:r>
              <a:rPr lang="ko-KR" altLang="en-US" sz="2000" dirty="0" smtClean="0"/>
              <a:t> 필수적이다</a:t>
            </a:r>
            <a:r>
              <a:rPr lang="en-US" altLang="ko-KR" sz="2000" dirty="0" smtClean="0"/>
              <a:t>.</a:t>
            </a:r>
            <a:br>
              <a:rPr lang="en-US" altLang="ko-KR" sz="2000" dirty="0" smtClean="0"/>
            </a:br>
            <a:r>
              <a:rPr lang="en-US" altLang="ko-KR" sz="2000" dirty="0" smtClean="0"/>
              <a:t/>
            </a:r>
            <a:br>
              <a:rPr lang="en-US" altLang="ko-KR" sz="2000" dirty="0" smtClean="0"/>
            </a:br>
            <a:r>
              <a:rPr lang="en-US" altLang="ko-KR" sz="2000" dirty="0" smtClean="0"/>
              <a:t/>
            </a:r>
            <a:br>
              <a:rPr lang="en-US" altLang="ko-KR" sz="2000" dirty="0" smtClean="0"/>
            </a:br>
            <a:r>
              <a:rPr lang="ko-KR" altLang="ko-KR" sz="2000" dirty="0" smtClean="0"/>
              <a:t>• </a:t>
            </a:r>
            <a:r>
              <a:rPr lang="ko-KR" altLang="en-US" sz="2000" dirty="0" smtClean="0"/>
              <a:t>증상으로는 </a:t>
            </a:r>
            <a:r>
              <a:rPr lang="ko-KR" altLang="en-US" sz="2000" dirty="0" smtClean="0"/>
              <a:t>위장관 장애</a:t>
            </a:r>
            <a:r>
              <a:rPr lang="en-US" altLang="ko-KR" sz="2000" dirty="0" smtClean="0"/>
              <a:t>, </a:t>
            </a:r>
            <a:r>
              <a:rPr lang="ko-KR" altLang="en-US" sz="2000" dirty="0" smtClean="0"/>
              <a:t>탈모</a:t>
            </a:r>
            <a:r>
              <a:rPr lang="en-US" altLang="ko-KR" sz="2000" dirty="0" smtClean="0"/>
              <a:t>, </a:t>
            </a:r>
            <a:r>
              <a:rPr lang="ko-KR" altLang="en-US" sz="2000" dirty="0" smtClean="0"/>
              <a:t>손톱의 흰 반점</a:t>
            </a:r>
            <a:r>
              <a:rPr lang="en-US" altLang="ko-KR" sz="2000" dirty="0" smtClean="0"/>
              <a:t>, </a:t>
            </a:r>
            <a:r>
              <a:rPr lang="ko-KR" altLang="en-US" sz="2000" dirty="0" smtClean="0"/>
              <a:t>그리고 가벼운 </a:t>
            </a:r>
            <a:r>
              <a:rPr lang="en-US" altLang="ko-KR" sz="2000" dirty="0" smtClean="0"/>
              <a:t/>
            </a:r>
            <a:br>
              <a:rPr lang="en-US" altLang="ko-KR" sz="2000" dirty="0" smtClean="0"/>
            </a:br>
            <a:r>
              <a:rPr lang="en-US" altLang="ko-KR" sz="2000" dirty="0" smtClean="0"/>
              <a:t> </a:t>
            </a:r>
            <a:r>
              <a:rPr lang="en-US" altLang="ko-KR" sz="2000" dirty="0" smtClean="0"/>
              <a:t> </a:t>
            </a:r>
            <a:r>
              <a:rPr lang="ko-KR" altLang="en-US" sz="2000" dirty="0" smtClean="0"/>
              <a:t>신경손상이 나타난다</a:t>
            </a:r>
            <a:r>
              <a:rPr lang="en-US" altLang="ko-KR" sz="2000" dirty="0" smtClean="0"/>
              <a:t>. </a:t>
            </a:r>
            <a:r>
              <a:rPr lang="ko-KR" altLang="en-US" sz="2000" dirty="0" smtClean="0"/>
              <a:t>호흡이 거칠어지고 동작이 둔해지며</a:t>
            </a:r>
            <a:r>
              <a:rPr lang="en-US" altLang="ko-KR" sz="2000" dirty="0" smtClean="0"/>
              <a:t>,</a:t>
            </a:r>
            <a:br>
              <a:rPr lang="en-US" altLang="ko-KR" sz="2000" dirty="0" smtClean="0"/>
            </a:br>
            <a:r>
              <a:rPr lang="en-US" altLang="ko-KR" sz="2000" dirty="0" smtClean="0"/>
              <a:t> </a:t>
            </a:r>
            <a:r>
              <a:rPr lang="en-US" altLang="ko-KR" sz="2000" dirty="0" smtClean="0"/>
              <a:t> </a:t>
            </a:r>
            <a:r>
              <a:rPr lang="ko-KR" altLang="en-US" sz="2000" dirty="0" smtClean="0"/>
              <a:t>심장이 위축되고 </a:t>
            </a:r>
            <a:r>
              <a:rPr lang="ko-KR" altLang="en-US" sz="2000" dirty="0" err="1" smtClean="0"/>
              <a:t>간경련과</a:t>
            </a:r>
            <a:r>
              <a:rPr lang="ko-KR" altLang="en-US" sz="2000" dirty="0" smtClean="0"/>
              <a:t> 빈혈이 생긴다</a:t>
            </a:r>
            <a:r>
              <a:rPr lang="en-US" altLang="ko-KR" sz="2000" dirty="0" smtClean="0"/>
              <a:t>. </a:t>
            </a:r>
            <a:r>
              <a:rPr lang="ko-KR" altLang="en-US" sz="2000" dirty="0" smtClean="0"/>
              <a:t>과다한 타액분비</a:t>
            </a:r>
            <a:r>
              <a:rPr lang="en-US" altLang="ko-KR" sz="2000" dirty="0" smtClean="0"/>
              <a:t>,</a:t>
            </a:r>
            <a:br>
              <a:rPr lang="en-US" altLang="ko-KR" sz="2000" dirty="0" smtClean="0"/>
            </a:br>
            <a:r>
              <a:rPr lang="en-US" altLang="ko-KR" sz="2000" dirty="0" smtClean="0"/>
              <a:t> </a:t>
            </a:r>
            <a:r>
              <a:rPr lang="en-US" altLang="ko-KR" sz="2000" dirty="0" smtClean="0"/>
              <a:t> </a:t>
            </a:r>
            <a:r>
              <a:rPr lang="ko-KR" altLang="en-US" sz="2000" dirty="0" smtClean="0"/>
              <a:t>시야장애</a:t>
            </a:r>
            <a:r>
              <a:rPr lang="en-US" altLang="ko-KR" sz="2000" dirty="0" smtClean="0"/>
              <a:t>, </a:t>
            </a:r>
            <a:r>
              <a:rPr lang="ko-KR" altLang="en-US" sz="2000" dirty="0" smtClean="0"/>
              <a:t>복통</a:t>
            </a:r>
            <a:r>
              <a:rPr lang="en-US" altLang="ko-KR" sz="2000" dirty="0" smtClean="0"/>
              <a:t>, </a:t>
            </a:r>
            <a:r>
              <a:rPr lang="ko-KR" altLang="en-US" sz="2000" dirty="0" smtClean="0"/>
              <a:t>전신마비 등을 수반한다</a:t>
            </a:r>
            <a:r>
              <a:rPr lang="en-US" altLang="ko-KR" sz="2000" dirty="0" smtClean="0"/>
              <a:t>.</a:t>
            </a:r>
            <a:r>
              <a:rPr lang="ko-KR" altLang="en-US" sz="2000" dirty="0" smtClean="0"/>
              <a:t/>
            </a:r>
            <a:br>
              <a:rPr lang="ko-KR" altLang="en-US" sz="2000" dirty="0" smtClean="0"/>
            </a:br>
            <a:r>
              <a:rPr lang="en-US" altLang="ko-KR" sz="2000" dirty="0" smtClean="0"/>
              <a:t/>
            </a:r>
            <a:br>
              <a:rPr lang="en-US" altLang="ko-KR" sz="2000" dirty="0" smtClean="0"/>
            </a:br>
            <a:r>
              <a:rPr lang="en-US" altLang="ko-KR" sz="2000" dirty="0" smtClean="0"/>
              <a:t> </a:t>
            </a:r>
            <a:r>
              <a:rPr lang="en-US" altLang="ko-KR" sz="2000" dirty="0" smtClean="0"/>
              <a:t/>
            </a:r>
            <a:br>
              <a:rPr lang="en-US" altLang="ko-KR" sz="2000" dirty="0" smtClean="0"/>
            </a:br>
            <a:endParaRPr lang="ko-KR" altLang="en-US"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6226196"/>
          </a:xfrm>
        </p:spPr>
        <p:txBody>
          <a:bodyPr>
            <a:normAutofit fontScale="90000"/>
          </a:bodyPr>
          <a:lstStyle/>
          <a:p>
            <a:pPr algn="l"/>
            <a:r>
              <a:rPr lang="ko-KR" altLang="en-US" sz="3200" b="1" dirty="0"/>
              <a:t>아연중독</a:t>
            </a:r>
            <a:r>
              <a:rPr lang="en-US" altLang="ko-KR" sz="3200" b="1" dirty="0"/>
              <a:t>(</a:t>
            </a:r>
            <a:r>
              <a:rPr lang="en-US" sz="3200" b="1" dirty="0"/>
              <a:t>Zinc Poisoning)</a:t>
            </a:r>
            <a:r>
              <a:rPr lang="en-US" sz="1800" dirty="0"/>
              <a:t/>
            </a:r>
            <a:br>
              <a:rPr lang="en-US" sz="1800" dirty="0"/>
            </a:br>
            <a:r>
              <a:rPr lang="ko-KR" altLang="en-US" sz="1800" dirty="0"/>
              <a:t> </a:t>
            </a:r>
            <a:r>
              <a:rPr lang="en-US" altLang="ko-KR" sz="1800" dirty="0" smtClean="0"/>
              <a:t/>
            </a:r>
            <a:br>
              <a:rPr lang="en-US" altLang="ko-KR" sz="1800" dirty="0" smtClean="0"/>
            </a:br>
            <a:r>
              <a:rPr lang="en-US" altLang="ko-KR" sz="1800" dirty="0" smtClean="0"/>
              <a:t>1</a:t>
            </a:r>
            <a:r>
              <a:rPr lang="en-US" altLang="ko-KR" sz="1800" dirty="0"/>
              <a:t>) </a:t>
            </a:r>
            <a:r>
              <a:rPr lang="ko-KR" altLang="en-US" sz="1800" dirty="0"/>
              <a:t>원인</a:t>
            </a:r>
            <a:r>
              <a:rPr lang="en-US" altLang="ko-KR" sz="1800" dirty="0"/>
              <a:t>: </a:t>
            </a:r>
            <a:r>
              <a:rPr lang="ko-KR" altLang="en-US" sz="1800" dirty="0"/>
              <a:t/>
            </a:r>
            <a:br>
              <a:rPr lang="ko-KR" altLang="en-US" sz="1800" dirty="0"/>
            </a:br>
            <a:r>
              <a:rPr lang="en-US" altLang="ko-KR" sz="1800" dirty="0"/>
              <a:t>- </a:t>
            </a:r>
            <a:r>
              <a:rPr lang="ko-KR" altLang="en-US" sz="1800" dirty="0"/>
              <a:t>아연화합물 </a:t>
            </a:r>
            <a:r>
              <a:rPr lang="ko-KR" altLang="en-US" sz="1800" dirty="0" err="1"/>
              <a:t>철제관이나</a:t>
            </a:r>
            <a:r>
              <a:rPr lang="ko-KR" altLang="en-US" sz="1800" dirty="0"/>
              <a:t> 음수기구에 도금된 아연으로 유래</a:t>
            </a:r>
            <a:r>
              <a:rPr lang="en-US" altLang="ko-KR" sz="1800" dirty="0"/>
              <a:t>. </a:t>
            </a:r>
            <a:r>
              <a:rPr lang="ko-KR" altLang="en-US" sz="1800" dirty="0"/>
              <a:t/>
            </a:r>
            <a:br>
              <a:rPr lang="ko-KR" altLang="en-US" sz="1800" dirty="0"/>
            </a:br>
            <a:r>
              <a:rPr lang="en-US" altLang="ko-KR" sz="1800" dirty="0" smtClean="0"/>
              <a:t/>
            </a:r>
            <a:br>
              <a:rPr lang="en-US" altLang="ko-KR" sz="1800" dirty="0" smtClean="0"/>
            </a:br>
            <a:r>
              <a:rPr lang="en-US" altLang="ko-KR" sz="1800" dirty="0" smtClean="0"/>
              <a:t>2</a:t>
            </a:r>
            <a:r>
              <a:rPr lang="en-US" altLang="ko-KR" sz="1800" dirty="0"/>
              <a:t>) </a:t>
            </a:r>
            <a:r>
              <a:rPr lang="ko-KR" altLang="en-US" sz="1800" dirty="0"/>
              <a:t>역학 </a:t>
            </a:r>
            <a:br>
              <a:rPr lang="ko-KR" altLang="en-US" sz="1800" dirty="0"/>
            </a:br>
            <a:r>
              <a:rPr lang="en-US" altLang="ko-KR" sz="1800" dirty="0"/>
              <a:t>- </a:t>
            </a:r>
            <a:r>
              <a:rPr lang="ko-KR" altLang="en-US" sz="1800" dirty="0"/>
              <a:t>소</a:t>
            </a:r>
            <a:r>
              <a:rPr lang="en-US" altLang="ko-KR" sz="1800" dirty="0"/>
              <a:t>: </a:t>
            </a:r>
            <a:r>
              <a:rPr lang="ko-KR" altLang="en-US" sz="1800" dirty="0"/>
              <a:t>도장된 </a:t>
            </a:r>
            <a:r>
              <a:rPr lang="ko-KR" altLang="en-US" sz="1800" dirty="0" err="1"/>
              <a:t>철제품을</a:t>
            </a:r>
            <a:r>
              <a:rPr lang="ko-KR" altLang="en-US" sz="1800" dirty="0"/>
              <a:t> 핥게 되었을 경우</a:t>
            </a:r>
            <a:r>
              <a:rPr lang="en-US" altLang="ko-KR" sz="1800" dirty="0"/>
              <a:t>. </a:t>
            </a:r>
            <a:r>
              <a:rPr lang="ko-KR" altLang="en-US" sz="1800" dirty="0"/>
              <a:t/>
            </a:r>
            <a:br>
              <a:rPr lang="ko-KR" altLang="en-US" sz="1800" dirty="0"/>
            </a:br>
            <a:r>
              <a:rPr lang="en-US" altLang="ko-KR" sz="1800" dirty="0"/>
              <a:t>- </a:t>
            </a:r>
            <a:r>
              <a:rPr lang="ko-KR" altLang="en-US" sz="1800" dirty="0"/>
              <a:t>돼지</a:t>
            </a:r>
            <a:r>
              <a:rPr lang="en-US" altLang="ko-KR" sz="1800" dirty="0"/>
              <a:t>: </a:t>
            </a:r>
            <a:r>
              <a:rPr lang="ko-KR" altLang="en-US" sz="1800" dirty="0"/>
              <a:t>유제품공장의 </a:t>
            </a:r>
            <a:r>
              <a:rPr lang="en-US" altLang="ko-KR" sz="1800" dirty="0"/>
              <a:t>buttermilk</a:t>
            </a:r>
            <a:r>
              <a:rPr lang="ko-KR" altLang="en-US" sz="1800" dirty="0"/>
              <a:t>를 </a:t>
            </a:r>
            <a:r>
              <a:rPr lang="ko-KR" altLang="en-US" sz="1800" dirty="0" err="1"/>
              <a:t>아연도금관을</a:t>
            </a:r>
            <a:r>
              <a:rPr lang="ko-KR" altLang="en-US" sz="1800" dirty="0"/>
              <a:t> 통해서 섭식</a:t>
            </a:r>
            <a:r>
              <a:rPr lang="en-US" altLang="ko-KR" sz="1800" dirty="0"/>
              <a:t>. </a:t>
            </a:r>
            <a:r>
              <a:rPr lang="ko-KR" altLang="en-US" sz="1800" dirty="0"/>
              <a:t/>
            </a:r>
            <a:br>
              <a:rPr lang="ko-KR" altLang="en-US" sz="1800" dirty="0"/>
            </a:br>
            <a:r>
              <a:rPr lang="en-US" altLang="ko-KR" sz="1800" dirty="0" smtClean="0"/>
              <a:t/>
            </a:r>
            <a:br>
              <a:rPr lang="en-US" altLang="ko-KR" sz="1800" dirty="0" smtClean="0"/>
            </a:br>
            <a:r>
              <a:rPr lang="en-US" altLang="ko-KR" sz="1800" dirty="0" smtClean="0"/>
              <a:t>3</a:t>
            </a:r>
            <a:r>
              <a:rPr lang="en-US" altLang="ko-KR" sz="1800" dirty="0"/>
              <a:t>) </a:t>
            </a:r>
            <a:r>
              <a:rPr lang="ko-KR" altLang="en-US" sz="1800" dirty="0"/>
              <a:t>증상 </a:t>
            </a:r>
            <a:br>
              <a:rPr lang="ko-KR" altLang="en-US" sz="1800" dirty="0"/>
            </a:br>
            <a:r>
              <a:rPr lang="en-US" altLang="ko-KR" sz="1800" dirty="0"/>
              <a:t>- </a:t>
            </a:r>
            <a:r>
              <a:rPr lang="ko-KR" altLang="en-US" sz="1800" dirty="0"/>
              <a:t>돼지</a:t>
            </a:r>
            <a:r>
              <a:rPr lang="en-US" altLang="ko-KR" sz="1800" dirty="0"/>
              <a:t>: </a:t>
            </a:r>
            <a:r>
              <a:rPr lang="ko-KR" altLang="en-US" sz="1800" dirty="0"/>
              <a:t>식욕감퇴</a:t>
            </a:r>
            <a:r>
              <a:rPr lang="en-US" altLang="ko-KR" sz="1800" dirty="0"/>
              <a:t>, </a:t>
            </a:r>
            <a:r>
              <a:rPr lang="ko-KR" altLang="en-US" sz="1800" dirty="0"/>
              <a:t>쇠약</a:t>
            </a:r>
            <a:r>
              <a:rPr lang="en-US" altLang="ko-KR" sz="1800" dirty="0"/>
              <a:t>, </a:t>
            </a:r>
            <a:r>
              <a:rPr lang="ko-KR" altLang="en-US" sz="1800" dirty="0"/>
              <a:t>피모</a:t>
            </a:r>
            <a:r>
              <a:rPr lang="en-US" altLang="ko-KR" sz="1800" dirty="0"/>
              <a:t>?, </a:t>
            </a:r>
            <a:r>
              <a:rPr lang="ko-KR" altLang="en-US" sz="1800" dirty="0"/>
              <a:t>강직 및 파행</a:t>
            </a:r>
            <a:r>
              <a:rPr lang="en-US" altLang="ko-KR" sz="1800" dirty="0"/>
              <a:t>, </a:t>
            </a:r>
            <a:r>
              <a:rPr lang="ko-KR" altLang="en-US" sz="1800" dirty="0"/>
              <a:t>관절 특히 견관절의 종대</a:t>
            </a:r>
            <a:r>
              <a:rPr lang="en-US" altLang="ko-KR" sz="1800" dirty="0"/>
              <a:t>, </a:t>
            </a:r>
            <a:r>
              <a:rPr lang="ko-KR" altLang="en-US" sz="1800" dirty="0"/>
              <a:t>쇠약</a:t>
            </a:r>
            <a:r>
              <a:rPr lang="en-US" altLang="ko-KR" sz="1800" dirty="0"/>
              <a:t>. </a:t>
            </a:r>
            <a:r>
              <a:rPr lang="ko-KR" altLang="en-US" sz="1800" dirty="0"/>
              <a:t/>
            </a:r>
            <a:br>
              <a:rPr lang="ko-KR" altLang="en-US" sz="1800" dirty="0"/>
            </a:br>
            <a:r>
              <a:rPr lang="en-US" altLang="ko-KR" sz="1800" dirty="0"/>
              <a:t>- </a:t>
            </a:r>
            <a:r>
              <a:rPr lang="ko-KR" altLang="en-US" sz="1800" dirty="0"/>
              <a:t>젖소</a:t>
            </a:r>
            <a:r>
              <a:rPr lang="en-US" altLang="ko-KR" sz="1800" dirty="0"/>
              <a:t>: </a:t>
            </a:r>
            <a:r>
              <a:rPr lang="ko-KR" altLang="en-US" sz="1800" dirty="0"/>
              <a:t>만성변비</a:t>
            </a:r>
            <a:r>
              <a:rPr lang="en-US" altLang="ko-KR" sz="1800" dirty="0"/>
              <a:t>(</a:t>
            </a:r>
            <a:r>
              <a:rPr lang="ko-KR" altLang="en-US" sz="1800" dirty="0"/>
              <a:t>다량은 설사</a:t>
            </a:r>
            <a:r>
              <a:rPr lang="en-US" altLang="ko-KR" sz="1800" dirty="0"/>
              <a:t>), </a:t>
            </a:r>
            <a:r>
              <a:rPr lang="ko-KR" altLang="en-US" sz="1800" dirty="0" err="1"/>
              <a:t>비유량</a:t>
            </a:r>
            <a:r>
              <a:rPr lang="ko-KR" altLang="en-US" sz="1800" dirty="0"/>
              <a:t> 감소</a:t>
            </a:r>
            <a:r>
              <a:rPr lang="en-US" altLang="ko-KR" sz="1800" dirty="0"/>
              <a:t>.(</a:t>
            </a:r>
            <a:r>
              <a:rPr lang="ko-KR" altLang="en-US" sz="1800" dirty="0" err="1"/>
              <a:t>아연제도료를</a:t>
            </a:r>
            <a:r>
              <a:rPr lang="ko-KR" altLang="en-US" sz="1800" dirty="0"/>
              <a:t> 먹은 소는 이기</a:t>
            </a:r>
            <a:r>
              <a:rPr lang="en-US" altLang="ko-KR" sz="1800" dirty="0"/>
              <a:t>, </a:t>
            </a:r>
            <a:r>
              <a:rPr lang="ko-KR" altLang="en-US" sz="1800" dirty="0"/>
              <a:t>경도마비</a:t>
            </a:r>
            <a:r>
              <a:rPr lang="en-US" altLang="ko-KR" sz="1800" dirty="0"/>
              <a:t>, </a:t>
            </a:r>
            <a:r>
              <a:rPr lang="en-US" altLang="ko-KR" sz="1800" dirty="0" smtClean="0"/>
              <a:t/>
            </a:r>
            <a:br>
              <a:rPr lang="en-US" altLang="ko-KR" sz="1800" dirty="0" smtClean="0"/>
            </a:br>
            <a:r>
              <a:rPr lang="en-US" altLang="ko-KR" sz="1800" dirty="0"/>
              <a:t> </a:t>
            </a:r>
            <a:r>
              <a:rPr lang="en-US" altLang="ko-KR" sz="1800" dirty="0" smtClean="0"/>
              <a:t>        </a:t>
            </a:r>
            <a:r>
              <a:rPr lang="ko-KR" altLang="en-US" sz="1800" dirty="0" err="1" smtClean="0"/>
              <a:t>엽</a:t>
            </a:r>
            <a:r>
              <a:rPr lang="ko-KR" altLang="en-US" sz="1800" dirty="0" smtClean="0"/>
              <a:t> </a:t>
            </a:r>
            <a:r>
              <a:rPr lang="ko-KR" altLang="en-US" sz="1800" dirty="0" err="1"/>
              <a:t>록색</a:t>
            </a:r>
            <a:r>
              <a:rPr lang="ko-KR" altLang="en-US" sz="1800" dirty="0"/>
              <a:t> </a:t>
            </a:r>
            <a:r>
              <a:rPr lang="ko-KR" altLang="en-US" sz="1800" dirty="0" err="1"/>
              <a:t>하리를</a:t>
            </a:r>
            <a:r>
              <a:rPr lang="ko-KR" altLang="en-US" sz="1800" dirty="0"/>
              <a:t> 보임</a:t>
            </a:r>
            <a:r>
              <a:rPr lang="en-US" altLang="ko-KR" sz="1800" dirty="0"/>
              <a:t>) </a:t>
            </a:r>
            <a:r>
              <a:rPr lang="ko-KR" altLang="en-US" sz="1800" dirty="0"/>
              <a:t/>
            </a:r>
            <a:br>
              <a:rPr lang="ko-KR" altLang="en-US" sz="1800" dirty="0"/>
            </a:br>
            <a:r>
              <a:rPr lang="en-US" altLang="ko-KR" sz="1800" dirty="0" smtClean="0"/>
              <a:t/>
            </a:r>
            <a:br>
              <a:rPr lang="en-US" altLang="ko-KR" sz="1800" dirty="0" smtClean="0"/>
            </a:br>
            <a:r>
              <a:rPr lang="en-US" altLang="ko-KR" sz="1800" dirty="0" smtClean="0"/>
              <a:t>5</a:t>
            </a:r>
            <a:r>
              <a:rPr lang="en-US" altLang="ko-KR" sz="1800" dirty="0"/>
              <a:t>) </a:t>
            </a:r>
            <a:r>
              <a:rPr lang="ko-KR" altLang="en-US" sz="1800" dirty="0"/>
              <a:t>임상병리 </a:t>
            </a:r>
            <a:br>
              <a:rPr lang="ko-KR" altLang="en-US" sz="1800" dirty="0"/>
            </a:br>
            <a:r>
              <a:rPr lang="en-US" altLang="ko-KR" sz="1800" dirty="0"/>
              <a:t>- </a:t>
            </a:r>
            <a:r>
              <a:rPr lang="ko-KR" altLang="en-US" sz="1800" dirty="0"/>
              <a:t>간장</a:t>
            </a:r>
            <a:r>
              <a:rPr lang="en-US" altLang="ko-KR" sz="1800" dirty="0"/>
              <a:t>, </a:t>
            </a:r>
            <a:r>
              <a:rPr lang="ko-KR" altLang="en-US" sz="1800" dirty="0"/>
              <a:t>비장</a:t>
            </a:r>
            <a:r>
              <a:rPr lang="en-US" altLang="ko-KR" sz="1800" dirty="0"/>
              <a:t>, </a:t>
            </a:r>
            <a:r>
              <a:rPr lang="ko-KR" altLang="en-US" sz="1800" dirty="0"/>
              <a:t>신장에 아연 검출되나 혈청과 간장의 </a:t>
            </a:r>
            <a:r>
              <a:rPr lang="ko-KR" altLang="en-US" sz="1800" dirty="0" err="1"/>
              <a:t>동농도는</a:t>
            </a:r>
            <a:r>
              <a:rPr lang="ko-KR" altLang="en-US" sz="1800" dirty="0"/>
              <a:t> 저하</a:t>
            </a:r>
            <a:r>
              <a:rPr lang="en-US" altLang="ko-KR" sz="1800" dirty="0"/>
              <a:t>. </a:t>
            </a:r>
            <a:r>
              <a:rPr lang="ko-KR" altLang="en-US" sz="1800" dirty="0"/>
              <a:t/>
            </a:r>
            <a:br>
              <a:rPr lang="ko-KR" altLang="en-US" sz="1800" dirty="0"/>
            </a:br>
            <a:r>
              <a:rPr lang="en-US" altLang="ko-KR" sz="1800" dirty="0" smtClean="0"/>
              <a:t/>
            </a:r>
            <a:br>
              <a:rPr lang="en-US" altLang="ko-KR" sz="1800" dirty="0" smtClean="0"/>
            </a:br>
            <a:r>
              <a:rPr lang="en-US" altLang="ko-KR" sz="1800" dirty="0" smtClean="0"/>
              <a:t>6</a:t>
            </a:r>
            <a:r>
              <a:rPr lang="en-US" altLang="ko-KR" sz="1800" dirty="0"/>
              <a:t>) </a:t>
            </a:r>
            <a:r>
              <a:rPr lang="ko-KR" altLang="en-US" sz="1800" dirty="0"/>
              <a:t>진단 </a:t>
            </a:r>
            <a:br>
              <a:rPr lang="ko-KR" altLang="en-US" sz="1800" dirty="0"/>
            </a:br>
            <a:r>
              <a:rPr lang="en-US" altLang="ko-KR" sz="1800" dirty="0"/>
              <a:t>- </a:t>
            </a:r>
            <a:r>
              <a:rPr lang="ko-KR" altLang="en-US" sz="1800" dirty="0"/>
              <a:t>돼지</a:t>
            </a:r>
            <a:r>
              <a:rPr lang="en-US" altLang="ko-KR" sz="1800" dirty="0"/>
              <a:t>: </a:t>
            </a:r>
            <a:r>
              <a:rPr lang="ko-KR" altLang="en-US" sz="1800" dirty="0"/>
              <a:t>아연중독에 기인된 관절염은 구루병 및 </a:t>
            </a:r>
            <a:r>
              <a:rPr lang="ko-KR" altLang="en-US" sz="1800" dirty="0" err="1"/>
              <a:t>돈단독과</a:t>
            </a:r>
            <a:r>
              <a:rPr lang="ko-KR" altLang="en-US" sz="1800" dirty="0"/>
              <a:t> 감별</a:t>
            </a:r>
            <a:r>
              <a:rPr lang="en-US" altLang="ko-KR" sz="1800" dirty="0"/>
              <a:t>. </a:t>
            </a:r>
            <a:r>
              <a:rPr lang="ko-KR" altLang="en-US" sz="1800" dirty="0"/>
              <a:t/>
            </a:r>
            <a:br>
              <a:rPr lang="ko-KR" altLang="en-US" sz="1800" dirty="0"/>
            </a:br>
            <a:r>
              <a:rPr lang="en-US" altLang="ko-KR" sz="1800" dirty="0"/>
              <a:t>- </a:t>
            </a:r>
            <a:r>
              <a:rPr lang="ko-KR" altLang="en-US" sz="1800" dirty="0"/>
              <a:t>소</a:t>
            </a:r>
            <a:r>
              <a:rPr lang="en-US" altLang="ko-KR" sz="1800" dirty="0"/>
              <a:t>: </a:t>
            </a:r>
            <a:r>
              <a:rPr lang="ko-KR" altLang="en-US" sz="1800" dirty="0"/>
              <a:t>집단적인 만성변비증</a:t>
            </a:r>
            <a:r>
              <a:rPr lang="en-US" altLang="ko-KR" sz="1800" dirty="0"/>
              <a:t>. </a:t>
            </a:r>
            <a:r>
              <a:rPr lang="ko-KR" altLang="en-US" sz="1800" dirty="0"/>
              <a:t/>
            </a:r>
            <a:br>
              <a:rPr lang="ko-KR" altLang="en-US" sz="1800" dirty="0"/>
            </a:br>
            <a:r>
              <a:rPr lang="en-US" altLang="ko-KR" sz="1800" dirty="0" smtClean="0"/>
              <a:t/>
            </a:r>
            <a:br>
              <a:rPr lang="en-US" altLang="ko-KR" sz="1800" dirty="0" smtClean="0"/>
            </a:br>
            <a:r>
              <a:rPr lang="en-US" altLang="ko-KR" sz="1800" dirty="0" smtClean="0"/>
              <a:t>7</a:t>
            </a:r>
            <a:r>
              <a:rPr lang="en-US" altLang="ko-KR" sz="1800" dirty="0"/>
              <a:t>) </a:t>
            </a:r>
            <a:r>
              <a:rPr lang="ko-KR" altLang="en-US" sz="1800" dirty="0"/>
              <a:t>예방 </a:t>
            </a:r>
            <a:br>
              <a:rPr lang="ko-KR" altLang="en-US" sz="1800" dirty="0"/>
            </a:br>
            <a:r>
              <a:rPr lang="en-US" altLang="ko-KR" sz="1800" dirty="0"/>
              <a:t>- </a:t>
            </a:r>
            <a:r>
              <a:rPr lang="ko-KR" altLang="en-US" sz="1800" dirty="0"/>
              <a:t>아연으로 도금된 기구와 관은 우유를 유통시킨 뒤 깨끗이 닦는다</a:t>
            </a:r>
            <a:r>
              <a:rPr lang="en-US" altLang="ko-KR" sz="1800" dirty="0"/>
              <a:t>. </a:t>
            </a:r>
            <a:r>
              <a:rPr lang="ko-KR" altLang="en-US" sz="1800" dirty="0"/>
              <a:t/>
            </a:r>
            <a:br>
              <a:rPr lang="ko-KR" altLang="en-US" sz="1800" dirty="0"/>
            </a:br>
            <a:r>
              <a:rPr lang="en-US" altLang="ko-KR" sz="1800" dirty="0"/>
              <a:t>- </a:t>
            </a:r>
            <a:r>
              <a:rPr lang="ko-KR" altLang="en-US" sz="1800" dirty="0"/>
              <a:t>돼지</a:t>
            </a:r>
            <a:r>
              <a:rPr lang="en-US" altLang="ko-KR" sz="1800" dirty="0"/>
              <a:t>: </a:t>
            </a:r>
            <a:r>
              <a:rPr lang="ko-KR" altLang="en-US" sz="1800" dirty="0"/>
              <a:t>사료에 다량의 칼슘을 첨가</a:t>
            </a:r>
            <a:r>
              <a:rPr lang="en-US" altLang="ko-KR" sz="1800" dirty="0"/>
              <a:t>. </a:t>
            </a:r>
            <a:r>
              <a:rPr lang="ko-KR" altLang="en-US" sz="1800" dirty="0"/>
              <a:t/>
            </a:r>
            <a:br>
              <a:rPr lang="ko-KR" altLang="en-US" sz="1800" dirty="0"/>
            </a:br>
            <a:endParaRPr lang="ko-KR" altLang="en-US" sz="1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428596" y="357166"/>
            <a:ext cx="8229600" cy="6143668"/>
          </a:xfrm>
        </p:spPr>
        <p:txBody>
          <a:bodyPr>
            <a:normAutofit fontScale="90000"/>
          </a:bodyPr>
          <a:lstStyle/>
          <a:p>
            <a:pPr algn="l"/>
            <a:r>
              <a:rPr lang="ko-KR" altLang="en-US" sz="3100" b="1" dirty="0" smtClean="0"/>
              <a:t>시안화물 중독</a:t>
            </a:r>
            <a:r>
              <a:rPr lang="en-US" altLang="ko-KR" sz="3100" b="1" dirty="0" smtClean="0"/>
              <a:t>(</a:t>
            </a:r>
            <a:r>
              <a:rPr lang="ko-KR" altLang="en-US" sz="3100" b="1" dirty="0" smtClean="0"/>
              <a:t>청산중독</a:t>
            </a:r>
            <a:r>
              <a:rPr lang="en-US" altLang="ko-KR" sz="3100" b="1" dirty="0" smtClean="0"/>
              <a:t>)</a:t>
            </a:r>
            <a:br>
              <a:rPr lang="en-US" altLang="ko-KR" sz="3100" b="1" dirty="0" smtClean="0"/>
            </a:br>
            <a:r>
              <a:rPr lang="en-US" altLang="ko-KR" sz="2700" dirty="0" smtClean="0"/>
              <a:t/>
            </a:r>
            <a:br>
              <a:rPr lang="en-US" altLang="ko-KR" sz="2700" dirty="0" smtClean="0"/>
            </a:br>
            <a:r>
              <a:rPr lang="en-US" altLang="ko-KR" sz="1600" dirty="0" smtClean="0"/>
              <a:t>• </a:t>
            </a:r>
            <a:r>
              <a:rPr lang="ko-KR" altLang="en-US" sz="1600" dirty="0" smtClean="0"/>
              <a:t>청산 </a:t>
            </a:r>
            <a:r>
              <a:rPr lang="ko-KR" altLang="en-US" sz="1600" dirty="0"/>
              <a:t>또는 청산 화합물에 의한 중독</a:t>
            </a:r>
            <a:r>
              <a:rPr lang="en-US" altLang="ko-KR" sz="1600" dirty="0"/>
              <a:t>. </a:t>
            </a:r>
            <a:r>
              <a:rPr lang="ko-KR" altLang="en-US" sz="1600" dirty="0"/>
              <a:t>적혈구 속의 헤모글로빈과 결합하여 산소와 결합하는 것을 </a:t>
            </a:r>
            <a:r>
              <a:rPr lang="en-US" altLang="ko-KR" sz="1600" dirty="0" smtClean="0"/>
              <a:t/>
            </a:r>
            <a:br>
              <a:rPr lang="en-US" altLang="ko-KR" sz="1600" dirty="0" smtClean="0"/>
            </a:br>
            <a:r>
              <a:rPr lang="en-US" altLang="ko-KR" sz="1600" dirty="0"/>
              <a:t> </a:t>
            </a:r>
            <a:r>
              <a:rPr lang="en-US" altLang="ko-KR" sz="1600" dirty="0" smtClean="0"/>
              <a:t> </a:t>
            </a:r>
            <a:r>
              <a:rPr lang="ko-KR" altLang="en-US" sz="1600" dirty="0" smtClean="0"/>
              <a:t>방해하고 </a:t>
            </a:r>
            <a:r>
              <a:rPr lang="ko-KR" altLang="en-US" sz="1600" dirty="0"/>
              <a:t>조직의 호흡을 마비시킨다</a:t>
            </a:r>
            <a:r>
              <a:rPr lang="en-US" altLang="ko-KR" sz="1600" dirty="0"/>
              <a:t>. </a:t>
            </a:r>
            <a:r>
              <a:rPr lang="ko-KR" altLang="en-US" sz="1600" dirty="0"/>
              <a:t>심하면 수초 만에 어지러움</a:t>
            </a:r>
            <a:r>
              <a:rPr lang="en-US" altLang="ko-KR" sz="1600" dirty="0"/>
              <a:t>, </a:t>
            </a:r>
            <a:r>
              <a:rPr lang="ko-KR" altLang="en-US" sz="1600" dirty="0"/>
              <a:t>두통</a:t>
            </a:r>
            <a:r>
              <a:rPr lang="en-US" altLang="ko-KR" sz="1600" dirty="0"/>
              <a:t>, </a:t>
            </a:r>
            <a:r>
              <a:rPr lang="ko-KR" altLang="en-US" sz="1600" dirty="0"/>
              <a:t>두부</a:t>
            </a:r>
            <a:r>
              <a:rPr lang="en-US" altLang="ko-KR" sz="1600" dirty="0"/>
              <a:t>(</a:t>
            </a:r>
            <a:r>
              <a:rPr lang="ko-KR" altLang="en-US" sz="1600" dirty="0"/>
              <a:t>頭部</a:t>
            </a:r>
            <a:r>
              <a:rPr lang="en-US" altLang="ko-KR" sz="1600" dirty="0"/>
              <a:t>) </a:t>
            </a:r>
            <a:r>
              <a:rPr lang="ko-KR" altLang="en-US" sz="1600" dirty="0"/>
              <a:t>충혈</a:t>
            </a:r>
            <a:r>
              <a:rPr lang="en-US" altLang="ko-KR" sz="1600" dirty="0"/>
              <a:t>, </a:t>
            </a:r>
            <a:r>
              <a:rPr lang="en-US" altLang="ko-KR" sz="1600" dirty="0" smtClean="0"/>
              <a:t/>
            </a:r>
            <a:br>
              <a:rPr lang="en-US" altLang="ko-KR" sz="1600" dirty="0" smtClean="0"/>
            </a:br>
            <a:r>
              <a:rPr lang="en-US" altLang="ko-KR" sz="1600" dirty="0"/>
              <a:t> </a:t>
            </a:r>
            <a:r>
              <a:rPr lang="en-US" altLang="ko-KR" sz="1600" dirty="0" smtClean="0"/>
              <a:t> </a:t>
            </a:r>
            <a:r>
              <a:rPr lang="ko-KR" altLang="en-US" sz="1600" dirty="0" smtClean="0"/>
              <a:t>심계항진</a:t>
            </a:r>
            <a:r>
              <a:rPr lang="en-US" altLang="ko-KR" sz="1600" dirty="0" smtClean="0"/>
              <a:t>(</a:t>
            </a:r>
            <a:r>
              <a:rPr lang="ko-KR" altLang="en-US" sz="1600" dirty="0" smtClean="0"/>
              <a:t>心悸亢進</a:t>
            </a:r>
            <a:r>
              <a:rPr lang="en-US" altLang="ko-KR" sz="1600" dirty="0"/>
              <a:t>), </a:t>
            </a:r>
            <a:r>
              <a:rPr lang="ko-KR" altLang="en-US" sz="1600" dirty="0"/>
              <a:t>호흡 곤란</a:t>
            </a:r>
            <a:r>
              <a:rPr lang="en-US" altLang="ko-KR" sz="1600" dirty="0"/>
              <a:t>, </a:t>
            </a:r>
            <a:r>
              <a:rPr lang="ko-KR" altLang="en-US" sz="1600" dirty="0"/>
              <a:t>전신 경련 따위가 일어나며 많이 먹었을 때는 비명을 지르며 </a:t>
            </a:r>
            <a:r>
              <a:rPr lang="en-US" altLang="ko-KR" sz="1600" dirty="0" smtClean="0"/>
              <a:t/>
            </a:r>
            <a:br>
              <a:rPr lang="en-US" altLang="ko-KR" sz="1600" dirty="0" smtClean="0"/>
            </a:br>
            <a:r>
              <a:rPr lang="en-US" altLang="ko-KR" sz="1600" dirty="0"/>
              <a:t> </a:t>
            </a:r>
            <a:r>
              <a:rPr lang="en-US" altLang="ko-KR" sz="1600" dirty="0" smtClean="0"/>
              <a:t> </a:t>
            </a:r>
            <a:r>
              <a:rPr lang="ko-KR" altLang="en-US" sz="1600" dirty="0" smtClean="0"/>
              <a:t>급사한다</a:t>
            </a:r>
            <a:r>
              <a:rPr lang="en-US" altLang="ko-KR" sz="1600" dirty="0"/>
              <a:t>.</a:t>
            </a:r>
            <a:br>
              <a:rPr lang="en-US" altLang="ko-KR" sz="1600" dirty="0"/>
            </a:br>
            <a:r>
              <a:rPr lang="en-US" altLang="ko-KR" sz="1600" dirty="0" smtClean="0"/>
              <a:t/>
            </a:r>
            <a:br>
              <a:rPr lang="en-US" altLang="ko-KR" sz="1600" dirty="0" smtClean="0"/>
            </a:br>
            <a:r>
              <a:rPr lang="en-US" altLang="ko-KR" sz="1600" dirty="0" smtClean="0"/>
              <a:t>• </a:t>
            </a:r>
            <a:r>
              <a:rPr lang="ko-KR" altLang="en-US" sz="1600" dirty="0" err="1" smtClean="0"/>
              <a:t>시안화수소를</a:t>
            </a:r>
            <a:r>
              <a:rPr lang="ko-KR" altLang="en-US" sz="1600" dirty="0" smtClean="0"/>
              <a:t> </a:t>
            </a:r>
            <a:r>
              <a:rPr lang="ko-KR" altLang="en-US" sz="1600" dirty="0"/>
              <a:t>흡입하거나</a:t>
            </a:r>
            <a:r>
              <a:rPr lang="en-US" altLang="ko-KR" sz="1600" dirty="0"/>
              <a:t>, </a:t>
            </a:r>
            <a:r>
              <a:rPr lang="ko-KR" altLang="en-US" sz="1600" dirty="0"/>
              <a:t>시안화물이라고 하는 </a:t>
            </a:r>
            <a:r>
              <a:rPr lang="ko-KR" altLang="en-US" sz="1600" dirty="0" err="1"/>
              <a:t>시안화수소의</a:t>
            </a:r>
            <a:r>
              <a:rPr lang="ko-KR" altLang="en-US" sz="1600" dirty="0"/>
              <a:t> 염</a:t>
            </a:r>
            <a:r>
              <a:rPr lang="en-US" altLang="ko-KR" sz="1600" dirty="0"/>
              <a:t>(</a:t>
            </a:r>
            <a:r>
              <a:rPr lang="ko-KR" altLang="en-US" sz="1600" dirty="0"/>
              <a:t>鹽</a:t>
            </a:r>
            <a:r>
              <a:rPr lang="en-US" altLang="ko-KR" sz="1600" dirty="0"/>
              <a:t>)</a:t>
            </a:r>
            <a:r>
              <a:rPr lang="ko-KR" altLang="en-US" sz="1600" dirty="0"/>
              <a:t>을 섭취하여 생긴 중독</a:t>
            </a:r>
            <a:r>
              <a:rPr lang="en-US" altLang="ko-KR" sz="1600" dirty="0"/>
              <a:t>.</a:t>
            </a:r>
            <a:br>
              <a:rPr lang="en-US" altLang="ko-KR" sz="1600" dirty="0"/>
            </a:br>
            <a:r>
              <a:rPr lang="en-US" altLang="ko-KR" sz="1600" dirty="0" smtClean="0"/>
              <a:t>  </a:t>
            </a:r>
            <a:r>
              <a:rPr lang="ko-KR" altLang="en-US" sz="1600" dirty="0" err="1" smtClean="0"/>
              <a:t>시안화수소산</a:t>
            </a:r>
            <a:r>
              <a:rPr lang="en-US" altLang="ko-KR" sz="1600" dirty="0"/>
              <a:t>(</a:t>
            </a:r>
            <a:r>
              <a:rPr lang="ko-KR" altLang="en-US" sz="1600" dirty="0"/>
              <a:t>청산</a:t>
            </a:r>
            <a:r>
              <a:rPr lang="en-US" altLang="ko-KR" sz="1600" dirty="0"/>
              <a:t>)</a:t>
            </a:r>
            <a:r>
              <a:rPr lang="ko-KR" altLang="en-US" sz="1600" dirty="0"/>
              <a:t>이라고도 하는 시안화수소</a:t>
            </a:r>
            <a:r>
              <a:rPr lang="en-US" altLang="ko-KR" sz="1600" dirty="0"/>
              <a:t>(HCN)</a:t>
            </a:r>
            <a:r>
              <a:rPr lang="ko-KR" altLang="en-US" sz="1600" dirty="0"/>
              <a:t>는 휘발성이 매우 큰 액체이며 아크릴 섬유</a:t>
            </a:r>
            <a:r>
              <a:rPr lang="en-US" altLang="ko-KR" sz="1600" dirty="0"/>
              <a:t>, </a:t>
            </a:r>
            <a:r>
              <a:rPr lang="en-US" altLang="ko-KR" sz="1600" dirty="0" smtClean="0"/>
              <a:t/>
            </a:r>
            <a:br>
              <a:rPr lang="en-US" altLang="ko-KR" sz="1600" dirty="0" smtClean="0"/>
            </a:br>
            <a:r>
              <a:rPr lang="en-US" altLang="ko-KR" sz="1600" dirty="0"/>
              <a:t> </a:t>
            </a:r>
            <a:r>
              <a:rPr lang="en-US" altLang="ko-KR" sz="1600" dirty="0" smtClean="0"/>
              <a:t> </a:t>
            </a:r>
            <a:r>
              <a:rPr lang="ko-KR" altLang="en-US" sz="1600" dirty="0" smtClean="0"/>
              <a:t>합성고무</a:t>
            </a:r>
            <a:r>
              <a:rPr lang="en-US" altLang="ko-KR" sz="1600" dirty="0"/>
              <a:t>, </a:t>
            </a:r>
            <a:r>
              <a:rPr lang="ko-KR" altLang="en-US" sz="1600" dirty="0"/>
              <a:t>플라스틱의 원료인 </a:t>
            </a:r>
            <a:r>
              <a:rPr lang="ko-KR" altLang="en-US" sz="1600" dirty="0" err="1"/>
              <a:t>아크릴로니트릴을</a:t>
            </a:r>
            <a:r>
              <a:rPr lang="ko-KR" altLang="en-US" sz="1600" dirty="0"/>
              <a:t> 만드는 데 쓰인다</a:t>
            </a:r>
            <a:r>
              <a:rPr lang="en-US" altLang="ko-KR" sz="1600" dirty="0"/>
              <a:t>. </a:t>
            </a:r>
            <a:br>
              <a:rPr lang="en-US" altLang="ko-KR" sz="1600" dirty="0"/>
            </a:br>
            <a:r>
              <a:rPr lang="en-US" altLang="ko-KR" sz="1600" dirty="0"/>
              <a:t/>
            </a:r>
            <a:br>
              <a:rPr lang="en-US" altLang="ko-KR" sz="1600" dirty="0"/>
            </a:br>
            <a:r>
              <a:rPr lang="en-US" altLang="ko-KR" sz="1600" dirty="0" smtClean="0"/>
              <a:t>• </a:t>
            </a:r>
            <a:r>
              <a:rPr lang="ko-KR" altLang="en-US" sz="1600" dirty="0" err="1" smtClean="0"/>
              <a:t>시안화수소는</a:t>
            </a:r>
            <a:r>
              <a:rPr lang="ko-KR" altLang="en-US" sz="1600" dirty="0" smtClean="0"/>
              <a:t> </a:t>
            </a:r>
            <a:r>
              <a:rPr lang="ko-KR" altLang="en-US" sz="1600" dirty="0"/>
              <a:t>세포의 산화과정을 방해하기 때문에 매우 유독하다</a:t>
            </a:r>
            <a:r>
              <a:rPr lang="en-US" altLang="ko-KR" sz="1600" dirty="0"/>
              <a:t>. </a:t>
            </a:r>
            <a:br>
              <a:rPr lang="en-US" altLang="ko-KR" sz="1600" dirty="0"/>
            </a:br>
            <a:r>
              <a:rPr lang="en-US" altLang="ko-KR" sz="1600" dirty="0" smtClean="0"/>
              <a:t>  </a:t>
            </a:r>
            <a:r>
              <a:rPr lang="ko-KR" altLang="en-US" sz="1600" dirty="0" err="1" smtClean="0"/>
              <a:t>시안화수소나</a:t>
            </a:r>
            <a:r>
              <a:rPr lang="ko-KR" altLang="en-US" sz="1600" dirty="0" smtClean="0"/>
              <a:t> </a:t>
            </a:r>
            <a:r>
              <a:rPr lang="ko-KR" altLang="en-US" sz="1600" dirty="0"/>
              <a:t>시안화물에 의한 급성독성은 현기증</a:t>
            </a:r>
            <a:r>
              <a:rPr lang="en-US" altLang="ko-KR" sz="1600" dirty="0"/>
              <a:t>·</a:t>
            </a:r>
            <a:r>
              <a:rPr lang="ko-KR" altLang="en-US" sz="1600" dirty="0"/>
              <a:t>오심</a:t>
            </a:r>
            <a:r>
              <a:rPr lang="en-US" altLang="ko-KR" sz="1600" dirty="0"/>
              <a:t>(</a:t>
            </a:r>
            <a:r>
              <a:rPr lang="ko-KR" altLang="en-US" sz="1600" dirty="0"/>
              <a:t>惡心</a:t>
            </a:r>
            <a:r>
              <a:rPr lang="en-US" altLang="ko-KR" sz="1600" dirty="0"/>
              <a:t>)·</a:t>
            </a:r>
            <a:r>
              <a:rPr lang="ko-KR" altLang="en-US" sz="1600" dirty="0" err="1"/>
              <a:t>운도병</a:t>
            </a:r>
            <a:r>
              <a:rPr lang="en-US" altLang="ko-KR" sz="1600" dirty="0"/>
              <a:t>(</a:t>
            </a:r>
            <a:r>
              <a:rPr lang="ko-KR" altLang="en-US" sz="1600" dirty="0" err="1"/>
              <a:t>暈倒病</a:t>
            </a:r>
            <a:r>
              <a:rPr lang="en-US" altLang="ko-KR" sz="1600" dirty="0"/>
              <a:t>)·</a:t>
            </a:r>
            <a:r>
              <a:rPr lang="ko-KR" altLang="en-US" sz="1600" dirty="0"/>
              <a:t>의식소실 등을 </a:t>
            </a:r>
            <a:r>
              <a:rPr lang="en-US" altLang="ko-KR" sz="1600" dirty="0" smtClean="0"/>
              <a:t/>
            </a:r>
            <a:br>
              <a:rPr lang="en-US" altLang="ko-KR" sz="1600" dirty="0" smtClean="0"/>
            </a:br>
            <a:r>
              <a:rPr lang="en-US" altLang="ko-KR" sz="1600" dirty="0"/>
              <a:t> </a:t>
            </a:r>
            <a:r>
              <a:rPr lang="en-US" altLang="ko-KR" sz="1600" dirty="0" smtClean="0"/>
              <a:t> </a:t>
            </a:r>
            <a:r>
              <a:rPr lang="ko-KR" altLang="en-US" sz="1600" dirty="0" smtClean="0"/>
              <a:t>나타낸다</a:t>
            </a:r>
            <a:r>
              <a:rPr lang="en-US" altLang="ko-KR" sz="1600" dirty="0"/>
              <a:t>. </a:t>
            </a:r>
            <a:br>
              <a:rPr lang="en-US" altLang="ko-KR" sz="1600" dirty="0"/>
            </a:br>
            <a:r>
              <a:rPr lang="en-US" altLang="ko-KR" sz="1600" dirty="0" smtClean="0"/>
              <a:t>  - 300</a:t>
            </a:r>
            <a:r>
              <a:rPr lang="en-US" altLang="ko-KR" sz="1600" dirty="0"/>
              <a:t>㎎ </a:t>
            </a:r>
            <a:r>
              <a:rPr lang="ko-KR" altLang="en-US" sz="1600" dirty="0"/>
              <a:t>정도의 </a:t>
            </a:r>
            <a:r>
              <a:rPr lang="ko-KR" altLang="en-US" sz="1600" dirty="0" err="1"/>
              <a:t>시안화수소의</a:t>
            </a:r>
            <a:r>
              <a:rPr lang="ko-KR" altLang="en-US" sz="1600" dirty="0"/>
              <a:t> 염을 삼키거나 </a:t>
            </a:r>
            <a:r>
              <a:rPr lang="en-US" altLang="ko-KR" sz="1600" dirty="0"/>
              <a:t>100㎎ </a:t>
            </a:r>
            <a:r>
              <a:rPr lang="ko-KR" altLang="en-US" sz="1600" dirty="0"/>
              <a:t>정도의 </a:t>
            </a:r>
            <a:r>
              <a:rPr lang="ko-KR" altLang="en-US" sz="1600" dirty="0" err="1"/>
              <a:t>시안화수소만</a:t>
            </a:r>
            <a:r>
              <a:rPr lang="ko-KR" altLang="en-US" sz="1600" dirty="0"/>
              <a:t> 흡입하면 </a:t>
            </a:r>
            <a:r>
              <a:rPr lang="en-US" altLang="ko-KR" sz="1600" dirty="0" smtClean="0"/>
              <a:t/>
            </a:r>
            <a:br>
              <a:rPr lang="en-US" altLang="ko-KR" sz="1600" dirty="0" smtClean="0"/>
            </a:br>
            <a:r>
              <a:rPr lang="en-US" altLang="ko-KR" sz="1600" dirty="0"/>
              <a:t> </a:t>
            </a:r>
            <a:r>
              <a:rPr lang="en-US" altLang="ko-KR" sz="1600" dirty="0" smtClean="0"/>
              <a:t>   </a:t>
            </a:r>
            <a:r>
              <a:rPr lang="ko-KR" altLang="en-US" sz="1600" dirty="0" smtClean="0"/>
              <a:t>금세 </a:t>
            </a:r>
            <a:r>
              <a:rPr lang="ko-KR" altLang="en-US" sz="1600" dirty="0"/>
              <a:t>죽을 수도 </a:t>
            </a:r>
            <a:r>
              <a:rPr lang="ko-KR" altLang="en-US" sz="1600" dirty="0" smtClean="0"/>
              <a:t> 있다</a:t>
            </a:r>
            <a:r>
              <a:rPr lang="en-US" altLang="ko-KR" sz="1600" dirty="0"/>
              <a:t>. </a:t>
            </a:r>
            <a:br>
              <a:rPr lang="en-US" altLang="ko-KR" sz="1600" dirty="0"/>
            </a:br>
            <a:r>
              <a:rPr lang="en-US" altLang="ko-KR" sz="1600" dirty="0" smtClean="0"/>
              <a:t/>
            </a:r>
            <a:br>
              <a:rPr lang="en-US" altLang="ko-KR" sz="1600" dirty="0" smtClean="0"/>
            </a:br>
            <a:r>
              <a:rPr lang="en-US" altLang="ko-KR" sz="1600" dirty="0" smtClean="0"/>
              <a:t>• </a:t>
            </a:r>
            <a:r>
              <a:rPr lang="ko-KR" altLang="en-US" sz="1600" dirty="0" err="1" smtClean="0"/>
              <a:t>공기중</a:t>
            </a:r>
            <a:r>
              <a:rPr lang="ko-KR" altLang="en-US" sz="1600" dirty="0" smtClean="0"/>
              <a:t> </a:t>
            </a:r>
            <a:r>
              <a:rPr lang="ko-KR" altLang="en-US" sz="1600" dirty="0" err="1"/>
              <a:t>시안화수소의</a:t>
            </a:r>
            <a:r>
              <a:rPr lang="ko-KR" altLang="en-US" sz="1600" dirty="0"/>
              <a:t> 농도가 </a:t>
            </a:r>
            <a:r>
              <a:rPr lang="en-US" altLang="ko-KR" sz="1600" dirty="0"/>
              <a:t>200~500ppm</a:t>
            </a:r>
            <a:r>
              <a:rPr lang="ko-KR" altLang="en-US" sz="1600" dirty="0"/>
              <a:t>인 상태에서 </a:t>
            </a:r>
            <a:r>
              <a:rPr lang="en-US" altLang="ko-KR" sz="1600" dirty="0"/>
              <a:t>30</a:t>
            </a:r>
            <a:r>
              <a:rPr lang="ko-KR" altLang="en-US" sz="1600" dirty="0"/>
              <a:t>분 정도 노출되어 있으면 치명적이다</a:t>
            </a:r>
            <a:r>
              <a:rPr lang="en-US" altLang="ko-KR" sz="1600" dirty="0"/>
              <a:t>. </a:t>
            </a:r>
            <a:br>
              <a:rPr lang="en-US" altLang="ko-KR" sz="1600" dirty="0"/>
            </a:br>
            <a:r>
              <a:rPr lang="en-US" altLang="ko-KR" sz="1600" dirty="0" smtClean="0"/>
              <a:t>  </a:t>
            </a:r>
            <a:r>
              <a:rPr lang="ko-KR" altLang="en-US" sz="1600" dirty="0" smtClean="0"/>
              <a:t>치사량 </a:t>
            </a:r>
            <a:r>
              <a:rPr lang="ko-KR" altLang="en-US" sz="1600" dirty="0"/>
              <a:t>이하를 먹었을 때는 체내에서 황과 결합하여 독성이 없는 티오시안화물을 만들어 쉽게 </a:t>
            </a:r>
            <a:r>
              <a:rPr lang="en-US" altLang="ko-KR" sz="1600" dirty="0" smtClean="0"/>
              <a:t/>
            </a:r>
            <a:br>
              <a:rPr lang="en-US" altLang="ko-KR" sz="1600" dirty="0" smtClean="0"/>
            </a:br>
            <a:r>
              <a:rPr lang="en-US" altLang="ko-KR" sz="1600" dirty="0"/>
              <a:t> </a:t>
            </a:r>
            <a:r>
              <a:rPr lang="en-US" altLang="ko-KR" sz="1600" dirty="0" smtClean="0"/>
              <a:t> </a:t>
            </a:r>
            <a:r>
              <a:rPr lang="ko-KR" altLang="en-US" sz="1600" dirty="0" smtClean="0"/>
              <a:t>해독되며</a:t>
            </a:r>
            <a:r>
              <a:rPr lang="en-US" altLang="ko-KR" sz="1600" dirty="0"/>
              <a:t>, </a:t>
            </a:r>
            <a:r>
              <a:rPr lang="ko-KR" altLang="en-US" sz="1600" dirty="0"/>
              <a:t>몇 시간 내에 완전히 회복이 되고 후유증은 생기지 않는다</a:t>
            </a:r>
            <a:r>
              <a:rPr lang="en-US" altLang="ko-KR" sz="1600" dirty="0"/>
              <a:t>. </a:t>
            </a:r>
            <a:br>
              <a:rPr lang="en-US" altLang="ko-KR" sz="1600" dirty="0"/>
            </a:br>
            <a:r>
              <a:rPr lang="en-US" altLang="ko-KR" sz="1600" dirty="0" smtClean="0"/>
              <a:t>  </a:t>
            </a:r>
            <a:r>
              <a:rPr lang="ko-KR" altLang="en-US" sz="1600" dirty="0" smtClean="0"/>
              <a:t>독성 </a:t>
            </a:r>
            <a:r>
              <a:rPr lang="ko-KR" altLang="en-US" sz="1600" dirty="0"/>
              <a:t>증상이 매우 빠르게 나타나므로 해독제를 얼마나 빨리 투여하는가가 해독 여부를 결정한다</a:t>
            </a:r>
            <a:r>
              <a:rPr lang="en-US" altLang="ko-KR" sz="1600" dirty="0"/>
              <a:t>. </a:t>
            </a:r>
            <a:br>
              <a:rPr lang="en-US" altLang="ko-KR" sz="1600" dirty="0"/>
            </a:br>
            <a:r>
              <a:rPr lang="en-US" altLang="ko-KR" sz="1600" dirty="0" smtClean="0"/>
              <a:t>  </a:t>
            </a:r>
            <a:r>
              <a:rPr lang="ko-KR" altLang="en-US" sz="1600" dirty="0" err="1" smtClean="0"/>
              <a:t>아질산아밀</a:t>
            </a:r>
            <a:r>
              <a:rPr lang="en-US" altLang="ko-KR" sz="1600" dirty="0"/>
              <a:t>, </a:t>
            </a:r>
            <a:r>
              <a:rPr lang="ko-KR" altLang="en-US" sz="1600" dirty="0" err="1"/>
              <a:t>아질산나트륨</a:t>
            </a:r>
            <a:r>
              <a:rPr lang="en-US" altLang="ko-KR" sz="1600" dirty="0"/>
              <a:t>, 25</a:t>
            </a:r>
            <a:r>
              <a:rPr lang="ko-KR" altLang="en-US" sz="1600" dirty="0"/>
              <a:t>％의 티오황산나트륨 용액 등의 해독제는 치명적인 상태에 </a:t>
            </a:r>
            <a:r>
              <a:rPr lang="en-US" altLang="ko-KR" sz="1600" dirty="0" smtClean="0"/>
              <a:t/>
            </a:r>
            <a:br>
              <a:rPr lang="en-US" altLang="ko-KR" sz="1600" dirty="0" smtClean="0"/>
            </a:br>
            <a:r>
              <a:rPr lang="en-US" altLang="ko-KR" sz="1600" dirty="0"/>
              <a:t> </a:t>
            </a:r>
            <a:r>
              <a:rPr lang="en-US" altLang="ko-KR" sz="1600" dirty="0" smtClean="0"/>
              <a:t> </a:t>
            </a:r>
            <a:r>
              <a:rPr lang="ko-KR" altLang="en-US" sz="1600" dirty="0" smtClean="0"/>
              <a:t>이르는 것  을 </a:t>
            </a:r>
            <a:r>
              <a:rPr lang="ko-KR" altLang="en-US" sz="1600" dirty="0"/>
              <a:t>막는다</a:t>
            </a:r>
            <a:r>
              <a:rPr lang="en-US" altLang="ko-KR" sz="1600" dirty="0"/>
              <a:t>. </a:t>
            </a:r>
            <a:r>
              <a:rPr lang="en-US" altLang="ko-KR" dirty="0"/>
              <a:t/>
            </a:r>
            <a:br>
              <a:rPr lang="en-US" altLang="ko-KR" dirty="0"/>
            </a:br>
            <a:endParaRPr lang="ko-KR" alt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6154758"/>
          </a:xfrm>
        </p:spPr>
        <p:txBody>
          <a:bodyPr>
            <a:normAutofit fontScale="90000"/>
          </a:bodyPr>
          <a:lstStyle/>
          <a:p>
            <a:pPr algn="l"/>
            <a:r>
              <a:rPr lang="ko-KR" altLang="en-US" sz="3100" b="1" dirty="0" smtClean="0"/>
              <a:t>카드뮴 </a:t>
            </a:r>
            <a:r>
              <a:rPr lang="ko-KR" altLang="en-US" sz="3100" b="1" dirty="0" smtClean="0"/>
              <a:t>중독</a:t>
            </a:r>
            <a:r>
              <a:rPr lang="en-US" altLang="ko-KR" sz="3100" b="1" dirty="0" smtClean="0"/>
              <a:t>(</a:t>
            </a:r>
            <a:r>
              <a:rPr lang="en-US" altLang="ko-KR" sz="3100" b="1" dirty="0" smtClean="0"/>
              <a:t>C</a:t>
            </a:r>
            <a:r>
              <a:rPr lang="en-US" altLang="ko-KR" sz="3100" b="1" dirty="0" smtClean="0"/>
              <a:t>admium Poisoning)</a:t>
            </a:r>
            <a:r>
              <a:rPr lang="ko-KR" altLang="en-US" sz="1400" dirty="0" smtClean="0"/>
              <a:t/>
            </a:r>
            <a:br>
              <a:rPr lang="ko-KR" altLang="en-US" sz="1400" dirty="0" smtClean="0"/>
            </a:br>
            <a:r>
              <a:rPr lang="en-US" altLang="ko-KR" sz="1400" dirty="0" smtClean="0"/>
              <a:t/>
            </a:r>
            <a:br>
              <a:rPr lang="en-US" altLang="ko-KR" sz="1400" dirty="0" smtClean="0"/>
            </a:br>
            <a:r>
              <a:rPr lang="en-US" altLang="ko-KR" sz="1800" dirty="0"/>
              <a:t/>
            </a:r>
            <a:br>
              <a:rPr lang="en-US" altLang="ko-KR" sz="1800" dirty="0"/>
            </a:br>
            <a:r>
              <a:rPr lang="en-US" altLang="ko-KR" sz="1800" dirty="0" smtClean="0"/>
              <a:t>• </a:t>
            </a:r>
            <a:r>
              <a:rPr lang="ko-KR" altLang="en-US" sz="1800" dirty="0" smtClean="0"/>
              <a:t>카드뮴과 그 화합물이 인체에 접촉 </a:t>
            </a:r>
            <a:r>
              <a:rPr lang="ko-KR" altLang="en-US" sz="1800" dirty="0" err="1" smtClean="0"/>
              <a:t>흡수됨으로서</a:t>
            </a:r>
            <a:r>
              <a:rPr lang="ko-KR" altLang="en-US" sz="1800" dirty="0" smtClean="0"/>
              <a:t> 일어나는 장애의 총칭으로 </a:t>
            </a:r>
            <a:r>
              <a:rPr lang="en-US" altLang="ko-KR" sz="1800" dirty="0" smtClean="0"/>
              <a:t/>
            </a:r>
            <a:br>
              <a:rPr lang="en-US" altLang="ko-KR" sz="1800" dirty="0" smtClean="0"/>
            </a:br>
            <a:r>
              <a:rPr lang="en-US" altLang="ko-KR" sz="1800" dirty="0"/>
              <a:t> </a:t>
            </a:r>
            <a:r>
              <a:rPr lang="en-US" altLang="ko-KR" sz="1800" dirty="0" smtClean="0"/>
              <a:t> </a:t>
            </a:r>
            <a:r>
              <a:rPr lang="ko-KR" altLang="en-US" sz="1800" dirty="0" smtClean="0"/>
              <a:t>종래에는 직업성인 </a:t>
            </a:r>
            <a:r>
              <a:rPr lang="en-US" altLang="ko-KR" sz="1800" dirty="0" smtClean="0"/>
              <a:t> </a:t>
            </a:r>
            <a:r>
              <a:rPr lang="ko-KR" altLang="en-US" sz="1800" dirty="0" smtClean="0"/>
              <a:t>중독으로서 </a:t>
            </a:r>
            <a:r>
              <a:rPr lang="en-US" altLang="ko-KR" sz="1800" dirty="0" smtClean="0"/>
              <a:t>, </a:t>
            </a:r>
            <a:r>
              <a:rPr lang="ko-KR" altLang="en-US" sz="1800" dirty="0" smtClean="0"/>
              <a:t>금속카드뮴이 용해될 때 발생하는 산화카드뮴이 </a:t>
            </a:r>
            <a:r>
              <a:rPr lang="en-US" altLang="ko-KR" sz="1800" dirty="0" smtClean="0"/>
              <a:t/>
            </a:r>
            <a:br>
              <a:rPr lang="en-US" altLang="ko-KR" sz="1800" dirty="0" smtClean="0"/>
            </a:br>
            <a:r>
              <a:rPr lang="en-US" altLang="ko-KR" sz="1800" dirty="0"/>
              <a:t> </a:t>
            </a:r>
            <a:r>
              <a:rPr lang="en-US" altLang="ko-KR" sz="1800" dirty="0" smtClean="0"/>
              <a:t> </a:t>
            </a:r>
            <a:r>
              <a:rPr lang="ko-KR" altLang="en-US" sz="1800" dirty="0" smtClean="0"/>
              <a:t>용해될 때 발생하는 산화카드뮴 증기나 비닐 제조 공정에서 생기는 카드뮴 화합물에 </a:t>
            </a:r>
            <a:r>
              <a:rPr lang="en-US" altLang="ko-KR" sz="1800" dirty="0" smtClean="0"/>
              <a:t/>
            </a:r>
            <a:br>
              <a:rPr lang="en-US" altLang="ko-KR" sz="1800" dirty="0" smtClean="0"/>
            </a:br>
            <a:r>
              <a:rPr lang="en-US" altLang="ko-KR" sz="1800" dirty="0"/>
              <a:t> </a:t>
            </a:r>
            <a:r>
              <a:rPr lang="en-US" altLang="ko-KR" sz="1800" dirty="0" smtClean="0"/>
              <a:t> </a:t>
            </a:r>
            <a:r>
              <a:rPr lang="ko-KR" altLang="en-US" sz="1800" dirty="0" smtClean="0"/>
              <a:t>의한 중독으로 알려져 왔다</a:t>
            </a:r>
            <a:r>
              <a:rPr lang="en-US" altLang="ko-KR" sz="1800" dirty="0" smtClean="0"/>
              <a:t>. </a:t>
            </a:r>
            <a:br>
              <a:rPr lang="en-US" altLang="ko-KR" sz="1800" dirty="0" smtClean="0"/>
            </a:br>
            <a:r>
              <a:rPr lang="en-US" altLang="ko-KR" sz="1800" dirty="0"/>
              <a:t> </a:t>
            </a:r>
            <a:r>
              <a:rPr lang="en-US" altLang="ko-KR" sz="1800" dirty="0" smtClean="0"/>
              <a:t> </a:t>
            </a:r>
            <a:r>
              <a:rPr lang="ko-KR" altLang="en-US" sz="1800" dirty="0" smtClean="0"/>
              <a:t>그러나 최근에는 공장폐수 등에 함유되어 있는 카드뮴에 의한 식품의 오염</a:t>
            </a:r>
            <a:r>
              <a:rPr lang="en-US" altLang="ko-KR" sz="1800" dirty="0" smtClean="0"/>
              <a:t>, </a:t>
            </a:r>
            <a:r>
              <a:rPr lang="ko-KR" altLang="en-US" sz="1800" dirty="0" smtClean="0"/>
              <a:t>특히 </a:t>
            </a:r>
            <a:r>
              <a:rPr lang="en-US" altLang="ko-KR" sz="1800" dirty="0" smtClean="0"/>
              <a:t/>
            </a:r>
            <a:br>
              <a:rPr lang="en-US" altLang="ko-KR" sz="1800" dirty="0" smtClean="0"/>
            </a:br>
            <a:r>
              <a:rPr lang="en-US" altLang="ko-KR" sz="1800" dirty="0"/>
              <a:t> </a:t>
            </a:r>
            <a:r>
              <a:rPr lang="en-US" altLang="ko-KR" sz="1800" dirty="0" smtClean="0"/>
              <a:t> </a:t>
            </a:r>
            <a:r>
              <a:rPr lang="ko-KR" altLang="en-US" sz="1800" dirty="0" smtClean="0"/>
              <a:t>쌀의 오염이 밝혀져서 공해 문제로 대두되고 있다</a:t>
            </a:r>
            <a:r>
              <a:rPr lang="en-US" altLang="ko-KR" sz="1800" dirty="0" smtClean="0"/>
              <a:t>.</a:t>
            </a:r>
            <a:br>
              <a:rPr lang="en-US" altLang="ko-KR" sz="1800" dirty="0" smtClean="0"/>
            </a:br>
            <a:r>
              <a:rPr lang="en-US" altLang="ko-KR" sz="1800" dirty="0" smtClean="0"/>
              <a:t> </a:t>
            </a:r>
            <a:br>
              <a:rPr lang="en-US" altLang="ko-KR" sz="1800" dirty="0" smtClean="0"/>
            </a:br>
            <a:r>
              <a:rPr lang="en-US" altLang="ko-KR" sz="1800" dirty="0"/>
              <a:t/>
            </a:r>
            <a:br>
              <a:rPr lang="en-US" altLang="ko-KR" sz="1800" dirty="0"/>
            </a:br>
            <a:r>
              <a:rPr lang="en-US" altLang="ko-KR" sz="1800" dirty="0" smtClean="0"/>
              <a:t>• </a:t>
            </a:r>
            <a:r>
              <a:rPr lang="ko-KR" altLang="en-US" sz="1800" dirty="0" smtClean="0"/>
              <a:t>제</a:t>
            </a:r>
            <a:r>
              <a:rPr lang="en-US" altLang="ko-KR" sz="1800" dirty="0" smtClean="0"/>
              <a:t>2</a:t>
            </a:r>
            <a:r>
              <a:rPr lang="ko-KR" altLang="en-US" sz="1800" dirty="0" smtClean="0"/>
              <a:t>차 세계대전 말기부터 전후에 일본에서 발생했던 ‘</a:t>
            </a:r>
            <a:r>
              <a:rPr lang="ko-KR" altLang="en-US" sz="1800" dirty="0" err="1" smtClean="0"/>
              <a:t>이타이이타이병</a:t>
            </a:r>
            <a:r>
              <a:rPr lang="ko-KR" altLang="en-US" sz="1800" dirty="0" smtClean="0"/>
              <a:t>’ 도 광산의 </a:t>
            </a:r>
            <a:r>
              <a:rPr lang="en-US" altLang="ko-KR" sz="1800" dirty="0" smtClean="0"/>
              <a:t/>
            </a:r>
            <a:br>
              <a:rPr lang="en-US" altLang="ko-KR" sz="1800" dirty="0" smtClean="0"/>
            </a:br>
            <a:r>
              <a:rPr lang="en-US" altLang="ko-KR" sz="1800" dirty="0"/>
              <a:t> </a:t>
            </a:r>
            <a:r>
              <a:rPr lang="en-US" altLang="ko-KR" sz="1800" dirty="0" smtClean="0"/>
              <a:t> </a:t>
            </a:r>
            <a:r>
              <a:rPr lang="ko-KR" altLang="en-US" sz="1800" dirty="0" smtClean="0"/>
              <a:t>폐수에 함유되어 있던 카드뮴에 중독된 것으로 생각되고 있다</a:t>
            </a:r>
            <a:r>
              <a:rPr lang="en-US" altLang="ko-KR" sz="1800" dirty="0" smtClean="0"/>
              <a:t>. </a:t>
            </a:r>
            <a:r>
              <a:rPr lang="ko-KR" altLang="en-US" sz="1800" dirty="0" smtClean="0"/>
              <a:t>카드뮴의 증기를 </a:t>
            </a:r>
            <a:r>
              <a:rPr lang="en-US" altLang="ko-KR" sz="1800" dirty="0" smtClean="0"/>
              <a:t/>
            </a:r>
            <a:br>
              <a:rPr lang="en-US" altLang="ko-KR" sz="1800" dirty="0" smtClean="0"/>
            </a:br>
            <a:r>
              <a:rPr lang="en-US" altLang="ko-KR" sz="1800" dirty="0"/>
              <a:t> </a:t>
            </a:r>
            <a:r>
              <a:rPr lang="en-US" altLang="ko-KR" sz="1800" dirty="0" smtClean="0"/>
              <a:t> </a:t>
            </a:r>
            <a:r>
              <a:rPr lang="ko-KR" altLang="en-US" sz="1800" dirty="0" smtClean="0"/>
              <a:t>흡입하는 경우는 주로 코</a:t>
            </a:r>
            <a:r>
              <a:rPr lang="en-US" altLang="ko-KR" sz="1800" dirty="0" smtClean="0"/>
              <a:t>, </a:t>
            </a:r>
            <a:r>
              <a:rPr lang="ko-KR" altLang="en-US" sz="1800" dirty="0" smtClean="0"/>
              <a:t>목구멍</a:t>
            </a:r>
            <a:r>
              <a:rPr lang="en-US" altLang="ko-KR" sz="1800" dirty="0" smtClean="0"/>
              <a:t>, </a:t>
            </a:r>
            <a:r>
              <a:rPr lang="ko-KR" altLang="en-US" sz="1800" dirty="0" smtClean="0"/>
              <a:t>폐</a:t>
            </a:r>
            <a:r>
              <a:rPr lang="en-US" altLang="ko-KR" sz="1800" dirty="0" smtClean="0"/>
              <a:t>, </a:t>
            </a:r>
            <a:r>
              <a:rPr lang="ko-KR" altLang="en-US" sz="1800" dirty="0" smtClean="0"/>
              <a:t>위장</a:t>
            </a:r>
            <a:r>
              <a:rPr lang="en-US" altLang="ko-KR" sz="1800" dirty="0" smtClean="0"/>
              <a:t>, </a:t>
            </a:r>
            <a:r>
              <a:rPr lang="ko-KR" altLang="en-US" sz="1800" dirty="0" smtClean="0"/>
              <a:t>신장의 장애가 나타나며</a:t>
            </a:r>
            <a:r>
              <a:rPr lang="en-US" altLang="ko-KR" sz="1800" dirty="0" smtClean="0"/>
              <a:t>, </a:t>
            </a:r>
            <a:r>
              <a:rPr lang="ko-KR" altLang="en-US" sz="1800" dirty="0" smtClean="0"/>
              <a:t>호흡기능이 </a:t>
            </a:r>
            <a:r>
              <a:rPr lang="en-US" altLang="ko-KR" sz="1800" dirty="0" smtClean="0"/>
              <a:t/>
            </a:r>
            <a:br>
              <a:rPr lang="en-US" altLang="ko-KR" sz="1800" dirty="0" smtClean="0"/>
            </a:br>
            <a:r>
              <a:rPr lang="en-US" altLang="ko-KR" sz="1800" dirty="0"/>
              <a:t> </a:t>
            </a:r>
            <a:r>
              <a:rPr lang="en-US" altLang="ko-KR" sz="1800" dirty="0" smtClean="0"/>
              <a:t> </a:t>
            </a:r>
            <a:r>
              <a:rPr lang="ko-KR" altLang="en-US" sz="1800" dirty="0" smtClean="0"/>
              <a:t>저하하고 오줌에 단백이나 당이 검출되는 일이 많다</a:t>
            </a:r>
            <a:r>
              <a:rPr lang="en-US" altLang="ko-KR" sz="1800" dirty="0" smtClean="0"/>
              <a:t>. </a:t>
            </a:r>
            <a:r>
              <a:rPr lang="ko-KR" altLang="en-US" sz="1800" dirty="0" smtClean="0"/>
              <a:t>오줌의 배출량도 증가한다</a:t>
            </a:r>
            <a:r>
              <a:rPr lang="en-US" altLang="ko-KR" sz="1800" dirty="0" smtClean="0"/>
              <a:t>.</a:t>
            </a:r>
            <a:br>
              <a:rPr lang="en-US" altLang="ko-KR" sz="1800" dirty="0" smtClean="0"/>
            </a:br>
            <a:r>
              <a:rPr lang="en-US" altLang="ko-KR" sz="1800" dirty="0" smtClean="0"/>
              <a:t>  </a:t>
            </a:r>
            <a:r>
              <a:rPr lang="ko-KR" altLang="en-US" sz="1800" dirty="0" err="1" smtClean="0"/>
              <a:t>이타이이타이병에서는</a:t>
            </a:r>
            <a:r>
              <a:rPr lang="ko-KR" altLang="en-US" sz="1800" dirty="0" smtClean="0"/>
              <a:t> 카드뮴이 장기간에 걸쳐 섭취된 것으로 짐작되며</a:t>
            </a:r>
            <a:r>
              <a:rPr lang="en-US" altLang="ko-KR" sz="1800" dirty="0" smtClean="0"/>
              <a:t>, </a:t>
            </a:r>
            <a:br>
              <a:rPr lang="en-US" altLang="ko-KR" sz="1800" dirty="0" smtClean="0"/>
            </a:br>
            <a:r>
              <a:rPr lang="en-US" altLang="ko-KR" sz="1800" dirty="0"/>
              <a:t> </a:t>
            </a:r>
            <a:r>
              <a:rPr lang="en-US" altLang="ko-KR" sz="1800" dirty="0" smtClean="0"/>
              <a:t> </a:t>
            </a:r>
            <a:r>
              <a:rPr lang="ko-KR" altLang="en-US" sz="1800" dirty="0" smtClean="0"/>
              <a:t>경산부</a:t>
            </a:r>
            <a:r>
              <a:rPr lang="en-US" altLang="ko-KR" sz="1800" dirty="0" smtClean="0"/>
              <a:t>(</a:t>
            </a:r>
            <a:r>
              <a:rPr lang="ko-KR" altLang="en-US" sz="1800" dirty="0" smtClean="0"/>
              <a:t>經産婦</a:t>
            </a:r>
            <a:r>
              <a:rPr lang="en-US" altLang="ko-KR" sz="1800" dirty="0" smtClean="0"/>
              <a:t>)</a:t>
            </a:r>
            <a:r>
              <a:rPr lang="ko-KR" altLang="en-US" sz="1800" dirty="0" smtClean="0"/>
              <a:t>에 많이 발생하는 것 등이 특징적이다</a:t>
            </a:r>
            <a:r>
              <a:rPr lang="en-US" altLang="ko-KR" sz="1800" dirty="0" smtClean="0"/>
              <a:t>. </a:t>
            </a:r>
            <a:r>
              <a:rPr lang="ko-KR" altLang="en-US" sz="1800" dirty="0" smtClean="0"/>
              <a:t>뼈가 연화</a:t>
            </a:r>
            <a:r>
              <a:rPr lang="en-US" altLang="ko-KR" sz="1800" dirty="0" smtClean="0"/>
              <a:t>(</a:t>
            </a:r>
            <a:r>
              <a:rPr lang="ko-KR" altLang="en-US" sz="1800" dirty="0" smtClean="0"/>
              <a:t>軟化</a:t>
            </a:r>
            <a:r>
              <a:rPr lang="en-US" altLang="ko-KR" sz="1800" dirty="0" smtClean="0"/>
              <a:t>)</a:t>
            </a:r>
            <a:r>
              <a:rPr lang="ko-KR" altLang="en-US" sz="1800" dirty="0" smtClean="0"/>
              <a:t>하여 </a:t>
            </a:r>
            <a:r>
              <a:rPr lang="en-US" altLang="ko-KR" sz="1800" dirty="0" smtClean="0"/>
              <a:t/>
            </a:r>
            <a:br>
              <a:rPr lang="en-US" altLang="ko-KR" sz="1800" dirty="0" smtClean="0"/>
            </a:br>
            <a:r>
              <a:rPr lang="en-US" altLang="ko-KR" sz="1800" dirty="0"/>
              <a:t> </a:t>
            </a:r>
            <a:r>
              <a:rPr lang="en-US" altLang="ko-KR" sz="1800" dirty="0" smtClean="0"/>
              <a:t> </a:t>
            </a:r>
            <a:r>
              <a:rPr lang="ko-KR" altLang="en-US" sz="1800" dirty="0" smtClean="0"/>
              <a:t>변형</a:t>
            </a:r>
            <a:r>
              <a:rPr lang="en-US" altLang="ko-KR" sz="1800" dirty="0" smtClean="0"/>
              <a:t> •</a:t>
            </a:r>
            <a:r>
              <a:rPr lang="ko-KR" altLang="en-US" sz="1800" dirty="0" smtClean="0"/>
              <a:t> 골절 </a:t>
            </a:r>
            <a:r>
              <a:rPr lang="en-US" altLang="ko-KR" sz="1800" dirty="0" smtClean="0"/>
              <a:t>(</a:t>
            </a:r>
            <a:r>
              <a:rPr lang="ko-KR" altLang="en-US" sz="1800" dirty="0" smtClean="0"/>
              <a:t>骨折</a:t>
            </a:r>
            <a:r>
              <a:rPr lang="en-US" altLang="ko-KR" sz="1800" dirty="0" smtClean="0"/>
              <a:t>) </a:t>
            </a:r>
            <a:r>
              <a:rPr lang="ko-KR" altLang="en-US" sz="1800" dirty="0" smtClean="0"/>
              <a:t>등을 볼 수 있고</a:t>
            </a:r>
            <a:r>
              <a:rPr lang="en-US" altLang="ko-KR" sz="1800" dirty="0" smtClean="0"/>
              <a:t>, </a:t>
            </a:r>
            <a:r>
              <a:rPr lang="ko-KR" altLang="en-US" sz="1800" dirty="0" smtClean="0"/>
              <a:t>단백뇨 등의   신장해</a:t>
            </a:r>
            <a:r>
              <a:rPr lang="en-US" altLang="ko-KR" sz="1800" dirty="0" smtClean="0"/>
              <a:t>(</a:t>
            </a:r>
            <a:r>
              <a:rPr lang="ko-KR" altLang="en-US" sz="1800" dirty="0" smtClean="0"/>
              <a:t>腎障害</a:t>
            </a:r>
            <a:r>
              <a:rPr lang="en-US" altLang="ko-KR" sz="1800" dirty="0" smtClean="0"/>
              <a:t>)</a:t>
            </a:r>
            <a:r>
              <a:rPr lang="ko-KR" altLang="en-US" sz="1800" dirty="0" smtClean="0"/>
              <a:t>가 주된 증세이다</a:t>
            </a:r>
            <a:r>
              <a:rPr lang="en-US" altLang="ko-KR" sz="1800" dirty="0" smtClean="0"/>
              <a:t>.</a:t>
            </a:r>
            <a:br>
              <a:rPr lang="en-US" altLang="ko-KR" sz="1800" dirty="0" smtClean="0"/>
            </a:br>
            <a:endParaRPr lang="ko-KR" altLang="en-US" sz="18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6154758"/>
          </a:xfrm>
        </p:spPr>
        <p:txBody>
          <a:bodyPr>
            <a:normAutofit/>
          </a:bodyPr>
          <a:lstStyle/>
          <a:p>
            <a:pPr algn="l"/>
            <a:r>
              <a:rPr lang="ko-KR" altLang="en-US" sz="2800" b="1" dirty="0" smtClean="0"/>
              <a:t>수은 </a:t>
            </a:r>
            <a:r>
              <a:rPr lang="ko-KR" altLang="en-US" sz="2800" b="1" dirty="0" smtClean="0"/>
              <a:t>중독</a:t>
            </a:r>
            <a:r>
              <a:rPr lang="en-US" altLang="ko-KR" sz="2800" b="1" dirty="0" smtClean="0"/>
              <a:t>(Mercury Poisoning)</a:t>
            </a:r>
            <a:r>
              <a:rPr lang="ko-KR" altLang="en-US" sz="1600" dirty="0" smtClean="0"/>
              <a:t/>
            </a:r>
            <a:br>
              <a:rPr lang="ko-KR" altLang="en-US" sz="1600" dirty="0" smtClean="0"/>
            </a:br>
            <a:r>
              <a:rPr lang="ko-KR" altLang="en-US" sz="1600" dirty="0" smtClean="0"/>
              <a:t> </a:t>
            </a:r>
            <a:r>
              <a:rPr lang="en-US" altLang="ko-KR" sz="1600" dirty="0" smtClean="0"/>
              <a:t/>
            </a:r>
            <a:br>
              <a:rPr lang="en-US" altLang="ko-KR" sz="1600" dirty="0" smtClean="0"/>
            </a:br>
            <a:r>
              <a:rPr lang="en-US" altLang="ko-KR" sz="1600" dirty="0" smtClean="0"/>
              <a:t/>
            </a:r>
            <a:br>
              <a:rPr lang="en-US" altLang="ko-KR" sz="1600" dirty="0" smtClean="0"/>
            </a:br>
            <a:r>
              <a:rPr lang="en-US" altLang="ko-KR" sz="1800" dirty="0" smtClean="0"/>
              <a:t>• </a:t>
            </a:r>
            <a:r>
              <a:rPr lang="ko-KR" altLang="en-US" sz="1800" dirty="0" smtClean="0"/>
              <a:t>수은이나 수은 화합물에 의한 중독으로 자살의 목적 또는 사고로 </a:t>
            </a:r>
            <a:r>
              <a:rPr lang="en-US" altLang="ko-KR" sz="1800" dirty="0" smtClean="0"/>
              <a:t/>
            </a:r>
            <a:br>
              <a:rPr lang="en-US" altLang="ko-KR" sz="1800" dirty="0" smtClean="0"/>
            </a:br>
            <a:r>
              <a:rPr lang="en-US" altLang="ko-KR" sz="1800" dirty="0"/>
              <a:t> </a:t>
            </a:r>
            <a:r>
              <a:rPr lang="en-US" altLang="ko-KR" sz="1800" dirty="0" smtClean="0"/>
              <a:t> </a:t>
            </a:r>
            <a:r>
              <a:rPr lang="ko-KR" altLang="en-US" sz="1800" dirty="0" smtClean="0"/>
              <a:t>수용성의 </a:t>
            </a:r>
            <a:r>
              <a:rPr lang="ko-KR" altLang="en-US" sz="1800" dirty="0" err="1" smtClean="0"/>
              <a:t>수은염</a:t>
            </a:r>
            <a:r>
              <a:rPr lang="en-US" altLang="ko-KR" sz="1800" dirty="0" smtClean="0"/>
              <a:t>(</a:t>
            </a:r>
            <a:r>
              <a:rPr lang="ko-KR" altLang="en-US" sz="1800" dirty="0" smtClean="0"/>
              <a:t>주로 </a:t>
            </a:r>
            <a:r>
              <a:rPr lang="ko-KR" altLang="en-US" sz="1800" dirty="0" err="1" smtClean="0"/>
              <a:t>염화제이수은</a:t>
            </a:r>
            <a:r>
              <a:rPr lang="en-US" altLang="ko-KR" sz="1800" dirty="0" smtClean="0"/>
              <a:t>)</a:t>
            </a:r>
            <a:r>
              <a:rPr lang="ko-KR" altLang="en-US" sz="1800" dirty="0" smtClean="0"/>
              <a:t>을 먹거나</a:t>
            </a:r>
            <a:r>
              <a:rPr lang="en-US" altLang="ko-KR" sz="1800" dirty="0" smtClean="0"/>
              <a:t>, </a:t>
            </a:r>
            <a:r>
              <a:rPr lang="ko-KR" altLang="en-US" sz="1800" dirty="0" smtClean="0"/>
              <a:t>치료상 쓰이는 수은연고</a:t>
            </a:r>
            <a:r>
              <a:rPr lang="en-US" altLang="ko-KR" sz="1800" dirty="0" smtClean="0"/>
              <a:t>, </a:t>
            </a:r>
            <a:br>
              <a:rPr lang="en-US" altLang="ko-KR" sz="1800" dirty="0" smtClean="0"/>
            </a:br>
            <a:r>
              <a:rPr lang="en-US" altLang="ko-KR" sz="1800" dirty="0"/>
              <a:t> </a:t>
            </a:r>
            <a:r>
              <a:rPr lang="en-US" altLang="ko-KR" sz="1800" dirty="0" smtClean="0"/>
              <a:t> </a:t>
            </a:r>
            <a:r>
              <a:rPr lang="ko-KR" altLang="en-US" sz="1800" dirty="0" smtClean="0"/>
              <a:t>수은이뇨제 등의 과잉 투여로 일어난다</a:t>
            </a:r>
            <a:r>
              <a:rPr lang="en-US" altLang="ko-KR" sz="1800" dirty="0" smtClean="0"/>
              <a:t>. </a:t>
            </a:r>
            <a:br>
              <a:rPr lang="en-US" altLang="ko-KR" sz="1800" dirty="0" smtClean="0"/>
            </a:br>
            <a:r>
              <a:rPr lang="en-US" altLang="ko-KR" sz="1800" dirty="0" smtClean="0"/>
              <a:t>•</a:t>
            </a:r>
            <a:r>
              <a:rPr lang="ko-KR" altLang="en-US" sz="1800" dirty="0" smtClean="0"/>
              <a:t> 공장에서의 수은증기의 흡입에 의하여 만성중독이 일어나는 경우도 많다</a:t>
            </a:r>
            <a:r>
              <a:rPr lang="en-US" altLang="ko-KR" sz="1800" dirty="0" smtClean="0"/>
              <a:t>. </a:t>
            </a:r>
            <a:br>
              <a:rPr lang="en-US" altLang="ko-KR" sz="1800" dirty="0" smtClean="0"/>
            </a:br>
            <a:r>
              <a:rPr lang="en-US" altLang="ko-KR" sz="1800" dirty="0"/>
              <a:t> </a:t>
            </a:r>
            <a:r>
              <a:rPr lang="en-US" altLang="ko-KR" sz="1800" dirty="0" smtClean="0"/>
              <a:t> </a:t>
            </a:r>
            <a:r>
              <a:rPr lang="ko-KR" altLang="en-US" sz="1800" dirty="0" smtClean="0"/>
              <a:t>중독증세는 </a:t>
            </a:r>
            <a:r>
              <a:rPr lang="en-US" altLang="ko-KR" sz="1800" dirty="0" smtClean="0"/>
              <a:t>0.1</a:t>
            </a:r>
            <a:r>
              <a:rPr lang="ko-KR" altLang="en-US" sz="1800" dirty="0" smtClean="0"/>
              <a:t>～</a:t>
            </a:r>
            <a:r>
              <a:rPr lang="en-US" altLang="ko-KR" sz="1800" dirty="0" smtClean="0"/>
              <a:t>0.5g</a:t>
            </a:r>
            <a:r>
              <a:rPr lang="ko-KR" altLang="en-US" sz="1800" dirty="0" smtClean="0"/>
              <a:t>의 내복으로 일어나며 응급처치를 하지 않으면 </a:t>
            </a:r>
            <a:r>
              <a:rPr lang="en-US" altLang="ko-KR" sz="1800" dirty="0" smtClean="0"/>
              <a:t/>
            </a:r>
            <a:br>
              <a:rPr lang="en-US" altLang="ko-KR" sz="1800" dirty="0" smtClean="0"/>
            </a:br>
            <a:r>
              <a:rPr lang="en-US" altLang="ko-KR" sz="1800" dirty="0"/>
              <a:t> </a:t>
            </a:r>
            <a:r>
              <a:rPr lang="en-US" altLang="ko-KR" sz="1800" dirty="0" smtClean="0"/>
              <a:t> </a:t>
            </a:r>
            <a:r>
              <a:rPr lang="ko-KR" altLang="en-US" sz="1800" dirty="0" smtClean="0"/>
              <a:t>사망한다</a:t>
            </a:r>
            <a:r>
              <a:rPr lang="en-US" altLang="ko-KR" sz="1800" dirty="0" smtClean="0"/>
              <a:t>.</a:t>
            </a:r>
            <a:br>
              <a:rPr lang="en-US" altLang="ko-KR" sz="1800" dirty="0" smtClean="0"/>
            </a:br>
            <a:r>
              <a:rPr lang="en-US" altLang="ko-KR" sz="1800" dirty="0" smtClean="0"/>
              <a:t>• </a:t>
            </a:r>
            <a:r>
              <a:rPr lang="ko-KR" altLang="en-US" sz="1800" dirty="0" smtClean="0"/>
              <a:t>수은화합물의 경우는 부식작용이 강하므로 구강 </a:t>
            </a:r>
            <a:r>
              <a:rPr lang="en-US" altLang="ko-KR" sz="1800" dirty="0" smtClean="0"/>
              <a:t>․</a:t>
            </a:r>
            <a:r>
              <a:rPr lang="ko-KR" altLang="en-US" sz="1800" dirty="0" smtClean="0"/>
              <a:t>인두 </a:t>
            </a:r>
            <a:r>
              <a:rPr lang="en-US" altLang="ko-KR" sz="1800" dirty="0" smtClean="0"/>
              <a:t>․</a:t>
            </a:r>
            <a:r>
              <a:rPr lang="ko-KR" altLang="en-US" sz="1800" dirty="0" smtClean="0"/>
              <a:t>식도에 격통이 </a:t>
            </a:r>
            <a:r>
              <a:rPr lang="en-US" altLang="ko-KR" sz="1800" dirty="0" smtClean="0"/>
              <a:t/>
            </a:r>
            <a:br>
              <a:rPr lang="en-US" altLang="ko-KR" sz="1800" dirty="0" smtClean="0"/>
            </a:br>
            <a:r>
              <a:rPr lang="en-US" altLang="ko-KR" sz="1800" dirty="0"/>
              <a:t> </a:t>
            </a:r>
            <a:r>
              <a:rPr lang="en-US" altLang="ko-KR" sz="1800" dirty="0" smtClean="0"/>
              <a:t> </a:t>
            </a:r>
            <a:r>
              <a:rPr lang="ko-KR" altLang="en-US" sz="1800" dirty="0" smtClean="0"/>
              <a:t>일어난다</a:t>
            </a:r>
            <a:r>
              <a:rPr lang="en-US" altLang="ko-KR" sz="1800" dirty="0" smtClean="0"/>
              <a:t>. </a:t>
            </a:r>
            <a:r>
              <a:rPr lang="ko-KR" altLang="en-US" sz="1800" dirty="0" smtClean="0"/>
              <a:t>내복 후 </a:t>
            </a:r>
            <a:r>
              <a:rPr lang="en-US" altLang="ko-KR" sz="1800" dirty="0" smtClean="0"/>
              <a:t>15</a:t>
            </a:r>
            <a:r>
              <a:rPr lang="ko-KR" altLang="en-US" sz="1800" dirty="0" smtClean="0"/>
              <a:t>분 정도 되면 오심 </a:t>
            </a:r>
            <a:r>
              <a:rPr lang="en-US" altLang="ko-KR" sz="1800" dirty="0" smtClean="0"/>
              <a:t>․</a:t>
            </a:r>
            <a:r>
              <a:rPr lang="ko-KR" altLang="en-US" sz="1800" dirty="0" smtClean="0"/>
              <a:t>구토 </a:t>
            </a:r>
            <a:r>
              <a:rPr lang="en-US" altLang="ko-KR" sz="1800" dirty="0" smtClean="0"/>
              <a:t>․</a:t>
            </a:r>
            <a:r>
              <a:rPr lang="ko-KR" altLang="en-US" sz="1800" dirty="0" smtClean="0"/>
              <a:t>복통이 일어난다</a:t>
            </a:r>
            <a:r>
              <a:rPr lang="en-US" altLang="ko-KR" sz="1800" dirty="0" smtClean="0"/>
              <a:t>. </a:t>
            </a:r>
            <a:br>
              <a:rPr lang="en-US" altLang="ko-KR" sz="1800" dirty="0" smtClean="0"/>
            </a:br>
            <a:r>
              <a:rPr lang="en-US" altLang="ko-KR" sz="1800" dirty="0"/>
              <a:t> </a:t>
            </a:r>
            <a:r>
              <a:rPr lang="en-US" altLang="ko-KR" sz="1800" dirty="0" smtClean="0"/>
              <a:t> </a:t>
            </a:r>
            <a:r>
              <a:rPr lang="ko-KR" altLang="en-US" sz="1800" dirty="0" smtClean="0"/>
              <a:t>수은은 흡수되면 신장에서 농축 </a:t>
            </a:r>
            <a:r>
              <a:rPr lang="en-US" altLang="ko-KR" sz="1800" dirty="0" smtClean="0"/>
              <a:t>․</a:t>
            </a:r>
            <a:r>
              <a:rPr lang="ko-KR" altLang="en-US" sz="1800" dirty="0" smtClean="0"/>
              <a:t>배설되어 세뇨관에 장애를 일으키며</a:t>
            </a:r>
            <a:r>
              <a:rPr lang="en-US" altLang="ko-KR" sz="1800" dirty="0" smtClean="0"/>
              <a:t>, </a:t>
            </a:r>
            <a:br>
              <a:rPr lang="en-US" altLang="ko-KR" sz="1800" dirty="0" smtClean="0"/>
            </a:br>
            <a:r>
              <a:rPr lang="en-US" altLang="ko-KR" sz="1800" dirty="0"/>
              <a:t> </a:t>
            </a:r>
            <a:r>
              <a:rPr lang="en-US" altLang="ko-KR" sz="1800" dirty="0" smtClean="0"/>
              <a:t> </a:t>
            </a:r>
            <a:r>
              <a:rPr lang="ko-KR" altLang="en-US" sz="1800" dirty="0" smtClean="0"/>
              <a:t>이뇨</a:t>
            </a:r>
            <a:r>
              <a:rPr lang="en-US" altLang="ko-KR" sz="1800" dirty="0" smtClean="0"/>
              <a:t>(</a:t>
            </a:r>
            <a:r>
              <a:rPr lang="ko-KR" altLang="en-US" sz="1800" dirty="0" err="1" smtClean="0"/>
              <a:t>利尿</a:t>
            </a:r>
            <a:r>
              <a:rPr lang="en-US" altLang="ko-KR" sz="1800" dirty="0" smtClean="0"/>
              <a:t>)</a:t>
            </a:r>
            <a:r>
              <a:rPr lang="ko-KR" altLang="en-US" sz="1800" dirty="0" smtClean="0"/>
              <a:t>의 경향이 나타나지만</a:t>
            </a:r>
            <a:r>
              <a:rPr lang="en-US" altLang="ko-KR" sz="1800" dirty="0" smtClean="0"/>
              <a:t>, </a:t>
            </a:r>
            <a:r>
              <a:rPr lang="ko-KR" altLang="en-US" sz="1800" dirty="0" smtClean="0"/>
              <a:t>설사 </a:t>
            </a:r>
            <a:r>
              <a:rPr lang="en-US" altLang="ko-KR" sz="1800" dirty="0" smtClean="0"/>
              <a:t>․</a:t>
            </a:r>
            <a:r>
              <a:rPr lang="ko-KR" altLang="en-US" sz="1800" dirty="0" smtClean="0"/>
              <a:t>구토 </a:t>
            </a:r>
            <a:r>
              <a:rPr lang="en-US" altLang="ko-KR" sz="1800" dirty="0" smtClean="0"/>
              <a:t>․</a:t>
            </a:r>
            <a:r>
              <a:rPr lang="ko-KR" altLang="en-US" sz="1800" dirty="0" smtClean="0"/>
              <a:t>탈수 </a:t>
            </a:r>
            <a:r>
              <a:rPr lang="en-US" altLang="ko-KR" sz="1800" dirty="0" smtClean="0"/>
              <a:t>․</a:t>
            </a:r>
            <a:r>
              <a:rPr lang="ko-KR" altLang="en-US" sz="1800" dirty="0" smtClean="0"/>
              <a:t>쇼크 등으로 인하여 </a:t>
            </a:r>
            <a:r>
              <a:rPr lang="en-US" altLang="ko-KR" sz="1800" dirty="0" smtClean="0"/>
              <a:t/>
            </a:r>
            <a:br>
              <a:rPr lang="en-US" altLang="ko-KR" sz="1800" dirty="0" smtClean="0"/>
            </a:br>
            <a:r>
              <a:rPr lang="en-US" altLang="ko-KR" sz="1800" dirty="0"/>
              <a:t> </a:t>
            </a:r>
            <a:r>
              <a:rPr lang="en-US" altLang="ko-KR" sz="1800" dirty="0" smtClean="0"/>
              <a:t> </a:t>
            </a:r>
            <a:r>
              <a:rPr lang="ko-KR" altLang="en-US" sz="1800" dirty="0" smtClean="0"/>
              <a:t>무뇨증</a:t>
            </a:r>
            <a:r>
              <a:rPr lang="en-US" altLang="ko-KR" sz="1800" dirty="0" smtClean="0"/>
              <a:t>(</a:t>
            </a:r>
            <a:r>
              <a:rPr lang="ko-KR" altLang="en-US" sz="1800" dirty="0" smtClean="0"/>
              <a:t>無尿症</a:t>
            </a:r>
            <a:r>
              <a:rPr lang="en-US" altLang="ko-KR" sz="1800" dirty="0" smtClean="0"/>
              <a:t>)</a:t>
            </a:r>
            <a:r>
              <a:rPr lang="ko-KR" altLang="en-US" sz="1800" dirty="0" smtClean="0"/>
              <a:t>이 되고</a:t>
            </a:r>
            <a:r>
              <a:rPr lang="en-US" altLang="ko-KR" sz="1800" dirty="0" smtClean="0"/>
              <a:t>, </a:t>
            </a:r>
            <a:r>
              <a:rPr lang="ko-KR" altLang="en-US" sz="1800" dirty="0" smtClean="0"/>
              <a:t>요독증</a:t>
            </a:r>
            <a:r>
              <a:rPr lang="en-US" altLang="ko-KR" sz="1800" dirty="0" smtClean="0"/>
              <a:t>(</a:t>
            </a:r>
            <a:r>
              <a:rPr lang="ko-KR" altLang="en-US" sz="1800" dirty="0" err="1" smtClean="0"/>
              <a:t>尿毒症</a:t>
            </a:r>
            <a:r>
              <a:rPr lang="en-US" altLang="ko-KR" sz="1800" dirty="0" smtClean="0"/>
              <a:t>)</a:t>
            </a:r>
            <a:r>
              <a:rPr lang="ko-KR" altLang="en-US" sz="1800" dirty="0" smtClean="0"/>
              <a:t>에 이르러 죽는 경우가 많다</a:t>
            </a:r>
            <a:r>
              <a:rPr lang="en-US" altLang="ko-KR" sz="1800" dirty="0" smtClean="0"/>
              <a:t>. </a:t>
            </a:r>
            <a:br>
              <a:rPr lang="en-US" altLang="ko-KR" sz="1800" dirty="0" smtClean="0"/>
            </a:br>
            <a:r>
              <a:rPr lang="en-US" altLang="ko-KR" sz="1800" dirty="0" smtClean="0"/>
              <a:t>• </a:t>
            </a:r>
            <a:r>
              <a:rPr lang="ko-KR" altLang="en-US" sz="1800" dirty="0" smtClean="0"/>
              <a:t>치료로는 </a:t>
            </a:r>
            <a:r>
              <a:rPr lang="ko-KR" altLang="en-US" sz="1800" dirty="0" err="1" smtClean="0"/>
              <a:t>위세척</a:t>
            </a:r>
            <a:r>
              <a:rPr lang="en-US" altLang="ko-KR" sz="1800" dirty="0" smtClean="0"/>
              <a:t>, </a:t>
            </a:r>
            <a:r>
              <a:rPr lang="ko-KR" altLang="en-US" sz="1800" dirty="0" smtClean="0"/>
              <a:t>수액</a:t>
            </a:r>
            <a:r>
              <a:rPr lang="en-US" altLang="ko-KR" sz="1800" dirty="0" smtClean="0"/>
              <a:t>(</a:t>
            </a:r>
            <a:r>
              <a:rPr lang="ko-KR" altLang="en-US" sz="1800" dirty="0" smtClean="0"/>
              <a:t>輸液</a:t>
            </a:r>
            <a:r>
              <a:rPr lang="en-US" altLang="ko-KR" sz="1800" dirty="0" smtClean="0"/>
              <a:t>), </a:t>
            </a:r>
            <a:r>
              <a:rPr lang="ko-KR" altLang="en-US" sz="1800" dirty="0" smtClean="0"/>
              <a:t>발</a:t>
            </a:r>
            <a:r>
              <a:rPr lang="en-US" altLang="ko-KR" sz="1800" dirty="0" smtClean="0"/>
              <a:t>(</a:t>
            </a:r>
            <a:r>
              <a:rPr lang="en-US" altLang="ko-KR" sz="1800" dirty="0" err="1" smtClean="0"/>
              <a:t>BAL:British</a:t>
            </a:r>
            <a:r>
              <a:rPr lang="en-US" altLang="ko-KR" sz="1800" dirty="0" smtClean="0"/>
              <a:t> Anti-Lewisite)</a:t>
            </a:r>
            <a:r>
              <a:rPr lang="ko-KR" altLang="en-US" sz="1800" dirty="0" smtClean="0"/>
              <a:t>의 투여</a:t>
            </a:r>
            <a:r>
              <a:rPr lang="en-US" altLang="ko-KR" sz="1800" dirty="0" smtClean="0"/>
              <a:t>, </a:t>
            </a:r>
            <a:br>
              <a:rPr lang="en-US" altLang="ko-KR" sz="1800" dirty="0" smtClean="0"/>
            </a:br>
            <a:r>
              <a:rPr lang="en-US" altLang="ko-KR" sz="1800" dirty="0"/>
              <a:t> </a:t>
            </a:r>
            <a:r>
              <a:rPr lang="en-US" altLang="ko-KR" sz="1800" dirty="0" smtClean="0"/>
              <a:t> </a:t>
            </a:r>
            <a:r>
              <a:rPr lang="ko-KR" altLang="en-US" sz="1800" dirty="0" smtClean="0"/>
              <a:t>복막관류</a:t>
            </a:r>
            <a:r>
              <a:rPr lang="en-US" altLang="ko-KR" sz="1800" dirty="0" smtClean="0"/>
              <a:t>(</a:t>
            </a:r>
            <a:r>
              <a:rPr lang="ko-KR" altLang="en-US" sz="1800" dirty="0" smtClean="0"/>
              <a:t>腹膜灌流</a:t>
            </a:r>
            <a:r>
              <a:rPr lang="en-US" altLang="ko-KR" sz="1800" dirty="0" smtClean="0"/>
              <a:t>) </a:t>
            </a:r>
            <a:r>
              <a:rPr lang="ko-KR" altLang="en-US" sz="1800" dirty="0" smtClean="0"/>
              <a:t>등을 한다</a:t>
            </a:r>
            <a:r>
              <a:rPr lang="en-US" altLang="ko-KR" sz="1800" dirty="0" smtClean="0"/>
              <a:t>. </a:t>
            </a:r>
            <a:r>
              <a:rPr lang="ko-KR" altLang="en-US" sz="1800" dirty="0" smtClean="0"/>
              <a:t>만성인 경우에는 </a:t>
            </a:r>
            <a:r>
              <a:rPr lang="ko-KR" altLang="en-US" sz="1800" dirty="0" err="1" smtClean="0"/>
              <a:t>구내염</a:t>
            </a:r>
            <a:r>
              <a:rPr lang="ko-KR" altLang="en-US" sz="1800" dirty="0" smtClean="0"/>
              <a:t> </a:t>
            </a:r>
            <a:r>
              <a:rPr lang="en-US" altLang="ko-KR" sz="1800" dirty="0" smtClean="0"/>
              <a:t>․</a:t>
            </a:r>
            <a:r>
              <a:rPr lang="ko-KR" altLang="en-US" sz="1800" dirty="0" smtClean="0"/>
              <a:t>설사 </a:t>
            </a:r>
            <a:r>
              <a:rPr lang="en-US" altLang="ko-KR" sz="1800" dirty="0" smtClean="0"/>
              <a:t>․</a:t>
            </a:r>
            <a:r>
              <a:rPr lang="ko-KR" altLang="en-US" sz="1800" dirty="0" err="1" smtClean="0"/>
              <a:t>신경염</a:t>
            </a:r>
            <a:r>
              <a:rPr lang="ko-KR" altLang="en-US" sz="1800" dirty="0" smtClean="0"/>
              <a:t> </a:t>
            </a:r>
            <a:r>
              <a:rPr lang="en-US" altLang="ko-KR" sz="1800" dirty="0" smtClean="0"/>
              <a:t>․</a:t>
            </a:r>
            <a:br>
              <a:rPr lang="en-US" altLang="ko-KR" sz="1800" dirty="0" smtClean="0"/>
            </a:br>
            <a:r>
              <a:rPr lang="en-US" altLang="ko-KR" sz="1800" dirty="0"/>
              <a:t> </a:t>
            </a:r>
            <a:r>
              <a:rPr lang="en-US" altLang="ko-KR" sz="1800" dirty="0" smtClean="0"/>
              <a:t> </a:t>
            </a:r>
            <a:r>
              <a:rPr lang="ko-KR" altLang="en-US" sz="1800" dirty="0" err="1" smtClean="0"/>
              <a:t>파킨슨양진전</a:t>
            </a:r>
            <a:r>
              <a:rPr lang="en-US" altLang="ko-KR" sz="1800" dirty="0" smtClean="0"/>
              <a:t>(</a:t>
            </a:r>
            <a:r>
              <a:rPr lang="ko-KR" altLang="en-US" sz="1800" dirty="0" err="1" smtClean="0"/>
              <a:t>樣振顫</a:t>
            </a:r>
            <a:r>
              <a:rPr lang="en-US" altLang="ko-KR" sz="1800" dirty="0" smtClean="0"/>
              <a:t>) ․</a:t>
            </a:r>
            <a:r>
              <a:rPr lang="ko-KR" altLang="en-US" sz="1800" dirty="0" smtClean="0"/>
              <a:t>빈혈 </a:t>
            </a:r>
            <a:r>
              <a:rPr lang="en-US" altLang="ko-KR" sz="1800" dirty="0" smtClean="0"/>
              <a:t>․</a:t>
            </a:r>
            <a:r>
              <a:rPr lang="ko-KR" altLang="en-US" sz="1800" dirty="0" smtClean="0"/>
              <a:t>피부염 및 </a:t>
            </a:r>
            <a:r>
              <a:rPr lang="ko-KR" altLang="en-US" sz="1800" dirty="0" err="1" smtClean="0"/>
              <a:t>치육</a:t>
            </a:r>
            <a:r>
              <a:rPr lang="en-US" altLang="ko-KR" sz="1800" dirty="0" smtClean="0"/>
              <a:t>(</a:t>
            </a:r>
            <a:r>
              <a:rPr lang="ko-KR" altLang="en-US" sz="1800" dirty="0" err="1" smtClean="0"/>
              <a:t>齒肉</a:t>
            </a:r>
            <a:r>
              <a:rPr lang="en-US" altLang="ko-KR" sz="1800" dirty="0" smtClean="0"/>
              <a:t>)</a:t>
            </a:r>
            <a:r>
              <a:rPr lang="ko-KR" altLang="en-US" sz="1800" dirty="0" smtClean="0"/>
              <a:t>의 색소침착</a:t>
            </a:r>
            <a:r>
              <a:rPr lang="en-US" altLang="ko-KR" sz="1800" dirty="0" smtClean="0"/>
              <a:t>(</a:t>
            </a:r>
            <a:r>
              <a:rPr lang="ko-KR" altLang="en-US" sz="1800" dirty="0" smtClean="0"/>
              <a:t>色素沈着</a:t>
            </a:r>
            <a:r>
              <a:rPr lang="en-US" altLang="ko-KR" sz="1800" dirty="0" smtClean="0"/>
              <a:t>) </a:t>
            </a:r>
            <a:br>
              <a:rPr lang="en-US" altLang="ko-KR" sz="1800" dirty="0" smtClean="0"/>
            </a:br>
            <a:r>
              <a:rPr lang="en-US" altLang="ko-KR" sz="1800" dirty="0"/>
              <a:t> </a:t>
            </a:r>
            <a:r>
              <a:rPr lang="en-US" altLang="ko-KR" sz="1800" dirty="0" smtClean="0"/>
              <a:t> </a:t>
            </a:r>
            <a:r>
              <a:rPr lang="ko-KR" altLang="en-US" sz="1800" dirty="0" smtClean="0"/>
              <a:t>등이 나타나는데 우선 수은과의 접촉을 피하는 것이 가장 중요하다</a:t>
            </a:r>
            <a:r>
              <a:rPr lang="en-US" altLang="ko-KR" sz="1800" dirty="0" smtClean="0"/>
              <a:t>.</a:t>
            </a:r>
            <a:br>
              <a:rPr lang="en-US" altLang="ko-KR" sz="1800" dirty="0" smtClean="0"/>
            </a:br>
            <a:endParaRPr lang="ko-KR" altLang="en-US" sz="1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6297634"/>
          </a:xfrm>
        </p:spPr>
        <p:txBody>
          <a:bodyPr>
            <a:normAutofit fontScale="90000"/>
          </a:bodyPr>
          <a:lstStyle/>
          <a:p>
            <a:pPr algn="l"/>
            <a:r>
              <a:rPr lang="ko-KR" altLang="en-US" sz="3200" b="1" dirty="0" err="1"/>
              <a:t>몰리브덴</a:t>
            </a:r>
            <a:r>
              <a:rPr lang="ko-KR" altLang="en-US" sz="3200" b="1" dirty="0"/>
              <a:t> </a:t>
            </a:r>
            <a:r>
              <a:rPr lang="ko-KR" altLang="en-US" sz="3200" b="1" dirty="0" smtClean="0"/>
              <a:t>중독</a:t>
            </a:r>
            <a:r>
              <a:rPr lang="en-US" altLang="ko-KR" sz="3200" b="1" dirty="0" smtClean="0"/>
              <a:t>(</a:t>
            </a:r>
            <a:r>
              <a:rPr lang="en-US" altLang="ko-KR" sz="3200" b="1" dirty="0" err="1" smtClean="0"/>
              <a:t>Molybdan</a:t>
            </a:r>
            <a:r>
              <a:rPr lang="en-US" altLang="ko-KR" sz="3200" b="1" dirty="0" smtClean="0"/>
              <a:t> Poisoning)</a:t>
            </a:r>
            <a:r>
              <a:rPr lang="ko-KR" altLang="en-US" sz="1800" dirty="0"/>
              <a:t/>
            </a:r>
            <a:br>
              <a:rPr lang="ko-KR" altLang="en-US" sz="1800" dirty="0"/>
            </a:br>
            <a:r>
              <a:rPr lang="en-US" altLang="ko-KR" sz="1800" dirty="0" smtClean="0"/>
              <a:t/>
            </a:r>
            <a:br>
              <a:rPr lang="en-US" altLang="ko-KR" sz="1800" dirty="0" smtClean="0"/>
            </a:br>
            <a:r>
              <a:rPr lang="ko-KR" altLang="en-US" sz="1800" dirty="0" smtClean="0"/>
              <a:t> </a:t>
            </a:r>
            <a:r>
              <a:rPr lang="en-US" altLang="ko-KR" sz="2400" dirty="0" smtClean="0"/>
              <a:t>• </a:t>
            </a:r>
            <a:r>
              <a:rPr lang="ko-KR" altLang="en-US" sz="2400" dirty="0" smtClean="0"/>
              <a:t>속발적으로 </a:t>
            </a:r>
            <a:r>
              <a:rPr lang="ko-KR" altLang="en-US" sz="2400" dirty="0" err="1"/>
              <a:t>동결핍을</a:t>
            </a:r>
            <a:r>
              <a:rPr lang="ko-KR" altLang="en-US" sz="2400" dirty="0"/>
              <a:t> 일으키고 지속적인 설사와 </a:t>
            </a:r>
            <a:r>
              <a:rPr lang="en-US" altLang="ko-KR" sz="2400" dirty="0" smtClean="0"/>
              <a:t/>
            </a:r>
            <a:br>
              <a:rPr lang="en-US" altLang="ko-KR" sz="2400" dirty="0" smtClean="0"/>
            </a:br>
            <a:r>
              <a:rPr lang="en-US" altLang="ko-KR" sz="2400" dirty="0"/>
              <a:t> </a:t>
            </a:r>
            <a:r>
              <a:rPr lang="en-US" altLang="ko-KR" sz="2400" dirty="0" smtClean="0"/>
              <a:t>  </a:t>
            </a:r>
            <a:r>
              <a:rPr lang="ko-KR" altLang="en-US" sz="2400" dirty="0" smtClean="0"/>
              <a:t>피모의 탈색 </a:t>
            </a:r>
            <a:r>
              <a:rPr lang="ko-KR" altLang="en-US" sz="2400" dirty="0"/>
              <a:t/>
            </a:r>
            <a:br>
              <a:rPr lang="ko-KR" altLang="en-US" sz="2400" dirty="0"/>
            </a:br>
            <a:r>
              <a:rPr lang="en-US" altLang="ko-KR" sz="2400" dirty="0" smtClean="0"/>
              <a:t/>
            </a:r>
            <a:br>
              <a:rPr lang="en-US" altLang="ko-KR" sz="2400" dirty="0" smtClean="0"/>
            </a:br>
            <a:r>
              <a:rPr lang="en-US" altLang="ko-KR" sz="2400" dirty="0" smtClean="0"/>
              <a:t>1</a:t>
            </a:r>
            <a:r>
              <a:rPr lang="en-US" altLang="ko-KR" sz="2400" dirty="0"/>
              <a:t>) </a:t>
            </a:r>
            <a:r>
              <a:rPr lang="ko-KR" altLang="en-US" sz="2400" dirty="0"/>
              <a:t>역학</a:t>
            </a:r>
            <a:r>
              <a:rPr lang="en-US" altLang="ko-KR" sz="2400" dirty="0"/>
              <a:t>: Mb</a:t>
            </a:r>
            <a:r>
              <a:rPr lang="ko-KR" altLang="en-US" sz="2400" dirty="0"/>
              <a:t>의 과잉섭취 </a:t>
            </a:r>
            <a:r>
              <a:rPr lang="en-US" altLang="ko-KR" sz="2400" dirty="0" smtClean="0"/>
              <a:t>,</a:t>
            </a:r>
            <a:r>
              <a:rPr lang="ko-KR" altLang="en-US" sz="2400" dirty="0" smtClean="0"/>
              <a:t> </a:t>
            </a:r>
            <a:r>
              <a:rPr lang="ko-KR" altLang="en-US" sz="2400" dirty="0"/>
              <a:t>동결핍과 무관하게 소에서 </a:t>
            </a:r>
            <a:r>
              <a:rPr lang="en-US" altLang="ko-KR" sz="2400" dirty="0" smtClean="0"/>
              <a:t/>
            </a:r>
            <a:br>
              <a:rPr lang="en-US" altLang="ko-KR" sz="2400" dirty="0" smtClean="0"/>
            </a:br>
            <a:r>
              <a:rPr lang="en-US" altLang="ko-KR" sz="2400" dirty="0"/>
              <a:t> </a:t>
            </a:r>
            <a:r>
              <a:rPr lang="en-US" altLang="ko-KR" sz="2400" dirty="0" smtClean="0"/>
              <a:t>         </a:t>
            </a:r>
            <a:r>
              <a:rPr lang="ko-KR" altLang="en-US" sz="2400" dirty="0" err="1" smtClean="0"/>
              <a:t>이탄성설사의</a:t>
            </a:r>
            <a:r>
              <a:rPr lang="ko-KR" altLang="en-US" sz="2400" dirty="0" smtClean="0"/>
              <a:t> </a:t>
            </a:r>
            <a:r>
              <a:rPr lang="ko-KR" altLang="en-US" sz="2400" dirty="0"/>
              <a:t>원인이 됨 </a:t>
            </a:r>
            <a:br>
              <a:rPr lang="ko-KR" altLang="en-US" sz="2400" dirty="0"/>
            </a:br>
            <a:r>
              <a:rPr lang="en-US" altLang="ko-KR" sz="2400" dirty="0" smtClean="0"/>
              <a:t/>
            </a:r>
            <a:br>
              <a:rPr lang="en-US" altLang="ko-KR" sz="2400" dirty="0" smtClean="0"/>
            </a:br>
            <a:r>
              <a:rPr lang="en-US" altLang="ko-KR" sz="2400" dirty="0" smtClean="0"/>
              <a:t>2</a:t>
            </a:r>
            <a:r>
              <a:rPr lang="en-US" altLang="ko-KR" sz="2400" dirty="0"/>
              <a:t>) </a:t>
            </a:r>
            <a:r>
              <a:rPr lang="ko-KR" altLang="en-US" sz="2400" dirty="0" err="1"/>
              <a:t>기병론</a:t>
            </a:r>
            <a:r>
              <a:rPr lang="en-US" altLang="ko-KR" sz="2400" dirty="0"/>
              <a:t>: </a:t>
            </a:r>
            <a:r>
              <a:rPr lang="ko-KR" altLang="en-US" sz="2400" dirty="0" err="1"/>
              <a:t>몰리브덴</a:t>
            </a:r>
            <a:r>
              <a:rPr lang="ko-KR" altLang="en-US" sz="2400" dirty="0"/>
              <a:t> </a:t>
            </a:r>
            <a:r>
              <a:rPr lang="ko-KR" altLang="en-US" sz="2400" dirty="0" err="1"/>
              <a:t>과잉시</a:t>
            </a:r>
            <a:r>
              <a:rPr lang="ko-KR" altLang="en-US" sz="2400" dirty="0"/>
              <a:t> 간의 </a:t>
            </a:r>
            <a:r>
              <a:rPr lang="ko-KR" altLang="en-US" sz="2400" dirty="0" err="1"/>
              <a:t>동저장</a:t>
            </a:r>
            <a:r>
              <a:rPr lang="ko-KR" altLang="en-US" sz="2400" dirty="0"/>
              <a:t> 억제</a:t>
            </a:r>
            <a:r>
              <a:rPr lang="en-US" altLang="ko-KR" sz="2400" dirty="0"/>
              <a:t>, </a:t>
            </a:r>
            <a:r>
              <a:rPr lang="ko-KR" altLang="en-US" sz="2400" dirty="0" err="1"/>
              <a:t>동결핍증</a:t>
            </a:r>
            <a:r>
              <a:rPr lang="ko-KR" altLang="en-US" sz="2400" dirty="0"/>
              <a:t> </a:t>
            </a:r>
            <a:r>
              <a:rPr lang="en-US" altLang="ko-KR" sz="2400" dirty="0" smtClean="0"/>
              <a:t/>
            </a:r>
            <a:br>
              <a:rPr lang="en-US" altLang="ko-KR" sz="2400" dirty="0" smtClean="0"/>
            </a:br>
            <a:r>
              <a:rPr lang="en-US" altLang="ko-KR" sz="2400" dirty="0"/>
              <a:t> </a:t>
            </a:r>
            <a:r>
              <a:rPr lang="en-US" altLang="ko-KR" sz="2400" dirty="0" smtClean="0"/>
              <a:t>  </a:t>
            </a:r>
            <a:r>
              <a:rPr lang="ko-KR" altLang="en-US" sz="2400" dirty="0" smtClean="0"/>
              <a:t>유발 </a:t>
            </a:r>
            <a:r>
              <a:rPr lang="en-US" altLang="ko-KR" sz="2400" dirty="0"/>
              <a:t>(</a:t>
            </a:r>
            <a:r>
              <a:rPr lang="ko-KR" altLang="en-US" sz="2400" dirty="0"/>
              <a:t>다량의 유산화합물</a:t>
            </a:r>
            <a:r>
              <a:rPr lang="en-US" altLang="ko-KR" sz="2400" dirty="0"/>
              <a:t>, </a:t>
            </a:r>
            <a:r>
              <a:rPr lang="ko-KR" altLang="en-US" sz="2400" dirty="0"/>
              <a:t>동의 섭취부족에 의해 조장됨</a:t>
            </a:r>
            <a:r>
              <a:rPr lang="en-US" altLang="ko-KR" sz="2400" dirty="0"/>
              <a:t>) </a:t>
            </a:r>
            <a:r>
              <a:rPr lang="ko-KR" altLang="en-US" sz="2400" dirty="0"/>
              <a:t/>
            </a:r>
            <a:br>
              <a:rPr lang="ko-KR" altLang="en-US" sz="2400" dirty="0"/>
            </a:br>
            <a:r>
              <a:rPr lang="en-US" altLang="ko-KR" sz="2400" dirty="0" smtClean="0"/>
              <a:t/>
            </a:r>
            <a:br>
              <a:rPr lang="en-US" altLang="ko-KR" sz="2400" dirty="0" smtClean="0"/>
            </a:br>
            <a:r>
              <a:rPr lang="en-US" altLang="ko-KR" sz="2400" dirty="0" smtClean="0"/>
              <a:t>3</a:t>
            </a:r>
            <a:r>
              <a:rPr lang="en-US" altLang="ko-KR" sz="2400" dirty="0"/>
              <a:t>) </a:t>
            </a:r>
            <a:r>
              <a:rPr lang="ko-KR" altLang="en-US" sz="2400" dirty="0"/>
              <a:t>증상 </a:t>
            </a:r>
            <a:r>
              <a:rPr lang="en-US" altLang="ko-KR" sz="2400" dirty="0"/>
              <a:t>: </a:t>
            </a:r>
            <a:r>
              <a:rPr lang="ko-KR" altLang="en-US" sz="2400" dirty="0"/>
              <a:t>설사</a:t>
            </a:r>
            <a:r>
              <a:rPr lang="en-US" altLang="ko-KR" sz="2400" dirty="0"/>
              <a:t>, </a:t>
            </a:r>
            <a:r>
              <a:rPr lang="ko-KR" altLang="en-US" sz="2400" dirty="0" err="1"/>
              <a:t>삭쇄</a:t>
            </a:r>
            <a:r>
              <a:rPr lang="en-US" altLang="ko-KR" sz="2400" dirty="0"/>
              <a:t>, </a:t>
            </a:r>
            <a:r>
              <a:rPr lang="ko-KR" altLang="en-US" sz="2400" dirty="0"/>
              <a:t>피모 건조와 </a:t>
            </a:r>
            <a:r>
              <a:rPr lang="ko-KR" altLang="en-US" sz="2400" dirty="0" err="1"/>
              <a:t>역립</a:t>
            </a:r>
            <a:r>
              <a:rPr lang="en-US" altLang="ko-KR" sz="2400" dirty="0"/>
              <a:t>, </a:t>
            </a:r>
            <a:r>
              <a:rPr lang="ko-KR" altLang="en-US" sz="2400" dirty="0"/>
              <a:t>유량감소</a:t>
            </a:r>
            <a:r>
              <a:rPr lang="en-US" altLang="ko-KR" sz="2400" dirty="0"/>
              <a:t>, </a:t>
            </a:r>
            <a:r>
              <a:rPr lang="en-US" altLang="ko-KR" sz="2400" dirty="0" smtClean="0"/>
              <a:t/>
            </a:r>
            <a:br>
              <a:rPr lang="en-US" altLang="ko-KR" sz="2400" dirty="0" smtClean="0"/>
            </a:br>
            <a:r>
              <a:rPr lang="en-US" altLang="ko-KR" sz="2400" dirty="0"/>
              <a:t> </a:t>
            </a:r>
            <a:r>
              <a:rPr lang="en-US" altLang="ko-KR" sz="2400" dirty="0" smtClean="0"/>
              <a:t>          </a:t>
            </a:r>
            <a:r>
              <a:rPr lang="ko-KR" altLang="en-US" sz="2400" dirty="0" err="1" smtClean="0"/>
              <a:t>흑색모는</a:t>
            </a:r>
            <a:r>
              <a:rPr lang="ko-KR" altLang="en-US" sz="2400" dirty="0" smtClean="0"/>
              <a:t> </a:t>
            </a:r>
            <a:r>
              <a:rPr lang="ko-KR" altLang="en-US" sz="2400" dirty="0"/>
              <a:t>탈색</a:t>
            </a:r>
            <a:r>
              <a:rPr lang="en-US" altLang="ko-KR" sz="2400" dirty="0"/>
              <a:t>(</a:t>
            </a:r>
            <a:r>
              <a:rPr lang="ko-KR" altLang="en-US" sz="2400" dirty="0"/>
              <a:t>눈 주위에 안경모양</a:t>
            </a:r>
            <a:r>
              <a:rPr lang="en-US" altLang="ko-KR" sz="2400" dirty="0"/>
              <a:t>) </a:t>
            </a:r>
            <a:r>
              <a:rPr lang="ko-KR" altLang="en-US" sz="2400" dirty="0"/>
              <a:t/>
            </a:r>
            <a:br>
              <a:rPr lang="ko-KR" altLang="en-US" sz="2400" dirty="0"/>
            </a:br>
            <a:r>
              <a:rPr lang="en-US" altLang="ko-KR" sz="2400" dirty="0" smtClean="0"/>
              <a:t/>
            </a:r>
            <a:br>
              <a:rPr lang="en-US" altLang="ko-KR" sz="2400" dirty="0" smtClean="0"/>
            </a:br>
            <a:r>
              <a:rPr lang="en-US" altLang="ko-KR" sz="2400" dirty="0" smtClean="0"/>
              <a:t>4</a:t>
            </a:r>
            <a:r>
              <a:rPr lang="en-US" altLang="ko-KR" sz="2400" dirty="0"/>
              <a:t>) </a:t>
            </a:r>
            <a:r>
              <a:rPr lang="ko-KR" altLang="en-US" sz="2400" dirty="0"/>
              <a:t>진단</a:t>
            </a:r>
            <a:r>
              <a:rPr lang="en-US" altLang="ko-KR" sz="2400" dirty="0"/>
              <a:t>: </a:t>
            </a:r>
            <a:r>
              <a:rPr lang="ko-KR" altLang="en-US" sz="2400" dirty="0" err="1"/>
              <a:t>몰리브덴</a:t>
            </a:r>
            <a:r>
              <a:rPr lang="ko-KR" altLang="en-US" sz="2400" dirty="0"/>
              <a:t> 중독 진단 </a:t>
            </a:r>
            <a:r>
              <a:rPr lang="en-US" altLang="ko-KR" sz="2400" dirty="0"/>
              <a:t>- </a:t>
            </a:r>
            <a:r>
              <a:rPr lang="ko-KR" altLang="en-US" sz="2400" dirty="0" err="1"/>
              <a:t>유산동</a:t>
            </a:r>
            <a:r>
              <a:rPr lang="ko-KR" altLang="en-US" sz="2400" dirty="0"/>
              <a:t> 투여하면 증상개선 </a:t>
            </a:r>
            <a:br>
              <a:rPr lang="ko-KR" altLang="en-US" sz="2400" dirty="0"/>
            </a:br>
            <a:r>
              <a:rPr lang="en-US" altLang="ko-KR" sz="2400" dirty="0" smtClean="0"/>
              <a:t/>
            </a:r>
            <a:br>
              <a:rPr lang="en-US" altLang="ko-KR" sz="2400" dirty="0" smtClean="0"/>
            </a:br>
            <a:r>
              <a:rPr lang="en-US" altLang="ko-KR" sz="2400" dirty="0" smtClean="0"/>
              <a:t>5</a:t>
            </a:r>
            <a:r>
              <a:rPr lang="en-US" altLang="ko-KR" sz="2400" dirty="0"/>
              <a:t>) </a:t>
            </a:r>
            <a:r>
              <a:rPr lang="ko-KR" altLang="en-US" sz="2400" dirty="0"/>
              <a:t>예방</a:t>
            </a:r>
            <a:r>
              <a:rPr lang="en-US" altLang="ko-KR" sz="2400" dirty="0"/>
              <a:t>, </a:t>
            </a:r>
            <a:r>
              <a:rPr lang="ko-KR" altLang="en-US" sz="2400" dirty="0"/>
              <a:t>치료</a:t>
            </a:r>
            <a:r>
              <a:rPr lang="en-US" altLang="ko-KR" sz="2400" dirty="0"/>
              <a:t>: copper sulfate </a:t>
            </a:r>
            <a:r>
              <a:rPr lang="ko-KR" altLang="en-US" sz="2400" dirty="0"/>
              <a:t/>
            </a:r>
            <a:br>
              <a:rPr lang="ko-KR" altLang="en-US" sz="2400" dirty="0"/>
            </a:br>
            <a:endParaRPr lang="ko-KR" altLang="en-US" sz="2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Hunting</Template>
  <TotalTime>192</TotalTime>
  <Words>86</Words>
  <Application>Microsoft Office PowerPoint</Application>
  <PresentationFormat>화면 슬라이드 쇼(4:3)</PresentationFormat>
  <Paragraphs>18</Paragraphs>
  <Slides>18</Slides>
  <Notes>0</Notes>
  <HiddenSlides>0</HiddenSlides>
  <MMClips>0</MMClips>
  <ScaleCrop>false</ScaleCrop>
  <HeadingPairs>
    <vt:vector size="4" baseType="variant">
      <vt:variant>
        <vt:lpstr>테마</vt:lpstr>
      </vt:variant>
      <vt:variant>
        <vt:i4>1</vt:i4>
      </vt:variant>
      <vt:variant>
        <vt:lpstr>슬라이드 제목</vt:lpstr>
      </vt:variant>
      <vt:variant>
        <vt:i4>18</vt:i4>
      </vt:variant>
    </vt:vector>
  </HeadingPairs>
  <TitlesOfParts>
    <vt:vector size="19" baseType="lpstr">
      <vt:lpstr>Office 테마</vt:lpstr>
      <vt:lpstr>중독무기물에 대하여 논하시오.  동물자원학과  20639816 김상훈</vt:lpstr>
      <vt:lpstr>  &lt;목차&gt;  Ⅰ. 서론    - 중독무기물이란  Ⅱ. 본론      - 셀레늄 중독                    - 아연 중독                - 시안화물 중독                   - 카드뮴 중독             - 수은 중독                         - 몰데브덴 중독          - 인 중독                             - 비소 중독                - 유기인제 중독                    - 질산염 중독             - 망간 중독                           - 요오드 중독             - 불소 중독  Ⅲ. 결론     </vt:lpstr>
      <vt:lpstr>Ⅰ. 서론   중독무기물이란?      • 적정 상태로 공급될 경우는 중요한    생리적 기능을 수행하지만 필요이상으로     체내에 함유되는 경우 대사작용이나    생명유지에 극히 나쁜 결과를 초래하는 무기물 </vt:lpstr>
      <vt:lpstr>Ⅱ. 본론  셀레늄 중독(Selenium Poisoning)   • 셀레늄(selenium)은 우리 몸에 필수적인 미량원소(무기질)이다.    이 영양소는 정상적인 산소 대사 과정에서 생기는 자유기   (free radicals)로 부터 세포를 지키는 항산화효소의 중요한    구성성분이다. 면역체계와 갑상선의 정상적인 기능을 위해서도    셀레늄은 필수적이다.   • 증상으로는 위장관 장애, 탈모, 손톱의 흰 반점, 그리고 가벼운    신경손상이 나타난다. 호흡이 거칠어지고 동작이 둔해지며,   심장이 위축되고 간경련과 빈혈이 생긴다. 과다한 타액분비,   시야장애, 복통, 전신마비 등을 수반한다.    </vt:lpstr>
      <vt:lpstr>아연중독(Zinc Poisoning)   1) 원인:  - 아연화합물 철제관이나 음수기구에 도금된 아연으로 유래.   2) 역학  - 소: 도장된 철제품을 핥게 되었을 경우.  - 돼지: 유제품공장의 buttermilk를 아연도금관을 통해서 섭식.   3) 증상  - 돼지: 식욕감퇴, 쇠약, 피모?, 강직 및 파행, 관절 특히 견관절의 종대, 쇠약.  - 젖소: 만성변비(다량은 설사), 비유량 감소.(아연제도료를 먹은 소는 이기, 경도마비,           엽 록색 하리를 보임)   5) 임상병리  - 간장, 비장, 신장에 아연 검출되나 혈청과 간장의 동농도는 저하.   6) 진단  - 돼지: 아연중독에 기인된 관절염은 구루병 및 돈단독과 감별.  - 소: 집단적인 만성변비증.   7) 예방  - 아연으로 도금된 기구와 관은 우유를 유통시킨 뒤 깨끗이 닦는다.  - 돼지: 사료에 다량의 칼슘을 첨가.  </vt:lpstr>
      <vt:lpstr>시안화물 중독(청산중독)  • 청산 또는 청산 화합물에 의한 중독. 적혈구 속의 헤모글로빈과 결합하여 산소와 결합하는 것을    방해하고 조직의 호흡을 마비시킨다. 심하면 수초 만에 어지러움, 두통, 두부(頭部) 충혈,    심계항진(心悸亢進), 호흡 곤란, 전신 경련 따위가 일어나며 많이 먹었을 때는 비명을 지르며    급사한다.  • 시안화수소를 흡입하거나, 시안화물이라고 하는 시안화수소의 염(鹽)을 섭취하여 생긴 중독.   시안화수소산(청산)이라고도 하는 시안화수소(HCN)는 휘발성이 매우 큰 액체이며 아크릴 섬유,    합성고무, 플라스틱의 원료인 아크릴로니트릴을 만드는 데 쓰인다.   • 시안화수소는 세포의 산화과정을 방해하기 때문에 매우 유독하다.    시안화수소나 시안화물에 의한 급성독성은 현기증·오심(惡心)·운도병(暈倒病)·의식소실 등을    나타낸다.    - 300㎎ 정도의 시안화수소의 염을 삼키거나 100㎎ 정도의 시안화수소만 흡입하면      금세 죽을 수도  있다.   • 공기중 시안화수소의 농도가 200~500ppm인 상태에서 30분 정도 노출되어 있으면 치명적이다.    치사량 이하를 먹었을 때는 체내에서 황과 결합하여 독성이 없는 티오시안화물을 만들어 쉽게    해독되며, 몇 시간 내에 완전히 회복이 되고 후유증은 생기지 않는다.    독성 증상이 매우 빠르게 나타나므로 해독제를 얼마나 빨리 투여하는가가 해독 여부를 결정한다.    아질산아밀, 아질산나트륨, 25％의 티오황산나트륨 용액 등의 해독제는 치명적인 상태에    이르는 것  을 막는다.  </vt:lpstr>
      <vt:lpstr>카드뮴 중독(Cadmium Poisoning)   • 카드뮴과 그 화합물이 인체에 접촉 흡수됨으로서 일어나는 장애의 총칭으로    종래에는 직업성인  중독으로서 , 금속카드뮴이 용해될 때 발생하는 산화카드뮴이    용해될 때 발생하는 산화카드뮴 증기나 비닐 제조 공정에서 생기는 카드뮴 화합물에    의한 중독으로 알려져 왔다.    그러나 최근에는 공장폐수 등에 함유되어 있는 카드뮴에 의한 식품의 오염, 특히    쌀의 오염이 밝혀져서 공해 문제로 대두되고 있다.    • 제2차 세계대전 말기부터 전후에 일본에서 발생했던 ‘이타이이타이병’ 도 광산의    폐수에 함유되어 있던 카드뮴에 중독된 것으로 생각되고 있다. 카드뮴의 증기를    흡입하는 경우는 주로 코, 목구멍, 폐, 위장, 신장의 장애가 나타나며, 호흡기능이    저하하고 오줌에 단백이나 당이 검출되는 일이 많다. 오줌의 배출량도 증가한다.   이타이이타이병에서는 카드뮴이 장기간에 걸쳐 섭취된 것으로 짐작되며,    경산부(經産婦)에 많이 발생하는 것 등이 특징적이다. 뼈가 연화(軟化)하여    변형 • 골절 (骨折) 등을 볼 수 있고, 단백뇨 등의   신장해(腎障害)가 주된 증세이다. </vt:lpstr>
      <vt:lpstr>수은 중독(Mercury Poisoning)    • 수은이나 수은 화합물에 의한 중독으로 자살의 목적 또는 사고로    수용성의 수은염(주로 염화제이수은)을 먹거나, 치료상 쓰이는 수은연고,    수은이뇨제 등의 과잉 투여로 일어난다.  • 공장에서의 수은증기의 흡입에 의하여 만성중독이 일어나는 경우도 많다.    중독증세는 0.1～0.5g의 내복으로 일어나며 응급처치를 하지 않으면    사망한다. • 수은화합물의 경우는 부식작용이 강하므로 구강 ․인두 ․식도에 격통이    일어난다. 내복 후 15분 정도 되면 오심 ․구토 ․복통이 일어난다.    수은은 흡수되면 신장에서 농축 ․배설되어 세뇨관에 장애를 일으키며,    이뇨(利尿)의 경향이 나타나지만, 설사 ․구토 ․탈수 ․쇼크 등으로 인하여    무뇨증(無尿症)이 되고, 요독증(尿毒症)에 이르러 죽는 경우가 많다.  • 치료로는 위세척, 수액(輸液), 발(BAL:British Anti-Lewisite)의 투여,    복막관류(腹膜灌流) 등을 한다. 만성인 경우에는 구내염 ․설사 ․신경염 ․   파킨슨양진전(樣振顫) ․빈혈 ․피부염 및 치육(齒肉)의 색소침착(色素沈着)    등이 나타나는데 우선 수은과의 접촉을 피하는 것이 가장 중요하다. </vt:lpstr>
      <vt:lpstr>몰리브덴 중독(Molybdan Poisoning)   • 속발적으로 동결핍을 일으키고 지속적인 설사와     피모의 탈색   1) 역학: Mb의 과잉섭취 , 동결핍과 무관하게 소에서            이탄성설사의 원인이 됨   2) 기병론: 몰리브덴 과잉시 간의 동저장 억제, 동결핍증     유발 (다량의 유산화합물, 동의 섭취부족에 의해 조장됨)   3) 증상 : 설사, 삭쇄, 피모 건조와 역립, 유량감소,             흑색모는 탈색(눈 주위에 안경모양)   4) 진단: 몰리브덴 중독 진단 - 유산동 투여하면 증상개선   5) 예방, 치료: copper sulfate  </vt:lpstr>
      <vt:lpstr>인중독(Phosphorus Poisoning)   • 위장염과 간기능부전 유발   • 위장염: 돼지에서 심한 구토가 있고 토물은 발광성이고 마늘 냄새   • 간, 신기능부전(황달, 쇠약, 다뇨, 혈뇨)   • 토제 및 하제 즉시 투여( copper sulphate, pot. permanganate,     활성탄)   • 금기: 유제(인의 흡수 조장)  </vt:lpstr>
      <vt:lpstr>비소 중독 (Arsenic Poisoning)  1) 원인 : 경구섭취, 경피흡수 시 중독  2) 역학 : 폐사율 100%  • 비소원- 치료용 비소제 과량 투여(구충제, 적리치료제, Se중독 해독제), 제초제,               살충제, 외부기생충약.  3) 기병론 : 전신조직독, 조직효소중의 -SH(thiol)기와 결합하여 불활성화함으로써                독성발 현, 신경조직에 친화성  4) 증상  ① 급성시 : 무기비소로 인한 심한 위장염 → 제1위 이완증 → 악취성 설사, 심한 복통,                 불안, 신음, 호흡수 증가, 유연, 이갈기, 구토  ② 만성시 : 후구 또는 사지 마비와 같은 신경증상, 성장장애와 건조하고 역립된 피모  ③ 경증후(2-7일 연장) : 위장염, 말초순환장애, 신경증상  ④ 부검시 : 위, 십이지장, 맹장점막하에 충혈, 반상출혈   5) 진단   • 중금속의 진단     Reinsch test : 수은 → 은색 변화. 비소, 납 →흑색변화   6) 치료  • 장의 비소- 유성 점활제  • 장내 비소침전- 수산화 제이철  • 해독제- Sod. thiosulfate, BAL </vt:lpstr>
      <vt:lpstr>유기인제 중독 (Organophophatic Compounds Poisoning)   1) 원인 및 역학   - 동물의 선충류, 말파리, 양파리 및 쇠파리의 침습에 대한 치료약으로 과량사용하면    발생한다.  2) 기병론  ①유기인제 투여 ⇨ Cholinesterase 불활화 ⇨ 조직내 Acetylcholine 증가 ⇨ 교감․부교감신       경계의 choline작동성 절후섬유의 흥분성 증가 ② 독성작용  - Muscarine양 작용 : 연동항진, 침흘림, 기관지수촉, 모세기관지선의 점액분비항진,                             동공 수축, 장기성반응  - Nicotine양 작용 : 수축, 진전 및 강직성 경련 ⇨ 이완성 마비와 같은 골격근의 반응  3) 증상  ① 소 : 침흘림, 호흡곤란, 설사, 보행창랑을 수반하는 근강직 ⇨ 혀의 돌출, 동공축소,           시력장애, 두경부와 전신의 진전, 고챵증, 허탈 ⇨ 폐사  ② 돼지 : 장기성 반응은 뚜렷하지 않음, 침흘림, 근진전, 안구진탕, 운동실조,              후구마비, 척수의 퇴행성병변  ③ 말 : 복통, 장연동음, 액상 설사변, 근진전, 운동실조, 원운동, 허약, 호흡곤란  4) 임상병리 ; 혈중 Cholinesterase 활성치는 저하된다.  5) 진단  ① 독물의 섭취상황, 영양결핍에 관한 자료는 진단상 필요하다. 사료 분석은 진단을      하는 데 매우 중요하다.  ② 감별 진단 : Fog fever, Anaphylaxis  6) 치료  ① 화학요법 : atropine의 대량 투여, Oxime으로 치료 </vt:lpstr>
      <vt:lpstr>질산염중독(Nitrates &amp; Nitrites poisoning)   1) 근원 : 돼지풀, 해바라기 등   2) 기전   (가) 전환된 nitrite 가 혈액에 흡수 → 적혈구의 Hb 내에 있는 2가철        3가철로 산 화 → MetHb 형성 → Methemoglobin 은 조직에        산소전환 못함 → Hypoxia, anoxia(쵸콜렛색 혈액) → 중독  (나) cGMP 증가  (다) Vit.A 파괴  - 증상 : 불안, 호흡곤란, 암갈색 내지 쵸코렛색의 혈액,            점막의 cyanosis,  만성시 갑상선기능 억제, 우유생산저하,            성장저하, 불임, 유산  ※ MetHb 수준이 30～40%시 뚜렷해 지고, 80～90%에 이르면 죽는다  - 특징 : 반추동물이 가장 중독에 걸리기 쉬움/ 돼지&gt; 소&gt; 면&gt; 양             독성(nitrite&gt;nitrate)  - 치료 : 신선한 산소공급이 가장 좋다  Methyleneblue(NADPH-reductase system 활성화 → MetHb을 Hb로) </vt:lpstr>
      <vt:lpstr>망간 중독(Manganese Poisoning)   • 망간 분진의 흡입으로 인한 중독으로 망간광석을 분쇄하는 작업,    망간강(鋼)의 아크용접 ․절단, 건전지 제조 등의 현장에서 발생한다.   • 산화망간의 분진 등을 흡입하면 호흡기를 자극하게 되어, 심한 기침과    담을 유발하고 폐렴증세가 나타난다. 망간광석과 산화망간의 분진을    3～6개월 계속 흡입하면, 무기력 ․무관심 ․식욕감퇴 ․불면증 등의 가벼운    정신증세가 나타내고, 급기야 파킨슨증후군이라는 신경증세, 즉 웃고 있는    듯한 표정을 짓는 강박소(强迫笑), 걷기 시작하면 멈출 수 없게 되는    돌진증(突進症), 문자를 쓰게 되면 점차 작게 되는 소자증(小字症) 등이    나타난다.   • 이 밖에, 언어장애 ․수족경련 ․정신착란 등의 증세도 나타난다.    또 망간화합 물인 과망간산칼륨은 구강과 위세척(0.1%)에도 사용되며,    이것의 1% 용액을 경구 섭취하면 위통과 구토가 일어나며, 5% 용액을    섭취하면 위장관(胃腸管)이 부식되어 출혈과 감염증을 초래한다.    일반적으로 노동위생상의 허용농도는 1m3당 5mg이다. </vt:lpstr>
      <vt:lpstr>요오드 중독(Iodine Poisoning)   • 동물의 체내에는 약 10~20mg 의 요오드가 함유되어 있는데     이것의  70~80%는 갑상선에 들어 있으며, 나머지는 여러가지     형태로 근육, 난소, 눈과 그 밖의 조직에 널리 분포되어 있다.     요오드의 중요한 기능은 throxine 과 triiodothronine의 합성원료    로 사용된다는 것이다. 요오드는 iodide compound 형태로     소장에서 흡수되는데 총 섭취량의 30% 정도는 갑상선 세포들에     의하여 수용되고, 나머지는 신장에 의하여 수용되어 오줌을     통해서 배설된다.    • 흡수된 요오드 화합물은 단백질과 결합하여 혈류 속으로 옮겨지게    되고, 다시 신체 각 부위로 흩어지게 된다.     돼지에 있어서 요오드가 심하게 결핍되면 발육이 정지되고 무기력    해지며, 갑상선 비대증이 유발될 수 있다. 요오드가 결핍된 사료를     섭취한 모돈은 빈약하거나 사산돈을 낳게 되며, 새끼의 경우 털이     없거나 점액수종이 있고, 갑상선에 출혈도 발견된다.     그러나 동물이 사료를 통한 요오드 요구량은 정확하게 설정되어     있지 않다. </vt:lpstr>
      <vt:lpstr>불소중독(Fluorine Poisoning)   • 일정한 양의 불소를 오래 먹었을 때, 이와 뼈의 발육 장애를 일으켜    이가 얼룩덜룩해지거나 골다공증이 생기는 병.  • 불소는 체내 각 부위에 널리 분포되어 있으나, 특히 뼈와 이에 많이    들어 있다.   • 불소가 포함되어 있지 않은 물질이 거의 없을 정도로 모든 물질에서   검출될 수 있고, 용해되어 인체에 섭취 및 흡수되는 양이 일반적으로    매우 적다고 하지만 장기적으로 과다한 양의 차를 마시거나, 농하게   차를 마시게 될 경우 불소 과다섭취에 의한 불소중독증을 일으킬 수    있음을 항시 유념해야 한다. </vt:lpstr>
      <vt:lpstr>Ⅲ. 결론  1) 오염 물질의 규제   급속한 산업발전에 따른 인구의 도시집중화와 함께 유해독성물질의 대량방출은 이미 자연생태계에  중대한 위협요소가 되고 있다. 이에 따라 세계보건기구인 WHO에서도 음용수에 대해 중금속 중  인류의 건강에 유해한 각종 중금속에 대한 규제농도를 일정 농도 이하로 엄격한 규정을 하고 있다.  현대의 사회는 그전 사회와는 다른 많은 문제들에 직면 하고 있다. 특히 현대사회 발전을 주도하는  산업형태는 대부분 굴뚝 산업, 다시 말해서 공해 배출형이다.   2) 오염물질 처리 시설의 개선  공장 및 사업장에서 발생하는 폐수 및 슬러그 처리에 대한 문제가 시급하다. 오염 물질을 처리하는 시설등이 있으나 그 효과는 낮고 게다가 높은 단가로 인해 기업들이 이러한 시설의 사용을 꺼리는 것이 사실이다. 높은 효율의 처리시설의 개발과 확충, 값싼 처리시설의 보급 그리고 정부의 지원이 무엇보다도 절실하다.  3) 환경 의식에 대한 사회 구성원들의 각성  아무리 각종 규제나 제재들이 있어도 사회 구성원들이 그것을 지키지 않는다면 그것은 무용지물과  다름없다. 중금속 오염에 대한 방지대책의 가장 중요한 부분은 그 위해성에 대한 사회구성원 개개인의 각성 이라고 생각한다. 중금속 및 유해물질을 배출하는 기업이나 기업주 또는 개인도 사회의 각  구성원이며 그들 모두 중금속의 위해성에 노출되어 있다. 그 사회 구성원 각자가 그 위해성에 대한  바른 이해를 함으로써 스스로 배출을 자제하도록 유도하고 실천하는 것이 가장 바람직한 방법 이라 하겠다. </vt:lpstr>
      <vt:lpstr>Ⅳ. 참고문헌     • 농촌진흥청  • http://www.naver.com  • http://blog.naver.com/pharmaton06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아연중독(Zinc Poisoning)   1) 원인:  - 아연화합물 철제관이나 음수기구에 도금된 아연으로 유래.  2) 역학  - 소: 도장된 철제품을 핥게 되었을 경우.  - 돼지: 유제품공장의 buttermilk를 아연도금관을 통해서 섭식.  3) 증상  - 돼지: 식욕감퇴, 쇠약, 피모?, 강직 및 파행, 관절 특히 견관절의 종대, 쇠약.  - 젖소: 만성변비(다량은 설사), 비유량 감소.(아연제도료를 먹은 소는 이기,           경도마비, 엽 록색 하리를 보임)  5) 임상병리  - 간장, 비장, 신장에 아연 검출되나 혈청과 간장의 동농도는 저하.  6) 진단  - 돼지: 아연중독에 기인된 관절염은 구루병 및 돈단독과 감별.  - 소: 집단적인 만성변비증.  7) 예방  - 아연으로 도금된 기구와 관은 우유를 유통시킨 뒤 깨끗이 닦는다.  - 돼지: 사료에 다량의 칼슘을 첨가.</dc:title>
  <dc:creator>user</dc:creator>
  <cp:lastModifiedBy>user</cp:lastModifiedBy>
  <cp:revision>20</cp:revision>
  <dcterms:created xsi:type="dcterms:W3CDTF">2009-11-25T13:46:46Z</dcterms:created>
  <dcterms:modified xsi:type="dcterms:W3CDTF">2009-12-01T10:13:09Z</dcterms:modified>
</cp:coreProperties>
</file>