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60" r:id="rId7"/>
    <p:sldId id="259" r:id="rId8"/>
    <p:sldId id="263" r:id="rId9"/>
    <p:sldId id="267" r:id="rId10"/>
    <p:sldId id="266" r:id="rId11"/>
    <p:sldId id="265" r:id="rId12"/>
    <p:sldId id="264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1E59-1506-475E-B243-5203258EE1AC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EE7A-30C7-4DCF-A6D4-A2323BF01E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1E59-1506-475E-B243-5203258EE1AC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EE7A-30C7-4DCF-A6D4-A2323BF01E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1E59-1506-475E-B243-5203258EE1AC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EE7A-30C7-4DCF-A6D4-A2323BF01E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1E59-1506-475E-B243-5203258EE1AC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EE7A-30C7-4DCF-A6D4-A2323BF01E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1E59-1506-475E-B243-5203258EE1AC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EE7A-30C7-4DCF-A6D4-A2323BF01E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1E59-1506-475E-B243-5203258EE1AC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EE7A-30C7-4DCF-A6D4-A2323BF01E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1E59-1506-475E-B243-5203258EE1AC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EE7A-30C7-4DCF-A6D4-A2323BF01E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1E59-1506-475E-B243-5203258EE1AC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EE7A-30C7-4DCF-A6D4-A2323BF01E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1E59-1506-475E-B243-5203258EE1AC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EE7A-30C7-4DCF-A6D4-A2323BF01E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1E59-1506-475E-B243-5203258EE1AC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EE7A-30C7-4DCF-A6D4-A2323BF01E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1E59-1506-475E-B243-5203258EE1AC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EE7A-30C7-4DCF-A6D4-A2323BF01E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41E59-1506-475E-B243-5203258EE1AC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5EE7A-30C7-4DCF-A6D4-A2323BF01E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naver.com/pharmaton06?Redirect=Log&amp;logNo=13000465439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928670"/>
            <a:ext cx="7772400" cy="1428760"/>
          </a:xfrm>
        </p:spPr>
        <p:txBody>
          <a:bodyPr>
            <a:noAutofit/>
          </a:bodyPr>
          <a:lstStyle/>
          <a:p>
            <a:r>
              <a:rPr lang="ko-KR" altLang="en-US" sz="6600" b="1" dirty="0" smtClean="0">
                <a:solidFill>
                  <a:schemeClr val="bg1">
                    <a:lumMod val="95000"/>
                  </a:schemeClr>
                </a:solidFill>
                <a:latin typeface="문체부 훈민정음체" pitchFamily="18" charset="-127"/>
                <a:ea typeface="문체부 훈민정음체" pitchFamily="18" charset="-127"/>
              </a:rPr>
              <a:t>중독무기물이란</a:t>
            </a:r>
            <a:r>
              <a:rPr lang="en-US" altLang="ko-KR" sz="6600" b="1" dirty="0" smtClean="0">
                <a:solidFill>
                  <a:schemeClr val="bg1">
                    <a:lumMod val="95000"/>
                  </a:schemeClr>
                </a:solidFill>
                <a:latin typeface="문체부 훈민정음체" pitchFamily="18" charset="-127"/>
                <a:ea typeface="문체부 훈민정음체" pitchFamily="18" charset="-127"/>
              </a:rPr>
              <a:t>?</a:t>
            </a:r>
            <a:br>
              <a:rPr lang="en-US" altLang="ko-KR" sz="6600" b="1" dirty="0" smtClean="0">
                <a:solidFill>
                  <a:schemeClr val="bg1">
                    <a:lumMod val="95000"/>
                  </a:schemeClr>
                </a:solidFill>
                <a:latin typeface="문체부 훈민정음체" pitchFamily="18" charset="-127"/>
                <a:ea typeface="문체부 훈민정음체" pitchFamily="18" charset="-127"/>
              </a:rPr>
            </a:br>
            <a:endParaRPr lang="ko-KR" altLang="en-US" sz="6600" b="1" dirty="0">
              <a:solidFill>
                <a:schemeClr val="bg1">
                  <a:lumMod val="95000"/>
                </a:schemeClr>
              </a:solidFill>
              <a:latin typeface="문체부 훈민정음체" pitchFamily="18" charset="-127"/>
              <a:ea typeface="문체부 훈민정음체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smtClean="0"/>
              <a:t>정영재</a:t>
            </a:r>
            <a:endParaRPr lang="en-US" altLang="ko-KR" sz="3600" dirty="0" smtClean="0"/>
          </a:p>
          <a:p>
            <a:r>
              <a:rPr lang="en-US" altLang="ko-KR" sz="3600" dirty="0" smtClean="0"/>
              <a:t>20838277</a:t>
            </a:r>
            <a:endParaRPr lang="ko-KR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altLang="ko-KR" sz="4400" b="1" u="sng" dirty="0"/>
              <a:t>2) </a:t>
            </a:r>
            <a:r>
              <a:rPr lang="ko-KR" altLang="en-US" sz="4400" b="1" u="sng" dirty="0"/>
              <a:t>카드뮴 </a:t>
            </a:r>
            <a:r>
              <a:rPr lang="en-US" altLang="ko-KR" sz="4400" b="1" u="sng" dirty="0"/>
              <a:t>(</a:t>
            </a:r>
            <a:r>
              <a:rPr lang="en-US" altLang="ko-KR" sz="4400" b="1" u="sng" dirty="0" err="1"/>
              <a:t>Cd</a:t>
            </a:r>
            <a:r>
              <a:rPr lang="en-US" altLang="ko-KR" sz="4400" b="1" u="sng" dirty="0"/>
              <a:t> ; Cadmium)</a:t>
            </a:r>
            <a:r>
              <a:rPr lang="ko-KR" altLang="en-US" sz="4400" u="sng" dirty="0"/>
              <a:t> </a:t>
            </a:r>
            <a:endParaRPr lang="ko-KR" altLang="en-US" sz="4400" dirty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카드뮴은 </a:t>
            </a:r>
            <a:r>
              <a:rPr lang="ko-KR" altLang="en-US" dirty="0" err="1"/>
              <a:t>대기중에</a:t>
            </a:r>
            <a:r>
              <a:rPr lang="ko-KR" altLang="en-US" dirty="0"/>
              <a:t> 순수 카드뮴 금속 형태로는 잘 존재하지 않고 주로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산화 </a:t>
            </a:r>
            <a:r>
              <a:rPr lang="ko-KR" altLang="en-US" dirty="0"/>
              <a:t>카드뮴</a:t>
            </a:r>
            <a:r>
              <a:rPr lang="en-US" altLang="ko-KR" dirty="0"/>
              <a:t>, </a:t>
            </a:r>
            <a:r>
              <a:rPr lang="ko-KR" altLang="en-US" dirty="0"/>
              <a:t>황산 카드뮴의 분진형태로 존재한다</a:t>
            </a:r>
            <a:r>
              <a:rPr lang="en-US" altLang="ko-KR" dirty="0"/>
              <a:t>. </a:t>
            </a:r>
            <a:r>
              <a:rPr lang="ko-KR" altLang="en-US" dirty="0"/>
              <a:t>지구의 </a:t>
            </a:r>
            <a:r>
              <a:rPr lang="ko-KR" altLang="en-US" dirty="0" err="1"/>
              <a:t>표토중에는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0.1</a:t>
            </a:r>
            <a:r>
              <a:rPr lang="en-US" altLang="ko-KR" dirty="0"/>
              <a:t>∼0.2ppm</a:t>
            </a:r>
            <a:r>
              <a:rPr lang="ko-KR" altLang="en-US" dirty="0"/>
              <a:t>정도</a:t>
            </a:r>
            <a:r>
              <a:rPr lang="en-US" altLang="ko-KR" dirty="0"/>
              <a:t>, </a:t>
            </a:r>
            <a:r>
              <a:rPr lang="ko-KR" altLang="en-US" dirty="0" err="1"/>
              <a:t>해수중에는</a:t>
            </a:r>
            <a:r>
              <a:rPr lang="ko-KR" altLang="en-US" dirty="0"/>
              <a:t> </a:t>
            </a:r>
            <a:r>
              <a:rPr lang="en-US" altLang="ko-KR" dirty="0"/>
              <a:t>0.001ppm, </a:t>
            </a:r>
            <a:r>
              <a:rPr lang="ko-KR" altLang="en-US" dirty="0"/>
              <a:t>천연수에는 </a:t>
            </a:r>
            <a:r>
              <a:rPr lang="en-US" altLang="ko-KR" dirty="0"/>
              <a:t>10㎍/l </a:t>
            </a:r>
            <a:r>
              <a:rPr lang="ko-KR" altLang="en-US" dirty="0"/>
              <a:t>이하</a:t>
            </a:r>
            <a:r>
              <a:rPr lang="en-US" altLang="ko-KR" dirty="0"/>
              <a:t>, </a:t>
            </a:r>
            <a:r>
              <a:rPr lang="ko-KR" altLang="en-US" dirty="0" smtClean="0"/>
              <a:t>오염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이 </a:t>
            </a:r>
            <a:r>
              <a:rPr lang="ko-KR" altLang="en-US" dirty="0"/>
              <a:t>되지 않은 </a:t>
            </a:r>
            <a:r>
              <a:rPr lang="ko-KR" altLang="en-US" dirty="0" err="1"/>
              <a:t>시골대기중에는</a:t>
            </a:r>
            <a:r>
              <a:rPr lang="ko-KR" altLang="en-US" dirty="0"/>
              <a:t> </a:t>
            </a:r>
            <a:r>
              <a:rPr lang="en-US" altLang="ko-KR" dirty="0"/>
              <a:t>0.004∼0.28㎍/㎥</a:t>
            </a:r>
            <a:r>
              <a:rPr lang="ko-KR" altLang="en-US" dirty="0"/>
              <a:t>정도의 카드뮴이 </a:t>
            </a:r>
            <a:r>
              <a:rPr lang="ko-KR" altLang="en-US" dirty="0" smtClean="0"/>
              <a:t>존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재하고 </a:t>
            </a:r>
            <a:r>
              <a:rPr lang="ko-KR" altLang="en-US" dirty="0"/>
              <a:t>있다</a:t>
            </a:r>
            <a:r>
              <a:rPr lang="en-US" altLang="ko-KR" dirty="0"/>
              <a:t>. </a:t>
            </a:r>
            <a:br>
              <a:rPr lang="en-US" altLang="ko-KR" dirty="0"/>
            </a:b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카드뮴 </a:t>
            </a:r>
            <a:r>
              <a:rPr lang="ko-KR" altLang="en-US" dirty="0"/>
              <a:t>독성 실험에 의하면 </a:t>
            </a:r>
            <a:r>
              <a:rPr lang="en-US" altLang="ko-KR" dirty="0"/>
              <a:t>2.5㎍/㎥</a:t>
            </a:r>
            <a:r>
              <a:rPr lang="ko-KR" altLang="en-US" dirty="0"/>
              <a:t>의 카드뮴을 함유한 공기중에 사람이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25</a:t>
            </a:r>
            <a:r>
              <a:rPr lang="en-US" altLang="ko-KR" dirty="0"/>
              <a:t>∼30</a:t>
            </a:r>
            <a:r>
              <a:rPr lang="ko-KR" altLang="en-US" dirty="0"/>
              <a:t>년 동안 노출된 경우 미미한 카드뮴 중독증세를 야기했으며 </a:t>
            </a:r>
            <a:r>
              <a:rPr lang="en-US" altLang="ko-KR" dirty="0"/>
              <a:t>WHO</a:t>
            </a:r>
            <a:r>
              <a:rPr lang="ko-KR" altLang="en-US" dirty="0"/>
              <a:t>보고에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의하면 </a:t>
            </a:r>
            <a:r>
              <a:rPr lang="ko-KR" altLang="en-US" dirty="0"/>
              <a:t>카드뮴 인체 축적 허용량은 </a:t>
            </a:r>
            <a:r>
              <a:rPr lang="en-US" altLang="ko-KR" dirty="0"/>
              <a:t>20∼30mg</a:t>
            </a:r>
            <a:r>
              <a:rPr lang="ko-KR" altLang="en-US" dirty="0"/>
              <a:t>이라고 보고된 바 있다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가</a:t>
            </a:r>
            <a:r>
              <a:rPr lang="en-US" altLang="ko-KR" dirty="0"/>
              <a:t>) </a:t>
            </a:r>
            <a:r>
              <a:rPr lang="ko-KR" altLang="en-US" dirty="0"/>
              <a:t>성상 </a:t>
            </a:r>
            <a:br>
              <a:rPr lang="ko-KR" altLang="en-US" dirty="0"/>
            </a:br>
            <a:r>
              <a:rPr lang="ko-KR" altLang="en-US" dirty="0"/>
              <a:t>원자량 </a:t>
            </a:r>
            <a:r>
              <a:rPr lang="en-US" altLang="ko-KR" dirty="0"/>
              <a:t>112.40, </a:t>
            </a:r>
            <a:r>
              <a:rPr lang="ko-KR" altLang="en-US" dirty="0"/>
              <a:t>비중 </a:t>
            </a:r>
            <a:r>
              <a:rPr lang="en-US" altLang="ko-KR" dirty="0"/>
              <a:t>8.64, </a:t>
            </a:r>
            <a:r>
              <a:rPr lang="ko-KR" altLang="en-US" dirty="0"/>
              <a:t>융점 </a:t>
            </a:r>
            <a:r>
              <a:rPr lang="en-US" altLang="ko-KR" dirty="0"/>
              <a:t>320.9℃, </a:t>
            </a:r>
            <a:r>
              <a:rPr lang="ko-KR" altLang="en-US" dirty="0"/>
              <a:t>비등점 </a:t>
            </a:r>
            <a:r>
              <a:rPr lang="en-US" altLang="ko-KR" dirty="0"/>
              <a:t>767℃, </a:t>
            </a:r>
            <a:r>
              <a:rPr lang="ko-KR" altLang="en-US" dirty="0"/>
              <a:t>청백색의 광택이 있으며 물에는 용해되지 않으나 산성용액에는 용해된다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나</a:t>
            </a:r>
            <a:r>
              <a:rPr lang="en-US" altLang="ko-KR" dirty="0"/>
              <a:t>) </a:t>
            </a:r>
            <a:r>
              <a:rPr lang="ko-KR" altLang="en-US" dirty="0"/>
              <a:t>용도 및 </a:t>
            </a:r>
            <a:r>
              <a:rPr lang="ko-KR" altLang="en-US" dirty="0" err="1"/>
              <a:t>배출원</a:t>
            </a:r>
            <a:r>
              <a:rPr lang="ko-KR" altLang="en-US" dirty="0"/>
              <a:t> </a:t>
            </a:r>
            <a:br>
              <a:rPr lang="ko-KR" altLang="en-US" dirty="0"/>
            </a:br>
            <a:r>
              <a:rPr lang="ko-KR" altLang="en-US" dirty="0"/>
              <a:t>아연정련</a:t>
            </a:r>
            <a:r>
              <a:rPr lang="en-US" altLang="ko-KR" dirty="0"/>
              <a:t>, </a:t>
            </a:r>
            <a:r>
              <a:rPr lang="ko-KR" altLang="en-US" dirty="0"/>
              <a:t>카드뮴 축전지</a:t>
            </a:r>
            <a:r>
              <a:rPr lang="en-US" altLang="ko-KR" dirty="0"/>
              <a:t>, </a:t>
            </a:r>
            <a:r>
              <a:rPr lang="ko-KR" altLang="en-US" dirty="0"/>
              <a:t>전기도금</a:t>
            </a:r>
            <a:r>
              <a:rPr lang="en-US" altLang="ko-KR" dirty="0"/>
              <a:t>, </a:t>
            </a:r>
            <a:r>
              <a:rPr lang="ko-KR" altLang="en-US" dirty="0"/>
              <a:t>카드뮴합금</a:t>
            </a:r>
            <a:r>
              <a:rPr lang="en-US" altLang="ko-KR" dirty="0"/>
              <a:t>, </a:t>
            </a:r>
            <a:r>
              <a:rPr lang="ko-KR" altLang="en-US" dirty="0"/>
              <a:t>페인트 및 플라스틱의 안료</a:t>
            </a:r>
            <a:r>
              <a:rPr lang="en-US" altLang="ko-KR" dirty="0"/>
              <a:t>, </a:t>
            </a:r>
            <a:r>
              <a:rPr lang="ko-KR" altLang="en-US" dirty="0"/>
              <a:t>형광등제조</a:t>
            </a:r>
            <a:r>
              <a:rPr lang="en-US" altLang="ko-KR" dirty="0"/>
              <a:t>, </a:t>
            </a:r>
            <a:r>
              <a:rPr lang="ko-KR" altLang="en-US" dirty="0"/>
              <a:t>살균 및 살충제 제조 </a:t>
            </a:r>
          </a:p>
          <a:p>
            <a:r>
              <a:rPr lang="ko-KR" altLang="en-US" dirty="0"/>
              <a:t>다</a:t>
            </a:r>
            <a:r>
              <a:rPr lang="en-US" altLang="ko-KR" dirty="0"/>
              <a:t>) </a:t>
            </a:r>
            <a:r>
              <a:rPr lang="ko-KR" altLang="en-US" dirty="0"/>
              <a:t>인체에 미치는 영향 </a:t>
            </a:r>
            <a:br>
              <a:rPr lang="ko-KR" altLang="en-US" dirty="0"/>
            </a:br>
            <a:r>
              <a:rPr lang="ko-KR" altLang="en-US" dirty="0" err="1"/>
              <a:t>이따이이따이병과</a:t>
            </a:r>
            <a:r>
              <a:rPr lang="ko-KR" altLang="en-US" dirty="0"/>
              <a:t> 같은 </a:t>
            </a:r>
            <a:r>
              <a:rPr lang="ko-KR" altLang="en-US" dirty="0" err="1"/>
              <a:t>중독병을</a:t>
            </a:r>
            <a:r>
              <a:rPr lang="ko-KR" altLang="en-US" dirty="0"/>
              <a:t> 유발한다</a:t>
            </a:r>
            <a:r>
              <a:rPr lang="en-US" altLang="ko-KR" dirty="0"/>
              <a:t>. </a:t>
            </a:r>
            <a:r>
              <a:rPr lang="ko-KR" altLang="en-US" dirty="0"/>
              <a:t>뼈의 관절부의 이상을 초래</a:t>
            </a:r>
            <a:r>
              <a:rPr lang="en-US" altLang="ko-KR" dirty="0"/>
              <a:t>, </a:t>
            </a:r>
            <a:r>
              <a:rPr lang="ko-KR" altLang="en-US" dirty="0"/>
              <a:t>신경</a:t>
            </a:r>
            <a:r>
              <a:rPr lang="en-US" altLang="ko-KR" dirty="0"/>
              <a:t>, </a:t>
            </a:r>
            <a:r>
              <a:rPr lang="ko-KR" altLang="en-US" dirty="0"/>
              <a:t>간장 호흡기</a:t>
            </a:r>
            <a:r>
              <a:rPr lang="en-US" altLang="ko-KR" dirty="0"/>
              <a:t>, </a:t>
            </a:r>
            <a:r>
              <a:rPr lang="ko-KR" altLang="en-US" dirty="0"/>
              <a:t>순환기 계통 질환을 일으킨다</a:t>
            </a:r>
            <a:r>
              <a:rPr lang="en-US" altLang="ko-KR" dirty="0"/>
              <a:t>. 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altLang="ko-KR" sz="9600" b="1" u="sng" dirty="0"/>
              <a:t>3) </a:t>
            </a:r>
            <a:r>
              <a:rPr lang="ko-KR" altLang="en-US" sz="9600" b="1" u="sng" dirty="0"/>
              <a:t>납 </a:t>
            </a:r>
            <a:r>
              <a:rPr lang="en-US" altLang="ko-KR" sz="9600" b="1" u="sng" dirty="0"/>
              <a:t>(</a:t>
            </a:r>
            <a:r>
              <a:rPr lang="en-US" altLang="ko-KR" sz="9600" b="1" u="sng" dirty="0" err="1"/>
              <a:t>Pb</a:t>
            </a:r>
            <a:r>
              <a:rPr lang="en-US" altLang="ko-KR" sz="9600" b="1" u="sng" dirty="0"/>
              <a:t> ; </a:t>
            </a:r>
            <a:r>
              <a:rPr lang="en-US" altLang="ko-KR" sz="5600" b="1" u="sng" dirty="0"/>
              <a:t>Lead)</a:t>
            </a:r>
            <a:r>
              <a:rPr lang="ko-KR" altLang="en-US" sz="5600" dirty="0"/>
              <a:t> 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sz="7200" dirty="0" err="1" smtClean="0"/>
              <a:t>대기중에</a:t>
            </a:r>
            <a:r>
              <a:rPr lang="ko-KR" altLang="en-US" sz="7200" dirty="0" smtClean="0"/>
              <a:t> </a:t>
            </a:r>
            <a:r>
              <a:rPr lang="ko-KR" altLang="en-US" sz="7200" dirty="0"/>
              <a:t>납은 주로 직경 </a:t>
            </a:r>
            <a:r>
              <a:rPr lang="en-US" altLang="ko-KR" sz="7200" dirty="0"/>
              <a:t>0.1∼5㎛</a:t>
            </a:r>
            <a:r>
              <a:rPr lang="ko-KR" altLang="en-US" sz="7200" dirty="0"/>
              <a:t>크기의 입자형태로 존재하며 주로 </a:t>
            </a:r>
            <a:r>
              <a:rPr lang="ko-KR" altLang="en-US" sz="7200" dirty="0" smtClean="0"/>
              <a:t>호흡기관</a:t>
            </a:r>
            <a:endParaRPr lang="en-US" altLang="ko-KR" sz="7200" dirty="0" smtClean="0"/>
          </a:p>
          <a:p>
            <a:pPr>
              <a:buNone/>
            </a:pPr>
            <a:r>
              <a:rPr lang="ko-KR" altLang="en-US" sz="7200" dirty="0" smtClean="0"/>
              <a:t>을 </a:t>
            </a:r>
            <a:r>
              <a:rPr lang="ko-KR" altLang="en-US" sz="7200" dirty="0"/>
              <a:t>통하여 인체에 </a:t>
            </a:r>
            <a:r>
              <a:rPr lang="ko-KR" altLang="en-US" sz="7200" dirty="0" smtClean="0"/>
              <a:t>흡수된다</a:t>
            </a:r>
            <a:r>
              <a:rPr lang="en-US" altLang="ko-KR" sz="7200" dirty="0"/>
              <a:t>. </a:t>
            </a:r>
            <a:r>
              <a:rPr lang="ko-KR" altLang="en-US" sz="7200" dirty="0"/>
              <a:t>흔히 공단주변 및 대도시 교통이 심한 곳에서는 </a:t>
            </a:r>
            <a:r>
              <a:rPr lang="ko-KR" altLang="en-US" sz="7200" dirty="0" smtClean="0"/>
              <a:t>납</a:t>
            </a:r>
            <a:endParaRPr lang="en-US" altLang="ko-KR" sz="7200" dirty="0" smtClean="0"/>
          </a:p>
          <a:p>
            <a:pPr>
              <a:buNone/>
            </a:pPr>
            <a:r>
              <a:rPr lang="ko-KR" altLang="en-US" sz="7200" dirty="0" smtClean="0"/>
              <a:t>에 </a:t>
            </a:r>
            <a:r>
              <a:rPr lang="ko-KR" altLang="en-US" sz="7200" dirty="0"/>
              <a:t>의한 대기오염이 날로 </a:t>
            </a:r>
            <a:r>
              <a:rPr lang="ko-KR" altLang="en-US" sz="7200" dirty="0" smtClean="0"/>
              <a:t>심화되고 </a:t>
            </a:r>
            <a:r>
              <a:rPr lang="ko-KR" altLang="en-US" sz="7200" dirty="0"/>
              <a:t>있는데</a:t>
            </a:r>
            <a:r>
              <a:rPr lang="en-US" altLang="ko-KR" sz="7200" dirty="0"/>
              <a:t>, </a:t>
            </a:r>
            <a:r>
              <a:rPr lang="ko-KR" altLang="en-US" sz="7200" dirty="0"/>
              <a:t>그 원인은 휘발유에 </a:t>
            </a:r>
            <a:r>
              <a:rPr lang="en-US" altLang="ko-KR" sz="7200" dirty="0"/>
              <a:t>knocking</a:t>
            </a:r>
            <a:r>
              <a:rPr lang="ko-KR" altLang="en-US" sz="7200" dirty="0" smtClean="0"/>
              <a:t>방지</a:t>
            </a:r>
            <a:endParaRPr lang="en-US" altLang="ko-KR" sz="7200" dirty="0" smtClean="0"/>
          </a:p>
          <a:p>
            <a:pPr>
              <a:buNone/>
            </a:pPr>
            <a:r>
              <a:rPr lang="ko-KR" altLang="en-US" sz="7200" dirty="0" smtClean="0"/>
              <a:t>제로 </a:t>
            </a:r>
            <a:r>
              <a:rPr lang="ko-KR" altLang="en-US" sz="7200" dirty="0"/>
              <a:t>첨가된 </a:t>
            </a:r>
            <a:r>
              <a:rPr lang="en-US" altLang="ko-KR" sz="7200" dirty="0"/>
              <a:t>tetraethyl-lead</a:t>
            </a:r>
            <a:r>
              <a:rPr lang="ko-KR" altLang="en-US" sz="7200" dirty="0"/>
              <a:t>와 </a:t>
            </a:r>
            <a:r>
              <a:rPr lang="en-US" altLang="ko-KR" sz="7200" dirty="0" err="1"/>
              <a:t>tetramethyl</a:t>
            </a:r>
            <a:r>
              <a:rPr lang="en-US" altLang="ko-KR" sz="7200" dirty="0"/>
              <a:t>-lead</a:t>
            </a:r>
            <a:r>
              <a:rPr lang="ko-KR" altLang="en-US" sz="7200" dirty="0"/>
              <a:t>가 </a:t>
            </a:r>
            <a:r>
              <a:rPr lang="ko-KR" altLang="en-US" sz="7200" dirty="0" smtClean="0"/>
              <a:t>휘발유 </a:t>
            </a:r>
            <a:r>
              <a:rPr lang="ko-KR" altLang="en-US" sz="7200" dirty="0"/>
              <a:t>연소시 대기로 </a:t>
            </a:r>
            <a:r>
              <a:rPr lang="ko-KR" altLang="en-US" sz="7200" dirty="0" smtClean="0"/>
              <a:t>배출</a:t>
            </a:r>
            <a:endParaRPr lang="en-US" altLang="ko-KR" sz="7200" dirty="0"/>
          </a:p>
          <a:p>
            <a:pPr>
              <a:buNone/>
            </a:pPr>
            <a:r>
              <a:rPr lang="ko-KR" altLang="en-US" sz="7200" dirty="0" smtClean="0"/>
              <a:t>된 </a:t>
            </a:r>
            <a:r>
              <a:rPr lang="ko-KR" altLang="en-US" sz="7200" dirty="0"/>
              <a:t>것으로 직경이 </a:t>
            </a:r>
            <a:r>
              <a:rPr lang="en-US" altLang="ko-KR" sz="7200" dirty="0"/>
              <a:t>2㎛</a:t>
            </a:r>
            <a:r>
              <a:rPr lang="ko-KR" altLang="en-US" sz="7200" dirty="0"/>
              <a:t>이하가 </a:t>
            </a:r>
            <a:r>
              <a:rPr lang="en-US" altLang="ko-KR" sz="7200" dirty="0"/>
              <a:t>50∼80%</a:t>
            </a:r>
            <a:r>
              <a:rPr lang="ko-KR" altLang="en-US" sz="7200" dirty="0"/>
              <a:t>를 차지한다</a:t>
            </a:r>
            <a:r>
              <a:rPr lang="en-US" altLang="ko-KR" sz="7200" dirty="0"/>
              <a:t>. </a:t>
            </a:r>
          </a:p>
          <a:p>
            <a:pPr>
              <a:buNone/>
            </a:pPr>
            <a:r>
              <a:rPr lang="ko-KR" altLang="en-US" sz="7200" dirty="0" smtClean="0"/>
              <a:t>가</a:t>
            </a:r>
            <a:r>
              <a:rPr lang="en-US" altLang="ko-KR" sz="7200" dirty="0"/>
              <a:t>) </a:t>
            </a:r>
            <a:r>
              <a:rPr lang="ko-KR" altLang="en-US" sz="7200" dirty="0"/>
              <a:t>성상 </a:t>
            </a:r>
          </a:p>
          <a:p>
            <a:pPr>
              <a:buNone/>
            </a:pPr>
            <a:r>
              <a:rPr lang="en-US" altLang="ko-KR" sz="7200" dirty="0" smtClean="0"/>
              <a:t>   (</a:t>
            </a:r>
            <a:r>
              <a:rPr lang="en-US" altLang="ko-KR" sz="7200" dirty="0"/>
              <a:t>1) </a:t>
            </a:r>
            <a:r>
              <a:rPr lang="ko-KR" altLang="en-US" sz="7200" dirty="0" err="1"/>
              <a:t>무기연</a:t>
            </a:r>
            <a:r>
              <a:rPr lang="ko-KR" altLang="en-US" sz="7200" dirty="0"/>
              <a:t> </a:t>
            </a:r>
            <a:r>
              <a:rPr lang="en-US" altLang="ko-KR" sz="7200" dirty="0"/>
              <a:t>; </a:t>
            </a:r>
            <a:r>
              <a:rPr lang="ko-KR" altLang="en-US" sz="7200" dirty="0"/>
              <a:t>원자량 </a:t>
            </a:r>
            <a:r>
              <a:rPr lang="en-US" altLang="ko-KR" sz="7200" dirty="0"/>
              <a:t>207.19, </a:t>
            </a:r>
            <a:r>
              <a:rPr lang="ko-KR" altLang="en-US" sz="7200" dirty="0"/>
              <a:t>비중 </a:t>
            </a:r>
            <a:r>
              <a:rPr lang="en-US" altLang="ko-KR" sz="7200" dirty="0"/>
              <a:t>11.34(16℃), </a:t>
            </a:r>
            <a:r>
              <a:rPr lang="ko-KR" altLang="en-US" sz="7200" dirty="0"/>
              <a:t>융점 </a:t>
            </a:r>
            <a:r>
              <a:rPr lang="en-US" altLang="ko-KR" sz="7200" dirty="0"/>
              <a:t>327.4℃, </a:t>
            </a:r>
            <a:r>
              <a:rPr lang="ko-KR" altLang="en-US" sz="7200" dirty="0"/>
              <a:t>비등점 </a:t>
            </a:r>
            <a:r>
              <a:rPr lang="en-US" altLang="ko-KR" sz="7200" dirty="0"/>
              <a:t>1750℃</a:t>
            </a:r>
            <a:r>
              <a:rPr lang="ko-KR" altLang="en-US" sz="7200" dirty="0"/>
              <a:t>로 질산 및 뜨거운 진한 황산에 용해된다</a:t>
            </a:r>
            <a:r>
              <a:rPr lang="en-US" altLang="ko-KR" sz="7200" dirty="0"/>
              <a:t>. </a:t>
            </a:r>
            <a:br>
              <a:rPr lang="en-US" altLang="ko-KR" sz="7200" dirty="0"/>
            </a:br>
            <a:r>
              <a:rPr lang="en-US" altLang="ko-KR" sz="7200" dirty="0"/>
              <a:t>(2) 4 ethyl</a:t>
            </a:r>
            <a:r>
              <a:rPr lang="ko-KR" altLang="en-US" sz="7200" dirty="0"/>
              <a:t>연 </a:t>
            </a:r>
            <a:r>
              <a:rPr lang="en-US" altLang="ko-KR" sz="7200" dirty="0"/>
              <a:t>; </a:t>
            </a:r>
            <a:r>
              <a:rPr lang="ko-KR" altLang="en-US" sz="7200" dirty="0"/>
              <a:t>분자량 </a:t>
            </a:r>
            <a:r>
              <a:rPr lang="en-US" altLang="ko-KR" sz="7200" dirty="0"/>
              <a:t>323.44, </a:t>
            </a:r>
            <a:r>
              <a:rPr lang="ko-KR" altLang="en-US" sz="7200" dirty="0"/>
              <a:t>비중 </a:t>
            </a:r>
            <a:r>
              <a:rPr lang="en-US" altLang="ko-KR" sz="7200" dirty="0"/>
              <a:t>1.66(18℃), </a:t>
            </a:r>
            <a:r>
              <a:rPr lang="ko-KR" altLang="en-US" sz="7200" dirty="0"/>
              <a:t>융점 </a:t>
            </a:r>
            <a:r>
              <a:rPr lang="en-US" altLang="ko-KR" sz="7200" dirty="0"/>
              <a:t>-136℃, </a:t>
            </a:r>
            <a:r>
              <a:rPr lang="ko-KR" altLang="en-US" sz="7200" dirty="0"/>
              <a:t>비등점 </a:t>
            </a:r>
            <a:r>
              <a:rPr lang="en-US" altLang="ko-KR" sz="7200" dirty="0"/>
              <a:t>82℃(11mmHg), </a:t>
            </a:r>
            <a:r>
              <a:rPr lang="ko-KR" altLang="en-US" sz="7200" dirty="0"/>
              <a:t>무색의 油狀</a:t>
            </a:r>
            <a:r>
              <a:rPr lang="en-US" altLang="ko-KR" sz="7200" dirty="0"/>
              <a:t>, </a:t>
            </a:r>
            <a:r>
              <a:rPr lang="ko-KR" altLang="en-US" sz="7200" dirty="0"/>
              <a:t>물에는 불용이며</a:t>
            </a:r>
            <a:r>
              <a:rPr lang="en-US" altLang="ko-KR" sz="7200" dirty="0"/>
              <a:t>, </a:t>
            </a:r>
            <a:r>
              <a:rPr lang="ko-KR" altLang="en-US" sz="7200" dirty="0"/>
              <a:t>에탄올에는 微溶</a:t>
            </a:r>
            <a:r>
              <a:rPr lang="en-US" altLang="ko-KR" sz="7200" dirty="0"/>
              <a:t>, </a:t>
            </a:r>
            <a:r>
              <a:rPr lang="ko-KR" altLang="en-US" sz="7200" dirty="0"/>
              <a:t>에테르에는 용해됨 </a:t>
            </a:r>
            <a:br>
              <a:rPr lang="ko-KR" altLang="en-US" sz="7200" dirty="0"/>
            </a:br>
            <a:r>
              <a:rPr lang="en-US" altLang="ko-KR" sz="7200" dirty="0"/>
              <a:t>(3) 4 methyl</a:t>
            </a:r>
            <a:r>
              <a:rPr lang="ko-KR" altLang="en-US" sz="7200" dirty="0"/>
              <a:t>연 </a:t>
            </a:r>
            <a:r>
              <a:rPr lang="en-US" altLang="ko-KR" sz="7200" dirty="0"/>
              <a:t>; </a:t>
            </a:r>
            <a:r>
              <a:rPr lang="ko-KR" altLang="en-US" sz="7200" dirty="0"/>
              <a:t>분자량 </a:t>
            </a:r>
            <a:r>
              <a:rPr lang="en-US" altLang="ko-KR" sz="7200" dirty="0"/>
              <a:t>267.35, </a:t>
            </a:r>
            <a:r>
              <a:rPr lang="ko-KR" altLang="en-US" sz="7200" dirty="0"/>
              <a:t>비중 </a:t>
            </a:r>
            <a:r>
              <a:rPr lang="en-US" altLang="ko-KR" sz="7200" dirty="0"/>
              <a:t>1.995(20℃), </a:t>
            </a:r>
            <a:r>
              <a:rPr lang="ko-KR" altLang="en-US" sz="7200" dirty="0"/>
              <a:t>융점</a:t>
            </a:r>
            <a:r>
              <a:rPr lang="en-US" altLang="ko-KR" sz="7200" dirty="0"/>
              <a:t>(-27.5℃), </a:t>
            </a:r>
            <a:r>
              <a:rPr lang="ko-KR" altLang="en-US" sz="7200" dirty="0"/>
              <a:t>비등점 </a:t>
            </a:r>
            <a:r>
              <a:rPr lang="en-US" altLang="ko-KR" sz="7200" dirty="0"/>
              <a:t>110℃</a:t>
            </a:r>
            <a:r>
              <a:rPr lang="ko-KR" altLang="en-US" sz="7200" dirty="0"/>
              <a:t>인 무색의 액체</a:t>
            </a:r>
            <a:r>
              <a:rPr lang="en-US" altLang="ko-KR" sz="7200" dirty="0"/>
              <a:t>, </a:t>
            </a:r>
            <a:r>
              <a:rPr lang="ko-KR" altLang="en-US" sz="7200" dirty="0"/>
              <a:t>물에는 용해되지 않고 에탄올</a:t>
            </a:r>
            <a:r>
              <a:rPr lang="en-US" altLang="ko-KR" sz="7200" dirty="0"/>
              <a:t>, </a:t>
            </a:r>
            <a:r>
              <a:rPr lang="ko-KR" altLang="en-US" sz="7200" dirty="0"/>
              <a:t>에테르에는 용해됨 </a:t>
            </a:r>
          </a:p>
          <a:p>
            <a:pPr>
              <a:buNone/>
            </a:pPr>
            <a:r>
              <a:rPr lang="ko-KR" altLang="en-US" sz="7200" dirty="0" smtClean="0"/>
              <a:t>나</a:t>
            </a:r>
            <a:r>
              <a:rPr lang="en-US" altLang="ko-KR" sz="7200" dirty="0"/>
              <a:t>) </a:t>
            </a:r>
            <a:r>
              <a:rPr lang="ko-KR" altLang="en-US" sz="7200" dirty="0"/>
              <a:t>용도 및 </a:t>
            </a:r>
            <a:r>
              <a:rPr lang="ko-KR" altLang="en-US" sz="7200" dirty="0" err="1"/>
              <a:t>배출원</a:t>
            </a:r>
            <a:r>
              <a:rPr lang="ko-KR" altLang="en-US" sz="7200" dirty="0"/>
              <a:t> </a:t>
            </a:r>
            <a:br>
              <a:rPr lang="ko-KR" altLang="en-US" sz="7200" dirty="0"/>
            </a:br>
            <a:r>
              <a:rPr lang="ko-KR" altLang="en-US" sz="7200" dirty="0"/>
              <a:t>연의 정련</a:t>
            </a:r>
            <a:r>
              <a:rPr lang="en-US" altLang="ko-KR" sz="7200" dirty="0"/>
              <a:t>, </a:t>
            </a:r>
            <a:r>
              <a:rPr lang="ko-KR" altLang="en-US" sz="7200" dirty="0"/>
              <a:t>건전지 및 축전지 제조</a:t>
            </a:r>
            <a:r>
              <a:rPr lang="en-US" altLang="ko-KR" sz="7200" dirty="0"/>
              <a:t>, </a:t>
            </a:r>
            <a:r>
              <a:rPr lang="ko-KR" altLang="en-US" sz="7200" dirty="0"/>
              <a:t>인쇄공업</a:t>
            </a:r>
            <a:r>
              <a:rPr lang="en-US" altLang="ko-KR" sz="7200" dirty="0"/>
              <a:t>, </a:t>
            </a:r>
            <a:r>
              <a:rPr lang="ko-KR" altLang="en-US" sz="7200" dirty="0"/>
              <a:t>크레용 및 페인트 안료</a:t>
            </a:r>
            <a:r>
              <a:rPr lang="en-US" altLang="ko-KR" sz="7200" dirty="0"/>
              <a:t>, </a:t>
            </a:r>
            <a:r>
              <a:rPr lang="ko-KR" altLang="en-US" sz="7200" dirty="0"/>
              <a:t>농약</a:t>
            </a:r>
            <a:r>
              <a:rPr lang="en-US" altLang="ko-KR" sz="7200" dirty="0"/>
              <a:t>, </a:t>
            </a:r>
            <a:r>
              <a:rPr lang="ko-KR" altLang="en-US" sz="7200" dirty="0"/>
              <a:t>자동차 배기가스</a:t>
            </a:r>
          </a:p>
          <a:p>
            <a:pPr>
              <a:buNone/>
            </a:pPr>
            <a:r>
              <a:rPr lang="ko-KR" altLang="en-US" sz="7200" dirty="0"/>
              <a:t>다</a:t>
            </a:r>
            <a:r>
              <a:rPr lang="en-US" altLang="ko-KR" sz="7200" dirty="0"/>
              <a:t>) </a:t>
            </a:r>
            <a:r>
              <a:rPr lang="ko-KR" altLang="en-US" sz="7200" dirty="0"/>
              <a:t>인체에 미치는 영향 </a:t>
            </a:r>
            <a:br>
              <a:rPr lang="ko-KR" altLang="en-US" sz="7200" dirty="0"/>
            </a:br>
            <a:r>
              <a:rPr lang="ko-KR" altLang="en-US" sz="7200" dirty="0"/>
              <a:t>소화기</a:t>
            </a:r>
            <a:r>
              <a:rPr lang="en-US" altLang="ko-KR" sz="7200" dirty="0"/>
              <a:t>, </a:t>
            </a:r>
            <a:r>
              <a:rPr lang="ko-KR" altLang="en-US" sz="7200" dirty="0"/>
              <a:t>호흡기</a:t>
            </a:r>
            <a:r>
              <a:rPr lang="en-US" altLang="ko-KR" sz="7200" dirty="0"/>
              <a:t>, </a:t>
            </a:r>
            <a:r>
              <a:rPr lang="ko-KR" altLang="en-US" sz="7200" dirty="0"/>
              <a:t>음식물</a:t>
            </a:r>
            <a:r>
              <a:rPr lang="en-US" altLang="ko-KR" sz="7200" dirty="0"/>
              <a:t>, </a:t>
            </a:r>
            <a:r>
              <a:rPr lang="ko-KR" altLang="en-US" sz="7200" dirty="0"/>
              <a:t>피부로 흡수되어 체내에 축적된다</a:t>
            </a:r>
            <a:r>
              <a:rPr lang="en-US" altLang="ko-KR" sz="7200" dirty="0"/>
              <a:t>. </a:t>
            </a:r>
            <a:r>
              <a:rPr lang="ko-KR" altLang="en-US" sz="7200" dirty="0"/>
              <a:t>반드시 빈혈을 수반하고 조혈기관 및 소화기</a:t>
            </a:r>
            <a:r>
              <a:rPr lang="en-US" altLang="ko-KR" sz="7200" dirty="0"/>
              <a:t>, </a:t>
            </a:r>
            <a:r>
              <a:rPr lang="ko-KR" altLang="en-US" sz="7200" dirty="0"/>
              <a:t>중추신경계 장애를 일으킨다</a:t>
            </a:r>
            <a:r>
              <a:rPr lang="en-US" altLang="ko-KR" sz="7200" dirty="0"/>
              <a:t>. </a:t>
            </a:r>
            <a:br>
              <a:rPr lang="en-US" altLang="ko-KR" sz="7200" dirty="0"/>
            </a:br>
            <a:r>
              <a:rPr lang="en-US" altLang="ko-KR" sz="7200" dirty="0"/>
              <a:t>0.3ppm </a:t>
            </a:r>
            <a:r>
              <a:rPr lang="ko-KR" altLang="en-US" sz="7200" dirty="0"/>
              <a:t>이상이면 만성중독</a:t>
            </a:r>
            <a:r>
              <a:rPr lang="en-US" altLang="ko-KR" sz="7200" dirty="0"/>
              <a:t>, 0.7ppm </a:t>
            </a:r>
            <a:r>
              <a:rPr lang="ko-KR" altLang="en-US" sz="7200" dirty="0"/>
              <a:t>이상이면 급성중독증상이 나타난다</a:t>
            </a:r>
            <a:r>
              <a:rPr lang="en-US" altLang="ko-KR" sz="7200" dirty="0"/>
              <a:t>. </a:t>
            </a:r>
            <a:br>
              <a:rPr lang="en-US" altLang="ko-KR" sz="7200" dirty="0"/>
            </a:br>
            <a:r>
              <a:rPr lang="ko-KR" altLang="en-US" sz="7200" dirty="0" err="1"/>
              <a:t>뇌손상</a:t>
            </a:r>
            <a:r>
              <a:rPr lang="en-US" altLang="ko-KR" sz="7200" dirty="0"/>
              <a:t>, </a:t>
            </a:r>
            <a:r>
              <a:rPr lang="ko-KR" altLang="en-US" sz="7200" dirty="0"/>
              <a:t>손이 늘어지는 것이 특징이고 행동장애를 보인다</a:t>
            </a:r>
            <a:r>
              <a:rPr lang="en-US" altLang="ko-KR" sz="64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altLang="ko-KR" sz="3600" b="1" u="sng" dirty="0"/>
              <a:t>4</a:t>
            </a:r>
            <a:r>
              <a:rPr lang="en-US" altLang="ko-KR" sz="5100" b="1" u="sng" dirty="0"/>
              <a:t>) </a:t>
            </a:r>
            <a:r>
              <a:rPr lang="ko-KR" altLang="en-US" sz="5100" b="1" u="sng" dirty="0"/>
              <a:t>크롬 </a:t>
            </a:r>
            <a:r>
              <a:rPr lang="en-US" altLang="ko-KR" sz="5100" b="1" u="sng" dirty="0"/>
              <a:t>(Cr ; Chromium</a:t>
            </a:r>
            <a:r>
              <a:rPr lang="en-US" altLang="ko-KR" sz="3600" b="1" u="sng" dirty="0"/>
              <a:t>)</a:t>
            </a:r>
            <a:r>
              <a:rPr lang="ko-KR" altLang="en-US" sz="3600" dirty="0"/>
              <a:t> 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sz="4200" dirty="0" smtClean="0"/>
              <a:t>모든 </a:t>
            </a:r>
            <a:r>
              <a:rPr lang="ko-KR" altLang="en-US" sz="4200" dirty="0"/>
              <a:t>크롬화합물은 유독성이고 </a:t>
            </a:r>
            <a:r>
              <a:rPr lang="ko-KR" altLang="en-US" sz="4200" dirty="0" err="1"/>
              <a:t>오랜기간</a:t>
            </a:r>
            <a:r>
              <a:rPr lang="ko-KR" altLang="en-US" sz="4200" dirty="0"/>
              <a:t> 노출되면 </a:t>
            </a:r>
            <a:r>
              <a:rPr lang="en-US" altLang="ko-KR" sz="4200" dirty="0"/>
              <a:t>3</a:t>
            </a:r>
            <a:r>
              <a:rPr lang="ko-KR" altLang="en-US" sz="4200" dirty="0" err="1"/>
              <a:t>가크롬과</a:t>
            </a:r>
            <a:r>
              <a:rPr lang="ko-KR" altLang="en-US" sz="4200" dirty="0"/>
              <a:t> </a:t>
            </a:r>
            <a:r>
              <a:rPr lang="en-US" altLang="ko-KR" sz="4200" dirty="0"/>
              <a:t>6</a:t>
            </a:r>
            <a:r>
              <a:rPr lang="ko-KR" altLang="en-US" sz="4200" dirty="0" err="1" smtClean="0"/>
              <a:t>가크롬</a:t>
            </a:r>
            <a:endParaRPr lang="en-US" altLang="ko-KR" sz="4200" dirty="0"/>
          </a:p>
          <a:p>
            <a:pPr>
              <a:buNone/>
            </a:pPr>
            <a:r>
              <a:rPr lang="ko-KR" altLang="en-US" sz="4200" dirty="0" smtClean="0"/>
              <a:t>은 </a:t>
            </a:r>
            <a:r>
              <a:rPr lang="ko-KR" altLang="en-US" sz="4200" dirty="0"/>
              <a:t>거의 같은 정도의 유독성을 보이며 일반적으로 </a:t>
            </a:r>
            <a:r>
              <a:rPr lang="en-US" altLang="ko-KR" sz="4200" dirty="0"/>
              <a:t>3</a:t>
            </a:r>
            <a:r>
              <a:rPr lang="ko-KR" altLang="en-US" sz="4200" dirty="0" err="1"/>
              <a:t>가크롬보다</a:t>
            </a:r>
            <a:r>
              <a:rPr lang="ko-KR" altLang="en-US" sz="4200" dirty="0"/>
              <a:t> </a:t>
            </a:r>
            <a:r>
              <a:rPr lang="en-US" altLang="ko-KR" sz="4200" dirty="0"/>
              <a:t>6</a:t>
            </a:r>
            <a:r>
              <a:rPr lang="ko-KR" altLang="en-US" sz="4200" dirty="0" err="1" smtClean="0"/>
              <a:t>가크</a:t>
            </a:r>
            <a:endParaRPr lang="en-US" altLang="ko-KR" sz="4200" dirty="0" smtClean="0"/>
          </a:p>
          <a:p>
            <a:pPr>
              <a:buNone/>
            </a:pPr>
            <a:r>
              <a:rPr lang="ko-KR" altLang="en-US" sz="4200" dirty="0" smtClean="0"/>
              <a:t>롬이 </a:t>
            </a:r>
            <a:r>
              <a:rPr lang="ko-KR" altLang="en-US" sz="4200" dirty="0"/>
              <a:t>더욱 유해하다</a:t>
            </a:r>
            <a:r>
              <a:rPr lang="en-US" altLang="ko-KR" sz="4200" dirty="0"/>
              <a:t>. </a:t>
            </a:r>
            <a:r>
              <a:rPr lang="ko-KR" altLang="en-US" sz="4200" dirty="0" err="1"/>
              <a:t>대기중에</a:t>
            </a:r>
            <a:r>
              <a:rPr lang="ko-KR" altLang="en-US" sz="4200" dirty="0"/>
              <a:t> 부유하는 크롬은 공장에서 작업하는 </a:t>
            </a:r>
            <a:r>
              <a:rPr lang="ko-KR" altLang="en-US" sz="4200" dirty="0" smtClean="0"/>
              <a:t>근</a:t>
            </a:r>
            <a:endParaRPr lang="en-US" altLang="ko-KR" sz="4200" dirty="0" smtClean="0"/>
          </a:p>
          <a:p>
            <a:pPr>
              <a:buNone/>
            </a:pPr>
            <a:r>
              <a:rPr lang="ko-KR" altLang="en-US" sz="4200" dirty="0" err="1" smtClean="0"/>
              <a:t>로자의</a:t>
            </a:r>
            <a:r>
              <a:rPr lang="ko-KR" altLang="en-US" sz="4200" dirty="0" smtClean="0"/>
              <a:t> </a:t>
            </a:r>
            <a:r>
              <a:rPr lang="ko-KR" altLang="en-US" sz="4200" dirty="0"/>
              <a:t>인후조직에 심한 영향을 준다</a:t>
            </a:r>
            <a:r>
              <a:rPr lang="en-US" altLang="ko-KR" sz="4200" dirty="0"/>
              <a:t>. </a:t>
            </a:r>
          </a:p>
          <a:p>
            <a:pPr>
              <a:buNone/>
            </a:pPr>
            <a:r>
              <a:rPr lang="ko-KR" altLang="en-US" sz="4200" dirty="0"/>
              <a:t>가</a:t>
            </a:r>
            <a:r>
              <a:rPr lang="en-US" altLang="ko-KR" sz="4200" dirty="0"/>
              <a:t>) </a:t>
            </a:r>
            <a:r>
              <a:rPr lang="ko-KR" altLang="en-US" sz="4200" dirty="0"/>
              <a:t>성상 </a:t>
            </a:r>
            <a:br>
              <a:rPr lang="ko-KR" altLang="en-US" sz="4200" dirty="0"/>
            </a:br>
            <a:r>
              <a:rPr lang="ko-KR" altLang="en-US" sz="4200" dirty="0"/>
              <a:t>원자량 </a:t>
            </a:r>
            <a:r>
              <a:rPr lang="en-US" altLang="ko-KR" sz="4200" dirty="0"/>
              <a:t>52..01, </a:t>
            </a:r>
            <a:r>
              <a:rPr lang="ko-KR" altLang="en-US" sz="4200" dirty="0"/>
              <a:t>비중 </a:t>
            </a:r>
            <a:r>
              <a:rPr lang="en-US" altLang="ko-KR" sz="4200" dirty="0"/>
              <a:t>7.19, </a:t>
            </a:r>
            <a:r>
              <a:rPr lang="ko-KR" altLang="en-US" sz="4200" dirty="0"/>
              <a:t>융점 </a:t>
            </a:r>
            <a:r>
              <a:rPr lang="en-US" altLang="ko-KR" sz="4200" dirty="0"/>
              <a:t>1905℃, </a:t>
            </a:r>
            <a:r>
              <a:rPr lang="ko-KR" altLang="en-US" sz="4200" dirty="0"/>
              <a:t>비등점 </a:t>
            </a:r>
            <a:r>
              <a:rPr lang="en-US" altLang="ko-KR" sz="4200" dirty="0"/>
              <a:t>2200℃, </a:t>
            </a:r>
            <a:r>
              <a:rPr lang="ko-KR" altLang="en-US" sz="4200" dirty="0"/>
              <a:t>회색의 결정체</a:t>
            </a:r>
            <a:r>
              <a:rPr lang="en-US" altLang="ko-KR" sz="4200" dirty="0"/>
              <a:t>, </a:t>
            </a:r>
            <a:r>
              <a:rPr lang="ko-KR" altLang="en-US" sz="4200" dirty="0"/>
              <a:t>염산 및 황산에 용해되나 진한 질산이나 왕수에는 불용해 </a:t>
            </a:r>
          </a:p>
          <a:p>
            <a:pPr>
              <a:buNone/>
            </a:pPr>
            <a:r>
              <a:rPr lang="ko-KR" altLang="en-US" sz="4200" dirty="0"/>
              <a:t>나</a:t>
            </a:r>
            <a:r>
              <a:rPr lang="en-US" altLang="ko-KR" sz="4200" dirty="0"/>
              <a:t>) </a:t>
            </a:r>
            <a:r>
              <a:rPr lang="ko-KR" altLang="en-US" sz="4200" dirty="0"/>
              <a:t>용도 및 </a:t>
            </a:r>
            <a:r>
              <a:rPr lang="ko-KR" altLang="en-US" sz="4200" dirty="0" err="1"/>
              <a:t>배출원</a:t>
            </a:r>
            <a:r>
              <a:rPr lang="ko-KR" altLang="en-US" sz="4200" dirty="0"/>
              <a:t> </a:t>
            </a:r>
            <a:br>
              <a:rPr lang="ko-KR" altLang="en-US" sz="4200" dirty="0"/>
            </a:br>
            <a:r>
              <a:rPr lang="ko-KR" altLang="en-US" sz="4200" dirty="0" err="1"/>
              <a:t>니롬광산</a:t>
            </a:r>
            <a:r>
              <a:rPr lang="en-US" altLang="ko-KR" sz="4200" dirty="0"/>
              <a:t>, </a:t>
            </a:r>
            <a:r>
              <a:rPr lang="ko-KR" altLang="en-US" sz="4200" dirty="0" err="1"/>
              <a:t>크롬산염</a:t>
            </a:r>
            <a:r>
              <a:rPr lang="ko-KR" altLang="en-US" sz="4200" dirty="0"/>
              <a:t> 제조공정</a:t>
            </a:r>
            <a:r>
              <a:rPr lang="en-US" altLang="ko-KR" sz="4200" dirty="0"/>
              <a:t>, </a:t>
            </a:r>
            <a:r>
              <a:rPr lang="ko-KR" altLang="en-US" sz="4200" dirty="0"/>
              <a:t>도금 및 합금</a:t>
            </a:r>
            <a:r>
              <a:rPr lang="en-US" altLang="ko-KR" sz="4200" dirty="0"/>
              <a:t>, </a:t>
            </a:r>
            <a:r>
              <a:rPr lang="ko-KR" altLang="en-US" sz="4200" dirty="0"/>
              <a:t>시멘트 제조</a:t>
            </a:r>
            <a:r>
              <a:rPr lang="en-US" altLang="ko-KR" sz="4200" dirty="0"/>
              <a:t>, </a:t>
            </a:r>
            <a:r>
              <a:rPr lang="ko-KR" altLang="en-US" sz="4200" dirty="0"/>
              <a:t>잉크</a:t>
            </a:r>
            <a:r>
              <a:rPr lang="en-US" altLang="ko-KR" sz="4200" dirty="0"/>
              <a:t>, </a:t>
            </a:r>
            <a:r>
              <a:rPr lang="ko-KR" altLang="en-US" sz="4200" dirty="0"/>
              <a:t>페인트 및 플라스틱 안료 </a:t>
            </a:r>
          </a:p>
          <a:p>
            <a:pPr>
              <a:buNone/>
            </a:pPr>
            <a:r>
              <a:rPr lang="ko-KR" altLang="en-US" sz="4200" dirty="0"/>
              <a:t>다</a:t>
            </a:r>
            <a:r>
              <a:rPr lang="en-US" altLang="ko-KR" sz="4200" dirty="0"/>
              <a:t>) </a:t>
            </a:r>
            <a:r>
              <a:rPr lang="ko-KR" altLang="en-US" sz="4200" dirty="0"/>
              <a:t>인체에 미치는 영향 </a:t>
            </a:r>
            <a:br>
              <a:rPr lang="ko-KR" altLang="en-US" sz="4200" dirty="0"/>
            </a:br>
            <a:r>
              <a:rPr lang="ko-KR" altLang="en-US" sz="4200" dirty="0"/>
              <a:t>인체에 유해한 것은 </a:t>
            </a:r>
            <a:r>
              <a:rPr lang="en-US" altLang="ko-KR" sz="4200" dirty="0"/>
              <a:t>6</a:t>
            </a:r>
            <a:r>
              <a:rPr lang="ko-KR" altLang="en-US" sz="4200" dirty="0"/>
              <a:t>가 크롬을 포함하고 있는 크롬산이나 </a:t>
            </a:r>
            <a:r>
              <a:rPr lang="ko-KR" altLang="en-US" sz="4200" dirty="0" err="1"/>
              <a:t>중크롬산이다</a:t>
            </a:r>
            <a:r>
              <a:rPr lang="en-US" altLang="ko-KR" sz="4200" dirty="0"/>
              <a:t>. </a:t>
            </a:r>
            <a:br>
              <a:rPr lang="en-US" altLang="ko-KR" sz="4200" dirty="0"/>
            </a:br>
            <a:r>
              <a:rPr lang="ko-KR" altLang="en-US" sz="4200" dirty="0"/>
              <a:t>호흡기</a:t>
            </a:r>
            <a:r>
              <a:rPr lang="en-US" altLang="ko-KR" sz="4200" dirty="0"/>
              <a:t>, </a:t>
            </a:r>
            <a:r>
              <a:rPr lang="ko-KR" altLang="en-US" sz="4200" dirty="0"/>
              <a:t>피부를 통해 유입되어 간장</a:t>
            </a:r>
            <a:r>
              <a:rPr lang="en-US" altLang="ko-KR" sz="4200" dirty="0"/>
              <a:t>, </a:t>
            </a:r>
            <a:r>
              <a:rPr lang="ko-KR" altLang="en-US" sz="4200" dirty="0"/>
              <a:t>신장</a:t>
            </a:r>
            <a:r>
              <a:rPr lang="en-US" altLang="ko-KR" sz="4200" dirty="0"/>
              <a:t>, </a:t>
            </a:r>
            <a:r>
              <a:rPr lang="ko-KR" altLang="en-US" sz="4200" dirty="0"/>
              <a:t>골수에 축적되며</a:t>
            </a:r>
            <a:r>
              <a:rPr lang="en-US" altLang="ko-KR" sz="4200" dirty="0"/>
              <a:t>, </a:t>
            </a:r>
            <a:r>
              <a:rPr lang="ko-KR" altLang="en-US" sz="4200" dirty="0"/>
              <a:t>신장</a:t>
            </a:r>
            <a:r>
              <a:rPr lang="en-US" altLang="ko-KR" sz="4200" dirty="0"/>
              <a:t>, </a:t>
            </a:r>
            <a:r>
              <a:rPr lang="ko-KR" altLang="en-US" sz="4200" dirty="0"/>
              <a:t>대변을 통해 배출된다</a:t>
            </a:r>
            <a:r>
              <a:rPr lang="en-US" altLang="ko-KR" sz="4200" dirty="0"/>
              <a:t>. </a:t>
            </a:r>
            <a:br>
              <a:rPr lang="en-US" altLang="ko-KR" sz="4200" dirty="0"/>
            </a:br>
            <a:r>
              <a:rPr lang="ko-KR" altLang="en-US" sz="4200" dirty="0"/>
              <a:t>장시간 </a:t>
            </a:r>
            <a:r>
              <a:rPr lang="ko-KR" altLang="en-US" sz="4200" dirty="0" err="1"/>
              <a:t>흡입시</a:t>
            </a:r>
            <a:r>
              <a:rPr lang="ko-KR" altLang="en-US" sz="4200" dirty="0"/>
              <a:t> </a:t>
            </a:r>
            <a:r>
              <a:rPr lang="ko-KR" altLang="en-US" sz="4200" dirty="0" err="1"/>
              <a:t>비중격</a:t>
            </a:r>
            <a:r>
              <a:rPr lang="ko-KR" altLang="en-US" sz="4200" dirty="0"/>
              <a:t> </a:t>
            </a:r>
            <a:r>
              <a:rPr lang="ko-KR" altLang="en-US" sz="4200" dirty="0" err="1"/>
              <a:t>연골부에</a:t>
            </a:r>
            <a:r>
              <a:rPr lang="ko-KR" altLang="en-US" sz="4200" dirty="0"/>
              <a:t> 원형의 천공이 생기는 것이 특이점이고 발암물질 중 하나이다</a:t>
            </a:r>
            <a:r>
              <a:rPr lang="en-US" altLang="ko-KR" sz="4200" dirty="0"/>
              <a:t>. </a:t>
            </a:r>
            <a:br>
              <a:rPr lang="en-US" altLang="ko-KR" sz="4200" dirty="0"/>
            </a:br>
            <a:r>
              <a:rPr lang="ko-KR" altLang="en-US" sz="4200" dirty="0"/>
              <a:t>만성피해로는 </a:t>
            </a:r>
            <a:r>
              <a:rPr lang="ko-KR" altLang="en-US" sz="4200" dirty="0" err="1"/>
              <a:t>만성카타르성</a:t>
            </a:r>
            <a:r>
              <a:rPr lang="ko-KR" altLang="en-US" sz="4200" dirty="0"/>
              <a:t> 비염</a:t>
            </a:r>
            <a:r>
              <a:rPr lang="en-US" altLang="ko-KR" sz="4200" dirty="0"/>
              <a:t>, </a:t>
            </a:r>
            <a:r>
              <a:rPr lang="ko-KR" altLang="en-US" sz="4200" dirty="0"/>
              <a:t>폐기종</a:t>
            </a:r>
            <a:r>
              <a:rPr lang="en-US" altLang="ko-KR" sz="4200" dirty="0"/>
              <a:t>, </a:t>
            </a:r>
            <a:r>
              <a:rPr lang="ko-KR" altLang="en-US" sz="4200" dirty="0" err="1"/>
              <a:t>폐부종</a:t>
            </a:r>
            <a:r>
              <a:rPr lang="en-US" altLang="ko-KR" sz="4200" dirty="0"/>
              <a:t>, </a:t>
            </a:r>
            <a:r>
              <a:rPr lang="ko-KR" altLang="en-US" sz="4200" dirty="0" err="1"/>
              <a:t>만성기관지암이</a:t>
            </a:r>
            <a:r>
              <a:rPr lang="ko-KR" altLang="en-US" sz="4200" dirty="0"/>
              <a:t> 있고</a:t>
            </a:r>
            <a:r>
              <a:rPr lang="en-US" altLang="ko-KR" sz="4200" dirty="0"/>
              <a:t>, </a:t>
            </a:r>
            <a:r>
              <a:rPr lang="ko-KR" altLang="en-US" sz="4200" dirty="0"/>
              <a:t>급성피해는 </a:t>
            </a:r>
            <a:r>
              <a:rPr lang="ko-KR" altLang="en-US" sz="4200" dirty="0" err="1"/>
              <a:t>폐충혈</a:t>
            </a:r>
            <a:r>
              <a:rPr lang="en-US" altLang="ko-KR" sz="4200" dirty="0"/>
              <a:t>, </a:t>
            </a:r>
            <a:r>
              <a:rPr lang="ko-KR" altLang="en-US" sz="4200" dirty="0"/>
              <a:t>기관지염</a:t>
            </a:r>
            <a:r>
              <a:rPr lang="en-US" altLang="ko-KR" sz="4200" dirty="0"/>
              <a:t>, </a:t>
            </a:r>
            <a:r>
              <a:rPr lang="ko-KR" altLang="en-US" sz="4200" dirty="0"/>
              <a:t>폐암 등이 있다</a:t>
            </a:r>
            <a:r>
              <a:rPr lang="en-US" altLang="ko-KR" sz="4200" dirty="0"/>
              <a:t>.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altLang="ko-KR" sz="3400" b="1" u="sng" dirty="0"/>
              <a:t>5) </a:t>
            </a:r>
            <a:r>
              <a:rPr lang="ko-KR" altLang="en-US" sz="3400" b="1" u="sng" dirty="0"/>
              <a:t>구리 </a:t>
            </a:r>
            <a:r>
              <a:rPr lang="en-US" altLang="ko-KR" sz="3400" b="1" u="sng" dirty="0"/>
              <a:t>(Cu ; Copper)</a:t>
            </a:r>
            <a:r>
              <a:rPr lang="ko-KR" altLang="en-US" sz="3400" dirty="0"/>
              <a:t> 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증기상태의 </a:t>
            </a:r>
            <a:r>
              <a:rPr lang="ko-KR" altLang="en-US" dirty="0"/>
              <a:t>구리화합물은 호흡기 질환을 유발하고 눈 및 피부에 </a:t>
            </a:r>
            <a:endParaRPr lang="en-US" altLang="ko-KR" dirty="0"/>
          </a:p>
          <a:p>
            <a:pPr>
              <a:buNone/>
            </a:pPr>
            <a:r>
              <a:rPr lang="ko-KR" altLang="en-US" dirty="0" smtClean="0"/>
              <a:t>심한 </a:t>
            </a:r>
            <a:r>
              <a:rPr lang="ko-KR" altLang="en-US" dirty="0"/>
              <a:t>자극을 준다</a:t>
            </a:r>
            <a:r>
              <a:rPr lang="en-US" altLang="ko-KR" dirty="0"/>
              <a:t>. </a:t>
            </a:r>
            <a:r>
              <a:rPr lang="ko-KR" altLang="en-US" dirty="0"/>
              <a:t>미국 </a:t>
            </a:r>
            <a:r>
              <a:rPr lang="ko-KR" altLang="en-US" dirty="0" err="1"/>
              <a:t>비도심</a:t>
            </a:r>
            <a:r>
              <a:rPr lang="ko-KR" altLang="en-US" dirty="0"/>
              <a:t> 지역에는 </a:t>
            </a:r>
            <a:r>
              <a:rPr lang="ko-KR" altLang="en-US" dirty="0" err="1"/>
              <a:t>대기중에</a:t>
            </a:r>
            <a:r>
              <a:rPr lang="ko-KR" altLang="en-US" dirty="0"/>
              <a:t> 존재하는 </a:t>
            </a:r>
            <a:r>
              <a:rPr lang="ko-KR" altLang="en-US" dirty="0" smtClean="0"/>
              <a:t>구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리화합물의</a:t>
            </a:r>
            <a:r>
              <a:rPr lang="ko-KR" altLang="en-US" dirty="0" smtClean="0"/>
              <a:t> </a:t>
            </a:r>
            <a:r>
              <a:rPr lang="ko-KR" altLang="en-US" dirty="0"/>
              <a:t>농도가 약 </a:t>
            </a:r>
            <a:r>
              <a:rPr lang="en-US" altLang="ko-KR" dirty="0"/>
              <a:t>0.01∼0.41㎍/㎥</a:t>
            </a:r>
            <a:r>
              <a:rPr lang="ko-KR" altLang="en-US" dirty="0"/>
              <a:t>정도이며</a:t>
            </a:r>
            <a:r>
              <a:rPr lang="en-US" altLang="ko-KR" dirty="0"/>
              <a:t>, </a:t>
            </a:r>
            <a:r>
              <a:rPr lang="ko-KR" altLang="en-US" dirty="0"/>
              <a:t>특히 채취된 </a:t>
            </a:r>
            <a:r>
              <a:rPr lang="ko-KR" altLang="en-US" dirty="0" smtClean="0"/>
              <a:t>부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유분진등에는</a:t>
            </a:r>
            <a:r>
              <a:rPr lang="ko-KR" altLang="en-US" dirty="0" smtClean="0"/>
              <a:t> </a:t>
            </a:r>
            <a:r>
              <a:rPr lang="ko-KR" altLang="en-US" dirty="0"/>
              <a:t>부유하는 카드뮴 및 망간은 때때로 구리의 </a:t>
            </a:r>
            <a:r>
              <a:rPr lang="ko-KR" altLang="en-US" dirty="0" smtClean="0"/>
              <a:t>유독성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에 </a:t>
            </a:r>
            <a:r>
              <a:rPr lang="ko-KR" altLang="en-US" dirty="0"/>
              <a:t>상당한 영향을 준다고 한다</a:t>
            </a:r>
            <a:r>
              <a:rPr lang="en-US" altLang="ko-KR" dirty="0"/>
              <a:t>. </a:t>
            </a:r>
          </a:p>
          <a:p>
            <a:pPr>
              <a:buNone/>
            </a:pPr>
            <a:r>
              <a:rPr lang="ko-KR" altLang="en-US" dirty="0"/>
              <a:t>가</a:t>
            </a:r>
            <a:r>
              <a:rPr lang="en-US" altLang="ko-KR" dirty="0"/>
              <a:t>) </a:t>
            </a:r>
            <a:r>
              <a:rPr lang="ko-KR" altLang="en-US" dirty="0"/>
              <a:t>성상 </a:t>
            </a:r>
            <a:br>
              <a:rPr lang="ko-KR" altLang="en-US" dirty="0"/>
            </a:br>
            <a:r>
              <a:rPr lang="ko-KR" altLang="en-US" dirty="0"/>
              <a:t>원자량은 </a:t>
            </a:r>
            <a:r>
              <a:rPr lang="en-US" altLang="ko-KR" dirty="0"/>
              <a:t>63.5, </a:t>
            </a:r>
            <a:r>
              <a:rPr lang="ko-KR" altLang="en-US" dirty="0"/>
              <a:t>비중 </a:t>
            </a:r>
            <a:r>
              <a:rPr lang="en-US" altLang="ko-KR" dirty="0"/>
              <a:t>8.92, </a:t>
            </a:r>
            <a:r>
              <a:rPr lang="ko-KR" altLang="en-US" dirty="0"/>
              <a:t>열</a:t>
            </a:r>
            <a:r>
              <a:rPr lang="en-US" altLang="ko-KR" dirty="0"/>
              <a:t>, </a:t>
            </a:r>
            <a:r>
              <a:rPr lang="ko-KR" altLang="en-US" dirty="0"/>
              <a:t>전기의 </a:t>
            </a:r>
            <a:r>
              <a:rPr lang="ko-KR" altLang="en-US" dirty="0" err="1"/>
              <a:t>전도성이</a:t>
            </a:r>
            <a:r>
              <a:rPr lang="ko-KR" altLang="en-US" dirty="0"/>
              <a:t> 크며</a:t>
            </a:r>
            <a:r>
              <a:rPr lang="en-US" altLang="ko-KR" dirty="0"/>
              <a:t>, </a:t>
            </a:r>
            <a:r>
              <a:rPr lang="ko-KR" altLang="en-US" dirty="0"/>
              <a:t>습한 공기 중에서 이산화탄소와 반응하여 </a:t>
            </a:r>
            <a:r>
              <a:rPr lang="ko-KR" altLang="en-US" dirty="0" err="1"/>
              <a:t>녹청이</a:t>
            </a:r>
            <a:r>
              <a:rPr lang="ko-KR" altLang="en-US" dirty="0"/>
              <a:t> 생긴다</a:t>
            </a:r>
            <a:r>
              <a:rPr lang="en-US" altLang="ko-KR" dirty="0"/>
              <a:t>. </a:t>
            </a:r>
            <a:br>
              <a:rPr lang="en-US" altLang="ko-KR" dirty="0"/>
            </a:br>
            <a:r>
              <a:rPr lang="ko-KR" altLang="en-US" dirty="0"/>
              <a:t>산화력이 있는 산</a:t>
            </a:r>
            <a:r>
              <a:rPr lang="en-US" altLang="ko-KR" dirty="0"/>
              <a:t>(</a:t>
            </a:r>
            <a:r>
              <a:rPr lang="ko-KR" altLang="en-US" dirty="0"/>
              <a:t>질산</a:t>
            </a:r>
            <a:r>
              <a:rPr lang="en-US" altLang="ko-KR" dirty="0"/>
              <a:t>, </a:t>
            </a:r>
            <a:r>
              <a:rPr lang="ko-KR" altLang="en-US" dirty="0"/>
              <a:t>가열된 진한 황산</a:t>
            </a:r>
            <a:r>
              <a:rPr lang="en-US" altLang="ko-KR" dirty="0"/>
              <a:t>)</a:t>
            </a:r>
            <a:r>
              <a:rPr lang="ko-KR" altLang="en-US" dirty="0"/>
              <a:t>에 녹는다</a:t>
            </a:r>
            <a:r>
              <a:rPr lang="en-US" altLang="ko-KR" dirty="0"/>
              <a:t>. </a:t>
            </a:r>
          </a:p>
          <a:p>
            <a:pPr>
              <a:buNone/>
            </a:pPr>
            <a:r>
              <a:rPr lang="ko-KR" altLang="en-US" dirty="0"/>
              <a:t>나</a:t>
            </a:r>
            <a:r>
              <a:rPr lang="en-US" altLang="ko-KR" dirty="0"/>
              <a:t>) </a:t>
            </a:r>
            <a:r>
              <a:rPr lang="ko-KR" altLang="en-US" dirty="0"/>
              <a:t>용도 및 </a:t>
            </a:r>
            <a:r>
              <a:rPr lang="ko-KR" altLang="en-US" dirty="0" err="1"/>
              <a:t>배출원</a:t>
            </a:r>
            <a:r>
              <a:rPr lang="ko-KR" altLang="en-US" dirty="0"/>
              <a:t> </a:t>
            </a:r>
            <a:br>
              <a:rPr lang="ko-KR" altLang="en-US" dirty="0"/>
            </a:br>
            <a:r>
              <a:rPr lang="ko-KR" altLang="en-US" dirty="0"/>
              <a:t>전기기구</a:t>
            </a:r>
            <a:r>
              <a:rPr lang="en-US" altLang="ko-KR" dirty="0"/>
              <a:t>, </a:t>
            </a:r>
            <a:r>
              <a:rPr lang="ko-KR" altLang="en-US" dirty="0"/>
              <a:t>전선</a:t>
            </a:r>
            <a:r>
              <a:rPr lang="en-US" altLang="ko-KR" dirty="0"/>
              <a:t>, </a:t>
            </a:r>
            <a:r>
              <a:rPr lang="ko-KR" altLang="en-US" dirty="0"/>
              <a:t>합금</a:t>
            </a:r>
            <a:r>
              <a:rPr lang="en-US" altLang="ko-KR" dirty="0"/>
              <a:t>, </a:t>
            </a:r>
            <a:r>
              <a:rPr lang="ko-KR" altLang="en-US" dirty="0"/>
              <a:t>가정 일용기구에 쓰이며</a:t>
            </a:r>
            <a:r>
              <a:rPr lang="en-US" altLang="ko-KR" dirty="0"/>
              <a:t>, </a:t>
            </a:r>
            <a:r>
              <a:rPr lang="ko-KR" altLang="en-US" dirty="0"/>
              <a:t>구리광산</a:t>
            </a:r>
            <a:r>
              <a:rPr lang="en-US" altLang="ko-KR" dirty="0"/>
              <a:t>, </a:t>
            </a:r>
            <a:r>
              <a:rPr lang="ko-KR" altLang="en-US" dirty="0"/>
              <a:t>제련소</a:t>
            </a:r>
            <a:r>
              <a:rPr lang="en-US" altLang="ko-KR" dirty="0"/>
              <a:t>, </a:t>
            </a:r>
            <a:r>
              <a:rPr lang="ko-KR" altLang="en-US" dirty="0"/>
              <a:t>도금공장 등에서 배출된다</a:t>
            </a:r>
            <a:r>
              <a:rPr lang="en-US" altLang="ko-KR" dirty="0"/>
              <a:t>. </a:t>
            </a:r>
          </a:p>
          <a:p>
            <a:pPr>
              <a:buNone/>
            </a:pPr>
            <a:r>
              <a:rPr lang="ko-KR" altLang="en-US" dirty="0"/>
              <a:t>다</a:t>
            </a:r>
            <a:r>
              <a:rPr lang="en-US" altLang="ko-KR" dirty="0"/>
              <a:t>) </a:t>
            </a:r>
            <a:r>
              <a:rPr lang="ko-KR" altLang="en-US" dirty="0"/>
              <a:t>인체에 미치는 영향 </a:t>
            </a:r>
            <a:br>
              <a:rPr lang="ko-KR" altLang="en-US" dirty="0"/>
            </a:br>
            <a:r>
              <a:rPr lang="ko-KR" altLang="en-US" dirty="0"/>
              <a:t>침을 흘리며 위장 </a:t>
            </a:r>
            <a:r>
              <a:rPr lang="ko-KR" altLang="en-US" dirty="0" err="1"/>
              <a:t>카타르성</a:t>
            </a:r>
            <a:r>
              <a:rPr lang="ko-KR" altLang="en-US" dirty="0"/>
              <a:t> </a:t>
            </a:r>
            <a:r>
              <a:rPr lang="ko-KR" altLang="en-US" dirty="0" err="1"/>
              <a:t>혈변</a:t>
            </a:r>
            <a:r>
              <a:rPr lang="en-US" altLang="ko-KR" dirty="0"/>
              <a:t>, </a:t>
            </a:r>
            <a:r>
              <a:rPr lang="ko-KR" altLang="en-US" dirty="0"/>
              <a:t>혈뇨 등이 생긴다</a:t>
            </a:r>
            <a:r>
              <a:rPr lang="en-US" altLang="ko-KR" dirty="0"/>
              <a:t>.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400" b="1" u="sng" dirty="0"/>
              <a:t>6) </a:t>
            </a:r>
            <a:r>
              <a:rPr lang="ko-KR" altLang="en-US" sz="2400" b="1" u="sng" dirty="0"/>
              <a:t>비소 </a:t>
            </a:r>
            <a:r>
              <a:rPr lang="en-US" altLang="ko-KR" sz="2400" b="1" u="sng" dirty="0"/>
              <a:t>(As ; Arsenic)</a:t>
            </a:r>
            <a:r>
              <a:rPr lang="ko-KR" altLang="en-US" sz="2400" dirty="0"/>
              <a:t> </a:t>
            </a:r>
          </a:p>
          <a:p>
            <a:pPr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</a:t>
            </a:r>
          </a:p>
          <a:p>
            <a:pPr>
              <a:buNone/>
            </a:pPr>
            <a:r>
              <a:rPr lang="en-US" altLang="ko-KR" sz="2000" dirty="0" smtClean="0"/>
              <a:t> </a:t>
            </a:r>
            <a:r>
              <a:rPr lang="ko-KR" altLang="en-US" sz="2000" dirty="0" smtClean="0"/>
              <a:t>가</a:t>
            </a:r>
            <a:r>
              <a:rPr lang="en-US" altLang="ko-KR" sz="2000" dirty="0"/>
              <a:t>) </a:t>
            </a:r>
            <a:r>
              <a:rPr lang="ko-KR" altLang="en-US" sz="2000" dirty="0"/>
              <a:t>성상 </a:t>
            </a:r>
            <a:br>
              <a:rPr lang="ko-KR" altLang="en-US" sz="2000" dirty="0"/>
            </a:br>
            <a:r>
              <a:rPr lang="ko-KR" altLang="en-US" sz="2000" dirty="0"/>
              <a:t>원자량은 </a:t>
            </a:r>
            <a:r>
              <a:rPr lang="en-US" altLang="ko-KR" sz="2000" dirty="0"/>
              <a:t>74.9, </a:t>
            </a:r>
            <a:r>
              <a:rPr lang="ko-KR" altLang="en-US" sz="2000" dirty="0"/>
              <a:t>은백색의 금속광택이 있는 고체로서 매우 유독하다</a:t>
            </a:r>
            <a:r>
              <a:rPr lang="en-US" altLang="ko-KR" sz="2000" dirty="0"/>
              <a:t>. </a:t>
            </a:r>
            <a:r>
              <a:rPr lang="ko-KR" altLang="en-US" sz="2000" dirty="0"/>
              <a:t>일반적으로 화합물의 형태로 산출되는 것이 보통이다</a:t>
            </a:r>
            <a:r>
              <a:rPr lang="en-US" altLang="ko-KR" sz="2000" dirty="0"/>
              <a:t>. </a:t>
            </a:r>
            <a:r>
              <a:rPr lang="ko-KR" altLang="en-US" sz="2000" dirty="0"/>
              <a:t>요즈음 문제가 되고 있는 것은 비소를 </a:t>
            </a:r>
            <a:r>
              <a:rPr lang="ko-KR" altLang="en-US" sz="2000" dirty="0" err="1"/>
              <a:t>공기중에</a:t>
            </a:r>
            <a:r>
              <a:rPr lang="ko-KR" altLang="en-US" sz="2000" dirty="0"/>
              <a:t> </a:t>
            </a:r>
            <a:r>
              <a:rPr lang="ko-KR" altLang="en-US" sz="2000" dirty="0" err="1"/>
              <a:t>태울경우</a:t>
            </a:r>
            <a:r>
              <a:rPr lang="ko-KR" altLang="en-US" sz="2000" dirty="0"/>
              <a:t> 생성되는 </a:t>
            </a:r>
            <a:r>
              <a:rPr lang="ko-KR" altLang="en-US" sz="2000" dirty="0" err="1"/>
              <a:t>삼산화비소이다</a:t>
            </a:r>
            <a:r>
              <a:rPr lang="en-US" altLang="ko-KR" sz="2000" dirty="0"/>
              <a:t>. </a:t>
            </a:r>
          </a:p>
          <a:p>
            <a:endParaRPr lang="en-US" altLang="ko-KR" sz="2000" dirty="0" smtClean="0"/>
          </a:p>
          <a:p>
            <a:pPr>
              <a:buNone/>
            </a:pPr>
            <a:r>
              <a:rPr lang="ko-KR" altLang="en-US" sz="2000" dirty="0" smtClean="0"/>
              <a:t>나</a:t>
            </a:r>
            <a:r>
              <a:rPr lang="en-US" altLang="ko-KR" sz="2000" dirty="0"/>
              <a:t>) </a:t>
            </a:r>
            <a:r>
              <a:rPr lang="ko-KR" altLang="en-US" sz="2000" dirty="0"/>
              <a:t>용도 및 </a:t>
            </a:r>
            <a:r>
              <a:rPr lang="ko-KR" altLang="en-US" sz="2000" dirty="0" err="1"/>
              <a:t>배출원</a:t>
            </a:r>
            <a:r>
              <a:rPr lang="ko-KR" altLang="en-US" sz="2000" dirty="0"/>
              <a:t> </a:t>
            </a:r>
            <a:br>
              <a:rPr lang="ko-KR" altLang="en-US" sz="2000" dirty="0"/>
            </a:br>
            <a:r>
              <a:rPr lang="ko-KR" altLang="en-US" sz="2000" dirty="0"/>
              <a:t>인쇄용 잉크</a:t>
            </a:r>
            <a:r>
              <a:rPr lang="en-US" altLang="ko-KR" sz="2000" dirty="0"/>
              <a:t>, </a:t>
            </a:r>
            <a:r>
              <a:rPr lang="ko-KR" altLang="en-US" sz="2000" dirty="0"/>
              <a:t>착색제</a:t>
            </a:r>
            <a:r>
              <a:rPr lang="en-US" altLang="ko-KR" sz="2000" dirty="0"/>
              <a:t>, </a:t>
            </a:r>
            <a:r>
              <a:rPr lang="ko-KR" altLang="en-US" sz="2000" dirty="0"/>
              <a:t>농약</a:t>
            </a:r>
            <a:r>
              <a:rPr lang="en-US" altLang="ko-KR" sz="2000" dirty="0"/>
              <a:t>(</a:t>
            </a:r>
            <a:r>
              <a:rPr lang="ko-KR" altLang="en-US" sz="2000" dirty="0"/>
              <a:t>살충제</a:t>
            </a:r>
            <a:r>
              <a:rPr lang="en-US" altLang="ko-KR" sz="2000" dirty="0"/>
              <a:t>, </a:t>
            </a:r>
            <a:r>
              <a:rPr lang="ko-KR" altLang="en-US" sz="2000" dirty="0"/>
              <a:t>살초제 등</a:t>
            </a:r>
            <a:r>
              <a:rPr lang="en-US" altLang="ko-KR" sz="2000" dirty="0"/>
              <a:t>), </a:t>
            </a:r>
            <a:r>
              <a:rPr lang="ko-KR" altLang="en-US" sz="2000" dirty="0"/>
              <a:t>축전지</a:t>
            </a:r>
            <a:r>
              <a:rPr lang="en-US" altLang="ko-KR" sz="2000" dirty="0"/>
              <a:t>, </a:t>
            </a:r>
            <a:r>
              <a:rPr lang="ko-KR" altLang="en-US" sz="2000" dirty="0"/>
              <a:t>방부제 제조 </a:t>
            </a:r>
          </a:p>
          <a:p>
            <a:endParaRPr lang="en-US" altLang="ko-KR" sz="2000" dirty="0" smtClean="0"/>
          </a:p>
          <a:p>
            <a:pPr>
              <a:buNone/>
            </a:pPr>
            <a:r>
              <a:rPr lang="ko-KR" altLang="en-US" sz="2000" dirty="0" smtClean="0"/>
              <a:t>다</a:t>
            </a:r>
            <a:r>
              <a:rPr lang="en-US" altLang="ko-KR" sz="2000" dirty="0"/>
              <a:t>) </a:t>
            </a:r>
            <a:r>
              <a:rPr lang="ko-KR" altLang="en-US" sz="2000" dirty="0"/>
              <a:t>인체에 미치는 영향 </a:t>
            </a:r>
            <a:br>
              <a:rPr lang="ko-KR" altLang="en-US" sz="2000" dirty="0"/>
            </a:br>
            <a:r>
              <a:rPr lang="ko-KR" altLang="en-US" sz="2000" dirty="0"/>
              <a:t>피부와 입</a:t>
            </a:r>
            <a:r>
              <a:rPr lang="en-US" altLang="ko-KR" sz="2000" dirty="0"/>
              <a:t>, </a:t>
            </a:r>
            <a:r>
              <a:rPr lang="ko-KR" altLang="en-US" sz="2000" dirty="0"/>
              <a:t>기도의 점막을 통해 체내에 유입된다</a:t>
            </a:r>
            <a:r>
              <a:rPr lang="en-US" altLang="ko-KR" sz="2000" dirty="0"/>
              <a:t>. </a:t>
            </a:r>
            <a:r>
              <a:rPr lang="ko-KR" altLang="en-US" sz="2000" dirty="0"/>
              <a:t>위궤양</a:t>
            </a:r>
            <a:r>
              <a:rPr lang="en-US" altLang="ko-KR" sz="2000" dirty="0"/>
              <a:t>, </a:t>
            </a:r>
            <a:r>
              <a:rPr lang="ko-KR" altLang="en-US" sz="2000" dirty="0"/>
              <a:t>손</a:t>
            </a:r>
            <a:r>
              <a:rPr lang="en-US" altLang="ko-KR" sz="2000" dirty="0"/>
              <a:t>, </a:t>
            </a:r>
            <a:r>
              <a:rPr lang="ko-KR" altLang="en-US" sz="2000" dirty="0"/>
              <a:t>발바닥의 각화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비중격천공</a:t>
            </a:r>
            <a:r>
              <a:rPr lang="en-US" altLang="ko-KR" sz="2000" dirty="0"/>
              <a:t>, </a:t>
            </a:r>
            <a:r>
              <a:rPr lang="ko-KR" altLang="en-US" sz="2000" dirty="0"/>
              <a:t>빈혈</a:t>
            </a:r>
            <a:r>
              <a:rPr lang="en-US" altLang="ko-KR" sz="2000" dirty="0"/>
              <a:t>, </a:t>
            </a:r>
            <a:r>
              <a:rPr lang="ko-KR" altLang="en-US" sz="2000" dirty="0"/>
              <a:t>용혈성 작용</a:t>
            </a:r>
            <a:r>
              <a:rPr lang="en-US" altLang="ko-KR" sz="2000" dirty="0"/>
              <a:t>, </a:t>
            </a:r>
            <a:r>
              <a:rPr lang="ko-KR" altLang="en-US" sz="2000" dirty="0"/>
              <a:t>중추신경계 자극증상이 있으며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뇌증상으로</a:t>
            </a:r>
            <a:r>
              <a:rPr lang="ko-KR" altLang="en-US" sz="2000" dirty="0"/>
              <a:t> 두통</a:t>
            </a:r>
            <a:r>
              <a:rPr lang="en-US" altLang="ko-KR" sz="2000" dirty="0"/>
              <a:t>, </a:t>
            </a:r>
            <a:r>
              <a:rPr lang="ko-KR" altLang="en-US" sz="2000" dirty="0"/>
              <a:t>권태감</a:t>
            </a:r>
            <a:r>
              <a:rPr lang="en-US" altLang="ko-KR" sz="2000" dirty="0"/>
              <a:t>, </a:t>
            </a:r>
            <a:r>
              <a:rPr lang="ko-KR" altLang="en-US" sz="2000" dirty="0"/>
              <a:t>정신 증상이 있다</a:t>
            </a:r>
            <a:r>
              <a:rPr lang="en-US" altLang="ko-KR" sz="2000" dirty="0"/>
              <a:t>. </a:t>
            </a:r>
          </a:p>
          <a:p>
            <a:pPr>
              <a:buNone/>
            </a:pPr>
            <a:endParaRPr lang="ko-KR" altLang="en-US" dirty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출처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altLang="ko-KR" dirty="0" smtClean="0">
                <a:hlinkClick r:id="rId2"/>
              </a:rPr>
              <a:t>*</a:t>
            </a:r>
            <a:r>
              <a:rPr lang="ko-KR" altLang="en-US" dirty="0" err="1" smtClean="0">
                <a:hlinkClick r:id="rId2"/>
              </a:rPr>
              <a:t>네이버</a:t>
            </a:r>
            <a:r>
              <a:rPr lang="ko-KR" altLang="en-US" dirty="0" smtClean="0">
                <a:hlinkClick r:id="rId2"/>
              </a:rPr>
              <a:t> </a:t>
            </a:r>
            <a:r>
              <a:rPr lang="ko-KR" altLang="en-US" dirty="0" err="1" smtClean="0">
                <a:hlinkClick r:id="rId2"/>
              </a:rPr>
              <a:t>블로그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latin typeface="문체부 훈민정음체" pitchFamily="18" charset="-127"/>
                <a:ea typeface="문체부 훈민정음체" pitchFamily="18" charset="-127"/>
              </a:rPr>
              <a:t>목차</a:t>
            </a:r>
            <a:endParaRPr lang="ko-KR" altLang="en-US" b="1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dirty="0" smtClean="0">
                <a:latin typeface="문체부 훈민정음체" pitchFamily="18" charset="-127"/>
                <a:ea typeface="문체부 훈민정음체" pitchFamily="18" charset="-127"/>
              </a:rPr>
              <a:t>1</a:t>
            </a:r>
            <a:r>
              <a:rPr lang="en-US" altLang="ko-KR" sz="2400" dirty="0" smtClean="0">
                <a:latin typeface="문체부 훈민정음체" pitchFamily="18" charset="-127"/>
                <a:ea typeface="문체부 훈민정음체" pitchFamily="18" charset="-127"/>
              </a:rPr>
              <a:t>.</a:t>
            </a:r>
            <a:r>
              <a:rPr lang="ko-KR" altLang="en-US" sz="2400" dirty="0" smtClean="0">
                <a:latin typeface="문체부 훈민정음체" pitchFamily="18" charset="-127"/>
                <a:ea typeface="문체부 훈민정음체" pitchFamily="18" charset="-127"/>
              </a:rPr>
              <a:t>무기물이란</a:t>
            </a:r>
            <a:r>
              <a:rPr lang="en-US" altLang="ko-KR" sz="2400" dirty="0" smtClean="0">
                <a:latin typeface="문체부 훈민정음체" pitchFamily="18" charset="-127"/>
                <a:ea typeface="문체부 훈민정음체" pitchFamily="18" charset="-127"/>
              </a:rPr>
              <a:t>?</a:t>
            </a:r>
            <a:endParaRPr lang="en-US" altLang="ko-KR" sz="2400" dirty="0">
              <a:latin typeface="문체부 훈민정음체" pitchFamily="18" charset="-127"/>
              <a:ea typeface="문체부 훈민정음체" pitchFamily="18" charset="-127"/>
            </a:endParaRPr>
          </a:p>
          <a:p>
            <a:pPr>
              <a:buNone/>
            </a:pPr>
            <a:endParaRPr lang="en-US" altLang="ko-KR" sz="2400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문체부 훈민정음체" pitchFamily="18" charset="-127"/>
                <a:ea typeface="문체부 훈민정음체" pitchFamily="18" charset="-127"/>
              </a:rPr>
              <a:t>2.</a:t>
            </a:r>
            <a:r>
              <a:rPr lang="ko-KR" altLang="en-US" sz="2400" dirty="0" smtClean="0">
                <a:latin typeface="문체부 훈민정음체" pitchFamily="18" charset="-127"/>
                <a:ea typeface="문체부 훈민정음체" pitchFamily="18" charset="-127"/>
              </a:rPr>
              <a:t>중금속이 </a:t>
            </a:r>
            <a:r>
              <a:rPr lang="ko-KR" altLang="en-US" sz="2400" dirty="0" err="1" smtClean="0">
                <a:latin typeface="문체부 훈민정음체" pitchFamily="18" charset="-127"/>
                <a:ea typeface="문체부 훈민정음체" pitchFamily="18" charset="-127"/>
              </a:rPr>
              <a:t>나타는</a:t>
            </a:r>
            <a:r>
              <a:rPr lang="ko-KR" altLang="en-US" sz="2400" dirty="0" smtClean="0">
                <a:latin typeface="문체부 훈민정음체" pitchFamily="18" charset="-127"/>
                <a:ea typeface="문체부 훈민정음체" pitchFamily="18" charset="-127"/>
              </a:rPr>
              <a:t> 이유</a:t>
            </a:r>
            <a:endParaRPr lang="en-US" altLang="ko-KR" sz="2400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>
              <a:buNone/>
            </a:pPr>
            <a:endParaRPr lang="en-US" altLang="ko-KR" sz="2400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문체부 훈민정음체" pitchFamily="18" charset="-127"/>
                <a:ea typeface="문체부 훈민정음체" pitchFamily="18" charset="-127"/>
              </a:rPr>
              <a:t>3.</a:t>
            </a:r>
            <a:r>
              <a:rPr lang="ko-KR" altLang="en-US" sz="2400" dirty="0" smtClean="0">
                <a:latin typeface="문체부 훈민정음체" pitchFamily="18" charset="-127"/>
                <a:ea typeface="문체부 훈민정음체" pitchFamily="18" charset="-127"/>
              </a:rPr>
              <a:t>중금속이 몸에 </a:t>
            </a:r>
            <a:r>
              <a:rPr lang="ko-KR" altLang="en-US" sz="2400" dirty="0" err="1" smtClean="0">
                <a:latin typeface="문체부 훈민정음체" pitchFamily="18" charset="-127"/>
                <a:ea typeface="문체부 훈민정음체" pitchFamily="18" charset="-127"/>
              </a:rPr>
              <a:t>들어왔을경우</a:t>
            </a:r>
            <a:r>
              <a:rPr lang="en-US" altLang="ko-KR" sz="2400" dirty="0" smtClean="0">
                <a:latin typeface="문체부 훈민정음체" pitchFamily="18" charset="-127"/>
                <a:ea typeface="문체부 훈민정음체" pitchFamily="18" charset="-127"/>
              </a:rPr>
              <a:t>!</a:t>
            </a:r>
          </a:p>
          <a:p>
            <a:pPr>
              <a:buNone/>
            </a:pPr>
            <a:endParaRPr lang="en-US" altLang="ko-KR" sz="2400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문체부 훈민정음체" pitchFamily="18" charset="-127"/>
                <a:ea typeface="문체부 훈민정음체" pitchFamily="18" charset="-127"/>
              </a:rPr>
              <a:t>4.</a:t>
            </a:r>
            <a:r>
              <a:rPr lang="ko-KR" altLang="en-US" sz="2400" dirty="0" smtClean="0">
                <a:latin typeface="문체부 훈민정음체" pitchFamily="18" charset="-127"/>
                <a:ea typeface="문체부 훈민정음체" pitchFamily="18" charset="-127"/>
              </a:rPr>
              <a:t>중독무기물의 종류</a:t>
            </a:r>
            <a:endParaRPr lang="en-US" altLang="ko-KR" sz="2400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>
              <a:buNone/>
            </a:pPr>
            <a:endParaRPr lang="en-US" altLang="ko-KR" sz="2400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문체부 훈민정음체" pitchFamily="18" charset="-127"/>
                <a:ea typeface="문체부 훈민정음체" pitchFamily="18" charset="-127"/>
              </a:rPr>
              <a:t>5.</a:t>
            </a:r>
            <a:r>
              <a:rPr lang="ko-KR" altLang="en-US" sz="2400" dirty="0" smtClean="0">
                <a:latin typeface="문체부 훈민정음체" pitchFamily="18" charset="-127"/>
                <a:ea typeface="문체부 훈민정음체" pitchFamily="18" charset="-127"/>
              </a:rPr>
              <a:t>참고문헌</a:t>
            </a:r>
            <a:endParaRPr lang="en-US" altLang="ko-KR" sz="2400" dirty="0" smtClean="0">
              <a:latin typeface="문체부 훈민정음체" pitchFamily="18" charset="-127"/>
              <a:ea typeface="문체부 훈민정음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158" y="500042"/>
            <a:ext cx="8329642" cy="562612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4700" dirty="0" smtClean="0">
                <a:latin typeface="문체부 훈민정음체" pitchFamily="18" charset="-127"/>
                <a:ea typeface="문체부 훈민정음체" pitchFamily="18" charset="-127"/>
              </a:rPr>
              <a:t>무기물이란</a:t>
            </a:r>
            <a:r>
              <a:rPr lang="en-US" altLang="ko-KR" sz="4700" dirty="0" smtClean="0">
                <a:latin typeface="문체부 훈민정음체" pitchFamily="18" charset="-127"/>
                <a:ea typeface="문체부 훈민정음체" pitchFamily="18" charset="-127"/>
              </a:rPr>
              <a:t>?</a:t>
            </a:r>
          </a:p>
          <a:p>
            <a:pPr marL="514350" indent="-514350">
              <a:buNone/>
            </a:pPr>
            <a:endParaRPr lang="en-US" altLang="ko-KR" dirty="0" smtClean="0"/>
          </a:p>
          <a:p>
            <a:pPr marL="514350" indent="-514350">
              <a:buNone/>
            </a:pPr>
            <a:r>
              <a:rPr lang="ko-KR" altLang="en-US" dirty="0" smtClean="0"/>
              <a:t> 탄소 이외의 원소만으로 이루어지는 화합물 및 탄소</a:t>
            </a:r>
            <a:endParaRPr lang="en-US" altLang="ko-KR" dirty="0" smtClean="0"/>
          </a:p>
          <a:p>
            <a:pPr marL="514350" indent="-514350">
              <a:buNone/>
            </a:pPr>
            <a:r>
              <a:rPr lang="ko-KR" altLang="en-US" dirty="0" err="1" smtClean="0"/>
              <a:t>를</a:t>
            </a:r>
            <a:r>
              <a:rPr lang="ko-KR" altLang="en-US" dirty="0" smtClean="0"/>
              <a:t> 함유하는 화합물 중에서도 비교적 간단한 것을 총</a:t>
            </a:r>
            <a:endParaRPr lang="en-US" altLang="ko-KR" dirty="0" smtClean="0"/>
          </a:p>
          <a:p>
            <a:pPr marL="514350" indent="-514350">
              <a:buNone/>
            </a:pPr>
            <a:r>
              <a:rPr lang="ko-KR" altLang="en-US" dirty="0" smtClean="0"/>
              <a:t>칭한다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탄소화합물 중에서 비교적 간단한 것으로는 </a:t>
            </a:r>
            <a:endParaRPr lang="en-US" altLang="ko-KR" dirty="0" smtClean="0"/>
          </a:p>
          <a:p>
            <a:pPr marL="514350" indent="-514350">
              <a:buNone/>
            </a:pPr>
            <a:r>
              <a:rPr lang="ko-KR" altLang="en-US" dirty="0" smtClean="0"/>
              <a:t>산화물 </a:t>
            </a:r>
            <a:r>
              <a:rPr lang="en-US" altLang="ko-KR" dirty="0" smtClean="0"/>
              <a:t>·</a:t>
            </a:r>
            <a:r>
              <a:rPr lang="ko-KR" altLang="en-US" dirty="0" smtClean="0"/>
              <a:t>시안 </a:t>
            </a:r>
            <a:r>
              <a:rPr lang="en-US" altLang="ko-KR" dirty="0" smtClean="0"/>
              <a:t>·</a:t>
            </a:r>
            <a:r>
              <a:rPr lang="ko-KR" altLang="en-US" dirty="0" smtClean="0"/>
              <a:t>탄산염 등이 이에 해당한다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 밖에 옥</a:t>
            </a:r>
            <a:endParaRPr lang="en-US" altLang="ko-KR" dirty="0" smtClean="0"/>
          </a:p>
          <a:p>
            <a:pPr marL="514350" indent="-514350">
              <a:buNone/>
            </a:pPr>
            <a:r>
              <a:rPr lang="ko-KR" altLang="en-US" dirty="0" smtClean="0"/>
              <a:t>살산 </a:t>
            </a:r>
            <a:r>
              <a:rPr lang="en-US" altLang="ko-KR" dirty="0" smtClean="0"/>
              <a:t>·</a:t>
            </a:r>
            <a:r>
              <a:rPr lang="ko-KR" altLang="en-US" dirty="0" err="1" smtClean="0"/>
              <a:t>아세트산염</a:t>
            </a:r>
            <a:r>
              <a:rPr lang="ko-KR" altLang="en-US" dirty="0" smtClean="0"/>
              <a:t> 등과 같이 무기화합물 </a:t>
            </a:r>
            <a:r>
              <a:rPr lang="en-US" altLang="ko-KR" dirty="0" smtClean="0"/>
              <a:t>·</a:t>
            </a:r>
            <a:r>
              <a:rPr lang="ko-KR" altLang="en-US" dirty="0" smtClean="0"/>
              <a:t>유기화합물</a:t>
            </a:r>
            <a:endParaRPr lang="en-US" altLang="ko-KR" dirty="0" smtClean="0"/>
          </a:p>
          <a:p>
            <a:pPr marL="514350" indent="-514350">
              <a:buNone/>
            </a:pPr>
            <a:r>
              <a:rPr lang="ko-KR" altLang="en-US" dirty="0" smtClean="0"/>
              <a:t>의 어느 쪽으로도 분류되는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구별하기 어려운 것도 </a:t>
            </a:r>
            <a:r>
              <a:rPr lang="ko-KR" altLang="en-US" dirty="0" err="1" smtClean="0"/>
              <a:t>있</a:t>
            </a:r>
            <a:endParaRPr lang="en-US" altLang="ko-KR" dirty="0" smtClean="0"/>
          </a:p>
          <a:p>
            <a:pPr marL="514350" indent="-514350">
              <a:buNone/>
            </a:pPr>
            <a:r>
              <a:rPr lang="ko-KR" altLang="en-US" dirty="0" smtClean="0"/>
              <a:t>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또 </a:t>
            </a:r>
            <a:r>
              <a:rPr lang="ko-KR" altLang="en-US" dirty="0" err="1" smtClean="0"/>
              <a:t>사염화탄소</a:t>
            </a:r>
            <a:r>
              <a:rPr lang="ko-KR" altLang="en-US" dirty="0" smtClean="0"/>
              <a:t> </a:t>
            </a:r>
            <a:r>
              <a:rPr lang="en-US" altLang="ko-KR" dirty="0" smtClean="0"/>
              <a:t>CCl</a:t>
            </a:r>
            <a:r>
              <a:rPr lang="en-US" altLang="ko-KR" baseline="-25000" dirty="0" smtClean="0"/>
              <a:t>4</a:t>
            </a:r>
            <a:r>
              <a:rPr lang="ko-KR" altLang="en-US" dirty="0" smtClean="0"/>
              <a:t>나 이황화탄소 </a:t>
            </a:r>
            <a:r>
              <a:rPr lang="en-US" altLang="ko-KR" dirty="0" smtClean="0"/>
              <a:t>CS</a:t>
            </a:r>
            <a:r>
              <a:rPr lang="en-US" altLang="ko-KR" baseline="-25000" dirty="0" smtClean="0"/>
              <a:t>2</a:t>
            </a:r>
            <a:r>
              <a:rPr lang="ko-KR" altLang="en-US" dirty="0" smtClean="0"/>
              <a:t>와 같이 간</a:t>
            </a:r>
            <a:endParaRPr lang="en-US" altLang="ko-KR" dirty="0" smtClean="0"/>
          </a:p>
          <a:p>
            <a:pPr marL="514350" indent="-514350">
              <a:buNone/>
            </a:pPr>
            <a:r>
              <a:rPr lang="ko-KR" altLang="en-US" dirty="0" err="1" smtClean="0"/>
              <a:t>단한</a:t>
            </a:r>
            <a:r>
              <a:rPr lang="ko-KR" altLang="en-US" dirty="0" smtClean="0"/>
              <a:t> 탄소화합물이지만 유기화합물로 분류되는 것도 </a:t>
            </a:r>
            <a:endParaRPr lang="en-US" altLang="ko-KR" dirty="0" smtClean="0"/>
          </a:p>
          <a:p>
            <a:pPr marL="514350" indent="-514350">
              <a:buNone/>
            </a:pPr>
            <a:r>
              <a:rPr lang="ko-KR" altLang="en-US" dirty="0" smtClean="0"/>
              <a:t>있어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구별이 반드시 엄밀한 것은 아니다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무기화</a:t>
            </a:r>
            <a:endParaRPr lang="en-US" altLang="ko-KR" dirty="0" smtClean="0"/>
          </a:p>
          <a:p>
            <a:pPr marL="514350" indent="-514350">
              <a:buNone/>
            </a:pPr>
            <a:r>
              <a:rPr lang="ko-KR" altLang="en-US" dirty="0" err="1" smtClean="0"/>
              <a:t>합물의</a:t>
            </a:r>
            <a:r>
              <a:rPr lang="ko-KR" altLang="en-US" dirty="0" smtClean="0"/>
              <a:t> 분자나 원자단은 작은 것이 많으나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규산 </a:t>
            </a:r>
            <a:r>
              <a:rPr lang="en-US" altLang="ko-KR" dirty="0" smtClean="0"/>
              <a:t>·</a:t>
            </a:r>
            <a:r>
              <a:rPr lang="ko-KR" altLang="en-US" dirty="0" smtClean="0"/>
              <a:t>인</a:t>
            </a:r>
            <a:endParaRPr lang="en-US" altLang="ko-KR" dirty="0" smtClean="0"/>
          </a:p>
          <a:p>
            <a:pPr marL="514350" indent="-514350">
              <a:buNone/>
            </a:pPr>
            <a:r>
              <a:rPr lang="ko-KR" altLang="en-US" dirty="0" smtClean="0"/>
              <a:t>산을 주로 하는 </a:t>
            </a:r>
            <a:r>
              <a:rPr lang="ko-KR" altLang="en-US" dirty="0" err="1" smtClean="0"/>
              <a:t>다중산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多重酸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에서는 거대한 고분자</a:t>
            </a:r>
            <a:endParaRPr lang="en-US" altLang="ko-KR" dirty="0" smtClean="0"/>
          </a:p>
          <a:p>
            <a:pPr marL="514350" indent="-514350">
              <a:buNone/>
            </a:pPr>
            <a:r>
              <a:rPr lang="ko-KR" altLang="en-US" dirty="0" err="1" smtClean="0"/>
              <a:t>를</a:t>
            </a:r>
            <a:r>
              <a:rPr lang="ko-KR" altLang="en-US" dirty="0" smtClean="0"/>
              <a:t> 형성하는 것도 있다</a:t>
            </a:r>
            <a:r>
              <a:rPr lang="en-US" altLang="ko-KR" dirty="0" smtClean="0"/>
              <a:t>.</a:t>
            </a:r>
            <a:endParaRPr lang="en-US" altLang="ko-KR" dirty="0" smtClean="0">
              <a:latin typeface="문체부 훈민정음체" pitchFamily="18" charset="-127"/>
              <a:ea typeface="문체부 훈민정음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altLang="ko-KR" sz="14400" dirty="0" smtClean="0">
                <a:latin typeface="문체부 훈민정음체" pitchFamily="18" charset="-127"/>
                <a:ea typeface="문체부 훈민정음체" pitchFamily="18" charset="-127"/>
              </a:rPr>
              <a:t>2.</a:t>
            </a:r>
            <a:r>
              <a:rPr lang="ko-KR" altLang="en-US" sz="14400" dirty="0" smtClean="0">
                <a:latin typeface="문체부 훈민정음체" pitchFamily="18" charset="-127"/>
                <a:ea typeface="문체부 훈민정음체" pitchFamily="18" charset="-127"/>
              </a:rPr>
              <a:t> 중금속이 </a:t>
            </a:r>
            <a:r>
              <a:rPr lang="ko-KR" altLang="en-US" sz="14400" dirty="0" err="1" smtClean="0">
                <a:latin typeface="문체부 훈민정음체" pitchFamily="18" charset="-127"/>
                <a:ea typeface="문체부 훈민정음체" pitchFamily="18" charset="-127"/>
              </a:rPr>
              <a:t>나타는</a:t>
            </a:r>
            <a:r>
              <a:rPr lang="ko-KR" altLang="en-US" sz="14400" dirty="0" smtClean="0">
                <a:latin typeface="문체부 훈민정음체" pitchFamily="18" charset="-127"/>
                <a:ea typeface="문체부 훈민정음체" pitchFamily="18" charset="-127"/>
              </a:rPr>
              <a:t> 이유</a:t>
            </a:r>
            <a:r>
              <a:rPr lang="en-US" altLang="ko-KR" sz="14400" dirty="0" smtClean="0">
                <a:latin typeface="문체부 훈민정음체" pitchFamily="18" charset="-127"/>
                <a:ea typeface="문체부 훈민정음체" pitchFamily="18" charset="-127"/>
              </a:rPr>
              <a:t> </a:t>
            </a:r>
          </a:p>
          <a:p>
            <a:pPr>
              <a:buNone/>
            </a:pPr>
            <a:endParaRPr lang="en-US" altLang="ko-KR" sz="8000" dirty="0" smtClean="0"/>
          </a:p>
          <a:p>
            <a:pPr>
              <a:buNone/>
            </a:pPr>
            <a:r>
              <a:rPr lang="ko-KR" altLang="en-US" sz="8000" dirty="0" smtClean="0"/>
              <a:t>환경이 </a:t>
            </a:r>
            <a:r>
              <a:rPr lang="ko-KR" altLang="en-US" sz="8000" dirty="0"/>
              <a:t>오염되는 원인은 여러 가지 있으나 중금속에 의한 오염은 특히 </a:t>
            </a:r>
            <a:endParaRPr lang="en-US" altLang="ko-KR" sz="8000" dirty="0" smtClean="0"/>
          </a:p>
          <a:p>
            <a:pPr>
              <a:buNone/>
            </a:pPr>
            <a:r>
              <a:rPr lang="ko-KR" altLang="en-US" sz="8000" dirty="0" smtClean="0"/>
              <a:t>우리의 </a:t>
            </a:r>
            <a:r>
              <a:rPr lang="ko-KR" altLang="en-US" sz="8000" dirty="0"/>
              <a:t>관심을 집중시켜 왔다</a:t>
            </a:r>
            <a:r>
              <a:rPr lang="en-US" altLang="ko-KR" sz="8000" dirty="0"/>
              <a:t>. </a:t>
            </a:r>
            <a:r>
              <a:rPr lang="ko-KR" altLang="en-US" sz="8000" dirty="0"/>
              <a:t>여러 가지 오염물질 중 중금속 오염이 </a:t>
            </a:r>
            <a:endParaRPr lang="en-US" altLang="ko-KR" sz="8000" dirty="0" smtClean="0"/>
          </a:p>
          <a:p>
            <a:pPr>
              <a:buNone/>
            </a:pPr>
            <a:r>
              <a:rPr lang="ko-KR" altLang="en-US" sz="8000" dirty="0" smtClean="0"/>
              <a:t>특히 </a:t>
            </a:r>
            <a:r>
              <a:rPr lang="ko-KR" altLang="en-US" sz="8000" dirty="0"/>
              <a:t>우리를 걱정하게 하는 것은 미량이라도 체내에 축적되어 잘 </a:t>
            </a:r>
            <a:r>
              <a:rPr lang="ko-KR" altLang="en-US" sz="8000" dirty="0" smtClean="0"/>
              <a:t>배설</a:t>
            </a:r>
            <a:endParaRPr lang="en-US" altLang="ko-KR" sz="8000" dirty="0" smtClean="0"/>
          </a:p>
          <a:p>
            <a:pPr>
              <a:buNone/>
            </a:pPr>
            <a:r>
              <a:rPr lang="ko-KR" altLang="en-US" sz="8000" dirty="0" smtClean="0"/>
              <a:t>되지 </a:t>
            </a:r>
            <a:r>
              <a:rPr lang="ko-KR" altLang="en-US" sz="8000" dirty="0"/>
              <a:t>않고 </a:t>
            </a:r>
            <a:r>
              <a:rPr lang="ko-KR" altLang="en-US" sz="8000" dirty="0" smtClean="0"/>
              <a:t>장기간에 </a:t>
            </a:r>
            <a:r>
              <a:rPr lang="ko-KR" altLang="en-US" sz="8000" dirty="0"/>
              <a:t>걸쳐 부작용을 나타내기 때문이며 또 다른 이유는 </a:t>
            </a:r>
            <a:endParaRPr lang="en-US" altLang="ko-KR" sz="8000" dirty="0" smtClean="0"/>
          </a:p>
          <a:p>
            <a:pPr>
              <a:buNone/>
            </a:pPr>
            <a:r>
              <a:rPr lang="ko-KR" altLang="en-US" sz="8000" dirty="0" smtClean="0"/>
              <a:t>환경에 </a:t>
            </a:r>
            <a:r>
              <a:rPr lang="ko-KR" altLang="en-US" sz="8000" dirty="0"/>
              <a:t>배출된 중금속은 </a:t>
            </a:r>
            <a:r>
              <a:rPr lang="ko-KR" altLang="en-US" sz="8000" dirty="0" smtClean="0"/>
              <a:t>분해나 </a:t>
            </a:r>
            <a:r>
              <a:rPr lang="ko-KR" altLang="en-US" sz="8000" dirty="0"/>
              <a:t>자정작용을 받지 않고 </a:t>
            </a:r>
            <a:r>
              <a:rPr lang="ko-KR" altLang="en-US" sz="8000" dirty="0" err="1"/>
              <a:t>생물권을</a:t>
            </a:r>
            <a:r>
              <a:rPr lang="ko-KR" altLang="en-US" sz="8000" dirty="0"/>
              <a:t> </a:t>
            </a:r>
            <a:r>
              <a:rPr lang="ko-KR" altLang="en-US" sz="8000" dirty="0" smtClean="0"/>
              <a:t>순환</a:t>
            </a:r>
            <a:endParaRPr lang="en-US" altLang="ko-KR" sz="8000" dirty="0" smtClean="0"/>
          </a:p>
          <a:p>
            <a:pPr>
              <a:buNone/>
            </a:pPr>
            <a:r>
              <a:rPr lang="ko-KR" altLang="en-US" sz="8000" dirty="0" smtClean="0"/>
              <a:t>하면서 </a:t>
            </a:r>
            <a:r>
              <a:rPr lang="ko-KR" altLang="en-US" sz="8000" dirty="0"/>
              <a:t>먹이연쇄를 따라서 </a:t>
            </a:r>
            <a:r>
              <a:rPr lang="ko-KR" altLang="en-US" sz="8000" dirty="0" smtClean="0"/>
              <a:t>사람에까지 </a:t>
            </a:r>
            <a:r>
              <a:rPr lang="ko-KR" altLang="en-US" sz="8000" dirty="0"/>
              <a:t>빠른 속도로 이동할 수 있기 </a:t>
            </a:r>
            <a:r>
              <a:rPr lang="ko-KR" altLang="en-US" sz="8000" dirty="0" smtClean="0"/>
              <a:t>때</a:t>
            </a:r>
            <a:endParaRPr lang="en-US" altLang="ko-KR" sz="8000" dirty="0" smtClean="0"/>
          </a:p>
          <a:p>
            <a:pPr>
              <a:buNone/>
            </a:pPr>
            <a:r>
              <a:rPr lang="ko-KR" altLang="en-US" sz="8000" dirty="0" smtClean="0"/>
              <a:t>문이다</a:t>
            </a:r>
            <a:r>
              <a:rPr lang="en-US" altLang="ko-KR" sz="8000" dirty="0"/>
              <a:t>.</a:t>
            </a:r>
          </a:p>
          <a:p>
            <a:pPr>
              <a:buNone/>
            </a:pPr>
            <a:endParaRPr lang="en-US" altLang="ko-KR" sz="8000" dirty="0" smtClean="0"/>
          </a:p>
          <a:p>
            <a:pPr>
              <a:buNone/>
            </a:pPr>
            <a:r>
              <a:rPr lang="ko-KR" altLang="en-US" sz="8000" dirty="0" smtClean="0"/>
              <a:t>중금속 </a:t>
            </a:r>
            <a:r>
              <a:rPr lang="ko-KR" altLang="en-US" sz="8000" dirty="0"/>
              <a:t>오염은 자연적으로 발생하나 생태계에 심각한 피해를 주고 </a:t>
            </a:r>
            <a:r>
              <a:rPr lang="ko-KR" altLang="en-US" sz="8000" dirty="0" err="1" smtClean="0"/>
              <a:t>있</a:t>
            </a:r>
            <a:endParaRPr lang="en-US" altLang="ko-KR" sz="8000" dirty="0" smtClean="0"/>
          </a:p>
          <a:p>
            <a:pPr>
              <a:buNone/>
            </a:pPr>
            <a:r>
              <a:rPr lang="ko-KR" altLang="en-US" sz="8000" dirty="0" smtClean="0"/>
              <a:t>는 </a:t>
            </a:r>
            <a:r>
              <a:rPr lang="ko-KR" altLang="en-US" sz="8000" dirty="0"/>
              <a:t>중금속의 </a:t>
            </a:r>
            <a:r>
              <a:rPr lang="ko-KR" altLang="en-US" sz="8000" dirty="0" smtClean="0"/>
              <a:t>오염은 </a:t>
            </a:r>
            <a:r>
              <a:rPr lang="ko-KR" altLang="en-US" sz="8000" dirty="0"/>
              <a:t>인간에 의해 </a:t>
            </a:r>
            <a:r>
              <a:rPr lang="ko-KR" altLang="en-US" sz="8000" dirty="0" err="1"/>
              <a:t>발생한것이다</a:t>
            </a:r>
            <a:r>
              <a:rPr lang="en-US" altLang="ko-KR" sz="8000" dirty="0"/>
              <a:t>. </a:t>
            </a:r>
          </a:p>
          <a:p>
            <a:pPr>
              <a:buNone/>
            </a:pPr>
            <a:r>
              <a:rPr lang="ko-KR" altLang="en-US" sz="8000" dirty="0" err="1"/>
              <a:t>여러가지</a:t>
            </a:r>
            <a:r>
              <a:rPr lang="ko-KR" altLang="en-US" sz="8000" dirty="0"/>
              <a:t> 인간에게 필요한 원자재 중에 중금속을 함유하고 있는 </a:t>
            </a:r>
            <a:r>
              <a:rPr lang="ko-KR" altLang="en-US" sz="8000" dirty="0" smtClean="0"/>
              <a:t>물질</a:t>
            </a:r>
            <a:endParaRPr lang="en-US" altLang="ko-KR" sz="8000" dirty="0" smtClean="0"/>
          </a:p>
          <a:p>
            <a:pPr>
              <a:buNone/>
            </a:pPr>
            <a:r>
              <a:rPr lang="ko-KR" altLang="en-US" sz="8000" dirty="0" smtClean="0"/>
              <a:t>이 </a:t>
            </a:r>
            <a:r>
              <a:rPr lang="ko-KR" altLang="en-US" sz="8000" dirty="0"/>
              <a:t>많다</a:t>
            </a:r>
            <a:r>
              <a:rPr lang="en-US" altLang="ko-KR" sz="8000" dirty="0"/>
              <a:t>. </a:t>
            </a:r>
            <a:r>
              <a:rPr lang="ko-KR" altLang="en-US" sz="8000" dirty="0"/>
              <a:t>이런 </a:t>
            </a:r>
            <a:r>
              <a:rPr lang="ko-KR" altLang="en-US" sz="8000" dirty="0" smtClean="0"/>
              <a:t>물질의 </a:t>
            </a:r>
            <a:r>
              <a:rPr lang="ko-KR" altLang="en-US" sz="8000" dirty="0"/>
              <a:t>이용에서 산업 </a:t>
            </a:r>
            <a:r>
              <a:rPr lang="ko-KR" altLang="en-US" sz="8000" dirty="0" err="1"/>
              <a:t>생산후</a:t>
            </a:r>
            <a:r>
              <a:rPr lang="ko-KR" altLang="en-US" sz="8000" dirty="0"/>
              <a:t> 폐기물을 방치하거나 아무 </a:t>
            </a:r>
            <a:endParaRPr lang="en-US" altLang="ko-KR" sz="8000" dirty="0" smtClean="0"/>
          </a:p>
          <a:p>
            <a:pPr>
              <a:buNone/>
            </a:pPr>
            <a:r>
              <a:rPr lang="ko-KR" altLang="en-US" sz="8000" dirty="0" err="1" smtClean="0"/>
              <a:t>여과없이</a:t>
            </a:r>
            <a:r>
              <a:rPr lang="ko-KR" altLang="en-US" sz="8000" dirty="0" smtClean="0"/>
              <a:t> </a:t>
            </a:r>
            <a:r>
              <a:rPr lang="ko-KR" altLang="en-US" sz="8000" dirty="0"/>
              <a:t>방출하는 행위에 </a:t>
            </a:r>
            <a:r>
              <a:rPr lang="ko-KR" altLang="en-US" sz="8000" dirty="0" smtClean="0"/>
              <a:t>대부분의 </a:t>
            </a:r>
            <a:r>
              <a:rPr lang="ko-KR" altLang="en-US" sz="8000" dirty="0"/>
              <a:t>중금속 오염이 이루어 진다</a:t>
            </a:r>
            <a:r>
              <a:rPr lang="en-US" altLang="ko-KR" sz="8000" dirty="0"/>
              <a:t>. </a:t>
            </a:r>
            <a:br>
              <a:rPr lang="en-US" altLang="ko-KR" sz="8000" dirty="0"/>
            </a:br>
            <a:endParaRPr lang="en-US" altLang="ko-KR" sz="8000" dirty="0" smtClean="0"/>
          </a:p>
          <a:p>
            <a:pPr>
              <a:buNone/>
            </a:pPr>
            <a:endParaRPr lang="en-US" altLang="ko-KR" sz="3600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>
              <a:buNone/>
            </a:pPr>
            <a:endParaRPr lang="en-US" altLang="ko-KR" sz="3600" dirty="0">
              <a:latin typeface="문체부 훈민정음체" pitchFamily="18" charset="-127"/>
              <a:ea typeface="문체부 훈민정음체" pitchFamily="18" charset="-127"/>
            </a:endParaRPr>
          </a:p>
          <a:p>
            <a:pPr>
              <a:buNone/>
            </a:pPr>
            <a:endParaRPr lang="en-US" altLang="ko-KR" sz="3600" dirty="0" smtClean="0">
              <a:latin typeface="문체부 훈민정음체" pitchFamily="18" charset="-127"/>
              <a:ea typeface="문체부 훈민정음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ko-KR" sz="2600" dirty="0" smtClean="0"/>
          </a:p>
          <a:p>
            <a:pPr>
              <a:buNone/>
            </a:pPr>
            <a:r>
              <a:rPr lang="ko-KR" altLang="en-US" sz="2600" dirty="0" smtClean="0"/>
              <a:t>땅속 깊숙이 묻혀 있던 금속들을 캐내어 필요한 것들</a:t>
            </a:r>
            <a:endParaRPr lang="en-US" altLang="ko-KR" sz="2600" dirty="0" smtClean="0"/>
          </a:p>
          <a:p>
            <a:pPr>
              <a:buNone/>
            </a:pPr>
            <a:r>
              <a:rPr lang="ko-KR" altLang="en-US" sz="2600" dirty="0" smtClean="0"/>
              <a:t>을 만들어 사용함으로써 인간이 직접 접하는 중금속의 </a:t>
            </a:r>
            <a:endParaRPr lang="en-US" altLang="ko-KR" sz="2600" dirty="0" smtClean="0"/>
          </a:p>
          <a:p>
            <a:pPr>
              <a:buNone/>
            </a:pPr>
            <a:r>
              <a:rPr lang="ko-KR" altLang="en-US" sz="2600" dirty="0" smtClean="0"/>
              <a:t>양은 점점 많아지고 있고 인간의 산업이 발달함과 함</a:t>
            </a:r>
            <a:endParaRPr lang="en-US" altLang="ko-KR" sz="2600" dirty="0" smtClean="0"/>
          </a:p>
          <a:p>
            <a:pPr>
              <a:buNone/>
            </a:pPr>
            <a:r>
              <a:rPr lang="ko-KR" altLang="en-US" sz="2600" dirty="0" err="1" smtClean="0"/>
              <a:t>께</a:t>
            </a:r>
            <a:r>
              <a:rPr lang="ko-KR" altLang="en-US" sz="2600" dirty="0" smtClean="0"/>
              <a:t> 환경에 대한 노력이 없다면 필연적으로 발생할 수 </a:t>
            </a:r>
            <a:endParaRPr lang="en-US" altLang="ko-KR" sz="2600" dirty="0" smtClean="0"/>
          </a:p>
          <a:p>
            <a:pPr>
              <a:buNone/>
            </a:pPr>
            <a:r>
              <a:rPr lang="ko-KR" altLang="en-US" sz="2600" dirty="0" smtClean="0"/>
              <a:t>밖에 없는 것이 중금속 오염이다</a:t>
            </a:r>
            <a:r>
              <a:rPr lang="en-US" altLang="ko-KR" sz="2600" dirty="0" smtClean="0"/>
              <a:t>. </a:t>
            </a:r>
          </a:p>
          <a:p>
            <a:pPr>
              <a:buNone/>
            </a:pPr>
            <a:endParaRPr lang="en-US" altLang="ko-KR" sz="2600" dirty="0" smtClean="0"/>
          </a:p>
          <a:p>
            <a:pPr>
              <a:buNone/>
            </a:pPr>
            <a:r>
              <a:rPr lang="ko-KR" altLang="en-US" sz="2600" dirty="0" smtClean="0"/>
              <a:t>현재 중금속 오염의 주류가 되는 물질이 우리의 일상</a:t>
            </a:r>
            <a:endParaRPr lang="en-US" altLang="ko-KR" sz="2600" dirty="0" smtClean="0"/>
          </a:p>
          <a:p>
            <a:pPr>
              <a:buNone/>
            </a:pPr>
            <a:r>
              <a:rPr lang="ko-KR" altLang="en-US" sz="2600" dirty="0" smtClean="0"/>
              <a:t>생활에 널리 쓰이고 있는 구리</a:t>
            </a:r>
            <a:r>
              <a:rPr lang="en-US" altLang="ko-KR" sz="2600" dirty="0" smtClean="0"/>
              <a:t>, </a:t>
            </a:r>
            <a:r>
              <a:rPr lang="ko-KR" altLang="en-US" sz="2600" dirty="0" smtClean="0"/>
              <a:t>아연</a:t>
            </a:r>
            <a:r>
              <a:rPr lang="en-US" altLang="ko-KR" sz="2600" dirty="0" smtClean="0"/>
              <a:t>, </a:t>
            </a:r>
            <a:r>
              <a:rPr lang="ko-KR" altLang="en-US" sz="2600" dirty="0" smtClean="0"/>
              <a:t>수은</a:t>
            </a:r>
            <a:r>
              <a:rPr lang="en-US" altLang="ko-KR" sz="2600" dirty="0" smtClean="0"/>
              <a:t>, </a:t>
            </a:r>
            <a:r>
              <a:rPr lang="ko-KR" altLang="en-US" sz="2600" dirty="0" smtClean="0"/>
              <a:t>크롬</a:t>
            </a:r>
            <a:r>
              <a:rPr lang="en-US" altLang="ko-KR" sz="2600" dirty="0" smtClean="0"/>
              <a:t>, </a:t>
            </a:r>
            <a:r>
              <a:rPr lang="ko-KR" altLang="en-US" sz="2600" dirty="0" smtClean="0"/>
              <a:t>카드</a:t>
            </a:r>
            <a:endParaRPr lang="en-US" altLang="ko-KR" sz="2600" dirty="0" smtClean="0"/>
          </a:p>
          <a:p>
            <a:pPr>
              <a:buNone/>
            </a:pPr>
            <a:r>
              <a:rPr lang="ko-KR" altLang="en-US" sz="2600" dirty="0" err="1" smtClean="0"/>
              <a:t>뮴</a:t>
            </a:r>
            <a:r>
              <a:rPr lang="en-US" altLang="ko-KR" sz="2600" dirty="0" smtClean="0"/>
              <a:t>, </a:t>
            </a:r>
            <a:r>
              <a:rPr lang="ko-KR" altLang="en-US" sz="2600" dirty="0" smtClean="0"/>
              <a:t>납 등이라는 것이 중금속오염이 인간의 산업생산과 </a:t>
            </a:r>
            <a:endParaRPr lang="en-US" altLang="ko-KR" sz="2600" dirty="0" smtClean="0"/>
          </a:p>
          <a:p>
            <a:pPr>
              <a:buNone/>
            </a:pPr>
            <a:r>
              <a:rPr lang="ko-KR" altLang="en-US" sz="2600" dirty="0" smtClean="0"/>
              <a:t>관계가 있다는 것을 증명한다</a:t>
            </a:r>
            <a:r>
              <a:rPr lang="en-US" altLang="ko-KR" sz="2600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7200" dirty="0" smtClean="0">
                <a:latin typeface="문체부 훈민정음체" pitchFamily="18" charset="-127"/>
                <a:ea typeface="문체부 훈민정음체" pitchFamily="18" charset="-127"/>
              </a:rPr>
              <a:t>3</a:t>
            </a:r>
            <a:r>
              <a:rPr lang="en-US" altLang="ko-KR" dirty="0" smtClean="0">
                <a:latin typeface="문체부 훈민정음체" pitchFamily="18" charset="-127"/>
                <a:ea typeface="문체부 훈민정음체" pitchFamily="18" charset="-127"/>
              </a:rPr>
              <a:t>.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중금속이 몸에 </a:t>
            </a:r>
            <a:r>
              <a:rPr lang="ko-KR" altLang="en-US" dirty="0" err="1" smtClean="0">
                <a:latin typeface="문체부 훈민정음체" pitchFamily="18" charset="-127"/>
                <a:ea typeface="문체부 훈민정음체" pitchFamily="18" charset="-127"/>
              </a:rPr>
              <a:t>들어왔을경우</a:t>
            </a:r>
            <a:r>
              <a:rPr lang="en-US" altLang="ko-KR" dirty="0" smtClean="0">
                <a:latin typeface="문체부 훈민정음체" pitchFamily="18" charset="-127"/>
                <a:ea typeface="문체부 훈민정음체" pitchFamily="18" charset="-127"/>
              </a:rPr>
              <a:t>!</a:t>
            </a:r>
            <a:endParaRPr lang="en-US" altLang="ko-KR" dirty="0" smtClean="0">
              <a:latin typeface="문체부 훈민정음체" pitchFamily="18" charset="-127"/>
              <a:ea typeface="문체부 훈민정음체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ko-KR" altLang="en-US" dirty="0"/>
              <a:t>중금속이 우리 몸 속에 들어오면 바로 배출되지 않고 단백질에 쌓이게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된다</a:t>
            </a:r>
            <a:r>
              <a:rPr lang="en-US" altLang="ko-KR" dirty="0"/>
              <a:t>.</a:t>
            </a:r>
            <a:r>
              <a:rPr lang="ko-KR" altLang="en-US" dirty="0"/>
              <a:t>단백질은 세포를 구성하는 물질이고</a:t>
            </a:r>
            <a:r>
              <a:rPr lang="en-US" altLang="ko-KR" dirty="0"/>
              <a:t>, </a:t>
            </a:r>
            <a:r>
              <a:rPr lang="ko-KR" altLang="en-US" dirty="0"/>
              <a:t>세포 내에서 수많은 화학 </a:t>
            </a:r>
            <a:r>
              <a:rPr lang="ko-KR" altLang="en-US" dirty="0" smtClean="0"/>
              <a:t>반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응의</a:t>
            </a:r>
            <a:r>
              <a:rPr lang="ko-KR" altLang="en-US" dirty="0" smtClean="0"/>
              <a:t> </a:t>
            </a:r>
            <a:r>
              <a:rPr lang="ko-KR" altLang="en-US" dirty="0"/>
              <a:t>촉매 역할</a:t>
            </a:r>
            <a:r>
              <a:rPr lang="en-US" altLang="ko-KR" dirty="0"/>
              <a:t>(</a:t>
            </a:r>
            <a:r>
              <a:rPr lang="ko-KR" altLang="en-US" dirty="0"/>
              <a:t>효소</a:t>
            </a:r>
            <a:r>
              <a:rPr lang="en-US" altLang="ko-KR" dirty="0"/>
              <a:t>)</a:t>
            </a:r>
            <a:r>
              <a:rPr lang="ko-KR" altLang="en-US" dirty="0"/>
              <a:t>을 하고 있으며</a:t>
            </a:r>
            <a:r>
              <a:rPr lang="en-US" altLang="ko-KR" dirty="0"/>
              <a:t>, </a:t>
            </a:r>
            <a:r>
              <a:rPr lang="ko-KR" altLang="en-US" dirty="0"/>
              <a:t>병원균에 대한 항체를 만든다</a:t>
            </a:r>
            <a:r>
              <a:rPr lang="en-US" altLang="ko-KR" dirty="0"/>
              <a:t>. </a:t>
            </a:r>
            <a:r>
              <a:rPr lang="ko-KR" altLang="en-US" dirty="0" smtClean="0"/>
              <a:t>그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리고 </a:t>
            </a:r>
            <a:r>
              <a:rPr lang="ko-KR" altLang="en-US" dirty="0"/>
              <a:t>그 종류는 매우 많은데</a:t>
            </a:r>
            <a:r>
              <a:rPr lang="en-US" altLang="ko-KR" dirty="0"/>
              <a:t>, </a:t>
            </a:r>
            <a:r>
              <a:rPr lang="ko-KR" altLang="en-US" dirty="0"/>
              <a:t>예를 들면 </a:t>
            </a:r>
            <a:r>
              <a:rPr lang="ko-KR" altLang="en-US" dirty="0" err="1"/>
              <a:t>케라틴이라는</a:t>
            </a:r>
            <a:r>
              <a:rPr lang="ko-KR" altLang="en-US" dirty="0"/>
              <a:t> 단백질은 사람의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머리털이나 </a:t>
            </a:r>
            <a:r>
              <a:rPr lang="ko-KR" altLang="en-US" dirty="0"/>
              <a:t>손톱을 구성하는 단백질이며</a:t>
            </a:r>
            <a:r>
              <a:rPr lang="en-US" altLang="ko-KR" dirty="0"/>
              <a:t>, </a:t>
            </a:r>
            <a:r>
              <a:rPr lang="ko-KR" altLang="en-US" dirty="0"/>
              <a:t>헤모글로빈은 적혈구 속에 들어 있는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단백질로서 </a:t>
            </a:r>
            <a:r>
              <a:rPr lang="ko-KR" altLang="en-US" dirty="0"/>
              <a:t>산소를 운반하는 역할을 하고 콜라겐이라는 단백질은 뼈를 </a:t>
            </a:r>
            <a:r>
              <a:rPr lang="ko-KR" altLang="en-US" dirty="0" smtClean="0"/>
              <a:t>구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성하는 </a:t>
            </a:r>
            <a:r>
              <a:rPr lang="ko-KR" altLang="en-US" dirty="0"/>
              <a:t>칼슘을 단단하게 붙여주는 역할을 한다</a:t>
            </a:r>
            <a:r>
              <a:rPr lang="en-US" altLang="ko-KR" dirty="0"/>
              <a:t>. </a:t>
            </a:r>
            <a:r>
              <a:rPr lang="ko-KR" altLang="en-US" dirty="0"/>
              <a:t>천연접착제로 쓰이는 아교는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바로 </a:t>
            </a:r>
            <a:r>
              <a:rPr lang="ko-KR" altLang="en-US" dirty="0" err="1"/>
              <a:t>소뼈에서</a:t>
            </a:r>
            <a:r>
              <a:rPr lang="ko-KR" altLang="en-US" dirty="0"/>
              <a:t> 추출한 콜라겐이다</a:t>
            </a:r>
            <a:r>
              <a:rPr lang="en-US" altLang="ko-KR" dirty="0"/>
              <a:t>. </a:t>
            </a:r>
            <a:r>
              <a:rPr lang="ko-KR" altLang="en-US" dirty="0"/>
              <a:t>이들 각각의 단백질들은 고유한 구조를 </a:t>
            </a:r>
            <a:r>
              <a:rPr lang="ko-KR" altLang="en-US" dirty="0" smtClean="0"/>
              <a:t>가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지고 </a:t>
            </a:r>
            <a:r>
              <a:rPr lang="ko-KR" altLang="en-US" dirty="0"/>
              <a:t>있으며</a:t>
            </a:r>
            <a:r>
              <a:rPr lang="en-US" altLang="ko-KR" dirty="0"/>
              <a:t>, </a:t>
            </a:r>
            <a:r>
              <a:rPr lang="ko-KR" altLang="en-US" dirty="0"/>
              <a:t>고유한 기능을 수행한다</a:t>
            </a:r>
            <a:r>
              <a:rPr lang="en-US" altLang="ko-KR" dirty="0"/>
              <a:t>.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그런데 </a:t>
            </a:r>
            <a:r>
              <a:rPr lang="ko-KR" altLang="en-US" dirty="0"/>
              <a:t>단백질의 구조상 중금속은 단백질에 잘 붙는다</a:t>
            </a:r>
            <a:r>
              <a:rPr lang="en-US" altLang="ko-KR" dirty="0"/>
              <a:t>, </a:t>
            </a:r>
            <a:r>
              <a:rPr lang="ko-KR" altLang="en-US" dirty="0"/>
              <a:t>단백질에 붙은 </a:t>
            </a:r>
            <a:r>
              <a:rPr lang="ko-KR" altLang="en-US" dirty="0" smtClean="0"/>
              <a:t>중금속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은 </a:t>
            </a:r>
            <a:r>
              <a:rPr lang="ko-KR" altLang="en-US" dirty="0"/>
              <a:t>단백질의 고유한 구조를 깨뜨려 단백질의 기능을 없애버린다</a:t>
            </a:r>
            <a:r>
              <a:rPr lang="en-US" altLang="ko-KR" dirty="0"/>
              <a:t>. </a:t>
            </a:r>
            <a:r>
              <a:rPr lang="ko-KR" altLang="en-US" dirty="0"/>
              <a:t>소독약으로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예전에 </a:t>
            </a:r>
            <a:r>
              <a:rPr lang="ko-KR" altLang="en-US" dirty="0"/>
              <a:t>많이 사용되었던 빨간 약</a:t>
            </a:r>
            <a:r>
              <a:rPr lang="en-US" altLang="ko-KR" dirty="0"/>
              <a:t>(</a:t>
            </a:r>
            <a:r>
              <a:rPr lang="ko-KR" altLang="en-US" dirty="0"/>
              <a:t>일명 </a:t>
            </a:r>
            <a:r>
              <a:rPr lang="ko-KR" altLang="en-US" dirty="0" err="1"/>
              <a:t>옥도정기</a:t>
            </a:r>
            <a:r>
              <a:rPr lang="en-US" altLang="ko-KR" dirty="0"/>
              <a:t>-</a:t>
            </a:r>
            <a:r>
              <a:rPr lang="ko-KR" altLang="en-US" dirty="0"/>
              <a:t>산화수은이라는 뜻</a:t>
            </a:r>
            <a:r>
              <a:rPr lang="en-US" altLang="ko-KR" dirty="0"/>
              <a:t>)</a:t>
            </a:r>
            <a:r>
              <a:rPr lang="ko-KR" altLang="en-US" dirty="0"/>
              <a:t>에 수은이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들어 </a:t>
            </a:r>
            <a:r>
              <a:rPr lang="ko-KR" altLang="en-US" dirty="0"/>
              <a:t>있으며</a:t>
            </a:r>
            <a:r>
              <a:rPr lang="en-US" altLang="ko-KR" dirty="0"/>
              <a:t>, </a:t>
            </a:r>
            <a:r>
              <a:rPr lang="ko-KR" altLang="en-US" dirty="0"/>
              <a:t>이 수은은 강한 소독작용을 한다</a:t>
            </a:r>
            <a:r>
              <a:rPr lang="en-US" altLang="ko-KR" dirty="0"/>
              <a:t>. </a:t>
            </a:r>
            <a:r>
              <a:rPr lang="ko-KR" altLang="en-US" dirty="0"/>
              <a:t>세균 자체가 단백질이기 </a:t>
            </a:r>
            <a:r>
              <a:rPr lang="ko-KR" altLang="en-US" dirty="0" smtClean="0"/>
              <a:t>때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문에 </a:t>
            </a:r>
            <a:r>
              <a:rPr lang="ko-KR" altLang="en-US" dirty="0"/>
              <a:t>상처가 난 피부에 빨간 약을 바르면 세균의 단백질에 수은이 붙어</a:t>
            </a:r>
            <a:r>
              <a:rPr lang="en-US" altLang="ko-KR" dirty="0"/>
              <a:t>, </a:t>
            </a:r>
            <a:r>
              <a:rPr lang="ko-KR" altLang="en-US" dirty="0"/>
              <a:t>세균은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본래 </a:t>
            </a:r>
            <a:r>
              <a:rPr lang="ko-KR" altLang="en-US" dirty="0"/>
              <a:t>기능을 상실하여 죽게 된다</a:t>
            </a:r>
            <a:r>
              <a:rPr lang="en-US" altLang="ko-KR" dirty="0"/>
              <a:t>. 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ko-KR" altLang="en-US" dirty="0"/>
              <a:t>지금은 수은중독의 위험성 때문에 빨간 약은 사용하지 않고 </a:t>
            </a:r>
            <a:r>
              <a:rPr lang="ko-KR" altLang="en-US" dirty="0" err="1" smtClean="0"/>
              <a:t>있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다</a:t>
            </a:r>
            <a:r>
              <a:rPr lang="en-US" altLang="ko-KR" dirty="0"/>
              <a:t>. </a:t>
            </a:r>
            <a:r>
              <a:rPr lang="ko-KR" altLang="en-US" dirty="0"/>
              <a:t>예를 더 들어 보면</a:t>
            </a:r>
            <a:r>
              <a:rPr lang="en-US" altLang="ko-KR" dirty="0"/>
              <a:t>, </a:t>
            </a:r>
            <a:r>
              <a:rPr lang="ko-KR" altLang="en-US" dirty="0"/>
              <a:t>피 속에서 산소를 운반하는 헤모글로빈은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글로빈이라는</a:t>
            </a:r>
            <a:r>
              <a:rPr lang="ko-KR" altLang="en-US" dirty="0" smtClean="0"/>
              <a:t> </a:t>
            </a:r>
            <a:r>
              <a:rPr lang="ko-KR" altLang="en-US" dirty="0"/>
              <a:t>단백질에 철이 붙어서 만들어진 것인데</a:t>
            </a:r>
            <a:r>
              <a:rPr lang="en-US" altLang="ko-KR" dirty="0"/>
              <a:t>, </a:t>
            </a:r>
            <a:r>
              <a:rPr lang="ko-KR" altLang="en-US" dirty="0"/>
              <a:t>폐에서 </a:t>
            </a:r>
            <a:r>
              <a:rPr lang="ko-KR" altLang="en-US" dirty="0" smtClean="0"/>
              <a:t>헤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모글로빈이</a:t>
            </a:r>
            <a:r>
              <a:rPr lang="ko-KR" altLang="en-US" dirty="0" smtClean="0"/>
              <a:t> </a:t>
            </a:r>
            <a:r>
              <a:rPr lang="ko-KR" altLang="en-US" dirty="0"/>
              <a:t>산소를 매달고 운반하여 우리 몸의 모든 부분에 </a:t>
            </a:r>
            <a:r>
              <a:rPr lang="ko-KR" altLang="en-US" dirty="0" smtClean="0"/>
              <a:t>산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소를 </a:t>
            </a:r>
            <a:r>
              <a:rPr lang="ko-KR" altLang="en-US" dirty="0"/>
              <a:t>공급한다</a:t>
            </a:r>
            <a:r>
              <a:rPr lang="en-US" altLang="ko-KR" dirty="0"/>
              <a:t>. </a:t>
            </a:r>
            <a:r>
              <a:rPr lang="ko-KR" altLang="en-US" dirty="0"/>
              <a:t>만약 헤모글로빈에 수은이 붙으면 더 이상 </a:t>
            </a:r>
            <a:r>
              <a:rPr lang="ko-KR" altLang="en-US" dirty="0" smtClean="0"/>
              <a:t>산소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를</a:t>
            </a:r>
            <a:r>
              <a:rPr lang="ko-KR" altLang="en-US" dirty="0" smtClean="0"/>
              <a:t> </a:t>
            </a:r>
            <a:r>
              <a:rPr lang="ko-KR" altLang="en-US" dirty="0"/>
              <a:t>운반하지 못하게 되고</a:t>
            </a:r>
            <a:r>
              <a:rPr lang="en-US" altLang="ko-KR" dirty="0"/>
              <a:t>, </a:t>
            </a:r>
            <a:r>
              <a:rPr lang="ko-KR" altLang="en-US" dirty="0"/>
              <a:t>뼈 속의 콜라겐에 수은이 붙으면</a:t>
            </a:r>
            <a:r>
              <a:rPr lang="en-US" altLang="ko-KR" dirty="0"/>
              <a:t>, </a:t>
            </a:r>
            <a:r>
              <a:rPr lang="ko-KR" altLang="en-US" dirty="0"/>
              <a:t>그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기능을 </a:t>
            </a:r>
            <a:r>
              <a:rPr lang="ko-KR" altLang="en-US" dirty="0"/>
              <a:t>상실하여 뼈가 약해지고 잘 부러지게 된다</a:t>
            </a:r>
            <a:r>
              <a:rPr lang="en-US" altLang="ko-KR" dirty="0"/>
              <a:t>.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이런 </a:t>
            </a:r>
            <a:r>
              <a:rPr lang="ko-KR" altLang="en-US" dirty="0"/>
              <a:t>중금속의 작용은 몸 속에 아주 조금 들어 있을 때에는 </a:t>
            </a:r>
            <a:r>
              <a:rPr lang="ko-KR" altLang="en-US" dirty="0" err="1" smtClean="0"/>
              <a:t>병으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로</a:t>
            </a:r>
            <a:r>
              <a:rPr lang="ko-KR" altLang="en-US" dirty="0" smtClean="0"/>
              <a:t> </a:t>
            </a:r>
            <a:r>
              <a:rPr lang="ko-KR" altLang="en-US" dirty="0"/>
              <a:t>나타나지 않지만</a:t>
            </a:r>
            <a:r>
              <a:rPr lang="en-US" altLang="ko-KR" dirty="0"/>
              <a:t>, </a:t>
            </a:r>
            <a:r>
              <a:rPr lang="ko-KR" altLang="en-US" dirty="0"/>
              <a:t>허용기준치 이하일지라도 장기간 노출되는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경우에는 </a:t>
            </a:r>
            <a:r>
              <a:rPr lang="ko-KR" altLang="en-US" dirty="0"/>
              <a:t>몸 속에서 배출되지 않고 쌓이게 되므로 매우 </a:t>
            </a:r>
            <a:r>
              <a:rPr lang="ko-KR" altLang="en-US" dirty="0" err="1" smtClean="0"/>
              <a:t>위험하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게 </a:t>
            </a:r>
            <a:r>
              <a:rPr lang="ko-KR" altLang="en-US" dirty="0"/>
              <a:t>된다</a:t>
            </a:r>
            <a:r>
              <a:rPr lang="en-US" altLang="ko-KR" dirty="0"/>
              <a:t>. </a:t>
            </a:r>
            <a:r>
              <a:rPr lang="ko-KR" altLang="en-US" dirty="0"/>
              <a:t>그리고 허용기준치는 성인을 기준으로 정해진 것이므로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아이들에게는 </a:t>
            </a:r>
            <a:r>
              <a:rPr lang="ko-KR" altLang="en-US" dirty="0"/>
              <a:t>훨씬 더 위험하다</a:t>
            </a:r>
            <a:r>
              <a:rPr lang="en-US" altLang="ko-KR" dirty="0"/>
              <a:t>. </a:t>
            </a:r>
            <a:r>
              <a:rPr lang="ko-KR" altLang="en-US" dirty="0"/>
              <a:t>같은 양이 체내에 들어 왔을 때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농도는 </a:t>
            </a:r>
            <a:r>
              <a:rPr lang="ko-KR" altLang="en-US" dirty="0"/>
              <a:t>체중에 따라 차이가 나므로 아이들은 훨씬 농도가 </a:t>
            </a:r>
            <a:r>
              <a:rPr lang="ko-KR" altLang="en-US" dirty="0" smtClean="0"/>
              <a:t>높아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질 </a:t>
            </a:r>
            <a:r>
              <a:rPr lang="ko-KR" altLang="en-US" dirty="0"/>
              <a:t>것이다</a:t>
            </a:r>
            <a:r>
              <a:rPr lang="en-US" altLang="ko-KR" dirty="0"/>
              <a:t>. </a:t>
            </a:r>
            <a:r>
              <a:rPr lang="ko-KR" altLang="en-US" dirty="0"/>
              <a:t>특히 태아일 경우에는 매우 위험하다</a:t>
            </a:r>
            <a:r>
              <a:rPr lang="en-US" altLang="ko-KR" dirty="0"/>
              <a:t>. 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sz="2200" dirty="0"/>
              <a:t>예를 들어</a:t>
            </a:r>
            <a:r>
              <a:rPr lang="en-US" altLang="ko-KR" sz="2200" dirty="0"/>
              <a:t>, </a:t>
            </a:r>
            <a:r>
              <a:rPr lang="ko-KR" altLang="en-US" sz="2200" dirty="0"/>
              <a:t>임신모의 체중이 </a:t>
            </a:r>
            <a:r>
              <a:rPr lang="en-US" altLang="ko-KR" sz="2200" dirty="0"/>
              <a:t>50kg</a:t>
            </a:r>
            <a:r>
              <a:rPr lang="ko-KR" altLang="en-US" sz="2200" dirty="0"/>
              <a:t>이고 </a:t>
            </a:r>
            <a:r>
              <a:rPr lang="en-US" altLang="ko-KR" sz="2200" dirty="0"/>
              <a:t>3</a:t>
            </a:r>
            <a:r>
              <a:rPr lang="ko-KR" altLang="en-US" sz="2200" dirty="0" err="1" smtClean="0"/>
              <a:t>개월된</a:t>
            </a:r>
            <a:r>
              <a:rPr lang="ko-KR" altLang="en-US" sz="2200" dirty="0" smtClean="0"/>
              <a:t> </a:t>
            </a:r>
            <a:r>
              <a:rPr lang="ko-KR" altLang="en-US" sz="2200" dirty="0"/>
              <a:t>태아가 </a:t>
            </a:r>
            <a:r>
              <a:rPr lang="en-US" altLang="ko-KR" sz="2200" dirty="0"/>
              <a:t>50g</a:t>
            </a:r>
            <a:r>
              <a:rPr lang="ko-KR" altLang="en-US" sz="2200" dirty="0" smtClean="0"/>
              <a:t>이라</a:t>
            </a:r>
            <a:endParaRPr lang="en-US" altLang="ko-KR" sz="2200" dirty="0" smtClean="0"/>
          </a:p>
          <a:p>
            <a:pPr>
              <a:buNone/>
            </a:pPr>
            <a:r>
              <a:rPr lang="ko-KR" altLang="en-US" sz="2200" dirty="0" smtClean="0"/>
              <a:t>면 </a:t>
            </a:r>
            <a:r>
              <a:rPr lang="ko-KR" altLang="en-US" sz="2200" dirty="0"/>
              <a:t>체중이 약 </a:t>
            </a:r>
            <a:r>
              <a:rPr lang="en-US" altLang="ko-KR" sz="2200" dirty="0"/>
              <a:t>1000</a:t>
            </a:r>
            <a:r>
              <a:rPr lang="ko-KR" altLang="en-US" sz="2200" dirty="0"/>
              <a:t>배의 </a:t>
            </a:r>
            <a:r>
              <a:rPr lang="ko-KR" altLang="en-US" sz="2200" dirty="0" smtClean="0"/>
              <a:t>차이가 </a:t>
            </a:r>
            <a:r>
              <a:rPr lang="ko-KR" altLang="en-US" sz="2200" dirty="0"/>
              <a:t>난다</a:t>
            </a:r>
            <a:r>
              <a:rPr lang="en-US" altLang="ko-KR" sz="2200" dirty="0"/>
              <a:t>. </a:t>
            </a:r>
            <a:r>
              <a:rPr lang="ko-KR" altLang="en-US" sz="2200" dirty="0"/>
              <a:t>그래서 산모에게는 영향을 </a:t>
            </a:r>
            <a:endParaRPr lang="en-US" altLang="ko-KR" sz="2200" dirty="0" smtClean="0"/>
          </a:p>
          <a:p>
            <a:pPr>
              <a:buNone/>
            </a:pPr>
            <a:r>
              <a:rPr lang="ko-KR" altLang="en-US" sz="2200" dirty="0" smtClean="0"/>
              <a:t>거의 </a:t>
            </a:r>
            <a:r>
              <a:rPr lang="ko-KR" altLang="en-US" sz="2200" dirty="0"/>
              <a:t>주지 않는 양이라도 태아는 매우 위험한 </a:t>
            </a:r>
            <a:r>
              <a:rPr lang="ko-KR" altLang="en-US" sz="2200" dirty="0" smtClean="0"/>
              <a:t>상태의 </a:t>
            </a:r>
            <a:r>
              <a:rPr lang="ko-KR" altLang="en-US" sz="2200" dirty="0"/>
              <a:t>영향을 </a:t>
            </a:r>
            <a:r>
              <a:rPr lang="ko-KR" altLang="en-US" sz="2200" dirty="0" err="1" smtClean="0"/>
              <a:t>받</a:t>
            </a:r>
            <a:endParaRPr lang="en-US" altLang="ko-KR" sz="2200" dirty="0" smtClean="0"/>
          </a:p>
          <a:p>
            <a:pPr>
              <a:buNone/>
            </a:pPr>
            <a:r>
              <a:rPr lang="ko-KR" altLang="en-US" sz="2200" dirty="0" smtClean="0"/>
              <a:t>을 </a:t>
            </a:r>
            <a:r>
              <a:rPr lang="ko-KR" altLang="en-US" sz="2200" dirty="0"/>
              <a:t>수 있다</a:t>
            </a:r>
            <a:r>
              <a:rPr lang="en-US" altLang="ko-KR" sz="2200" dirty="0"/>
              <a:t>. </a:t>
            </a:r>
            <a:r>
              <a:rPr lang="ko-KR" altLang="en-US" sz="2200" dirty="0"/>
              <a:t>어떤 단백질에 </a:t>
            </a:r>
            <a:r>
              <a:rPr lang="ko-KR" altLang="en-US" sz="2200" dirty="0" smtClean="0"/>
              <a:t>중금속이 </a:t>
            </a:r>
            <a:r>
              <a:rPr lang="ko-KR" altLang="en-US" sz="2200" dirty="0"/>
              <a:t>붙으면 그 단백질의 기능은 </a:t>
            </a:r>
            <a:endParaRPr lang="en-US" altLang="ko-KR" sz="2200" dirty="0" smtClean="0"/>
          </a:p>
          <a:p>
            <a:pPr>
              <a:buNone/>
            </a:pPr>
            <a:r>
              <a:rPr lang="ko-KR" altLang="en-US" sz="2200" dirty="0" smtClean="0"/>
              <a:t>상실되고</a:t>
            </a:r>
            <a:r>
              <a:rPr lang="en-US" altLang="ko-KR" sz="2200" dirty="0"/>
              <a:t>, </a:t>
            </a:r>
            <a:r>
              <a:rPr lang="ko-KR" altLang="en-US" sz="2200" dirty="0"/>
              <a:t>태아는 비정상적으로 성장하여 기형아가 될 </a:t>
            </a:r>
            <a:r>
              <a:rPr lang="ko-KR" altLang="en-US" sz="2200" dirty="0" smtClean="0"/>
              <a:t>것이다</a:t>
            </a:r>
            <a:r>
              <a:rPr lang="en-US" altLang="ko-KR" sz="2200" dirty="0"/>
              <a:t>. </a:t>
            </a:r>
            <a:endParaRPr lang="en-US" altLang="ko-KR" sz="2200" dirty="0" smtClean="0"/>
          </a:p>
          <a:p>
            <a:pPr>
              <a:buNone/>
            </a:pPr>
            <a:r>
              <a:rPr lang="ko-KR" altLang="en-US" sz="2200" dirty="0" smtClean="0"/>
              <a:t>그리고 </a:t>
            </a:r>
            <a:r>
              <a:rPr lang="ko-KR" altLang="en-US" sz="2200" dirty="0"/>
              <a:t>술이나 담배의 경우에도 </a:t>
            </a:r>
            <a:r>
              <a:rPr lang="ko-KR" altLang="en-US" sz="2200" dirty="0" smtClean="0"/>
              <a:t>성인에게는 </a:t>
            </a:r>
            <a:r>
              <a:rPr lang="ko-KR" altLang="en-US" sz="2200" dirty="0"/>
              <a:t>영향을 줄 수 없는 </a:t>
            </a:r>
            <a:endParaRPr lang="en-US" altLang="ko-KR" sz="2200" dirty="0" smtClean="0"/>
          </a:p>
          <a:p>
            <a:pPr>
              <a:buNone/>
            </a:pPr>
            <a:r>
              <a:rPr lang="ko-KR" altLang="en-US" sz="2200" dirty="0" smtClean="0"/>
              <a:t>양이라고 </a:t>
            </a:r>
            <a:r>
              <a:rPr lang="ko-KR" altLang="en-US" sz="2200" dirty="0"/>
              <a:t>하더라도 </a:t>
            </a:r>
            <a:r>
              <a:rPr lang="ko-KR" altLang="en-US" sz="2200" dirty="0" smtClean="0"/>
              <a:t>태아는 </a:t>
            </a:r>
            <a:r>
              <a:rPr lang="ko-KR" altLang="en-US" sz="2200" dirty="0"/>
              <a:t>엄청난 영향을 받을 것이다</a:t>
            </a:r>
            <a:r>
              <a:rPr lang="en-US" altLang="ko-KR" sz="2200" dirty="0"/>
              <a:t>.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>
                <a:latin typeface="문체부 훈민정음체" pitchFamily="18" charset="-127"/>
                <a:ea typeface="문체부 훈민정음체" pitchFamily="18" charset="-127"/>
              </a:rPr>
              <a:t>4.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중독무기물의 종류</a:t>
            </a:r>
            <a:r>
              <a:rPr lang="en-US" altLang="ko-KR" dirty="0" smtClean="0">
                <a:latin typeface="문체부 훈민정음체" pitchFamily="18" charset="-127"/>
                <a:ea typeface="문체부 훈민정음체" pitchFamily="18" charset="-127"/>
              </a:rPr>
              <a:t/>
            </a:r>
            <a:br>
              <a:rPr lang="en-US" altLang="ko-KR" dirty="0" smtClean="0">
                <a:latin typeface="문체부 훈민정음체" pitchFamily="18" charset="-127"/>
                <a:ea typeface="문체부 훈민정음체" pitchFamily="18" charset="-127"/>
              </a:rPr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40000" lnSpcReduction="20000"/>
          </a:bodyPr>
          <a:lstStyle/>
          <a:p>
            <a:pPr marL="742950" indent="-742950">
              <a:buNone/>
            </a:pPr>
            <a:r>
              <a:rPr lang="en-US" altLang="ko-KR" sz="6000" b="1" u="sng" dirty="0" smtClean="0"/>
              <a:t>1)</a:t>
            </a:r>
            <a:r>
              <a:rPr lang="ko-KR" altLang="en-US" sz="6000" b="1" u="sng" dirty="0" smtClean="0"/>
              <a:t>수은 </a:t>
            </a:r>
            <a:r>
              <a:rPr lang="en-US" altLang="ko-KR" sz="6000" b="1" u="sng" dirty="0"/>
              <a:t>(</a:t>
            </a:r>
            <a:r>
              <a:rPr lang="en-US" altLang="ko-KR" sz="7000" b="1" u="sng" dirty="0"/>
              <a:t>Hg </a:t>
            </a:r>
            <a:r>
              <a:rPr lang="en-US" altLang="ko-KR" sz="6000" b="1" u="sng" dirty="0"/>
              <a:t>; Mercury)</a:t>
            </a:r>
            <a:r>
              <a:rPr lang="ko-KR" altLang="en-US" sz="6000" dirty="0"/>
              <a:t> </a:t>
            </a:r>
            <a:endParaRPr lang="en-US" altLang="ko-KR" sz="6000" dirty="0" smtClean="0"/>
          </a:p>
          <a:p>
            <a:pPr marL="514350" indent="-514350">
              <a:buNone/>
            </a:pPr>
            <a:endParaRPr lang="en-US" altLang="ko-KR" sz="4000" dirty="0" smtClean="0"/>
          </a:p>
          <a:p>
            <a:pPr marL="514350" indent="-514350">
              <a:buNone/>
            </a:pPr>
            <a:r>
              <a:rPr lang="ko-KR" altLang="en-US" sz="4000" dirty="0" smtClean="0"/>
              <a:t>수은은 </a:t>
            </a:r>
            <a:r>
              <a:rPr lang="ko-KR" altLang="en-US" sz="4000" dirty="0"/>
              <a:t>증기 또는 분진의 형태로 </a:t>
            </a:r>
            <a:r>
              <a:rPr lang="ko-KR" altLang="en-US" sz="4000" dirty="0" err="1"/>
              <a:t>대기중에</a:t>
            </a:r>
            <a:r>
              <a:rPr lang="ko-KR" altLang="en-US" sz="4000" dirty="0"/>
              <a:t> 배출되며 미량이기는 하지만 </a:t>
            </a:r>
            <a:r>
              <a:rPr lang="ko-KR" altLang="en-US" sz="4000" dirty="0" err="1"/>
              <a:t>폐수중에</a:t>
            </a:r>
            <a:r>
              <a:rPr lang="ko-KR" altLang="en-US" sz="4000" dirty="0"/>
              <a:t> 함유된 </a:t>
            </a:r>
            <a:endParaRPr lang="en-US" altLang="ko-KR" sz="4000" dirty="0" smtClean="0"/>
          </a:p>
          <a:p>
            <a:pPr marL="514350" indent="-514350">
              <a:buNone/>
            </a:pPr>
            <a:r>
              <a:rPr lang="ko-KR" altLang="en-US" sz="4000" dirty="0" smtClean="0"/>
              <a:t>수은도 </a:t>
            </a:r>
            <a:r>
              <a:rPr lang="ko-KR" altLang="en-US" sz="4000" dirty="0"/>
              <a:t>미생물의 작용에 의하여 전환되어 유리수은 혹은 유기수은으로 수중에서 </a:t>
            </a:r>
            <a:endParaRPr lang="en-US" altLang="ko-KR" sz="4000" dirty="0" smtClean="0"/>
          </a:p>
          <a:p>
            <a:pPr marL="514350" indent="-514350">
              <a:buNone/>
            </a:pPr>
            <a:r>
              <a:rPr lang="ko-KR" altLang="en-US" sz="4000" dirty="0" smtClean="0"/>
              <a:t>증기의 </a:t>
            </a:r>
            <a:r>
              <a:rPr lang="ko-KR" altLang="en-US" sz="4000" dirty="0"/>
              <a:t>형태로 </a:t>
            </a:r>
            <a:r>
              <a:rPr lang="ko-KR" altLang="en-US" sz="4000" dirty="0" err="1" smtClean="0"/>
              <a:t>대기중으로</a:t>
            </a:r>
            <a:r>
              <a:rPr lang="ko-KR" altLang="en-US" sz="4000" dirty="0" smtClean="0"/>
              <a:t> </a:t>
            </a:r>
            <a:r>
              <a:rPr lang="ko-KR" altLang="en-US" sz="4000" dirty="0"/>
              <a:t>증발하게 된다</a:t>
            </a:r>
            <a:r>
              <a:rPr lang="en-US" altLang="ko-KR" sz="4000" dirty="0"/>
              <a:t>. </a:t>
            </a:r>
            <a:r>
              <a:rPr lang="ko-KR" altLang="en-US" sz="4000" dirty="0"/>
              <a:t>이러한 수은은 피부와 접촉하면 국소적으로 </a:t>
            </a:r>
            <a:endParaRPr lang="en-US" altLang="ko-KR" sz="4000" dirty="0" smtClean="0"/>
          </a:p>
          <a:p>
            <a:pPr marL="514350" indent="-514350">
              <a:buNone/>
            </a:pPr>
            <a:r>
              <a:rPr lang="ko-KR" altLang="en-US" sz="4000" dirty="0" smtClean="0"/>
              <a:t>피부염을 </a:t>
            </a:r>
            <a:r>
              <a:rPr lang="ko-KR" altLang="en-US" sz="4000" dirty="0"/>
              <a:t>유발하고</a:t>
            </a:r>
            <a:r>
              <a:rPr lang="en-US" altLang="ko-KR" sz="4000" dirty="0"/>
              <a:t>, </a:t>
            </a:r>
            <a:r>
              <a:rPr lang="ko-KR" altLang="en-US" sz="4000" dirty="0" smtClean="0"/>
              <a:t>호흡기 </a:t>
            </a:r>
            <a:r>
              <a:rPr lang="ko-KR" altLang="en-US" sz="4000" dirty="0"/>
              <a:t>및 소화기 경로로 인체에 침입하면 </a:t>
            </a:r>
            <a:r>
              <a:rPr lang="en-US" altLang="ko-KR" sz="4000" dirty="0"/>
              <a:t>80%</a:t>
            </a:r>
            <a:r>
              <a:rPr lang="ko-KR" altLang="en-US" sz="4000" dirty="0"/>
              <a:t>정도가 신장 및 </a:t>
            </a:r>
            <a:endParaRPr lang="en-US" altLang="ko-KR" sz="4000" dirty="0" smtClean="0"/>
          </a:p>
          <a:p>
            <a:pPr marL="514350" indent="-514350">
              <a:buNone/>
            </a:pPr>
            <a:r>
              <a:rPr lang="ko-KR" altLang="en-US" sz="4000" dirty="0" smtClean="0"/>
              <a:t>간 </a:t>
            </a:r>
            <a:r>
              <a:rPr lang="ko-KR" altLang="en-US" sz="4000" dirty="0"/>
              <a:t>등에 축적되어 소뇌의 </a:t>
            </a:r>
            <a:r>
              <a:rPr lang="ko-KR" altLang="en-US" sz="4000" dirty="0" smtClean="0"/>
              <a:t>기능을 </a:t>
            </a:r>
            <a:r>
              <a:rPr lang="ko-KR" altLang="en-US" sz="4000" dirty="0"/>
              <a:t>마비시킨다</a:t>
            </a:r>
            <a:r>
              <a:rPr lang="en-US" altLang="ko-KR" sz="4000" dirty="0"/>
              <a:t>. </a:t>
            </a:r>
            <a:r>
              <a:rPr lang="ko-KR" altLang="en-US" sz="4000" dirty="0"/>
              <a:t>수은은 지각표토에 </a:t>
            </a:r>
            <a:r>
              <a:rPr lang="en-US" altLang="ko-KR" sz="4000" dirty="0"/>
              <a:t>0.5ppm, </a:t>
            </a:r>
            <a:r>
              <a:rPr lang="ko-KR" altLang="en-US" sz="4000" dirty="0"/>
              <a:t>해수에 </a:t>
            </a:r>
            <a:endParaRPr lang="en-US" altLang="ko-KR" sz="4000" dirty="0" smtClean="0"/>
          </a:p>
          <a:p>
            <a:pPr marL="514350" indent="-514350">
              <a:buNone/>
            </a:pPr>
            <a:r>
              <a:rPr lang="en-US" altLang="ko-KR" sz="4000" dirty="0" smtClean="0"/>
              <a:t>0.03ppm </a:t>
            </a:r>
            <a:r>
              <a:rPr lang="ko-KR" altLang="en-US" sz="4000" dirty="0"/>
              <a:t>정도 분포하고 있다</a:t>
            </a:r>
            <a:r>
              <a:rPr lang="en-US" altLang="ko-KR" sz="4000" dirty="0"/>
              <a:t>. </a:t>
            </a:r>
            <a:br>
              <a:rPr lang="en-US" altLang="ko-KR" sz="4000" dirty="0"/>
            </a:br>
            <a:endParaRPr lang="en-US" altLang="ko-KR" sz="4000" dirty="0" smtClean="0"/>
          </a:p>
          <a:p>
            <a:pPr marL="514350" indent="-514350">
              <a:buNone/>
            </a:pPr>
            <a:r>
              <a:rPr lang="ko-KR" altLang="en-US" sz="4000" dirty="0" smtClean="0"/>
              <a:t>수은은 </a:t>
            </a:r>
            <a:r>
              <a:rPr lang="ko-KR" altLang="en-US" sz="4000" dirty="0"/>
              <a:t>인체에 필수원소는 아니지만 대부분의 성인은 </a:t>
            </a:r>
            <a:r>
              <a:rPr lang="en-US" altLang="ko-KR" sz="4000" dirty="0"/>
              <a:t>13mg</a:t>
            </a:r>
            <a:r>
              <a:rPr lang="ko-KR" altLang="en-US" sz="4000" dirty="0"/>
              <a:t>정도의 수은을 체내에 </a:t>
            </a:r>
            <a:r>
              <a:rPr lang="ko-KR" altLang="en-US" sz="4000" dirty="0" smtClean="0"/>
              <a:t>축적</a:t>
            </a:r>
            <a:endParaRPr lang="en-US" altLang="ko-KR" sz="4000" dirty="0" smtClean="0"/>
          </a:p>
          <a:p>
            <a:pPr marL="514350" indent="-514350">
              <a:buNone/>
            </a:pPr>
            <a:r>
              <a:rPr lang="ko-KR" altLang="en-US" sz="4000" dirty="0" smtClean="0"/>
              <a:t>하고 있는데 </a:t>
            </a:r>
            <a:r>
              <a:rPr lang="en-US" altLang="ko-KR" sz="4000" dirty="0"/>
              <a:t>70%</a:t>
            </a:r>
            <a:r>
              <a:rPr lang="ko-KR" altLang="en-US" sz="4000" dirty="0"/>
              <a:t>정도가 지방질과 </a:t>
            </a:r>
            <a:r>
              <a:rPr lang="ko-KR" altLang="en-US" sz="4000" dirty="0" err="1"/>
              <a:t>근육층에</a:t>
            </a:r>
            <a:r>
              <a:rPr lang="en-US" altLang="ko-KR" sz="4000" dirty="0"/>
              <a:t>, </a:t>
            </a:r>
            <a:r>
              <a:rPr lang="ko-KR" altLang="en-US" sz="4000" dirty="0"/>
              <a:t>소량은 손톱과 머리카락에 함유하고 있다</a:t>
            </a:r>
            <a:r>
              <a:rPr lang="en-US" altLang="ko-KR" sz="4000" dirty="0"/>
              <a:t>.</a:t>
            </a:r>
          </a:p>
          <a:p>
            <a:r>
              <a:rPr lang="ko-KR" altLang="en-US" sz="4000" dirty="0"/>
              <a:t>가</a:t>
            </a:r>
            <a:r>
              <a:rPr lang="en-US" altLang="ko-KR" sz="4000" dirty="0"/>
              <a:t>) </a:t>
            </a:r>
            <a:r>
              <a:rPr lang="ko-KR" altLang="en-US" sz="4000" dirty="0"/>
              <a:t>성상</a:t>
            </a:r>
            <a:br>
              <a:rPr lang="ko-KR" altLang="en-US" sz="4000" dirty="0"/>
            </a:br>
            <a:r>
              <a:rPr lang="ko-KR" altLang="en-US" sz="4000" dirty="0"/>
              <a:t>원자량이 </a:t>
            </a:r>
            <a:r>
              <a:rPr lang="en-US" altLang="ko-KR" sz="4000" dirty="0"/>
              <a:t>200.6, </a:t>
            </a:r>
            <a:r>
              <a:rPr lang="ko-KR" altLang="en-US" sz="4000" dirty="0"/>
              <a:t>비중 </a:t>
            </a:r>
            <a:r>
              <a:rPr lang="en-US" altLang="ko-KR" sz="4000" dirty="0"/>
              <a:t>13.6(15℃), </a:t>
            </a:r>
            <a:r>
              <a:rPr lang="ko-KR" altLang="en-US" sz="4000" dirty="0"/>
              <a:t>융점 </a:t>
            </a:r>
            <a:r>
              <a:rPr lang="en-US" altLang="ko-KR" sz="4000" dirty="0"/>
              <a:t>-38.87℃, </a:t>
            </a:r>
            <a:r>
              <a:rPr lang="ko-KR" altLang="en-US" sz="4000" dirty="0"/>
              <a:t>비등점 </a:t>
            </a:r>
            <a:r>
              <a:rPr lang="en-US" altLang="ko-KR" sz="4000" dirty="0"/>
              <a:t>356.58℃</a:t>
            </a:r>
            <a:r>
              <a:rPr lang="ko-KR" altLang="en-US" sz="4000" dirty="0"/>
              <a:t>이며</a:t>
            </a:r>
            <a:r>
              <a:rPr lang="en-US" altLang="ko-KR" sz="4000" dirty="0"/>
              <a:t>, </a:t>
            </a:r>
            <a:r>
              <a:rPr lang="ko-KR" altLang="en-US" sz="4000" dirty="0"/>
              <a:t>질산에 용해되지만 물</a:t>
            </a:r>
            <a:r>
              <a:rPr lang="en-US" altLang="ko-KR" sz="4000" dirty="0"/>
              <a:t>, </a:t>
            </a:r>
            <a:r>
              <a:rPr lang="ko-KR" altLang="en-US" sz="4000" dirty="0" err="1"/>
              <a:t>약염산</a:t>
            </a:r>
            <a:r>
              <a:rPr lang="en-US" altLang="ko-KR" sz="4000" dirty="0"/>
              <a:t>, </a:t>
            </a:r>
            <a:r>
              <a:rPr lang="ko-KR" altLang="en-US" sz="4000" dirty="0"/>
              <a:t>불화수소</a:t>
            </a:r>
            <a:r>
              <a:rPr lang="en-US" altLang="ko-KR" sz="4000" dirty="0"/>
              <a:t>, </a:t>
            </a:r>
            <a:r>
              <a:rPr lang="ko-KR" altLang="en-US" sz="4000" dirty="0" err="1"/>
              <a:t>요오드화수소에는</a:t>
            </a:r>
            <a:r>
              <a:rPr lang="ko-KR" altLang="en-US" sz="4000" dirty="0"/>
              <a:t> 용해되지 않는다</a:t>
            </a:r>
            <a:r>
              <a:rPr lang="en-US" altLang="ko-KR" sz="4000" dirty="0"/>
              <a:t>. </a:t>
            </a:r>
            <a:br>
              <a:rPr lang="en-US" altLang="ko-KR" sz="4000" dirty="0"/>
            </a:br>
            <a:r>
              <a:rPr lang="ko-KR" altLang="en-US" sz="4000" dirty="0"/>
              <a:t>상온에서는 은백색의 액체상태로 존재한다</a:t>
            </a:r>
            <a:r>
              <a:rPr lang="en-US" altLang="ko-KR" sz="4000" dirty="0"/>
              <a:t>. </a:t>
            </a:r>
          </a:p>
          <a:p>
            <a:r>
              <a:rPr lang="ko-KR" altLang="en-US" sz="4000" dirty="0"/>
              <a:t>나</a:t>
            </a:r>
            <a:r>
              <a:rPr lang="en-US" altLang="ko-KR" sz="4000" dirty="0"/>
              <a:t>) </a:t>
            </a:r>
            <a:r>
              <a:rPr lang="ko-KR" altLang="en-US" sz="4000" dirty="0"/>
              <a:t>용도 및 </a:t>
            </a:r>
            <a:r>
              <a:rPr lang="ko-KR" altLang="en-US" sz="4000" dirty="0" err="1"/>
              <a:t>배출원</a:t>
            </a:r>
            <a:r>
              <a:rPr lang="ko-KR" altLang="en-US" sz="4000" dirty="0"/>
              <a:t/>
            </a:r>
            <a:br>
              <a:rPr lang="ko-KR" altLang="en-US" sz="4000" dirty="0"/>
            </a:br>
            <a:r>
              <a:rPr lang="ko-KR" altLang="en-US" sz="4000" dirty="0"/>
              <a:t>방부제</a:t>
            </a:r>
            <a:r>
              <a:rPr lang="en-US" altLang="ko-KR" sz="4000" dirty="0"/>
              <a:t>, </a:t>
            </a:r>
            <a:r>
              <a:rPr lang="ko-KR" altLang="en-US" sz="4000" dirty="0"/>
              <a:t>살균제 및 살충제</a:t>
            </a:r>
            <a:r>
              <a:rPr lang="en-US" altLang="ko-KR" sz="4000" dirty="0"/>
              <a:t>, </a:t>
            </a:r>
            <a:r>
              <a:rPr lang="ko-KR" altLang="en-US" sz="4000" dirty="0"/>
              <a:t>수은 화합물제조 및 취급과정</a:t>
            </a:r>
            <a:r>
              <a:rPr lang="en-US" altLang="ko-KR" sz="4000" dirty="0"/>
              <a:t>, </a:t>
            </a:r>
            <a:r>
              <a:rPr lang="ko-KR" altLang="en-US" sz="4000" dirty="0"/>
              <a:t>온도계 및 기압계</a:t>
            </a:r>
            <a:r>
              <a:rPr lang="en-US" altLang="ko-KR" sz="4000" dirty="0"/>
              <a:t>, </a:t>
            </a:r>
            <a:r>
              <a:rPr lang="ko-KR" altLang="en-US" sz="4000" dirty="0"/>
              <a:t>도금</a:t>
            </a:r>
            <a:r>
              <a:rPr lang="en-US" altLang="ko-KR" sz="4000" dirty="0"/>
              <a:t>, </a:t>
            </a:r>
            <a:r>
              <a:rPr lang="ko-KR" altLang="en-US" sz="4000" dirty="0"/>
              <a:t>수은광산 등이 있다</a:t>
            </a:r>
            <a:r>
              <a:rPr lang="en-US" altLang="ko-KR" sz="4000" dirty="0"/>
              <a:t>.</a:t>
            </a:r>
          </a:p>
          <a:p>
            <a:r>
              <a:rPr lang="ko-KR" altLang="en-US" sz="4000" dirty="0"/>
              <a:t>다</a:t>
            </a:r>
            <a:r>
              <a:rPr lang="en-US" altLang="ko-KR" sz="4000" dirty="0"/>
              <a:t>) </a:t>
            </a:r>
            <a:r>
              <a:rPr lang="ko-KR" altLang="en-US" sz="4000" dirty="0"/>
              <a:t>인체에 미치는 영향 </a:t>
            </a:r>
            <a:br>
              <a:rPr lang="ko-KR" altLang="en-US" sz="4000" dirty="0"/>
            </a:br>
            <a:r>
              <a:rPr lang="ko-KR" altLang="en-US" sz="4000" dirty="0"/>
              <a:t>치아의 이완</a:t>
            </a:r>
            <a:r>
              <a:rPr lang="en-US" altLang="ko-KR" sz="4000" dirty="0"/>
              <a:t>, </a:t>
            </a:r>
            <a:r>
              <a:rPr lang="ko-KR" altLang="en-US" sz="4000" dirty="0"/>
              <a:t>치은염</a:t>
            </a:r>
            <a:r>
              <a:rPr lang="en-US" altLang="ko-KR" sz="4000" dirty="0"/>
              <a:t>, </a:t>
            </a:r>
            <a:r>
              <a:rPr lang="ko-KR" altLang="en-US" sz="4000" dirty="0" err="1"/>
              <a:t>천공성</a:t>
            </a:r>
            <a:r>
              <a:rPr lang="ko-KR" altLang="en-US" sz="4000" dirty="0"/>
              <a:t> 궤양</a:t>
            </a:r>
            <a:r>
              <a:rPr lang="en-US" altLang="ko-KR" sz="4000" dirty="0"/>
              <a:t>, </a:t>
            </a:r>
            <a:r>
              <a:rPr lang="ko-KR" altLang="en-US" sz="4000" dirty="0" err="1"/>
              <a:t>미나마타병</a:t>
            </a:r>
            <a:r>
              <a:rPr lang="en-US" altLang="ko-KR" sz="4000" dirty="0"/>
              <a:t>, </a:t>
            </a:r>
            <a:r>
              <a:rPr lang="ko-KR" altLang="en-US" sz="4000" dirty="0"/>
              <a:t>신경손상 </a:t>
            </a:r>
          </a:p>
          <a:p>
            <a:endParaRPr lang="en-US" altLang="ko-KR" sz="4000" b="1" dirty="0" smtClean="0"/>
          </a:p>
          <a:p>
            <a:endParaRPr lang="en-US" altLang="ko-KR" b="1" dirty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1044</Words>
  <Application>Microsoft Office PowerPoint</Application>
  <PresentationFormat>화면 슬라이드 쇼(4:3)</PresentationFormat>
  <Paragraphs>160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Office 테마</vt:lpstr>
      <vt:lpstr>중독무기물이란? </vt:lpstr>
      <vt:lpstr>목차</vt:lpstr>
      <vt:lpstr>슬라이드 3</vt:lpstr>
      <vt:lpstr>슬라이드 4</vt:lpstr>
      <vt:lpstr>슬라이드 5</vt:lpstr>
      <vt:lpstr>3.중금속이 몸에 들어왔을경우!</vt:lpstr>
      <vt:lpstr>슬라이드 7</vt:lpstr>
      <vt:lpstr>슬라이드 8</vt:lpstr>
      <vt:lpstr>4.중독무기물의 종류 </vt:lpstr>
      <vt:lpstr>슬라이드 10</vt:lpstr>
      <vt:lpstr>슬라이드 11</vt:lpstr>
      <vt:lpstr>슬라이드 12</vt:lpstr>
      <vt:lpstr>슬라이드 13</vt:lpstr>
      <vt:lpstr>슬라이드 14</vt:lpstr>
      <vt:lpstr>출처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중독무기물이란? </dc:title>
  <dc:creator>정 영재</dc:creator>
  <cp:lastModifiedBy>정 영재</cp:lastModifiedBy>
  <cp:revision>6</cp:revision>
  <dcterms:created xsi:type="dcterms:W3CDTF">2009-12-01T09:52:56Z</dcterms:created>
  <dcterms:modified xsi:type="dcterms:W3CDTF">2009-12-01T10:47:47Z</dcterms:modified>
</cp:coreProperties>
</file>