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모서리가 둥근 직사각형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045-7573-483D-8E09-4452E2BD8C4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5E148DE-A55A-40D8-888C-28814AA2C38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045-7573-483D-8E09-4452E2BD8C4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148DE-A55A-40D8-888C-28814AA2C38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045-7573-483D-8E09-4452E2BD8C4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148DE-A55A-40D8-888C-28814AA2C38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045-7573-483D-8E09-4452E2BD8C4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148DE-A55A-40D8-888C-28814AA2C38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모서리가 둥근 직사각형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045-7573-483D-8E09-4452E2BD8C4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5E148DE-A55A-40D8-888C-28814AA2C38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045-7573-483D-8E09-4452E2BD8C4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148DE-A55A-40D8-888C-28814AA2C38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045-7573-483D-8E09-4452E2BD8C4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148DE-A55A-40D8-888C-28814AA2C38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045-7573-483D-8E09-4452E2BD8C4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148DE-A55A-40D8-888C-28814AA2C38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045-7573-483D-8E09-4452E2BD8C4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148DE-A55A-40D8-888C-28814AA2C38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모서리가 둥근 직사각형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045-7573-483D-8E09-4452E2BD8C4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148DE-A55A-40D8-888C-28814AA2C38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0045-7573-483D-8E09-4452E2BD8C4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5E148DE-A55A-40D8-888C-28814AA2C38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모서리가 둥근 직사각형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3930045-7573-483D-8E09-4452E2BD8C40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5E148DE-A55A-40D8-888C-28814AA2C38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1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1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1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1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28728" y="3214686"/>
            <a:ext cx="6400800" cy="2443178"/>
          </a:xfrm>
        </p:spPr>
        <p:txBody>
          <a:bodyPr>
            <a:normAutofit/>
          </a:bodyPr>
          <a:lstStyle/>
          <a:p>
            <a:r>
              <a:rPr lang="ko-KR" altLang="en-US" sz="2000" dirty="0" smtClean="0"/>
              <a:t>동물영양학</a:t>
            </a:r>
            <a:endParaRPr lang="en-US" altLang="ko-KR" sz="2000" dirty="0" smtClean="0"/>
          </a:p>
          <a:p>
            <a:r>
              <a:rPr lang="ko-KR" altLang="en-US" sz="2000" dirty="0" smtClean="0"/>
              <a:t>윤용범 교수님</a:t>
            </a:r>
            <a:endParaRPr lang="en-US" altLang="ko-KR" sz="2000" dirty="0" smtClean="0"/>
          </a:p>
          <a:p>
            <a:r>
              <a:rPr lang="ko-KR" altLang="en-US" sz="2000" dirty="0" smtClean="0"/>
              <a:t>제출일자</a:t>
            </a:r>
            <a:r>
              <a:rPr lang="en-US" altLang="ko-KR" sz="2000" dirty="0" smtClean="0"/>
              <a:t>:2009.12.1</a:t>
            </a:r>
          </a:p>
          <a:p>
            <a:r>
              <a:rPr lang="en-US" altLang="ko-KR" sz="2000" dirty="0" smtClean="0"/>
              <a:t>20639832</a:t>
            </a:r>
          </a:p>
          <a:p>
            <a:r>
              <a:rPr lang="ko-KR" altLang="en-US" sz="2000" dirty="0" smtClean="0"/>
              <a:t>동물자원학과</a:t>
            </a:r>
            <a:endParaRPr lang="en-US" altLang="ko-KR" sz="2000" dirty="0" smtClean="0"/>
          </a:p>
          <a:p>
            <a:r>
              <a:rPr lang="ko-KR" altLang="en-US" sz="2000" dirty="0" smtClean="0"/>
              <a:t>김영목</a:t>
            </a:r>
            <a:endParaRPr lang="ko-KR" altLang="en-US" sz="2000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중독 무기물</a:t>
            </a:r>
            <a:endParaRPr lang="ko-KR" alt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수은중독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증상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유기수은중독의 증상은 신경계통에서 더욱 뚜렷하며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입술의 떨림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혼돈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그리고 진행성 보행 실조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발음장애 등이 나타날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또한 사지 말단부에서 </a:t>
            </a:r>
            <a:r>
              <a:rPr lang="ko-KR" altLang="en-US" dirty="0" err="1" smtClean="0"/>
              <a:t>곰지락운동</a:t>
            </a:r>
            <a:r>
              <a:rPr lang="en-US" altLang="ko-KR" dirty="0" smtClean="0"/>
              <a:t>(chorea, </a:t>
            </a:r>
            <a:r>
              <a:rPr lang="ko-KR" altLang="en-US" dirty="0" smtClean="0"/>
              <a:t>근육의 불수의적 운동장애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나타날 수 있고 감정의 변화 및 행동장애도 나타난다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특히 감정의 변화는 초기에 무기력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피로 등으로 시작하지만 이후 심한 우울증으로 진행될 수 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수은중독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진단</a:t>
            </a:r>
          </a:p>
          <a:p>
            <a:r>
              <a:rPr lang="ko-KR" altLang="en-US" dirty="0" smtClean="0"/>
              <a:t>유기수은에 노출된 경험이 있는지를 확인하는 것이 가장 중요하다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혈액검사를 통해 혈액에서 수은을 검출할 수 있지만 노출된 이후 상당 기간이 경과하면 발견하지 못할 수도 있다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치료</a:t>
            </a:r>
          </a:p>
          <a:p>
            <a:r>
              <a:rPr lang="ko-KR" altLang="en-US" dirty="0" smtClean="0"/>
              <a:t>장기간의 수은중독에 있어 </a:t>
            </a:r>
            <a:r>
              <a:rPr lang="ko-KR" altLang="en-US" dirty="0" err="1" smtClean="0"/>
              <a:t>페니실아민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penicillamine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통한 수은의 체외 배출이 우선적으로 시행되는 치료이다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수은중독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경과</a:t>
            </a:r>
            <a:r>
              <a:rPr lang="en-US" altLang="ko-KR" dirty="0" smtClean="0"/>
              <a:t>/</a:t>
            </a:r>
            <a:r>
              <a:rPr lang="ko-KR" altLang="en-US" dirty="0" smtClean="0"/>
              <a:t>합병증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유기수은에 노출된 정도에 따라 증상의 경과가 결정되는데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수십 년에 걸쳐 진행될 수도 있지만 수개월 내에 사망에 이르는 환자도 보고된 바가 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출처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경상일보</a:t>
            </a:r>
          </a:p>
          <a:p>
            <a:endParaRPr lang="en-US" altLang="ko-KR" dirty="0" smtClean="0"/>
          </a:p>
          <a:p>
            <a:r>
              <a:rPr lang="ko-KR" altLang="en-US" dirty="0" err="1" smtClean="0"/>
              <a:t>네이버</a:t>
            </a:r>
            <a:r>
              <a:rPr lang="ko-KR" altLang="en-US" smtClean="0"/>
              <a:t> 의학상세정보</a:t>
            </a:r>
            <a:endParaRPr lang="ko-KR" altLang="en-US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http://ko.wikipedia.org/wiki/%EB%A7%9D%EA%B0%84_%EC%A4%91%EB%8F%85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제주대학교 수의과대학 내과학교실 </a:t>
            </a:r>
            <a:r>
              <a:rPr lang="en-US" altLang="ko-KR" dirty="0" smtClean="0"/>
              <a:t>http://cafe.naver.com/imvet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dirty="0" smtClean="0"/>
              <a:t>목  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구리중독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망간 중독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수은 중독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출처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구리중독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원인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- </a:t>
            </a:r>
            <a:r>
              <a:rPr lang="ko-KR" altLang="en-US" dirty="0" smtClean="0"/>
              <a:t>구리 중독증은 일종의 유전 질환으로서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간의 구리 대사에 관여하는 유전자에 이상이 생기기 때문에 발생한다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이러한 유전자 이상은 엄마 개의 배속에서부터 선천적으로 발생되기 때문에 예방이 불가능하다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구리중독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증상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구리 중독증을 앓는 개의 간에서는 정상적인 구리 배출이 이루어지지 않는다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간과 관련된 임상 증상을 나타내게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이러한 증상의 예로서는 간염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황달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빈혈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침울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쇠약 등이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증상이 심해지면 간 경화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평균 수명보다 이른 사망에 이르게 된다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구리중독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치료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- </a:t>
            </a:r>
            <a:r>
              <a:rPr lang="ko-KR" altLang="en-US" dirty="0" smtClean="0"/>
              <a:t>구리 중독증은 유전 질환이기 때문에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사람과 유전 질환과 마찬가지로 확실한 치료법이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때문에 조기 진단을 통하여 구리 중독증의 임상 증상이 나타나기 전에 유전자의 이상 여부를 파악하는 것이 중요하다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조기에 유전자 이상을 파악하여 구리 함량이 낮은 사료를 급여하면 증상이 발현을 늦추고 위험성을 줄일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또한 구리 흡수를 억제하고 구리 배출을 촉진하는 약물을 통해 간 질환 증상의 발현을 늦출 수 있다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망간중독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원인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- </a:t>
            </a:r>
            <a:r>
              <a:rPr lang="ko-KR" altLang="en-US" dirty="0" smtClean="0"/>
              <a:t>주로 </a:t>
            </a:r>
            <a:r>
              <a:rPr lang="ko-KR" altLang="en-US" dirty="0" err="1" smtClean="0"/>
              <a:t>망간광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망간합금 취급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망간의 제련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망간이 함유된 세라믹</a:t>
            </a:r>
            <a:r>
              <a:rPr lang="en-US" altLang="ko-KR" dirty="0" smtClean="0"/>
              <a:t>, </a:t>
            </a:r>
            <a:r>
              <a:rPr lang="ko-KR" altLang="en-US" dirty="0" smtClean="0"/>
              <a:t>벽돌 및 화학 공장의 근로자와 망간 </a:t>
            </a:r>
            <a:r>
              <a:rPr lang="en-US" altLang="ko-KR" dirty="0" smtClean="0"/>
              <a:t>fume</a:t>
            </a:r>
            <a:r>
              <a:rPr lang="ko-KR" altLang="en-US" dirty="0" smtClean="0"/>
              <a:t>이 발생하는 용접작업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이산화망간을</a:t>
            </a:r>
            <a:r>
              <a:rPr lang="ko-KR" altLang="en-US" dirty="0" smtClean="0"/>
              <a:t> 사용하는 건전지 제조업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과망간산칼륨</a:t>
            </a:r>
            <a:r>
              <a:rPr lang="ko-KR" altLang="en-US" dirty="0" smtClean="0"/>
              <a:t> 제조업 등에서 발생하고 있다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망간중독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증상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- </a:t>
            </a:r>
            <a:r>
              <a:rPr lang="ko-KR" altLang="en-US" dirty="0" smtClean="0"/>
              <a:t>망간은 중추신경계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폐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위장관계와 </a:t>
            </a:r>
            <a:r>
              <a:rPr lang="ko-KR" altLang="en-US" dirty="0" err="1" smtClean="0"/>
              <a:t>비뇨</a:t>
            </a:r>
            <a:r>
              <a:rPr lang="ko-KR" altLang="en-US" dirty="0" smtClean="0"/>
              <a:t> 생식기계에 질환을 일으키며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특히 폐와 중후신경계에 다음과 같은 질환을 일으킨다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폐렴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기관지염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만성 </a:t>
            </a:r>
            <a:r>
              <a:rPr lang="ko-KR" altLang="en-US" dirty="0" err="1" smtClean="0"/>
              <a:t>비특이성</a:t>
            </a:r>
            <a:r>
              <a:rPr lang="ko-KR" altLang="en-US" dirty="0" smtClean="0"/>
              <a:t> 폐질환 발생을 증가시키고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추체외로</a:t>
            </a:r>
            <a:r>
              <a:rPr lang="ko-KR" altLang="en-US" dirty="0" smtClean="0"/>
              <a:t> 증상을 특징으로 하는 신경행동학적 증상과 신경학적 징후를 보이는 파킨슨병과 유사한 질환을 일으킨다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망간에 의한 신경행동학적 효과는 망간이 </a:t>
            </a:r>
            <a:r>
              <a:rPr lang="ko-KR" altLang="en-US" dirty="0" err="1" smtClean="0"/>
              <a:t>기저핵의</a:t>
            </a:r>
            <a:r>
              <a:rPr lang="ko-KR" altLang="en-US" dirty="0" smtClean="0"/>
              <a:t> 신경독성 물질로 중추신경계 작용하여 발생된다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망간중독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치료</a:t>
            </a:r>
          </a:p>
          <a:p>
            <a:pPr>
              <a:buNone/>
            </a:pPr>
            <a:r>
              <a:rPr lang="ko-KR" altLang="en-US" dirty="0" smtClean="0"/>
              <a:t>    이는 직업병이기 때문에 용접작업 관리지침을 지켜야한다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작업 시 발생하는 </a:t>
            </a:r>
            <a:r>
              <a:rPr lang="ko-KR" altLang="en-US" dirty="0" err="1" smtClean="0"/>
              <a:t>용접흄을</a:t>
            </a:r>
            <a:r>
              <a:rPr lang="ko-KR" altLang="en-US" dirty="0" smtClean="0"/>
              <a:t> 호흡하지 않는 방법으로 작업해야 하며 그 방법은 다음과 같다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바람을 등지고 작업한다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err="1" smtClean="0"/>
              <a:t>용접흄</a:t>
            </a:r>
            <a:r>
              <a:rPr lang="ko-KR" altLang="en-US" dirty="0" smtClean="0"/>
              <a:t> 발생지점 가까이 국소배기시설을 설치하여 </a:t>
            </a:r>
            <a:r>
              <a:rPr lang="ko-KR" altLang="en-US" dirty="0" err="1" smtClean="0"/>
              <a:t>흄</a:t>
            </a:r>
            <a:r>
              <a:rPr lang="ko-KR" altLang="en-US" dirty="0" smtClean="0"/>
              <a:t> 발생 즉시 배기 시킨다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국소배기시설로 배출되지 않는 </a:t>
            </a:r>
            <a:r>
              <a:rPr lang="ko-KR" altLang="en-US" dirty="0" err="1" smtClean="0"/>
              <a:t>용접흄을</a:t>
            </a:r>
            <a:r>
              <a:rPr lang="ko-KR" altLang="en-US" dirty="0" smtClean="0"/>
              <a:t> 배기하기 위하여 전체환기시설을 설치한다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이동작업지점에는 이동식 환기장치를 설치 가동한다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1</a:t>
            </a:r>
            <a:r>
              <a:rPr lang="ko-KR" altLang="en-US" dirty="0" smtClean="0"/>
              <a:t>급 방진마스크를 착용한다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그리고 작업환경 측정으로 작업환경을 관리하고 건강 진단을 통한 건강관리를 수행하면 용접작업을 하더라도 건강에 아무런 문제가 없다는 것을 자신 있게 말할 수 있다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수은중독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원인</a:t>
            </a:r>
          </a:p>
          <a:p>
            <a:endParaRPr lang="en-US" altLang="ko-KR" dirty="0" smtClean="0"/>
          </a:p>
          <a:p>
            <a:r>
              <a:rPr lang="ko-KR" altLang="en-US" dirty="0" err="1" smtClean="0"/>
              <a:t>미나마타병은</a:t>
            </a:r>
            <a:r>
              <a:rPr lang="ko-KR" altLang="en-US" dirty="0" smtClean="0"/>
              <a:t> 수은중독으로 인해 발생하는 다양한 신경학적 증상과 징후를 특징으로 하는 증후군이다</a:t>
            </a:r>
            <a:r>
              <a:rPr lang="en-US" altLang="ko-KR" dirty="0" smtClean="0"/>
              <a:t>. 1956</a:t>
            </a:r>
            <a:r>
              <a:rPr lang="ko-KR" altLang="en-US" dirty="0" smtClean="0"/>
              <a:t>년 일본의 </a:t>
            </a:r>
            <a:r>
              <a:rPr lang="ko-KR" altLang="en-US" dirty="0" err="1" smtClean="0"/>
              <a:t>구마모토현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미나마타시에서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메틸수은이</a:t>
            </a:r>
            <a:r>
              <a:rPr lang="ko-KR" altLang="en-US" dirty="0" smtClean="0"/>
              <a:t> 포함된 조개 및 어류를 먹은 주민들에게서 집단적으로 발생하면서 사회적으로 큰 문제가 되었다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문제가 되었던 </a:t>
            </a:r>
            <a:r>
              <a:rPr lang="ko-KR" altLang="en-US" dirty="0" err="1" smtClean="0"/>
              <a:t>메틸수은은</a:t>
            </a:r>
            <a:r>
              <a:rPr lang="ko-KR" altLang="en-US" dirty="0" smtClean="0"/>
              <a:t> 인근의 화학 공장에서 바다에 방류한 것으로 밝혀졌고</a:t>
            </a:r>
            <a:r>
              <a:rPr lang="en-US" altLang="ko-KR" dirty="0" smtClean="0"/>
              <a:t>, 2001</a:t>
            </a:r>
            <a:r>
              <a:rPr lang="ko-KR" altLang="en-US" dirty="0" smtClean="0"/>
              <a:t>년까지 공식적으로 </a:t>
            </a:r>
            <a:r>
              <a:rPr lang="en-US" altLang="ko-KR" dirty="0" smtClean="0"/>
              <a:t>2265</a:t>
            </a:r>
            <a:r>
              <a:rPr lang="ko-KR" altLang="en-US" dirty="0" smtClean="0"/>
              <a:t>명의 환자가 확인되었다</a:t>
            </a:r>
            <a:r>
              <a:rPr lang="en-US" altLang="ko-KR" dirty="0" smtClean="0"/>
              <a:t>. 1965</a:t>
            </a:r>
            <a:r>
              <a:rPr lang="ko-KR" altLang="en-US" dirty="0" smtClean="0"/>
              <a:t>년에는 </a:t>
            </a:r>
            <a:r>
              <a:rPr lang="ko-KR" altLang="en-US" dirty="0" err="1" smtClean="0"/>
              <a:t>니가타</a:t>
            </a:r>
            <a:r>
              <a:rPr lang="ko-KR" altLang="en-US" dirty="0" smtClean="0"/>
              <a:t> 현에서도 대규모 수은중독이 확인되었다</a:t>
            </a:r>
            <a:r>
              <a:rPr lang="en-US" altLang="ko-KR" dirty="0" smtClean="0"/>
              <a:t>. </a:t>
            </a:r>
            <a:endParaRPr lang="en-US" altLang="ko-K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균형">
  <a:themeElements>
    <a:clrScheme name="균형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균형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</TotalTime>
  <Words>561</Words>
  <Application>Microsoft Office PowerPoint</Application>
  <PresentationFormat>화면 슬라이드 쇼(4:3)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균형</vt:lpstr>
      <vt:lpstr>중독 무기물</vt:lpstr>
      <vt:lpstr>목  차</vt:lpstr>
      <vt:lpstr>구리중독</vt:lpstr>
      <vt:lpstr>구리중독</vt:lpstr>
      <vt:lpstr>구리중독</vt:lpstr>
      <vt:lpstr>망간중독</vt:lpstr>
      <vt:lpstr>망간중독</vt:lpstr>
      <vt:lpstr>망간중독</vt:lpstr>
      <vt:lpstr>수은중독</vt:lpstr>
      <vt:lpstr>수은중독</vt:lpstr>
      <vt:lpstr>수은중독</vt:lpstr>
      <vt:lpstr>수은중독</vt:lpstr>
      <vt:lpstr>출처</vt:lpstr>
    </vt:vector>
  </TitlesOfParts>
  <Company>BlackEdition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 무기물</dc:title>
  <dc:creator>Windows XP</dc:creator>
  <cp:lastModifiedBy>Windows XP</cp:lastModifiedBy>
  <cp:revision>5</cp:revision>
  <dcterms:created xsi:type="dcterms:W3CDTF">2009-11-26T02:02:01Z</dcterms:created>
  <dcterms:modified xsi:type="dcterms:W3CDTF">2009-12-01T01:54:00Z</dcterms:modified>
</cp:coreProperties>
</file>