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58" r:id="rId5"/>
    <p:sldId id="259" r:id="rId6"/>
    <p:sldId id="260" r:id="rId7"/>
    <p:sldId id="261" r:id="rId8"/>
    <p:sldId id="262" r:id="rId9"/>
    <p:sldId id="265" r:id="rId10"/>
    <p:sldId id="266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1B6D8-91D8-4B76-9556-FFCC7F171500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4C42-9688-4ACF-A946-C1A9BF5C26A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1B6D8-91D8-4B76-9556-FFCC7F171500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4C42-9688-4ACF-A946-C1A9BF5C26A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1B6D8-91D8-4B76-9556-FFCC7F171500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4C42-9688-4ACF-A946-C1A9BF5C26A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1B6D8-91D8-4B76-9556-FFCC7F171500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4C42-9688-4ACF-A946-C1A9BF5C26A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1B6D8-91D8-4B76-9556-FFCC7F171500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4C42-9688-4ACF-A946-C1A9BF5C26A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1B6D8-91D8-4B76-9556-FFCC7F171500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4C42-9688-4ACF-A946-C1A9BF5C26A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1B6D8-91D8-4B76-9556-FFCC7F171500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4C42-9688-4ACF-A946-C1A9BF5C26A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1B6D8-91D8-4B76-9556-FFCC7F171500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4C42-9688-4ACF-A946-C1A9BF5C26A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1B6D8-91D8-4B76-9556-FFCC7F171500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4C42-9688-4ACF-A946-C1A9BF5C26A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1B6D8-91D8-4B76-9556-FFCC7F171500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4C42-9688-4ACF-A946-C1A9BF5C26A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1B6D8-91D8-4B76-9556-FFCC7F171500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4C42-9688-4ACF-A946-C1A9BF5C26A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1B6D8-91D8-4B76-9556-FFCC7F171500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C4C42-9688-4ACF-A946-C1A9BF5C26A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ko.wikipedia.org/wiki/%EB%AC%B4%EA%B8%B0%EC%A7%88" TargetMode="External"/><Relationship Id="rId2" Type="http://schemas.openxmlformats.org/officeDocument/2006/relationships/hyperlink" Target="http://ko.wikipedia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ko.wikipedia.org/wiki/%EB%BC%88" TargetMode="External"/><Relationship Id="rId2" Type="http://schemas.openxmlformats.org/officeDocument/2006/relationships/hyperlink" Target="http://ko.wikipedia.org/wiki/%EC%98%81%EC%96%91%EC%86%8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o.wikipedia.org/wiki/%ED%98%B8%EB%A5%B4%EB%AA%AC" TargetMode="External"/><Relationship Id="rId5" Type="http://schemas.openxmlformats.org/officeDocument/2006/relationships/hyperlink" Target="http://ko.wikipedia.org/wiki/%EC%B2%B4%EC%95%A1" TargetMode="External"/><Relationship Id="rId4" Type="http://schemas.openxmlformats.org/officeDocument/2006/relationships/hyperlink" Target="http://ko.wikipedia.org/wiki/%EC%B9%98%EC%95%84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42910" y="500042"/>
            <a:ext cx="7772400" cy="1470025"/>
          </a:xfrm>
        </p:spPr>
        <p:txBody>
          <a:bodyPr/>
          <a:lstStyle/>
          <a:p>
            <a:r>
              <a:rPr lang="ko-KR" altLang="en-US" dirty="0" smtClean="0"/>
              <a:t>중독 무기물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3071802" y="4500570"/>
            <a:ext cx="5772168" cy="2143140"/>
          </a:xfrm>
        </p:spPr>
        <p:txBody>
          <a:bodyPr>
            <a:normAutofit fontScale="77500" lnSpcReduction="20000"/>
          </a:bodyPr>
          <a:lstStyle/>
          <a:p>
            <a:pPr algn="l">
              <a:lnSpc>
                <a:spcPct val="80000"/>
              </a:lnSpc>
              <a:buFont typeface="Wingdings" pitchFamily="2" charset="2"/>
              <a:buChar char="§"/>
            </a:pPr>
            <a:r>
              <a:rPr lang="ko-KR" altLang="en-US" dirty="0" smtClean="0">
                <a:solidFill>
                  <a:schemeClr val="tx1"/>
                </a:solidFill>
                <a:latin typeface="HY중고딕" pitchFamily="18" charset="-127"/>
                <a:ea typeface="HY중고딕" pitchFamily="18" charset="-127"/>
              </a:rPr>
              <a:t>과  목  명 </a:t>
            </a:r>
            <a:r>
              <a:rPr lang="en-US" altLang="ko-KR" dirty="0" smtClean="0">
                <a:solidFill>
                  <a:schemeClr val="tx1"/>
                </a:solidFill>
                <a:latin typeface="HY중고딕" pitchFamily="18" charset="-127"/>
                <a:ea typeface="HY중고딕" pitchFamily="18" charset="-127"/>
              </a:rPr>
              <a:t>: </a:t>
            </a:r>
            <a:r>
              <a:rPr lang="ko-KR" altLang="en-US" dirty="0" smtClean="0">
                <a:solidFill>
                  <a:schemeClr val="tx1"/>
                </a:solidFill>
                <a:latin typeface="HY중고딕" pitchFamily="18" charset="-127"/>
                <a:ea typeface="HY중고딕" pitchFamily="18" charset="-127"/>
              </a:rPr>
              <a:t>동물영양학 및 실험</a:t>
            </a:r>
          </a:p>
          <a:p>
            <a:pPr algn="l">
              <a:lnSpc>
                <a:spcPct val="80000"/>
              </a:lnSpc>
              <a:buFont typeface="Wingdings" pitchFamily="2" charset="2"/>
              <a:buChar char="§"/>
            </a:pPr>
            <a:r>
              <a:rPr lang="ko-KR" altLang="en-US" dirty="0" smtClean="0">
                <a:solidFill>
                  <a:schemeClr val="tx1"/>
                </a:solidFill>
                <a:latin typeface="HY중고딕" pitchFamily="18" charset="-127"/>
                <a:ea typeface="HY중고딕" pitchFamily="18" charset="-127"/>
              </a:rPr>
              <a:t>교  수  님 </a:t>
            </a:r>
            <a:r>
              <a:rPr lang="en-US" altLang="ko-KR" dirty="0" smtClean="0">
                <a:solidFill>
                  <a:schemeClr val="tx1"/>
                </a:solidFill>
                <a:latin typeface="HY중고딕" pitchFamily="18" charset="-127"/>
                <a:ea typeface="HY중고딕" pitchFamily="18" charset="-127"/>
              </a:rPr>
              <a:t>: </a:t>
            </a:r>
            <a:r>
              <a:rPr lang="ko-KR" altLang="en-US" dirty="0" smtClean="0">
                <a:solidFill>
                  <a:schemeClr val="tx1"/>
                </a:solidFill>
                <a:latin typeface="HY중고딕" pitchFamily="18" charset="-127"/>
                <a:ea typeface="HY중고딕" pitchFamily="18" charset="-127"/>
              </a:rPr>
              <a:t>윤용범 교수님</a:t>
            </a:r>
          </a:p>
          <a:p>
            <a:pPr algn="l">
              <a:lnSpc>
                <a:spcPct val="80000"/>
              </a:lnSpc>
              <a:buFont typeface="Wingdings" pitchFamily="2" charset="2"/>
              <a:buChar char="§"/>
            </a:pPr>
            <a:r>
              <a:rPr lang="ko-KR" altLang="en-US" dirty="0" smtClean="0">
                <a:solidFill>
                  <a:schemeClr val="tx1"/>
                </a:solidFill>
                <a:latin typeface="HY중고딕" pitchFamily="18" charset="-127"/>
                <a:ea typeface="HY중고딕" pitchFamily="18" charset="-127"/>
              </a:rPr>
              <a:t>학       과 </a:t>
            </a:r>
            <a:r>
              <a:rPr lang="en-US" altLang="ko-KR" dirty="0" smtClean="0">
                <a:solidFill>
                  <a:schemeClr val="tx1"/>
                </a:solidFill>
                <a:latin typeface="HY중고딕" pitchFamily="18" charset="-127"/>
                <a:ea typeface="HY중고딕" pitchFamily="18" charset="-127"/>
              </a:rPr>
              <a:t>: </a:t>
            </a:r>
            <a:r>
              <a:rPr lang="ko-KR" altLang="en-US" dirty="0" smtClean="0">
                <a:solidFill>
                  <a:schemeClr val="tx1"/>
                </a:solidFill>
                <a:latin typeface="HY중고딕" pitchFamily="18" charset="-127"/>
                <a:ea typeface="HY중고딕" pitchFamily="18" charset="-127"/>
              </a:rPr>
              <a:t>식품환경안전학과</a:t>
            </a:r>
            <a:endParaRPr lang="ko-KR" altLang="en-US" dirty="0" smtClean="0">
              <a:solidFill>
                <a:schemeClr val="tx1"/>
              </a:solidFill>
              <a:latin typeface="HY중고딕" pitchFamily="18" charset="-127"/>
              <a:ea typeface="HY중고딕" pitchFamily="18" charset="-127"/>
            </a:endParaRPr>
          </a:p>
          <a:p>
            <a:pPr algn="l">
              <a:lnSpc>
                <a:spcPct val="80000"/>
              </a:lnSpc>
              <a:buFont typeface="Wingdings" pitchFamily="2" charset="2"/>
              <a:buChar char="§"/>
            </a:pPr>
            <a:r>
              <a:rPr lang="ko-KR" altLang="en-US" dirty="0" smtClean="0">
                <a:solidFill>
                  <a:schemeClr val="tx1"/>
                </a:solidFill>
                <a:latin typeface="HY중고딕" pitchFamily="18" charset="-127"/>
                <a:ea typeface="HY중고딕" pitchFamily="18" charset="-127"/>
              </a:rPr>
              <a:t>학       번 </a:t>
            </a:r>
            <a:r>
              <a:rPr lang="en-US" altLang="ko-KR" dirty="0" smtClean="0">
                <a:solidFill>
                  <a:schemeClr val="tx1"/>
                </a:solidFill>
                <a:latin typeface="HY중고딕" pitchFamily="18" charset="-127"/>
                <a:ea typeface="HY중고딕" pitchFamily="18" charset="-127"/>
              </a:rPr>
              <a:t>: </a:t>
            </a:r>
            <a:r>
              <a:rPr lang="en-US" altLang="ko-KR" dirty="0" smtClean="0">
                <a:solidFill>
                  <a:schemeClr val="tx1"/>
                </a:solidFill>
                <a:latin typeface="HY중고딕" pitchFamily="18" charset="-127"/>
                <a:ea typeface="HY중고딕" pitchFamily="18" charset="-127"/>
              </a:rPr>
              <a:t>20639560 </a:t>
            </a:r>
            <a:endParaRPr lang="en-US" altLang="ko-KR" dirty="0" smtClean="0">
              <a:solidFill>
                <a:schemeClr val="tx1"/>
              </a:solidFill>
              <a:latin typeface="HY중고딕" pitchFamily="18" charset="-127"/>
              <a:ea typeface="HY중고딕" pitchFamily="18" charset="-127"/>
            </a:endParaRPr>
          </a:p>
          <a:p>
            <a:pPr algn="l">
              <a:lnSpc>
                <a:spcPct val="80000"/>
              </a:lnSpc>
              <a:buFont typeface="Wingdings" pitchFamily="2" charset="2"/>
              <a:buChar char="§"/>
            </a:pPr>
            <a:r>
              <a:rPr lang="ko-KR" altLang="en-US" dirty="0" smtClean="0">
                <a:solidFill>
                  <a:schemeClr val="tx1"/>
                </a:solidFill>
                <a:latin typeface="HY중고딕" pitchFamily="18" charset="-127"/>
                <a:ea typeface="HY중고딕" pitchFamily="18" charset="-127"/>
              </a:rPr>
              <a:t>이       </a:t>
            </a:r>
            <a:r>
              <a:rPr lang="ko-KR" altLang="en-US" dirty="0" err="1" smtClean="0">
                <a:solidFill>
                  <a:schemeClr val="tx1"/>
                </a:solidFill>
                <a:latin typeface="HY중고딕" pitchFamily="18" charset="-127"/>
                <a:ea typeface="HY중고딕" pitchFamily="18" charset="-127"/>
              </a:rPr>
              <a:t>름</a:t>
            </a:r>
            <a:r>
              <a:rPr lang="ko-KR" altLang="en-US" dirty="0" smtClean="0">
                <a:solidFill>
                  <a:schemeClr val="tx1"/>
                </a:solidFill>
                <a:latin typeface="HY중고딕" pitchFamily="18" charset="-127"/>
                <a:ea typeface="HY중고딕" pitchFamily="18" charset="-127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latin typeface="HY중고딕" pitchFamily="18" charset="-127"/>
                <a:ea typeface="HY중고딕" pitchFamily="18" charset="-127"/>
              </a:rPr>
              <a:t>: </a:t>
            </a:r>
            <a:r>
              <a:rPr lang="ko-KR" altLang="en-US" dirty="0" smtClean="0">
                <a:solidFill>
                  <a:schemeClr val="tx1"/>
                </a:solidFill>
                <a:latin typeface="HY중고딕" pitchFamily="18" charset="-127"/>
                <a:ea typeface="HY중고딕" pitchFamily="18" charset="-127"/>
              </a:rPr>
              <a:t>천성원</a:t>
            </a:r>
            <a:endParaRPr lang="ko-KR" altLang="en-US" dirty="0" smtClean="0">
              <a:solidFill>
                <a:schemeClr val="tx1"/>
              </a:solidFill>
              <a:latin typeface="HY중고딕" pitchFamily="18" charset="-127"/>
              <a:ea typeface="HY중고딕" pitchFamily="18" charset="-127"/>
            </a:endParaRPr>
          </a:p>
          <a:p>
            <a:pPr algn="l">
              <a:lnSpc>
                <a:spcPct val="80000"/>
              </a:lnSpc>
              <a:buFont typeface="Wingdings" pitchFamily="2" charset="2"/>
              <a:buChar char="§"/>
            </a:pPr>
            <a:r>
              <a:rPr lang="ko-KR" altLang="en-US" dirty="0" smtClean="0">
                <a:solidFill>
                  <a:schemeClr val="tx1"/>
                </a:solidFill>
                <a:latin typeface="HY중고딕" pitchFamily="18" charset="-127"/>
                <a:ea typeface="HY중고딕" pitchFamily="18" charset="-127"/>
              </a:rPr>
              <a:t>제  출  일 </a:t>
            </a:r>
            <a:r>
              <a:rPr lang="en-US" altLang="ko-KR" dirty="0" smtClean="0">
                <a:solidFill>
                  <a:schemeClr val="tx1"/>
                </a:solidFill>
                <a:latin typeface="HY중고딕" pitchFamily="18" charset="-127"/>
                <a:ea typeface="HY중고딕" pitchFamily="18" charset="-127"/>
              </a:rPr>
              <a:t>: 2009</a:t>
            </a:r>
            <a:r>
              <a:rPr lang="ko-KR" altLang="en-US" dirty="0" smtClean="0">
                <a:solidFill>
                  <a:schemeClr val="tx1"/>
                </a:solidFill>
                <a:latin typeface="HY중고딕" pitchFamily="18" charset="-127"/>
                <a:ea typeface="HY중고딕" pitchFamily="18" charset="-127"/>
              </a:rPr>
              <a:t>년 </a:t>
            </a:r>
            <a:r>
              <a:rPr lang="en-US" altLang="ko-KR" dirty="0" smtClean="0">
                <a:solidFill>
                  <a:schemeClr val="tx1"/>
                </a:solidFill>
                <a:latin typeface="HY중고딕" pitchFamily="18" charset="-127"/>
                <a:ea typeface="HY중고딕" pitchFamily="18" charset="-127"/>
              </a:rPr>
              <a:t>11</a:t>
            </a:r>
            <a:r>
              <a:rPr lang="ko-KR" altLang="en-US" dirty="0" smtClean="0">
                <a:solidFill>
                  <a:schemeClr val="tx1"/>
                </a:solidFill>
                <a:latin typeface="HY중고딕" pitchFamily="18" charset="-127"/>
                <a:ea typeface="HY중고딕" pitchFamily="18" charset="-127"/>
              </a:rPr>
              <a:t>월 </a:t>
            </a:r>
            <a:r>
              <a:rPr lang="en-US" altLang="ko-KR" dirty="0" smtClean="0">
                <a:solidFill>
                  <a:schemeClr val="tx1"/>
                </a:solidFill>
                <a:latin typeface="HY중고딕" pitchFamily="18" charset="-127"/>
                <a:ea typeface="HY중고딕" pitchFamily="18" charset="-127"/>
              </a:rPr>
              <a:t>30</a:t>
            </a:r>
            <a:r>
              <a:rPr lang="ko-KR" altLang="en-US" dirty="0" smtClean="0">
                <a:solidFill>
                  <a:schemeClr val="tx1"/>
                </a:solidFill>
                <a:latin typeface="HY중고딕" pitchFamily="18" charset="-127"/>
                <a:ea typeface="HY중고딕" pitchFamily="18" charset="-127"/>
              </a:rPr>
              <a:t>일 월요일</a:t>
            </a:r>
            <a:endParaRPr lang="ko-KR" altLang="en-US" dirty="0" smtClean="0">
              <a:solidFill>
                <a:schemeClr val="tx1"/>
              </a:solidFill>
              <a:latin typeface="HY중고딕" pitchFamily="18" charset="-127"/>
              <a:ea typeface="HY중고딕" pitchFamily="18" charset="-127"/>
            </a:endParaRPr>
          </a:p>
          <a:p>
            <a:endParaRPr lang="ko-KR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참  고   문  헌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www.naver.com</a:t>
            </a:r>
          </a:p>
          <a:p>
            <a:endParaRPr lang="en-US" altLang="ko-KR" dirty="0" smtClean="0">
              <a:hlinkClick r:id="rId2"/>
            </a:endParaRPr>
          </a:p>
          <a:p>
            <a:r>
              <a:rPr lang="en-US" altLang="ko-KR" sz="1800" dirty="0" smtClean="0">
                <a:hlinkClick r:id="rId3"/>
              </a:rPr>
              <a:t>http://ko.wikipedia.org/wiki/%</a:t>
            </a:r>
            <a:r>
              <a:rPr lang="en-US" altLang="ko-KR" sz="1800" dirty="0" smtClean="0">
                <a:hlinkClick r:id="rId3"/>
              </a:rPr>
              <a:t>EB%AC%B4%EA%B8%B0%EC%A7%88</a:t>
            </a:r>
            <a:endParaRPr lang="en-US" altLang="ko-KR" sz="1800" dirty="0" smtClean="0"/>
          </a:p>
          <a:p>
            <a:endParaRPr lang="en-US" altLang="ko-KR" sz="2800" dirty="0" smtClean="0"/>
          </a:p>
          <a:p>
            <a:r>
              <a:rPr lang="ko-KR" altLang="en-US" sz="2800" dirty="0" smtClean="0"/>
              <a:t>지규만 등 </a:t>
            </a:r>
            <a:r>
              <a:rPr lang="en-US" altLang="ko-KR" sz="2800" dirty="0" smtClean="0"/>
              <a:t>2008 (</a:t>
            </a:r>
            <a:r>
              <a:rPr lang="ko-KR" altLang="en-US" sz="2800" dirty="0" smtClean="0"/>
              <a:t>최신</a:t>
            </a:r>
            <a:r>
              <a:rPr lang="en-US" altLang="ko-KR" sz="2800" dirty="0" smtClean="0"/>
              <a:t>)</a:t>
            </a:r>
            <a:r>
              <a:rPr lang="ko-KR" altLang="en-US" sz="2800" dirty="0" smtClean="0"/>
              <a:t>동물 </a:t>
            </a:r>
            <a:r>
              <a:rPr lang="ko-KR" altLang="en-US" sz="2800" dirty="0" err="1" smtClean="0"/>
              <a:t>사양학</a:t>
            </a:r>
            <a:r>
              <a:rPr lang="en-US" altLang="ko-KR" sz="2800" dirty="0" smtClean="0"/>
              <a:t>. </a:t>
            </a:r>
            <a:r>
              <a:rPr lang="ko-KR" altLang="en-US" sz="2800" dirty="0" smtClean="0"/>
              <a:t>유한문화</a:t>
            </a:r>
            <a:r>
              <a:rPr lang="ko-KR" altLang="en-US" sz="2800" dirty="0" smtClean="0"/>
              <a:t>사</a:t>
            </a:r>
            <a:endParaRPr lang="ko-KR" alt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          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ko-KR" sz="4400" dirty="0" smtClean="0">
                <a:latin typeface="HY나무B" pitchFamily="18" charset="-127"/>
                <a:ea typeface="HY나무B" pitchFamily="18" charset="-127"/>
              </a:rPr>
              <a:t>Ⅰ.</a:t>
            </a:r>
            <a:r>
              <a:rPr lang="ko-KR" altLang="en-US" sz="4400" dirty="0" smtClean="0">
                <a:latin typeface="HY나무B" pitchFamily="18" charset="-127"/>
                <a:ea typeface="HY나무B" pitchFamily="18" charset="-127"/>
              </a:rPr>
              <a:t>서론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ko-KR" altLang="en-US" sz="2800" dirty="0" smtClean="0">
                <a:latin typeface="Arial"/>
              </a:rPr>
              <a:t> </a:t>
            </a:r>
            <a:r>
              <a:rPr lang="ko-KR" altLang="en-US" sz="2800" dirty="0" smtClean="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dirty="0" smtClean="0">
                <a:latin typeface="HY중고딕" pitchFamily="18" charset="-127"/>
                <a:ea typeface="HY중고딕" pitchFamily="18" charset="-127"/>
              </a:rPr>
              <a:t>    1.</a:t>
            </a:r>
            <a:r>
              <a:rPr lang="ko-KR" altLang="en-US" dirty="0" smtClean="0">
                <a:latin typeface="HY중고딕" pitchFamily="18" charset="-127"/>
                <a:ea typeface="HY중고딕" pitchFamily="18" charset="-127"/>
              </a:rPr>
              <a:t>무기질 </a:t>
            </a:r>
            <a:r>
              <a:rPr lang="ko-KR" altLang="en-US" dirty="0" smtClean="0">
                <a:latin typeface="HY중고딕" pitchFamily="18" charset="-127"/>
                <a:ea typeface="HY중고딕" pitchFamily="18" charset="-127"/>
              </a:rPr>
              <a:t>이란</a:t>
            </a:r>
            <a:r>
              <a:rPr lang="en-US" altLang="ko-KR" dirty="0" smtClean="0">
                <a:latin typeface="HY중고딕" pitchFamily="18" charset="-127"/>
                <a:ea typeface="HY중고딕" pitchFamily="18" charset="-127"/>
              </a:rPr>
              <a:t>?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dirty="0" smtClean="0">
                <a:latin typeface="Arial"/>
                <a:ea typeface="HY강B" pitchFamily="18" charset="-127"/>
              </a:rPr>
              <a:t> 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800" dirty="0" smtClean="0">
                <a:latin typeface="Arial"/>
                <a:ea typeface="HY강B" pitchFamily="18" charset="-127"/>
              </a:rPr>
              <a:t> </a:t>
            </a:r>
            <a:r>
              <a:rPr lang="en-US" altLang="ko-KR" sz="2800" dirty="0" smtClean="0">
                <a:latin typeface="HY강B" pitchFamily="18" charset="-127"/>
                <a:ea typeface="HY강B" pitchFamily="18" charset="-127"/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4400" dirty="0" smtClean="0">
                <a:latin typeface="HY나무B" pitchFamily="18" charset="-127"/>
                <a:ea typeface="HY나무B" pitchFamily="18" charset="-127"/>
              </a:rPr>
              <a:t>Ⅱ.</a:t>
            </a:r>
            <a:r>
              <a:rPr lang="ko-KR" altLang="en-US" sz="4400" dirty="0" smtClean="0">
                <a:latin typeface="HY나무B" pitchFamily="18" charset="-127"/>
                <a:ea typeface="HY나무B" pitchFamily="18" charset="-127"/>
              </a:rPr>
              <a:t>본론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ko-KR" altLang="en-US" sz="2800" dirty="0" smtClean="0">
                <a:latin typeface="Arial"/>
                <a:ea typeface="HY강B" pitchFamily="18" charset="-127"/>
              </a:rPr>
              <a:t> </a:t>
            </a:r>
            <a:r>
              <a:rPr lang="ko-KR" altLang="en-US" sz="2800" dirty="0" smtClean="0">
                <a:latin typeface="HY강B" pitchFamily="18" charset="-127"/>
                <a:ea typeface="HY강B" pitchFamily="18" charset="-127"/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dirty="0" smtClean="0">
                <a:latin typeface="HY중고딕" pitchFamily="18" charset="-127"/>
                <a:ea typeface="HY중고딕" pitchFamily="18" charset="-127"/>
              </a:rPr>
              <a:t>    1</a:t>
            </a:r>
            <a:r>
              <a:rPr lang="en-US" altLang="ko-KR" dirty="0" smtClean="0">
                <a:latin typeface="HY중고딕" pitchFamily="18" charset="-127"/>
                <a:ea typeface="HY중고딕" pitchFamily="18" charset="-127"/>
              </a:rPr>
              <a:t>. </a:t>
            </a:r>
            <a:r>
              <a:rPr lang="ko-KR" altLang="en-US" dirty="0" smtClean="0">
                <a:latin typeface="HY중고딕" pitchFamily="18" charset="-127"/>
                <a:ea typeface="HY중고딕" pitchFamily="18" charset="-127"/>
              </a:rPr>
              <a:t>무기질의 기능</a:t>
            </a:r>
            <a:endParaRPr lang="en-US" altLang="ko-KR" dirty="0" smtClean="0">
              <a:latin typeface="HY중고딕" pitchFamily="18" charset="-127"/>
              <a:ea typeface="HY중고딕" pitchFamily="18" charset="-127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dirty="0" smtClean="0">
                <a:latin typeface="HY중고딕" pitchFamily="18" charset="-127"/>
                <a:ea typeface="HY중고딕" pitchFamily="18" charset="-127"/>
              </a:rPr>
              <a:t>    2</a:t>
            </a:r>
            <a:r>
              <a:rPr lang="en-US" altLang="ko-KR" dirty="0" smtClean="0">
                <a:latin typeface="HY중고딕" pitchFamily="18" charset="-127"/>
                <a:ea typeface="HY중고딕" pitchFamily="18" charset="-127"/>
              </a:rPr>
              <a:t>. </a:t>
            </a:r>
            <a:r>
              <a:rPr lang="ko-KR" altLang="en-US" dirty="0" smtClean="0">
                <a:latin typeface="HY중고딕" pitchFamily="18" charset="-127"/>
                <a:ea typeface="HY중고딕" pitchFamily="18" charset="-127"/>
              </a:rPr>
              <a:t>무기질의 소화 및 흡수</a:t>
            </a:r>
            <a:endParaRPr lang="en-US" altLang="ko-KR" dirty="0" smtClean="0">
              <a:latin typeface="HY중고딕" pitchFamily="18" charset="-127"/>
              <a:ea typeface="HY중고딕" pitchFamily="18" charset="-127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dirty="0" smtClean="0">
                <a:latin typeface="HY중고딕" pitchFamily="18" charset="-127"/>
                <a:ea typeface="HY중고딕" pitchFamily="18" charset="-127"/>
              </a:rPr>
              <a:t>    3.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dirty="0" smtClean="0">
                <a:latin typeface="HY중고딕" pitchFamily="18" charset="-127"/>
                <a:ea typeface="HY중고딕" pitchFamily="18" charset="-127"/>
              </a:rPr>
              <a:t>무기질의 중독증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dirty="0" smtClean="0">
                <a:latin typeface="Arial"/>
              </a:rPr>
              <a:t> </a:t>
            </a:r>
            <a:r>
              <a:rPr lang="en-US" altLang="ko-KR" dirty="0" smtClean="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ko-KR" sz="4400" dirty="0" smtClean="0">
              <a:latin typeface="HY나무B" pitchFamily="18" charset="-127"/>
              <a:ea typeface="HY나무B" pitchFamily="18" charset="-127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4400" dirty="0" smtClean="0">
                <a:latin typeface="HY나무B" pitchFamily="18" charset="-127"/>
                <a:ea typeface="HY나무B" pitchFamily="18" charset="-127"/>
              </a:rPr>
              <a:t>Ⅳ. </a:t>
            </a:r>
            <a:r>
              <a:rPr lang="ko-KR" altLang="en-US" sz="4400" dirty="0" smtClean="0">
                <a:latin typeface="HY나무B" pitchFamily="18" charset="-127"/>
                <a:ea typeface="HY나무B" pitchFamily="18" charset="-127"/>
              </a:rPr>
              <a:t>출처</a:t>
            </a:r>
            <a:r>
              <a:rPr lang="ko-KR" altLang="en-US" sz="4400" dirty="0" smtClean="0">
                <a:latin typeface="Arial"/>
                <a:ea typeface="HY나무B" pitchFamily="18" charset="-127"/>
              </a:rPr>
              <a:t> </a:t>
            </a:r>
            <a:r>
              <a:rPr lang="ko-KR" altLang="en-US" sz="4400" dirty="0" smtClean="0">
                <a:latin typeface="HY나무B" pitchFamily="18" charset="-127"/>
                <a:ea typeface="HY나무B" pitchFamily="18" charset="-127"/>
              </a:rPr>
              <a:t>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무기질이란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ko-KR" altLang="en-US" sz="2800" dirty="0" smtClean="0"/>
              <a:t>무기질</a:t>
            </a:r>
            <a:endParaRPr lang="en-US" altLang="ko-KR" sz="2800" dirty="0" smtClean="0"/>
          </a:p>
          <a:p>
            <a:pPr>
              <a:lnSpc>
                <a:spcPct val="120000"/>
              </a:lnSpc>
              <a:buNone/>
            </a:pPr>
            <a:r>
              <a:rPr lang="en-US" altLang="ko-KR" sz="1800" dirty="0" smtClean="0"/>
              <a:t>     </a:t>
            </a:r>
            <a:r>
              <a:rPr lang="ko-KR" altLang="en-US" sz="1800" dirty="0" smtClean="0"/>
              <a:t>무기질</a:t>
            </a:r>
            <a:r>
              <a:rPr lang="en-US" altLang="ko-KR" sz="1800" dirty="0" smtClean="0"/>
              <a:t>'(</a:t>
            </a:r>
            <a:r>
              <a:rPr lang="ko-KR" altLang="en-US" sz="1800" dirty="0" smtClean="0"/>
              <a:t>無機質</a:t>
            </a:r>
            <a:r>
              <a:rPr lang="en-US" altLang="ko-KR" sz="1800" dirty="0" smtClean="0"/>
              <a:t>)</a:t>
            </a:r>
            <a:r>
              <a:rPr lang="ko-KR" altLang="en-US" sz="1800" dirty="0" smtClean="0"/>
              <a:t>은 소량이 필요하지만 생명과 건강을 유지하는 데 필수적인 </a:t>
            </a:r>
            <a:r>
              <a:rPr lang="ko-KR" altLang="en-US" sz="1800" dirty="0" smtClean="0">
                <a:hlinkClick r:id="rId2" action="ppaction://hlinkfile" tooltip="영양소"/>
              </a:rPr>
              <a:t>영양소</a:t>
            </a:r>
            <a:r>
              <a:rPr lang="ko-KR" altLang="en-US" sz="1800" dirty="0" smtClean="0"/>
              <a:t>로서</a:t>
            </a:r>
            <a:r>
              <a:rPr lang="en-US" altLang="ko-KR" sz="1800" dirty="0" smtClean="0"/>
              <a:t>, </a:t>
            </a:r>
            <a:r>
              <a:rPr lang="ko-KR" altLang="en-US" sz="1800" dirty="0" smtClean="0">
                <a:hlinkClick r:id="rId3" action="ppaction://hlinkfile" tooltip="뼈"/>
              </a:rPr>
              <a:t>뼈</a:t>
            </a:r>
            <a:r>
              <a:rPr lang="ko-KR" altLang="en-US" sz="1800" dirty="0" smtClean="0"/>
              <a:t>와 </a:t>
            </a:r>
            <a:r>
              <a:rPr lang="ko-KR" altLang="en-US" sz="1800" dirty="0" smtClean="0">
                <a:hlinkClick r:id="rId4" action="ppaction://hlinkfile" tooltip="치아"/>
              </a:rPr>
              <a:t>치아</a:t>
            </a:r>
            <a:r>
              <a:rPr lang="ko-KR" altLang="en-US" sz="1800" dirty="0" smtClean="0"/>
              <a:t>의 형성</a:t>
            </a:r>
            <a:r>
              <a:rPr lang="en-US" altLang="ko-KR" sz="1800" dirty="0" smtClean="0"/>
              <a:t>, </a:t>
            </a:r>
            <a:r>
              <a:rPr lang="ko-KR" altLang="en-US" sz="1800" dirty="0" smtClean="0">
                <a:hlinkClick r:id="rId5" action="ppaction://hlinkfile" tooltip="체액"/>
              </a:rPr>
              <a:t>체액</a:t>
            </a:r>
            <a:r>
              <a:rPr lang="ko-KR" altLang="en-US" sz="1800" dirty="0" smtClean="0"/>
              <a:t>의 산</a:t>
            </a:r>
            <a:r>
              <a:rPr lang="en-US" altLang="ko-KR" sz="1800" dirty="0" smtClean="0"/>
              <a:t>·</a:t>
            </a:r>
            <a:r>
              <a:rPr lang="ko-KR" altLang="en-US" sz="1800" dirty="0" smtClean="0"/>
              <a:t>염기 평형과 수분 평형에 관여하며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신경 자극 전달 물질</a:t>
            </a:r>
            <a:r>
              <a:rPr lang="en-US" altLang="ko-KR" sz="1800" dirty="0" smtClean="0"/>
              <a:t>, </a:t>
            </a:r>
            <a:r>
              <a:rPr lang="ko-KR" altLang="en-US" sz="1800" dirty="0" smtClean="0">
                <a:hlinkClick r:id="rId6" action="ppaction://hlinkfile" tooltip="호르몬"/>
              </a:rPr>
              <a:t>호르몬</a:t>
            </a:r>
            <a:r>
              <a:rPr lang="ko-KR" altLang="en-US" sz="1800" dirty="0" smtClean="0"/>
              <a:t>의 구성 성분 등으로 쓰인다</a:t>
            </a:r>
            <a:r>
              <a:rPr lang="en-US" altLang="ko-KR" sz="1800" dirty="0" smtClean="0"/>
              <a:t>.</a:t>
            </a:r>
          </a:p>
          <a:p>
            <a:pPr>
              <a:lnSpc>
                <a:spcPct val="120000"/>
              </a:lnSpc>
              <a:buNone/>
            </a:pPr>
            <a:r>
              <a:rPr lang="en-US" altLang="ko-KR" sz="1800" dirty="0" smtClean="0"/>
              <a:t> </a:t>
            </a:r>
            <a:r>
              <a:rPr lang="en-US" altLang="ko-KR" sz="1800" dirty="0" smtClean="0"/>
              <a:t>    </a:t>
            </a:r>
            <a:r>
              <a:rPr lang="ko-KR" altLang="en-US" sz="1800" dirty="0" smtClean="0"/>
              <a:t>영양적으로 필수 및 </a:t>
            </a:r>
            <a:r>
              <a:rPr lang="ko-KR" altLang="en-US" sz="1800" dirty="0" err="1" smtClean="0"/>
              <a:t>비필수</a:t>
            </a:r>
            <a:r>
              <a:rPr lang="ko-KR" altLang="en-US" sz="1800" dirty="0" smtClean="0"/>
              <a:t> 무기질로 나눠진다</a:t>
            </a:r>
            <a:r>
              <a:rPr lang="en-US" altLang="ko-KR" sz="1800" dirty="0" smtClean="0"/>
              <a:t>.</a:t>
            </a:r>
          </a:p>
          <a:p>
            <a:pPr>
              <a:lnSpc>
                <a:spcPct val="80000"/>
              </a:lnSpc>
            </a:pPr>
            <a:endParaRPr lang="en-US" altLang="ko-KR" sz="2800" dirty="0" smtClean="0"/>
          </a:p>
          <a:p>
            <a:pPr>
              <a:lnSpc>
                <a:spcPct val="80000"/>
              </a:lnSpc>
            </a:pPr>
            <a:r>
              <a:rPr lang="ko-KR" altLang="en-US" sz="2800" dirty="0" smtClean="0"/>
              <a:t>필수 무기질</a:t>
            </a:r>
            <a:endParaRPr lang="en-US" altLang="ko-KR" sz="2800" dirty="0" smtClean="0"/>
          </a:p>
          <a:p>
            <a:pPr>
              <a:lnSpc>
                <a:spcPct val="120000"/>
              </a:lnSpc>
              <a:buNone/>
            </a:pPr>
            <a:r>
              <a:rPr lang="en-US" altLang="ko-KR" sz="1800" dirty="0" smtClean="0"/>
              <a:t>     </a:t>
            </a:r>
            <a:r>
              <a:rPr lang="ko-KR" altLang="en-US" sz="1800" dirty="0" err="1" smtClean="0"/>
              <a:t>체조직</a:t>
            </a:r>
            <a:r>
              <a:rPr lang="ko-KR" altLang="en-US" sz="1800" dirty="0" smtClean="0"/>
              <a:t> 에서 발견되어야 하고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무기질이 결핍될 때 결핍증상이 나타나야 하며 무기질의 공급에 의해 그 증세가 완화 또는 완치되어야 한다</a:t>
            </a:r>
            <a:r>
              <a:rPr lang="en-US" altLang="ko-KR" sz="1800" dirty="0" smtClean="0"/>
              <a:t>.</a:t>
            </a:r>
          </a:p>
          <a:p>
            <a:pPr>
              <a:lnSpc>
                <a:spcPct val="80000"/>
              </a:lnSpc>
            </a:pPr>
            <a:endParaRPr lang="en-US" altLang="ko-KR" sz="2800" dirty="0" smtClean="0"/>
          </a:p>
          <a:p>
            <a:pPr>
              <a:lnSpc>
                <a:spcPct val="80000"/>
              </a:lnSpc>
            </a:pPr>
            <a:r>
              <a:rPr lang="ko-KR" altLang="en-US" sz="2800" dirty="0" smtClean="0"/>
              <a:t>비 필수 무기질</a:t>
            </a:r>
            <a:endParaRPr lang="en-US" altLang="ko-KR" sz="2800" dirty="0" smtClean="0"/>
          </a:p>
          <a:p>
            <a:pPr>
              <a:lnSpc>
                <a:spcPct val="80000"/>
              </a:lnSpc>
              <a:buNone/>
            </a:pPr>
            <a:r>
              <a:rPr lang="en-US" altLang="ko-KR" sz="1800" dirty="0" smtClean="0"/>
              <a:t>     </a:t>
            </a:r>
            <a:r>
              <a:rPr lang="ko-KR" altLang="en-US" sz="1800" dirty="0" err="1" smtClean="0"/>
              <a:t>체조직에서</a:t>
            </a:r>
            <a:r>
              <a:rPr lang="ko-KR" altLang="en-US" sz="1800" dirty="0" smtClean="0"/>
              <a:t> 발견되며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체내에서 특정 역할을 하는 것이 알려져 있으나</a:t>
            </a:r>
            <a:r>
              <a:rPr lang="en-US" altLang="ko-KR" sz="1800" dirty="0" smtClean="0"/>
              <a:t>,</a:t>
            </a:r>
          </a:p>
          <a:p>
            <a:pPr>
              <a:lnSpc>
                <a:spcPct val="80000"/>
              </a:lnSpc>
              <a:buNone/>
            </a:pPr>
            <a:r>
              <a:rPr lang="en-US" altLang="ko-KR" sz="1800" dirty="0" smtClean="0"/>
              <a:t> </a:t>
            </a:r>
            <a:r>
              <a:rPr lang="en-US" altLang="ko-KR" sz="1800" dirty="0" smtClean="0"/>
              <a:t>    </a:t>
            </a:r>
            <a:r>
              <a:rPr lang="ko-KR" altLang="en-US" sz="1800" dirty="0" smtClean="0"/>
              <a:t>결핍되어도 </a:t>
            </a:r>
            <a:r>
              <a:rPr lang="ko-KR" altLang="en-US" sz="1800" dirty="0" err="1" smtClean="0"/>
              <a:t>영양저인</a:t>
            </a:r>
            <a:r>
              <a:rPr lang="ko-KR" altLang="en-US" sz="1800" dirty="0" smtClean="0"/>
              <a:t> 문제 야기 하지 않는다</a:t>
            </a:r>
            <a:r>
              <a:rPr lang="en-US" altLang="ko-KR" sz="1800" dirty="0" smtClean="0"/>
              <a:t>.</a:t>
            </a:r>
          </a:p>
          <a:p>
            <a:pPr>
              <a:lnSpc>
                <a:spcPct val="80000"/>
              </a:lnSpc>
            </a:pPr>
            <a:endParaRPr lang="en-US" altLang="ko-KR" sz="2800" dirty="0" smtClean="0"/>
          </a:p>
          <a:p>
            <a:pPr>
              <a:lnSpc>
                <a:spcPct val="80000"/>
              </a:lnSpc>
            </a:pPr>
            <a:r>
              <a:rPr lang="ko-KR" altLang="en-US" sz="2800" dirty="0" smtClean="0"/>
              <a:t>중독 무기물</a:t>
            </a:r>
            <a:r>
              <a:rPr lang="en-US" altLang="ko-KR" sz="2800" dirty="0" smtClean="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1800" dirty="0" smtClean="0">
                <a:latin typeface="HY중고딕" pitchFamily="18" charset="-127"/>
                <a:ea typeface="HY중고딕" pitchFamily="18" charset="-127"/>
              </a:rPr>
              <a:t> </a:t>
            </a:r>
            <a:r>
              <a:rPr lang="en-US" altLang="ko-KR" sz="1800" dirty="0" smtClean="0">
                <a:latin typeface="HY중고딕" pitchFamily="18" charset="-127"/>
                <a:ea typeface="HY중고딕" pitchFamily="18" charset="-127"/>
              </a:rPr>
              <a:t>    </a:t>
            </a:r>
            <a:r>
              <a:rPr lang="ko-KR" altLang="en-US" sz="1800" dirty="0" smtClean="0">
                <a:latin typeface="HY중고딕" pitchFamily="18" charset="-127"/>
                <a:ea typeface="HY중고딕" pitchFamily="18" charset="-127"/>
              </a:rPr>
              <a:t>필요이상으로 </a:t>
            </a:r>
            <a:r>
              <a:rPr lang="ko-KR" altLang="en-US" sz="1800" dirty="0" smtClean="0">
                <a:latin typeface="HY중고딕" pitchFamily="18" charset="-127"/>
                <a:ea typeface="HY중고딕" pitchFamily="18" charset="-127"/>
              </a:rPr>
              <a:t>체내에 함유되는 경우 대사 작용이나 생명 유지에 악영향을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ko-KR" altLang="en-US" sz="1800" dirty="0" smtClean="0">
                <a:latin typeface="HY중고딕" pitchFamily="18" charset="-127"/>
                <a:ea typeface="HY중고딕" pitchFamily="18" charset="-127"/>
              </a:rPr>
              <a:t>     미치는 </a:t>
            </a:r>
            <a:r>
              <a:rPr lang="ko-KR" altLang="en-US" sz="1800" dirty="0" smtClean="0">
                <a:latin typeface="HY중고딕" pitchFamily="18" charset="-127"/>
                <a:ea typeface="HY중고딕" pitchFamily="18" charset="-127"/>
              </a:rPr>
              <a:t>무기물</a:t>
            </a:r>
            <a:r>
              <a:rPr lang="en-US" altLang="ko-KR" sz="1800" dirty="0" smtClean="0">
                <a:latin typeface="HY중고딕" pitchFamily="18" charset="-127"/>
                <a:ea typeface="HY중고딕" pitchFamily="18" charset="-127"/>
              </a:rPr>
              <a:t>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1800" dirty="0" smtClean="0">
                <a:latin typeface="HY중고딕" pitchFamily="18" charset="-127"/>
                <a:ea typeface="HY중고딕" pitchFamily="18" charset="-127"/>
              </a:rPr>
              <a:t>     Cu, Se, F, Mo, Cr, As, Hg, </a:t>
            </a:r>
            <a:r>
              <a:rPr lang="en-US" altLang="ko-KR" sz="1800" dirty="0" err="1" smtClean="0">
                <a:latin typeface="HY중고딕" pitchFamily="18" charset="-127"/>
                <a:ea typeface="HY중고딕" pitchFamily="18" charset="-127"/>
              </a:rPr>
              <a:t>Cd</a:t>
            </a:r>
            <a:r>
              <a:rPr lang="en-US" altLang="ko-KR" sz="1800" dirty="0" smtClean="0">
                <a:latin typeface="HY중고딕" pitchFamily="18" charset="-127"/>
                <a:ea typeface="HY중고딕" pitchFamily="18" charset="-127"/>
              </a:rPr>
              <a:t> </a:t>
            </a:r>
            <a:r>
              <a:rPr lang="ko-KR" altLang="en-US" sz="1800" dirty="0" smtClean="0">
                <a:latin typeface="HY중고딕" pitchFamily="18" charset="-127"/>
                <a:ea typeface="HY중고딕" pitchFamily="18" charset="-127"/>
              </a:rPr>
              <a:t>등이 있다</a:t>
            </a:r>
            <a:r>
              <a:rPr lang="en-US" altLang="ko-KR" sz="1800" dirty="0" smtClean="0">
                <a:latin typeface="HY중고딕" pitchFamily="18" charset="-127"/>
                <a:ea typeface="HY중고딕" pitchFamily="18" charset="-127"/>
              </a:rPr>
              <a:t>.</a:t>
            </a:r>
            <a:r>
              <a:rPr lang="en-US" altLang="ko-KR" sz="1800" dirty="0" smtClean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무기질의 </a:t>
            </a:r>
            <a:r>
              <a:rPr lang="ko-KR" altLang="en-US" dirty="0" smtClean="0"/>
              <a:t>기능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골격형성 및 유지 </a:t>
            </a:r>
            <a:r>
              <a:rPr lang="en-US" altLang="ko-KR" dirty="0" smtClean="0"/>
              <a:t>: Ca, P, Mg, Cu, </a:t>
            </a:r>
            <a:r>
              <a:rPr lang="en-US" altLang="ko-KR" dirty="0" err="1" smtClean="0"/>
              <a:t>Mn</a:t>
            </a:r>
            <a:endParaRPr lang="en-US" altLang="ko-KR" dirty="0"/>
          </a:p>
          <a:p>
            <a:r>
              <a:rPr lang="ko-KR" altLang="en-US" dirty="0" smtClean="0"/>
              <a:t>단백질</a:t>
            </a:r>
            <a:r>
              <a:rPr lang="en-US" altLang="ko-KR" dirty="0" smtClean="0"/>
              <a:t> </a:t>
            </a:r>
            <a:r>
              <a:rPr lang="ko-KR" altLang="en-US" dirty="0" smtClean="0"/>
              <a:t>합성 기능 </a:t>
            </a:r>
            <a:r>
              <a:rPr lang="en-US" altLang="ko-KR" dirty="0" smtClean="0"/>
              <a:t>: P, S, Zn</a:t>
            </a:r>
          </a:p>
          <a:p>
            <a:r>
              <a:rPr lang="ko-KR" altLang="en-US" dirty="0" smtClean="0"/>
              <a:t>산소 운반 </a:t>
            </a:r>
            <a:r>
              <a:rPr lang="en-US" altLang="ko-KR" dirty="0" smtClean="0"/>
              <a:t>: Fe, Cu</a:t>
            </a:r>
          </a:p>
          <a:p>
            <a:r>
              <a:rPr lang="ko-KR" altLang="en-US" dirty="0" smtClean="0"/>
              <a:t>삼투압 조절 </a:t>
            </a:r>
            <a:r>
              <a:rPr lang="en-US" altLang="ko-KR" dirty="0" smtClean="0"/>
              <a:t>: Na, </a:t>
            </a:r>
            <a:r>
              <a:rPr lang="en-US" altLang="ko-KR" dirty="0" err="1" smtClean="0"/>
              <a:t>Cl</a:t>
            </a:r>
            <a:r>
              <a:rPr lang="en-US" altLang="ko-KR" dirty="0" smtClean="0"/>
              <a:t>, K</a:t>
            </a:r>
          </a:p>
          <a:p>
            <a:r>
              <a:rPr lang="ko-KR" altLang="en-US" dirty="0" smtClean="0"/>
              <a:t>비타민</a:t>
            </a:r>
            <a:r>
              <a:rPr lang="en-US" altLang="ko-KR" dirty="0" smtClean="0"/>
              <a:t> </a:t>
            </a:r>
            <a:r>
              <a:rPr lang="ko-KR" altLang="en-US" dirty="0" smtClean="0"/>
              <a:t>작용 </a:t>
            </a:r>
            <a:r>
              <a:rPr lang="en-US" altLang="ko-KR" dirty="0" smtClean="0"/>
              <a:t>: Ca, P, Co, Se</a:t>
            </a:r>
          </a:p>
          <a:p>
            <a:r>
              <a:rPr lang="ko-KR" altLang="en-US" dirty="0" err="1" smtClean="0"/>
              <a:t>항산화</a:t>
            </a:r>
            <a:r>
              <a:rPr lang="ko-KR" altLang="en-US" dirty="0" smtClean="0"/>
              <a:t> 작용 </a:t>
            </a:r>
            <a:r>
              <a:rPr lang="en-US" altLang="ko-KR" dirty="0" smtClean="0"/>
              <a:t>: Se, Zn</a:t>
            </a:r>
          </a:p>
          <a:p>
            <a:r>
              <a:rPr lang="ko-KR" altLang="en-US" dirty="0" smtClean="0"/>
              <a:t>산화촉진 작용 </a:t>
            </a:r>
            <a:r>
              <a:rPr lang="en-US" altLang="ko-KR" dirty="0" smtClean="0"/>
              <a:t>: Fe, Cu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무기질의 </a:t>
            </a:r>
            <a:r>
              <a:rPr lang="ko-KR" altLang="en-US" dirty="0" smtClean="0"/>
              <a:t>소화 및 흡</a:t>
            </a:r>
            <a:r>
              <a:rPr lang="ko-KR" altLang="en-US" dirty="0"/>
              <a:t>수</a:t>
            </a:r>
            <a:r>
              <a:rPr lang="en-US" altLang="ko-KR" dirty="0" smtClean="0"/>
              <a:t>	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sz="2300" dirty="0" smtClean="0"/>
              <a:t>무기 화합물은 위산에 의해 이온형태로 분리되어 소장에서 흡수된다</a:t>
            </a:r>
            <a:r>
              <a:rPr lang="en-US" altLang="ko-KR" sz="2300" dirty="0" smtClean="0"/>
              <a:t>.</a:t>
            </a:r>
            <a:r>
              <a:rPr lang="ko-KR" altLang="en-US" sz="2300" dirty="0" smtClean="0"/>
              <a:t> </a:t>
            </a:r>
            <a:endParaRPr lang="en-US" altLang="ko-KR" sz="2300" dirty="0" smtClean="0"/>
          </a:p>
          <a:p>
            <a:endParaRPr lang="en-US" altLang="ko-KR" sz="2300" dirty="0" smtClean="0"/>
          </a:p>
          <a:p>
            <a:r>
              <a:rPr lang="ko-KR" altLang="en-US" sz="2300" dirty="0" smtClean="0"/>
              <a:t>흡수는 </a:t>
            </a:r>
            <a:r>
              <a:rPr lang="ko-KR" altLang="en-US" sz="2300" dirty="0" smtClean="0"/>
              <a:t>능동수송이나 확산으로 이루어 진다</a:t>
            </a:r>
            <a:r>
              <a:rPr lang="en-US" altLang="ko-KR" sz="2300" dirty="0" smtClean="0"/>
              <a:t>.</a:t>
            </a:r>
          </a:p>
          <a:p>
            <a:endParaRPr lang="en-US" altLang="ko-KR" sz="2300" dirty="0" smtClean="0"/>
          </a:p>
          <a:p>
            <a:r>
              <a:rPr lang="ko-KR" altLang="en-US" sz="2300" dirty="0" smtClean="0"/>
              <a:t>무기질은 </a:t>
            </a:r>
            <a:r>
              <a:rPr lang="ko-KR" altLang="en-US" sz="2300" dirty="0" smtClean="0"/>
              <a:t>신체 내에서 일어나는 </a:t>
            </a:r>
            <a:r>
              <a:rPr lang="ko-KR" altLang="en-US" sz="2300" dirty="0" err="1" smtClean="0"/>
              <a:t>여러가지</a:t>
            </a:r>
            <a:r>
              <a:rPr lang="ko-KR" altLang="en-US" sz="2300" dirty="0" smtClean="0"/>
              <a:t> 반응에서 촉매의 기능을 한다</a:t>
            </a:r>
            <a:r>
              <a:rPr lang="en-US" altLang="ko-KR" sz="2300" dirty="0" smtClean="0"/>
              <a:t>. </a:t>
            </a:r>
            <a:r>
              <a:rPr lang="ko-KR" altLang="en-US" sz="2300" dirty="0" smtClean="0"/>
              <a:t>마그네슘은 탄수화물</a:t>
            </a:r>
            <a:r>
              <a:rPr lang="en-US" altLang="ko-KR" sz="2300" dirty="0" smtClean="0"/>
              <a:t>, </a:t>
            </a:r>
            <a:r>
              <a:rPr lang="ko-KR" altLang="en-US" sz="2300" dirty="0" smtClean="0"/>
              <a:t>단백질</a:t>
            </a:r>
            <a:r>
              <a:rPr lang="en-US" altLang="ko-KR" sz="2300" dirty="0" smtClean="0"/>
              <a:t>, </a:t>
            </a:r>
            <a:r>
              <a:rPr lang="ko-KR" altLang="en-US" sz="2300" dirty="0" smtClean="0"/>
              <a:t>지방의 분해</a:t>
            </a:r>
            <a:r>
              <a:rPr lang="en-US" altLang="ko-KR" sz="2300" dirty="0" smtClean="0"/>
              <a:t>, </a:t>
            </a:r>
            <a:r>
              <a:rPr lang="ko-KR" altLang="en-US" sz="2300" dirty="0" smtClean="0"/>
              <a:t>합성과정에 필요하며</a:t>
            </a:r>
            <a:r>
              <a:rPr lang="en-US" altLang="ko-KR" sz="2300" dirty="0" smtClean="0"/>
              <a:t>, </a:t>
            </a:r>
            <a:endParaRPr lang="en-US" altLang="ko-KR" sz="2300" dirty="0" smtClean="0"/>
          </a:p>
          <a:p>
            <a:endParaRPr lang="en-US" altLang="ko-KR" sz="2300" dirty="0" smtClean="0"/>
          </a:p>
          <a:p>
            <a:r>
              <a:rPr lang="ko-KR" altLang="en-US" sz="2300" dirty="0" smtClean="0"/>
              <a:t>그 외 </a:t>
            </a:r>
            <a:r>
              <a:rPr lang="ko-KR" altLang="en-US" sz="2300" dirty="0" smtClean="0"/>
              <a:t>구리</a:t>
            </a:r>
            <a:r>
              <a:rPr lang="en-US" altLang="ko-KR" sz="2300" dirty="0" smtClean="0"/>
              <a:t>, </a:t>
            </a:r>
            <a:r>
              <a:rPr lang="ko-KR" altLang="en-US" sz="2300" dirty="0" smtClean="0"/>
              <a:t>칼슘</a:t>
            </a:r>
            <a:r>
              <a:rPr lang="en-US" altLang="ko-KR" sz="2300" dirty="0" smtClean="0"/>
              <a:t>, </a:t>
            </a:r>
            <a:r>
              <a:rPr lang="ko-KR" altLang="en-US" sz="2300" dirty="0" smtClean="0"/>
              <a:t>칼륨</a:t>
            </a:r>
            <a:r>
              <a:rPr lang="en-US" altLang="ko-KR" sz="2300" dirty="0" smtClean="0"/>
              <a:t>, </a:t>
            </a:r>
            <a:r>
              <a:rPr lang="ko-KR" altLang="en-US" sz="2300" dirty="0" smtClean="0"/>
              <a:t>망간</a:t>
            </a:r>
            <a:r>
              <a:rPr lang="en-US" altLang="ko-KR" sz="2300" dirty="0" smtClean="0"/>
              <a:t>, </a:t>
            </a:r>
            <a:r>
              <a:rPr lang="ko-KR" altLang="en-US" sz="2300" dirty="0" smtClean="0"/>
              <a:t>아연 등 많은 종류의 무기원소들은 체내의 </a:t>
            </a:r>
            <a:r>
              <a:rPr lang="ko-KR" altLang="en-US" sz="2300" dirty="0" smtClean="0"/>
              <a:t>이화작용 및 </a:t>
            </a:r>
            <a:r>
              <a:rPr lang="ko-KR" altLang="en-US" sz="2300" dirty="0" smtClean="0"/>
              <a:t>동화작용에서 촉매로서 또는 효소의 구성성분으로 필요하다</a:t>
            </a:r>
            <a:r>
              <a:rPr lang="en-US" altLang="ko-KR" sz="2300" dirty="0" smtClean="0"/>
              <a:t>. </a:t>
            </a:r>
            <a:endParaRPr lang="ko-KR" altLang="en-US" sz="23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무기질의 </a:t>
            </a:r>
            <a:r>
              <a:rPr lang="ko-KR" altLang="en-US" dirty="0" smtClean="0"/>
              <a:t>중독증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Ca(</a:t>
            </a:r>
            <a:r>
              <a:rPr lang="ko-KR" altLang="en-US" dirty="0" smtClean="0"/>
              <a:t>칼슘</a:t>
            </a:r>
            <a:r>
              <a:rPr lang="en-US" altLang="ko-KR" dirty="0" smtClean="0"/>
              <a:t>)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- </a:t>
            </a:r>
            <a:r>
              <a:rPr lang="ko-KR" altLang="en-US" dirty="0" smtClean="0"/>
              <a:t>주요기능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r>
              <a:rPr lang="ko-KR" altLang="en-US" dirty="0" smtClean="0"/>
              <a:t>뼈</a:t>
            </a:r>
            <a:r>
              <a:rPr lang="en-US" altLang="ko-KR" dirty="0" smtClean="0"/>
              <a:t>,</a:t>
            </a:r>
            <a:r>
              <a:rPr lang="ko-KR" altLang="en-US" dirty="0" smtClean="0"/>
              <a:t>치아 형성</a:t>
            </a:r>
            <a:r>
              <a:rPr lang="en-US" altLang="ko-KR" dirty="0" smtClean="0"/>
              <a:t>, </a:t>
            </a:r>
            <a:r>
              <a:rPr lang="ko-KR" altLang="en-US" dirty="0" smtClean="0"/>
              <a:t>혈액응고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근육수축</a:t>
            </a:r>
            <a:r>
              <a:rPr lang="en-US" altLang="ko-KR" dirty="0" smtClean="0"/>
              <a:t>,</a:t>
            </a:r>
            <a:r>
              <a:rPr lang="ko-KR" altLang="en-US" dirty="0" smtClean="0"/>
              <a:t>신경기능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세포 투과성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유생산</a:t>
            </a:r>
            <a:r>
              <a:rPr lang="ko-KR" altLang="en-US" dirty="0" smtClean="0"/>
              <a:t> 등이 있다</a:t>
            </a:r>
            <a:r>
              <a:rPr lang="en-US" altLang="ko-KR" dirty="0" smtClean="0"/>
              <a:t>.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- </a:t>
            </a:r>
            <a:r>
              <a:rPr lang="ko-KR" altLang="en-US" dirty="0" smtClean="0"/>
              <a:t>중독증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r>
              <a:rPr lang="ko-KR" altLang="en-US" dirty="0" smtClean="0"/>
              <a:t>과량의 </a:t>
            </a:r>
            <a:r>
              <a:rPr lang="en-US" altLang="ko-KR" dirty="0" smtClean="0"/>
              <a:t>PO4</a:t>
            </a:r>
            <a:r>
              <a:rPr lang="ko-KR" altLang="en-US" dirty="0" smtClean="0"/>
              <a:t>나 </a:t>
            </a:r>
            <a:r>
              <a:rPr lang="en-US" altLang="ko-KR" dirty="0" smtClean="0"/>
              <a:t>Mg</a:t>
            </a:r>
            <a:r>
              <a:rPr lang="ko-KR" altLang="en-US" dirty="0" smtClean="0"/>
              <a:t>는 흡수저해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r>
              <a:rPr lang="ko-KR" altLang="en-US" dirty="0" smtClean="0"/>
              <a:t>골격 </a:t>
            </a:r>
            <a:r>
              <a:rPr lang="en-US" altLang="ko-KR" dirty="0" smtClean="0"/>
              <a:t>Ca </a:t>
            </a:r>
            <a:r>
              <a:rPr lang="ko-KR" altLang="en-US" dirty="0" smtClean="0"/>
              <a:t>대체 및 </a:t>
            </a:r>
            <a:r>
              <a:rPr lang="en-US" altLang="ko-KR" dirty="0" smtClean="0"/>
              <a:t>Ca </a:t>
            </a:r>
            <a:r>
              <a:rPr lang="ko-KR" altLang="en-US" dirty="0" smtClean="0"/>
              <a:t>배설 </a:t>
            </a:r>
            <a:r>
              <a:rPr lang="ko-KR" altLang="en-US" dirty="0" smtClean="0"/>
              <a:t>촉진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en-US" altLang="ko-KR" dirty="0" smtClean="0"/>
              <a:t>   </a:t>
            </a:r>
            <a:r>
              <a:rPr lang="ko-KR" altLang="en-US" dirty="0" smtClean="0"/>
              <a:t>흡수 및 공격 </a:t>
            </a:r>
            <a:r>
              <a:rPr lang="ko-KR" altLang="en-US" dirty="0" err="1" smtClean="0"/>
              <a:t>침작에</a:t>
            </a:r>
            <a:r>
              <a:rPr lang="ko-KR" altLang="en-US" dirty="0" smtClean="0"/>
              <a:t> 비타민 </a:t>
            </a:r>
            <a:r>
              <a:rPr lang="en-US" altLang="ko-KR" dirty="0" smtClean="0"/>
              <a:t>D</a:t>
            </a:r>
            <a:r>
              <a:rPr lang="ko-KR" altLang="en-US" dirty="0" smtClean="0"/>
              <a:t>가 관여함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en-US" altLang="ko-KR" dirty="0" smtClean="0"/>
              <a:t>   </a:t>
            </a:r>
            <a:r>
              <a:rPr lang="ko-KR" altLang="en-US" dirty="0" err="1" smtClean="0"/>
              <a:t>사료중</a:t>
            </a:r>
            <a:r>
              <a:rPr lang="ko-KR" altLang="en-US" dirty="0" smtClean="0"/>
              <a:t> </a:t>
            </a:r>
            <a:r>
              <a:rPr lang="en-US" altLang="ko-KR" dirty="0" smtClean="0"/>
              <a:t>Ca : P </a:t>
            </a:r>
            <a:r>
              <a:rPr lang="ko-KR" altLang="en-US" dirty="0" smtClean="0"/>
              <a:t>비율이 </a:t>
            </a:r>
            <a:r>
              <a:rPr lang="en-US" altLang="ko-KR" dirty="0" smtClean="0"/>
              <a:t>1:1 or 2:1 </a:t>
            </a:r>
            <a:r>
              <a:rPr lang="ko-KR" altLang="en-US" dirty="0" smtClean="0"/>
              <a:t>이 되여야함</a:t>
            </a:r>
            <a:endParaRPr lang="en-US" altLang="ko-KR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무기질의 </a:t>
            </a:r>
            <a:r>
              <a:rPr lang="ko-KR" altLang="en-US" dirty="0" smtClean="0"/>
              <a:t>중독증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Fe(</a:t>
            </a:r>
            <a:r>
              <a:rPr lang="ko-KR" altLang="en-US" dirty="0" smtClean="0"/>
              <a:t>철</a:t>
            </a:r>
            <a:r>
              <a:rPr lang="en-US" altLang="ko-KR" dirty="0" smtClean="0"/>
              <a:t>)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- </a:t>
            </a:r>
            <a:r>
              <a:rPr lang="ko-KR" altLang="en-US" dirty="0" smtClean="0"/>
              <a:t>주요기능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r>
              <a:rPr lang="ko-KR" altLang="en-US" dirty="0" smtClean="0"/>
              <a:t>헤모글로빈에 </a:t>
            </a:r>
            <a:r>
              <a:rPr lang="en-US" altLang="ko-KR" dirty="0" smtClean="0"/>
              <a:t>Fe </a:t>
            </a:r>
            <a:r>
              <a:rPr lang="ko-KR" altLang="en-US" dirty="0" smtClean="0"/>
              <a:t>함유 되어 있어서         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/>
              <a:t> 산소를 운반하는 역할을 한다</a:t>
            </a:r>
            <a:r>
              <a:rPr lang="en-US" altLang="ko-KR" dirty="0" smtClean="0"/>
              <a:t>.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- </a:t>
            </a:r>
            <a:r>
              <a:rPr lang="ko-KR" altLang="en-US" dirty="0" smtClean="0"/>
              <a:t>중독증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Ca-P </a:t>
            </a:r>
            <a:r>
              <a:rPr lang="ko-KR" altLang="en-US" dirty="0" smtClean="0"/>
              <a:t>비율이 흡수에 영향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r>
              <a:rPr lang="ko-KR" altLang="en-US" dirty="0" smtClean="0"/>
              <a:t>정상 대사 위해 </a:t>
            </a:r>
            <a:r>
              <a:rPr lang="en-US" altLang="ko-KR" dirty="0" smtClean="0"/>
              <a:t>Cu</a:t>
            </a:r>
            <a:r>
              <a:rPr lang="ko-KR" altLang="en-US" dirty="0" smtClean="0"/>
              <a:t>필요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pyridoxine </a:t>
            </a:r>
            <a:r>
              <a:rPr lang="ko-KR" altLang="en-US" dirty="0" smtClean="0"/>
              <a:t>결핍이 흡수저해</a:t>
            </a:r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무기질의 </a:t>
            </a:r>
            <a:r>
              <a:rPr lang="ko-KR" altLang="en-US" dirty="0" smtClean="0"/>
              <a:t>중독증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F(</a:t>
            </a:r>
            <a:r>
              <a:rPr lang="ko-KR" altLang="en-US" dirty="0" smtClean="0"/>
              <a:t>불소</a:t>
            </a:r>
            <a:r>
              <a:rPr lang="en-US" altLang="ko-KR" dirty="0" smtClean="0"/>
              <a:t>)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- </a:t>
            </a:r>
            <a:r>
              <a:rPr lang="ko-KR" altLang="en-US" dirty="0" smtClean="0"/>
              <a:t>주요기능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r>
              <a:rPr lang="ko-KR" altLang="en-US" dirty="0" smtClean="0"/>
              <a:t>미량으로 충치예방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골다공증 예방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- </a:t>
            </a:r>
            <a:r>
              <a:rPr lang="ko-KR" altLang="en-US" dirty="0" smtClean="0"/>
              <a:t>중독증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5~10ppm </a:t>
            </a:r>
            <a:r>
              <a:rPr lang="ko-KR" altLang="en-US" dirty="0" smtClean="0"/>
              <a:t>이상에서 </a:t>
            </a:r>
            <a:r>
              <a:rPr lang="en-US" altLang="ko-KR" dirty="0" err="1" smtClean="0"/>
              <a:t>Mn</a:t>
            </a:r>
            <a:r>
              <a:rPr lang="en-US" altLang="ko-KR" dirty="0" smtClean="0"/>
              <a:t> </a:t>
            </a:r>
            <a:r>
              <a:rPr lang="ko-KR" altLang="en-US" dirty="0" smtClean="0"/>
              <a:t>을 교란하여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r>
              <a:rPr lang="ko-KR" altLang="en-US" dirty="0" err="1" smtClean="0"/>
              <a:t>산화적효소</a:t>
            </a:r>
            <a:r>
              <a:rPr lang="ko-KR" altLang="en-US" dirty="0" smtClean="0"/>
              <a:t> 방해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r>
              <a:rPr lang="ko-KR" altLang="en-US" dirty="0" smtClean="0"/>
              <a:t>골격 형성 장애</a:t>
            </a:r>
            <a:endParaRPr lang="ko-KR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무기질의 </a:t>
            </a:r>
            <a:r>
              <a:rPr lang="ko-KR" altLang="en-US" dirty="0" smtClean="0"/>
              <a:t>중독증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I(</a:t>
            </a:r>
            <a:r>
              <a:rPr lang="ko-KR" altLang="en-US" dirty="0" smtClean="0"/>
              <a:t>요오드</a:t>
            </a:r>
            <a:r>
              <a:rPr lang="en-US" altLang="ko-KR" dirty="0" smtClean="0"/>
              <a:t>)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- </a:t>
            </a:r>
            <a:r>
              <a:rPr lang="ko-KR" altLang="en-US" dirty="0" smtClean="0"/>
              <a:t>주요기능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en-US" altLang="ko-KR" dirty="0" err="1" smtClean="0"/>
              <a:t>thyroxine</a:t>
            </a:r>
            <a:r>
              <a:rPr lang="en-US" altLang="ko-KR" dirty="0" smtClean="0"/>
              <a:t> </a:t>
            </a:r>
            <a:r>
              <a:rPr lang="ko-KR" altLang="en-US" dirty="0" smtClean="0"/>
              <a:t>합성에 관여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- </a:t>
            </a:r>
            <a:r>
              <a:rPr lang="ko-KR" altLang="en-US" dirty="0" smtClean="0"/>
              <a:t>중독증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r>
              <a:rPr lang="ko-KR" altLang="en-US" dirty="0" smtClean="0"/>
              <a:t>요오드를 장기간 과량 </a:t>
            </a:r>
            <a:r>
              <a:rPr lang="ko-KR" altLang="en-US" dirty="0" err="1" smtClean="0"/>
              <a:t>급여시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en-US" altLang="ko-KR" dirty="0" smtClean="0"/>
              <a:t>   </a:t>
            </a:r>
            <a:r>
              <a:rPr lang="ko-KR" altLang="en-US" dirty="0" smtClean="0"/>
              <a:t>갑상선에서의 요오드 흡수가 감소한다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483</Words>
  <Application>Microsoft Office PowerPoint</Application>
  <PresentationFormat>화면 슬라이드 쇼(4:3)</PresentationFormat>
  <Paragraphs>92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Office 테마</vt:lpstr>
      <vt:lpstr>중독 무기물</vt:lpstr>
      <vt:lpstr>목          차</vt:lpstr>
      <vt:lpstr>무기질이란?</vt:lpstr>
      <vt:lpstr>무기질의 기능</vt:lpstr>
      <vt:lpstr>무기질의 소화 및 흡수 </vt:lpstr>
      <vt:lpstr>무기질의 중독증</vt:lpstr>
      <vt:lpstr>무기질의 중독증</vt:lpstr>
      <vt:lpstr>무기질의 중독증</vt:lpstr>
      <vt:lpstr>무기질의 중독증</vt:lpstr>
      <vt:lpstr>참  고   문  헌</vt:lpstr>
    </vt:vector>
  </TitlesOfParts>
  <Company>BlackEdition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중독 무기물</dc:title>
  <dc:creator>Windows XP</dc:creator>
  <cp:lastModifiedBy>Windows XP</cp:lastModifiedBy>
  <cp:revision>15</cp:revision>
  <dcterms:created xsi:type="dcterms:W3CDTF">2009-11-28T10:15:46Z</dcterms:created>
  <dcterms:modified xsi:type="dcterms:W3CDTF">2009-11-30T10:25:03Z</dcterms:modified>
</cp:coreProperties>
</file>