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3" r:id="rId7"/>
    <p:sldId id="262" r:id="rId8"/>
    <p:sldId id="261" r:id="rId9"/>
    <p:sldId id="266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6BF69-9BCE-454F-AF67-9084DE41E674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8DA73-6EEE-4238-8095-A18971E2A90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이등변 삼각형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각 삼각형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이등변 삼각형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각 삼각형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C9709CD-CD84-49E0-9EC9-B8060256EE76}" type="datetimeFigureOut">
              <a:rPr lang="ko-KR" altLang="en-US" smtClean="0"/>
              <a:pPr/>
              <a:t>2008-12-01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DD0D01-6857-4E6A-BB06-ED46180A87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1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1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1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1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356" y="1214422"/>
            <a:ext cx="421484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중 독 무 기 물 </a:t>
            </a:r>
            <a:endParaRPr lang="ko-KR" alt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43570" y="4000504"/>
            <a:ext cx="28575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담당교수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윤용범 교수님 </a:t>
            </a:r>
          </a:p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학    과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동물자원학과 </a:t>
            </a:r>
          </a:p>
          <a:p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학    번</a:t>
            </a:r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20436776</a:t>
            </a:r>
          </a:p>
          <a:p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이    </a:t>
            </a:r>
            <a:r>
              <a:rPr lang="ko-KR" alt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름</a:t>
            </a:r>
            <a:r>
              <a:rPr lang="en-US" altLang="ko-K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: </a:t>
            </a:r>
            <a:r>
              <a:rPr lang="ko-KR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매직체" pitchFamily="18" charset="-127"/>
                <a:ea typeface="휴먼매직체" pitchFamily="18" charset="-127"/>
              </a:rPr>
              <a:t>도재철</a:t>
            </a:r>
            <a:endParaRPr lang="ko-KR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71480"/>
            <a:ext cx="692948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9. </a:t>
            </a:r>
            <a:r>
              <a:rPr lang="ko-KR" altLang="en-US" sz="2800" b="1" dirty="0" err="1" smtClean="0">
                <a:latin typeface="휴먼매직체" pitchFamily="18" charset="-127"/>
                <a:ea typeface="휴먼매직체" pitchFamily="18" charset="-127"/>
              </a:rPr>
              <a:t>몰리브덴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(Mo)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경수는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몰리브덴의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1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일 섭취량의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40%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를 제공한다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몰리브덴은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박테리아에 의해 공</a:t>
            </a:r>
            <a:b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기중 질소를 고정시킬 때 필요하며 특히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콩과식물에서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중요하다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또한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몰리브덴은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수용성 질소화합물에서 단백질을 형성시키는 데 필요한 철 무기질과도 밀접한 관계</a:t>
            </a:r>
            <a:b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가 있으며 알칼리용액 내에서는 더욱 빠르게 용해된다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b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 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세포 내의 에너지 전달 반응에 관여하며 장내 효소의 기능을 위해서는 인체로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흡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/>
            </a:r>
            <a:b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수되는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구리의 양을 조절하는 데 필수적이다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완두콩류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곡류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동물의 장기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이스트</a:t>
            </a:r>
            <a:b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</a:b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등에 많이 함유되어 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  </a:t>
            </a:r>
          </a:p>
          <a:p>
            <a:r>
              <a:rPr lang="en-US" altLang="ko-KR" sz="2400" b="1" dirty="0" smtClean="0">
                <a:latin typeface="휴먼매직체" pitchFamily="18" charset="-127"/>
                <a:ea typeface="휴먼매직체" pitchFamily="18" charset="-127"/>
              </a:rPr>
              <a:t>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85818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10.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크롬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(Cr)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</a:t>
            </a: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성인의 몸에는 약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2mg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이 존재하며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식사습관과 환경오염에 따라 변한다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크롬은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당내성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인자의 주요 활성 성분으로 세포에서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당흡수와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이용률을 높이며 인슐린이 정상의 모양을 갖추는데 필요한 인자이다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신경세포와 혈관질환에 관련되어 있으며 체중조절에 필수적인 성분으로 소변으로 배설되는 칼슘과 </a:t>
            </a:r>
            <a:r>
              <a:rPr lang="en-US" altLang="ko-KR" sz="2400" dirty="0" err="1" smtClean="0">
                <a:latin typeface="휴먼매직체" pitchFamily="18" charset="-127"/>
                <a:ea typeface="휴먼매직체" pitchFamily="18" charset="-127"/>
              </a:rPr>
              <a:t>hydroxyproline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양을 감소시켜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골밀도를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유지하는데 도움을 준다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혈중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HDL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의 양을 증가시키고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LDL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의 양을 감소시키는 역할도 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공장폐기물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대기오염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수질오염에 의해 과다하게 축적이 되면 독성을 나타내지만 극소량은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우리몸의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필수미네랄이다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크롬은 당내인성인자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(glucose tolerance factor)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의 주요 활성 성분으로 당대사에 매우 중요한 역할을 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 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00042"/>
            <a:ext cx="750099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11.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비소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(As) </a:t>
            </a:r>
            <a:endParaRPr lang="ko-KR" altLang="en-US" sz="28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토양과 지하수에 들어 있기 때문에 생물체에 널리 분포되어 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인류는 오래 전부터 비소를 이용했다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비소에 관해서는 나폴레옹의 사인에 얽힌 이야기로 나폴레옹의 머리카락에서는 높은 농도의 비소가 검출되었다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비소는 아편에서도 발견되며 아편중독증자의 머리카락에 많이 발견된다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 또한 비소는 오래 전부터 의약품으로 사용되었을 뿐 아니라 안료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방부제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살서제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농약 등으로서도 널리 이용되어 왔다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식품오염물로서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식품위생의 중요한 대상이 되기도 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급성 중독은 사고나 자살할 목적으로 다량을 경구섭취하기 때문에 발생되는 경우가 많다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무기비소의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체네축적은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유통하며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이비산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삼산화비소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)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는 독약으로 이용되었고 자살과 범죄에도 이용된다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만성독성으로는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간장애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피부장애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말초신경장애가 알려져 있고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발암성에는 폐암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피부암이 알려져 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ko-KR" altLang="en-US" sz="24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571480"/>
            <a:ext cx="835824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중독 무기물이란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..</a:t>
            </a:r>
          </a:p>
          <a:p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무기물은 모든 체내 조직에 함유되어 있으며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비록 </a:t>
            </a:r>
            <a:r>
              <a:rPr lang="ko-KR" altLang="en-US" sz="2800" dirty="0" err="1">
                <a:latin typeface="휴먼매직체" pitchFamily="18" charset="-127"/>
                <a:ea typeface="휴먼매직체" pitchFamily="18" charset="-127"/>
              </a:rPr>
              <a:t>그양은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 소량이라 하더라도 무기물이 필수적으로 관여하는 생명현상은 많기 때문에 무기물은 절대적으로 필요한 영양소의 하나이며 이것을 광물질 또는 회분이라고도 한다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무기물은 체내에서 생산되지 않지만 저장은 되며 에너지는 전혀 발생하지 않는다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. </a:t>
            </a:r>
          </a:p>
          <a:p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일반적으로 동물에 필요한 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7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대 중요 원소는 칼슘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(Ca),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인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(P),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나트륨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(Na),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마그네슘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(Mg),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칼륨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(K),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염소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(Cl0,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황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(S)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등이며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이들 원소로 구성된 무기물은 동물의 전체 무기물의 </a:t>
            </a:r>
            <a:r>
              <a:rPr lang="en-US" altLang="ko-KR" sz="2800" dirty="0">
                <a:latin typeface="휴먼매직체" pitchFamily="18" charset="-127"/>
                <a:ea typeface="휴먼매직체" pitchFamily="18" charset="-127"/>
              </a:rPr>
              <a:t>60~80%</a:t>
            </a:r>
            <a:r>
              <a:rPr lang="ko-KR" altLang="en-US" sz="2800" dirty="0">
                <a:latin typeface="휴먼매직체" pitchFamily="18" charset="-127"/>
                <a:ea typeface="휴먼매직체" pitchFamily="18" charset="-127"/>
              </a:rPr>
              <a:t>를 차지하고 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체내에 대단히 미량으로 함유되어 있지만 중요한 생리작용을 하고 있는 원소는 망간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en-US" altLang="ko-KR" sz="2800" dirty="0" err="1" smtClean="0">
                <a:latin typeface="휴먼매직체" pitchFamily="18" charset="-127"/>
                <a:ea typeface="휴먼매직체" pitchFamily="18" charset="-127"/>
              </a:rPr>
              <a:t>Mn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),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철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(Fe),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염소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(Cu),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코발트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(Co),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요오드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(I),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아연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(Zn),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불소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(F), </a:t>
            </a: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셀렌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(Se), </a:t>
            </a: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몰리브덴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en-US" altLang="ko-KR" sz="2800" dirty="0" err="1" smtClean="0">
                <a:latin typeface="휴먼매직체" pitchFamily="18" charset="-127"/>
                <a:ea typeface="휴먼매직체" pitchFamily="18" charset="-127"/>
              </a:rPr>
              <a:t>Mn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)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등이 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en-US" altLang="ko-KR" sz="2800" dirty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500042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smtClean="0">
                <a:latin typeface="휴먼매직체" pitchFamily="18" charset="-127"/>
                <a:ea typeface="휴먼매직체" pitchFamily="18" charset="-127"/>
              </a:rPr>
              <a:t>1. </a:t>
            </a:r>
            <a:r>
              <a:rPr lang="ko-KR" altLang="en-US" sz="3600" b="1" dirty="0" smtClean="0">
                <a:latin typeface="휴먼매직체" pitchFamily="18" charset="-127"/>
                <a:ea typeface="휴먼매직체" pitchFamily="18" charset="-127"/>
              </a:rPr>
              <a:t>망간 중독</a:t>
            </a:r>
            <a:endParaRPr lang="en-US" altLang="ko-KR" sz="3600" b="1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3600" dirty="0" err="1" smtClean="0">
                <a:latin typeface="휴먼매직체" pitchFamily="18" charset="-127"/>
                <a:ea typeface="휴먼매직체" pitchFamily="18" charset="-127"/>
              </a:rPr>
              <a:t>중금속중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 하나인 망간이 몸에 쌓여서 일어나는 증상을 가리킨다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주로 </a:t>
            </a:r>
            <a:r>
              <a:rPr lang="ko-KR" altLang="en-US" sz="3600" dirty="0" err="1" smtClean="0">
                <a:latin typeface="휴먼매직체" pitchFamily="18" charset="-127"/>
                <a:ea typeface="휴먼매직체" pitchFamily="18" charset="-127"/>
              </a:rPr>
              <a:t>망간광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망간합금 취급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망간의 제련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망간이 함유된 세라믹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벽돌 및 화학공장의 근로자와 망간 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fume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이 발생하는 용접작업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600" dirty="0" err="1" smtClean="0">
                <a:latin typeface="휴먼매직체" pitchFamily="18" charset="-127"/>
                <a:ea typeface="휴먼매직체" pitchFamily="18" charset="-127"/>
              </a:rPr>
              <a:t>이산화망간을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 사용하는 건전지 제조업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600" dirty="0" err="1" smtClean="0">
                <a:latin typeface="휴먼매직체" pitchFamily="18" charset="-127"/>
                <a:ea typeface="휴먼매직체" pitchFamily="18" charset="-127"/>
              </a:rPr>
              <a:t>과망간산칼륨</a:t>
            </a:r>
            <a:r>
              <a:rPr lang="ko-KR" altLang="en-US" sz="3600" dirty="0" smtClean="0">
                <a:latin typeface="휴먼매직체" pitchFamily="18" charset="-127"/>
                <a:ea typeface="휴먼매직체" pitchFamily="18" charset="-127"/>
              </a:rPr>
              <a:t> 제조업 등에서 발생하고 있다</a:t>
            </a:r>
            <a:r>
              <a:rPr lang="en-US" altLang="ko-KR" sz="36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r>
              <a:rPr lang="en-US" altLang="ko-KR" sz="3600" baseline="30000" dirty="0" smtClean="0">
                <a:latin typeface="휴먼매직체" pitchFamily="18" charset="-127"/>
                <a:ea typeface="휴먼매직체" pitchFamily="18" charset="-127"/>
                <a:hlinkClick r:id=""/>
              </a:rPr>
              <a:t>[</a:t>
            </a:r>
            <a:endParaRPr lang="ko-KR" altLang="en-US" sz="3600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100010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357166"/>
            <a:ext cx="80010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2.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요오드 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(I) </a:t>
            </a: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동물의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체내에는 약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10~20mg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의 요오드가 함유되어 있는데 이것의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70~80%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는갑상선에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들어 있으며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나머지는 여러 가지 형태로 근육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난소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눈과 그 밖의 조직에 널리 분포되어 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요오드의 중요한 기능은 </a:t>
            </a:r>
            <a:r>
              <a:rPr lang="en-US" altLang="ko-KR" sz="2400" dirty="0" err="1" smtClean="0">
                <a:latin typeface="휴먼매직체" pitchFamily="18" charset="-127"/>
                <a:ea typeface="휴먼매직체" pitchFamily="18" charset="-127"/>
              </a:rPr>
              <a:t>throxine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과 </a:t>
            </a:r>
            <a:r>
              <a:rPr lang="en-US" altLang="ko-KR" sz="2400" dirty="0" err="1" smtClean="0">
                <a:latin typeface="휴먼매직체" pitchFamily="18" charset="-127"/>
                <a:ea typeface="휴먼매직체" pitchFamily="18" charset="-127"/>
              </a:rPr>
              <a:t>triiodothronine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의 합성원료로 사용된다는 것이다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요오드는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iodide compound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형태로 소장에서 주로 흡수되는데 총 섭취량의 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30%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정도는 갑상선 세포들에 의하여 수용되고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나머지는 신장에 의하여 수용되어 오줌을 통하여 배설된다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흡수된요오드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화합물은 단백질과 결합하여 혈류 속으로 옮겨지고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다시 신체 각 부위로 전달되게 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돼지에 있어서 요오드가 심하게 결핍되면 발육이 정지되고 무기력해지며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갑상선 비대증이 유발될 수 있다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요오드가 결핍된 사료를 섭취한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모돈은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빈약하거나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사산돈을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낳게 되며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err="1" smtClean="0">
                <a:latin typeface="휴먼매직체" pitchFamily="18" charset="-127"/>
                <a:ea typeface="휴먼매직체" pitchFamily="18" charset="-127"/>
              </a:rPr>
              <a:t>새끼의경우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 털이 없거나 점액수종이 있고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갑상선에 출혈도 발견된다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그러나 동물이 사료를 통한 요오드 요구량은 정확하게 설정되어 있지 않다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endParaRPr lang="ko-KR" altLang="en-US" sz="2400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44" y="142852"/>
            <a:ext cx="871543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latin typeface="휴먼매직체" pitchFamily="18" charset="-127"/>
                <a:ea typeface="휴먼매직체" pitchFamily="18" charset="-127"/>
              </a:rPr>
              <a:t>4. </a:t>
            </a:r>
            <a:r>
              <a:rPr lang="ko-KR" altLang="en-US" sz="4000" dirty="0" smtClean="0">
                <a:latin typeface="휴먼매직체" pitchFamily="18" charset="-127"/>
                <a:ea typeface="휴먼매직체" pitchFamily="18" charset="-127"/>
              </a:rPr>
              <a:t>구리 </a:t>
            </a:r>
            <a:r>
              <a:rPr lang="en-US" altLang="ko-KR" sz="4000" dirty="0">
                <a:latin typeface="휴먼매직체" pitchFamily="18" charset="-127"/>
                <a:ea typeface="휴먼매직체" pitchFamily="18" charset="-127"/>
              </a:rPr>
              <a:t>(Cu) </a:t>
            </a:r>
            <a:endParaRPr lang="en-US" altLang="ko-KR" sz="40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ko-KR" altLang="en-US" sz="2400" dirty="0" smtClean="0">
                <a:latin typeface="휴먼매직체" pitchFamily="18" charset="-127"/>
                <a:ea typeface="휴먼매직체" pitchFamily="18" charset="-127"/>
              </a:rPr>
              <a:t>구리는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철과 비슷한 물리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화학적 특성을 가지고 있는 광물질이다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즉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헤모글로빈을 합성하고 정상적 대사에 필요한 산화효소들을 합성하고 활성화하기 위해 필요한 영양소이다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구리의 주 저장 장소는 간이며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심장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신장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뇌 등에도 상당량 분포되어 있다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</a:p>
          <a:p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구리의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체조직내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 함량에 영향을 미치는 인자는 동물의 종류와 연령 이외에도 섭취되는 사료 형태 및 섭취량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다른 금속들과의 길항작용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질병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임신여부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운동량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호르몬의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분배량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 등이 있다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</a:p>
          <a:p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그러나 구리의 섭취량이 간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신장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비장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폐의 구리 농도는 변화시킬 수 있으나 내분비선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근육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뇌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심장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피부 등의 함량에는 변화를 주지 못한다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양돈에서의 구리의 요구량은 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NRC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에 따르면 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3~6ppm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정도인 것으로 밝혀져 있다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구리가 결핍되면 철의 이동이 나빠지고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조혈작용이 비정상적으로 일어나며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콜라겐 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en-US" altLang="ko-KR" sz="2400" dirty="0" err="1">
                <a:latin typeface="휴먼매직체" pitchFamily="18" charset="-127"/>
                <a:ea typeface="휴먼매직체" pitchFamily="18" charset="-127"/>
              </a:rPr>
              <a:t>collaen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),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일래스틴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en-US" altLang="ko-KR" sz="2400" dirty="0" err="1">
                <a:latin typeface="휴먼매직체" pitchFamily="18" charset="-127"/>
                <a:ea typeface="휴먼매직체" pitchFamily="18" charset="-127"/>
              </a:rPr>
              <a:t>elastin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)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및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마일린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(myelin)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의 케리틴화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(</a:t>
            </a:r>
            <a:r>
              <a:rPr lang="en-US" altLang="ko-KR" sz="2400" dirty="0" err="1">
                <a:latin typeface="휴먼매직체" pitchFamily="18" charset="-127"/>
                <a:ea typeface="휴먼매직체" pitchFamily="18" charset="-127"/>
              </a:rPr>
              <a:t>keratinization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)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및 합성이 잘 되지 않는다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구리의 결핍증세로는 적혈구성 빈혈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다리 휨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자발적골절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심혈관계 이상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탈색증이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 있다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구리에 대한 연구는 사료에 추가적으로 첨가하는 것에 대한연구가 많이 되어 있으며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특히 </a:t>
            </a:r>
            <a:r>
              <a:rPr lang="ko-KR" altLang="en-US" sz="2400" dirty="0" err="1">
                <a:latin typeface="휴먼매직체" pitchFamily="18" charset="-127"/>
                <a:ea typeface="휴먼매직체" pitchFamily="18" charset="-127"/>
              </a:rPr>
              <a:t>자돈의</a:t>
            </a:r>
            <a:r>
              <a:rPr lang="ko-KR" altLang="en-US" sz="2400" dirty="0">
                <a:latin typeface="휴먼매직체" pitchFamily="18" charset="-127"/>
                <a:ea typeface="휴먼매직체" pitchFamily="18" charset="-127"/>
              </a:rPr>
              <a:t> 성장에 대한 연구가 많이 이루어져 있다</a:t>
            </a:r>
            <a:r>
              <a:rPr lang="en-US" altLang="ko-KR" sz="2400" dirty="0">
                <a:latin typeface="휴먼매직체" pitchFamily="18" charset="-127"/>
                <a:ea typeface="휴먼매직체" pitchFamily="18" charset="-127"/>
              </a:rPr>
              <a:t>. </a:t>
            </a:r>
            <a:endParaRPr lang="en-US" altLang="ko-KR" sz="2400" dirty="0" smtClean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000108"/>
            <a:ext cx="75724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4.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불소 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(F) </a:t>
            </a:r>
            <a:endParaRPr lang="en-US" altLang="ko-KR" sz="2800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불소는 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70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년대 중반까지도 동물체내에서의 생리적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영양적 </a:t>
            </a: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필수성이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인정되지 않았었다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그러나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최근에와서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여러 실험 결과에 의해서 필수광물질로 분류되고 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불소는 </a:t>
            </a: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체내각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부위에 널리 분포되어 있으나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특히 뼈와 이에 많이 들어 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</a:t>
            </a:r>
          </a:p>
          <a:p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섭취된 불소는 소장에서 매우 바르게 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80~90%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이상이 흡수된다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불소의 흡수율은 섭취되는</a:t>
            </a:r>
          </a:p>
          <a:p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불소의 형태와 다른 영양소와의 관계에 의하여 영향을 받는다</a:t>
            </a:r>
            <a:r>
              <a:rPr lang="en-US" altLang="ko-KR" sz="24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endParaRPr lang="ko-KR" altLang="en-US" sz="2400" dirty="0">
              <a:latin typeface="휴먼매직체" pitchFamily="18" charset="-127"/>
              <a:ea typeface="휴먼매직체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1000108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000108"/>
            <a:ext cx="82153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latin typeface="휴먼매직체" pitchFamily="18" charset="-127"/>
                <a:ea typeface="휴먼매직체" pitchFamily="18" charset="-127"/>
              </a:rPr>
              <a:t>6. </a:t>
            </a:r>
            <a:r>
              <a:rPr lang="ko-KR" altLang="en-US" sz="3200" dirty="0" err="1" smtClean="0">
                <a:latin typeface="휴먼매직체" pitchFamily="18" charset="-127"/>
                <a:ea typeface="휴먼매직체" pitchFamily="18" charset="-127"/>
              </a:rPr>
              <a:t>셀레늄중독</a:t>
            </a:r>
            <a:r>
              <a:rPr lang="en-US" altLang="ko-KR" sz="3200" dirty="0" smtClean="0">
                <a:latin typeface="휴먼매직체" pitchFamily="18" charset="-127"/>
                <a:ea typeface="휴먼매직체" pitchFamily="18" charset="-127"/>
              </a:rPr>
              <a:t>(Se)</a:t>
            </a:r>
          </a:p>
          <a:p>
            <a:r>
              <a:rPr lang="en-US" altLang="ko-KR" sz="3200" dirty="0" smtClean="0"/>
              <a:t> 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sz="3200" dirty="0" err="1" smtClean="0">
                <a:latin typeface="휴먼매직체" pitchFamily="18" charset="-127"/>
                <a:ea typeface="휴먼매직체" pitchFamily="18" charset="-127"/>
              </a:rPr>
              <a:t>셀레늄을</a:t>
            </a:r>
            <a:r>
              <a:rPr lang="ko-KR" altLang="en-US" sz="3200" dirty="0" smtClean="0">
                <a:latin typeface="휴먼매직체" pitchFamily="18" charset="-127"/>
                <a:ea typeface="휴먼매직체" pitchFamily="18" charset="-127"/>
              </a:rPr>
              <a:t> 함유한 땅에서 자란 곡류나 식물을 다량 섭취함으로써 나타나는 중독증으로 운동실근</a:t>
            </a:r>
            <a:r>
              <a:rPr lang="en-US" altLang="ko-KR" sz="32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3200" dirty="0" err="1" smtClean="0">
                <a:latin typeface="휴먼매직체" pitchFamily="18" charset="-127"/>
                <a:ea typeface="휴먼매직체" pitchFamily="18" charset="-127"/>
              </a:rPr>
              <a:t>호흡곤란등이</a:t>
            </a:r>
            <a:r>
              <a:rPr lang="ko-KR" altLang="en-US" sz="3200" dirty="0" smtClean="0">
                <a:latin typeface="휴먼매직체" pitchFamily="18" charset="-127"/>
                <a:ea typeface="휴먼매직체" pitchFamily="18" charset="-127"/>
              </a:rPr>
              <a:t> 나타남</a:t>
            </a:r>
            <a:r>
              <a:rPr lang="en-US" altLang="ko-KR" sz="3200" dirty="0" smtClean="0">
                <a:latin typeface="휴먼매직체" pitchFamily="18" charset="-127"/>
                <a:ea typeface="휴먼매직체" pitchFamily="18" charset="-127"/>
              </a:rPr>
              <a:t>.</a:t>
            </a:r>
            <a:endParaRPr lang="ko-KR" altLang="en-US" sz="32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714356"/>
            <a:ext cx="70009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7.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카드뮴중독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</a:t>
            </a:r>
            <a:endParaRPr lang="en-US" altLang="ko-KR" sz="2800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카드뮴은 생체에 필수기능을 갖지 않는 환경오염 독성 물질로써 일반적으로 체내에 축</a:t>
            </a:r>
            <a:endParaRPr lang="en-US" altLang="ko-KR" sz="2800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적되는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경향이 강하여 생물학적 반감기가 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30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년 이상인 것으로 알려져 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카드뮴은 </a:t>
            </a:r>
            <a:endParaRPr lang="en-US" altLang="ko-KR" sz="2800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광산촌과 같이 특별히 많이 오염된 지역을 제외하고는 환경 중에 낮은 농도로 널리 분포</a:t>
            </a:r>
            <a:endParaRPr lang="en-US" altLang="ko-KR" sz="2800" dirty="0" smtClean="0">
              <a:latin typeface="휴먼매직체" pitchFamily="18" charset="-127"/>
              <a:ea typeface="휴먼매직체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되어 있으며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dirty="0" err="1" smtClean="0">
                <a:latin typeface="휴먼매직체" pitchFamily="18" charset="-127"/>
                <a:ea typeface="휴먼매직체" pitchFamily="18" charset="-127"/>
              </a:rPr>
              <a:t>비오염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 지역의 자연수에는 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1ppb </a:t>
            </a:r>
            <a:r>
              <a:rPr lang="ko-KR" altLang="en-US" sz="2800" dirty="0" smtClean="0">
                <a:latin typeface="휴먼매직체" pitchFamily="18" charset="-127"/>
                <a:ea typeface="휴먼매직체" pitchFamily="18" charset="-127"/>
              </a:rPr>
              <a:t>이하의 카드뮴이 함유되어 있다</a:t>
            </a:r>
            <a:r>
              <a:rPr lang="en-US" altLang="ko-KR" sz="2800" dirty="0" smtClean="0">
                <a:latin typeface="휴먼매직체" pitchFamily="18" charset="-127"/>
                <a:ea typeface="휴먼매직체" pitchFamily="18" charset="-127"/>
              </a:rPr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857232"/>
            <a:ext cx="65008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 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8.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규소 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(Si) </a:t>
            </a:r>
            <a:endParaRPr lang="en-US" altLang="ko-KR" sz="2800" b="1" dirty="0" smtClean="0">
              <a:latin typeface="휴먼매직체" pitchFamily="18" charset="-127"/>
              <a:ea typeface="휴먼매직체" pitchFamily="18" charset="-127"/>
            </a:endParaRPr>
          </a:p>
          <a:p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규소 역시 그 필요성과 중요성이 최근에 와서야 밝혀진 경우이다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비소는 </a:t>
            </a:r>
            <a:r>
              <a:rPr lang="en-US" altLang="ko-KR" sz="2800" b="1" dirty="0" err="1" smtClean="0">
                <a:latin typeface="휴먼매직체" pitchFamily="18" charset="-127"/>
                <a:ea typeface="휴먼매직체" pitchFamily="18" charset="-127"/>
              </a:rPr>
              <a:t>monosili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 </a:t>
            </a:r>
            <a:r>
              <a:rPr lang="en-US" altLang="ko-KR" sz="2800" b="1" dirty="0" err="1" smtClean="0">
                <a:latin typeface="휴먼매직체" pitchFamily="18" charset="-127"/>
                <a:ea typeface="휴먼매직체" pitchFamily="18" charset="-127"/>
              </a:rPr>
              <a:t>Cic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 acid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의 형태로 흡수되며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b="1" dirty="0" err="1" smtClean="0">
                <a:latin typeface="휴먼매직체" pitchFamily="18" charset="-127"/>
                <a:ea typeface="휴먼매직체" pitchFamily="18" charset="-127"/>
              </a:rPr>
              <a:t>섭취향이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 증가하면 </a:t>
            </a:r>
            <a:r>
              <a:rPr lang="ko-KR" altLang="en-US" sz="2800" b="1" dirty="0" err="1" smtClean="0">
                <a:latin typeface="휴먼매직체" pitchFamily="18" charset="-127"/>
                <a:ea typeface="휴먼매직체" pitchFamily="18" charset="-127"/>
              </a:rPr>
              <a:t>흡수량도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 증가한다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. </a:t>
            </a:r>
          </a:p>
          <a:p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동물이 규소 함량이 높은 볏짚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, </a:t>
            </a:r>
            <a:r>
              <a:rPr lang="ko-KR" altLang="en-US" sz="2800" b="1" dirty="0" err="1" smtClean="0">
                <a:latin typeface="휴먼매직체" pitchFamily="18" charset="-127"/>
                <a:ea typeface="휴먼매직체" pitchFamily="18" charset="-127"/>
              </a:rPr>
              <a:t>보리짚이나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 밀짚 등을 다량으로 섭취하면 섬유질 사료의 소화율이 떨어진다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이것은 규소가 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cellulose </a:t>
            </a:r>
            <a:r>
              <a:rPr lang="ko-KR" altLang="en-US" sz="2800" b="1" dirty="0" smtClean="0">
                <a:latin typeface="휴먼매직체" pitchFamily="18" charset="-127"/>
                <a:ea typeface="휴먼매직체" pitchFamily="18" charset="-127"/>
              </a:rPr>
              <a:t>분해효소의 활력을 감퇴시키기 때문이다</a:t>
            </a:r>
            <a:r>
              <a:rPr lang="en-US" altLang="ko-KR" sz="2800" b="1" dirty="0" smtClean="0">
                <a:latin typeface="휴먼매직체" pitchFamily="18" charset="-127"/>
                <a:ea typeface="휴먼매직체" pitchFamily="18" charset="-127"/>
              </a:rPr>
              <a:t>. </a:t>
            </a:r>
            <a:endParaRPr lang="en-US" altLang="ko-KR" sz="2800" dirty="0" smtClean="0">
              <a:latin typeface="휴먼매직체" pitchFamily="18" charset="-127"/>
              <a:ea typeface="휴먼매직체" pitchFamily="18" charset="-127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열정">
  <a:themeElements>
    <a:clrScheme name="열정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열정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46</TotalTime>
  <Words>866</Words>
  <Application>Microsoft Office PowerPoint</Application>
  <PresentationFormat>화면 슬라이드 쇼(4:3)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열정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staff</dc:creator>
  <cp:lastModifiedBy>인터넷 제국</cp:lastModifiedBy>
  <cp:revision>5</cp:revision>
  <dcterms:created xsi:type="dcterms:W3CDTF">2009-12-01T05:27:39Z</dcterms:created>
  <dcterms:modified xsi:type="dcterms:W3CDTF">2008-12-01T08:02:24Z</dcterms:modified>
</cp:coreProperties>
</file>