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1" r:id="rId5"/>
    <p:sldId id="260" r:id="rId6"/>
    <p:sldId id="259" r:id="rId7"/>
    <p:sldId id="262" r:id="rId8"/>
    <p:sldId id="264" r:id="rId9"/>
    <p:sldId id="265" r:id="rId10"/>
    <p:sldId id="267" r:id="rId11"/>
    <p:sldId id="269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B7B-E53E-4D76-90EF-91A238B2B207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5E4E-B634-44FB-9CE5-3F5D4BA6967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B7B-E53E-4D76-90EF-91A238B2B207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5E4E-B634-44FB-9CE5-3F5D4BA6967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B7B-E53E-4D76-90EF-91A238B2B207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5E4E-B634-44FB-9CE5-3F5D4BA6967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B7B-E53E-4D76-90EF-91A238B2B207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5E4E-B634-44FB-9CE5-3F5D4BA6967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B7B-E53E-4D76-90EF-91A238B2B207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9455E4E-B634-44FB-9CE5-3F5D4BA6967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B7B-E53E-4D76-90EF-91A238B2B207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5E4E-B634-44FB-9CE5-3F5D4BA6967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B7B-E53E-4D76-90EF-91A238B2B207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5E4E-B634-44FB-9CE5-3F5D4BA6967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B7B-E53E-4D76-90EF-91A238B2B207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5E4E-B634-44FB-9CE5-3F5D4BA6967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B7B-E53E-4D76-90EF-91A238B2B207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5E4E-B634-44FB-9CE5-3F5D4BA6967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B7B-E53E-4D76-90EF-91A238B2B207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5E4E-B634-44FB-9CE5-3F5D4BA6967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ko-KR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그림을 추가하려면 아이콘을 클릭하십시오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2B7B-E53E-4D76-90EF-91A238B2B207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5E4E-B634-44FB-9CE5-3F5D4BA6967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8D2B7B-E53E-4D76-90EF-91A238B2B207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455E4E-B634-44FB-9CE5-3F5D4BA6967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1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1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1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1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1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1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 err="1" smtClean="0"/>
              <a:t>대동물</a:t>
            </a:r>
            <a:r>
              <a:rPr lang="ko-KR" altLang="en-US" sz="6000" dirty="0" smtClean="0"/>
              <a:t> </a:t>
            </a:r>
            <a:r>
              <a:rPr lang="ko-KR" altLang="en-US" sz="6000" dirty="0" err="1" smtClean="0"/>
              <a:t>생산학</a:t>
            </a:r>
            <a:r>
              <a:rPr lang="ko-KR" altLang="en-US" sz="6000" dirty="0" smtClean="0"/>
              <a:t> 및 실습</a:t>
            </a:r>
            <a:endParaRPr lang="ko-KR" altLang="en-US" sz="6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우사 설계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총 수입 및 총 지출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국가지원 사업</a:t>
            </a:r>
            <a:r>
              <a:rPr lang="en-US" altLang="ko-KR" dirty="0" smtClean="0"/>
              <a:t> </a:t>
            </a:r>
            <a:r>
              <a:rPr lang="ko-KR" altLang="en-US" dirty="0" smtClean="0"/>
              <a:t>영농후계자금  </a:t>
            </a:r>
            <a:r>
              <a:rPr lang="ko-KR" altLang="en-US" dirty="0" smtClean="0"/>
              <a:t>평균</a:t>
            </a:r>
            <a:r>
              <a:rPr lang="en-US" altLang="ko-KR" dirty="0" smtClean="0"/>
              <a:t>7~8</a:t>
            </a:r>
            <a:r>
              <a:rPr lang="ko-KR" altLang="en-US" dirty="0" smtClean="0"/>
              <a:t>천 지원</a:t>
            </a:r>
          </a:p>
          <a:p>
            <a:pPr>
              <a:buNone/>
            </a:pPr>
            <a:r>
              <a:rPr lang="en-US" altLang="ko-KR" dirty="0" smtClean="0"/>
              <a:t>30</a:t>
            </a:r>
            <a:r>
              <a:rPr lang="ko-KR" altLang="en-US" dirty="0" smtClean="0"/>
              <a:t>개월 비육우 판돈 </a:t>
            </a:r>
            <a:r>
              <a:rPr lang="en-US" altLang="ko-KR" dirty="0" smtClean="0"/>
              <a:t>12560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Total 2</a:t>
            </a:r>
            <a:r>
              <a:rPr lang="ko-KR" altLang="en-US" dirty="0" smtClean="0"/>
              <a:t>억</a:t>
            </a:r>
            <a:r>
              <a:rPr lang="en-US" altLang="ko-KR" dirty="0" smtClean="0"/>
              <a:t>560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총 땅값  </a:t>
            </a:r>
            <a:r>
              <a:rPr lang="en-US" altLang="ko-KR" dirty="0" smtClean="0"/>
              <a:t>18000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총 시설비 </a:t>
            </a:r>
            <a:r>
              <a:rPr lang="en-US" altLang="ko-KR" dirty="0" smtClean="0"/>
              <a:t>18100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총 </a:t>
            </a:r>
            <a:r>
              <a:rPr lang="ko-KR" altLang="en-US" dirty="0" err="1" smtClean="0"/>
              <a:t>장비값</a:t>
            </a:r>
            <a:r>
              <a:rPr lang="ko-KR" altLang="en-US" dirty="0" smtClean="0"/>
              <a:t> </a:t>
            </a:r>
            <a:r>
              <a:rPr lang="ko-KR" altLang="en-US" dirty="0" smtClean="0"/>
              <a:t>및 </a:t>
            </a:r>
            <a:r>
              <a:rPr lang="ko-KR" altLang="en-US" dirty="0" err="1" smtClean="0"/>
              <a:t>밑소</a:t>
            </a:r>
            <a:r>
              <a:rPr lang="ko-KR" altLang="en-US" dirty="0" smtClean="0"/>
              <a:t> 값 및 인건비 </a:t>
            </a:r>
            <a:r>
              <a:rPr lang="en-US" altLang="ko-KR" dirty="0" smtClean="0"/>
              <a:t>16600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30</a:t>
            </a:r>
            <a:r>
              <a:rPr lang="ko-KR" altLang="en-US" dirty="0" smtClean="0"/>
              <a:t>개월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두 비육우에 들어가는 비용</a:t>
            </a:r>
            <a:r>
              <a:rPr lang="en-US" altLang="ko-KR" dirty="0" smtClean="0"/>
              <a:t>7000</a:t>
            </a:r>
            <a:r>
              <a:rPr lang="ko-KR" altLang="en-US" dirty="0" smtClean="0"/>
              <a:t>만원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                           Total  5</a:t>
            </a:r>
            <a:r>
              <a:rPr lang="ko-KR" altLang="en-US" dirty="0" smtClean="0"/>
              <a:t>억</a:t>
            </a:r>
            <a:r>
              <a:rPr lang="en-US" altLang="ko-KR" dirty="0" smtClean="0"/>
              <a:t>9700</a:t>
            </a:r>
            <a:r>
              <a:rPr lang="ko-KR" altLang="en-US" dirty="0" smtClean="0"/>
              <a:t>만원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797568"/>
          </a:xfrm>
        </p:spPr>
        <p:txBody>
          <a:bodyPr>
            <a:normAutofit/>
          </a:bodyPr>
          <a:lstStyle/>
          <a:p>
            <a:r>
              <a:rPr lang="ko-KR" altLang="en-US" sz="9000" dirty="0" smtClean="0"/>
              <a:t>감사 합니다</a:t>
            </a:r>
            <a:r>
              <a:rPr lang="en-US" altLang="ko-KR" sz="9000" dirty="0" smtClean="0"/>
              <a:t>.</a:t>
            </a:r>
            <a:endParaRPr lang="ko-KR" altLang="en-US" sz="9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3000372"/>
            <a:ext cx="9144000" cy="312579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5000" b="1" dirty="0">
              <a:latin typeface="휴먼편지체" pitchFamily="18" charset="-127"/>
              <a:ea typeface="휴먼편지체" pitchFamily="18" charset="-127"/>
            </a:endParaRPr>
          </a:p>
          <a:p>
            <a:pPr>
              <a:buNone/>
            </a:pPr>
            <a:r>
              <a:rPr lang="ko-KR" altLang="en-US" sz="3200" b="1" dirty="0" smtClean="0">
                <a:latin typeface="휴먼편지체" pitchFamily="18" charset="-127"/>
                <a:ea typeface="휴먼편지체" pitchFamily="18" charset="-127"/>
              </a:rPr>
              <a:t>유머러스 한 목장이름으로 유쾌하고 역동적인 이미지 부여</a:t>
            </a:r>
            <a:endParaRPr lang="ko-KR" altLang="en-US" sz="3200" b="1" dirty="0">
              <a:latin typeface="휴먼편지체" pitchFamily="18" charset="-127"/>
              <a:ea typeface="휴먼편지체" pitchFamily="18" charset="-127"/>
            </a:endParaRPr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2225668"/>
          </a:xfrm>
        </p:spPr>
        <p:txBody>
          <a:bodyPr>
            <a:normAutofit/>
          </a:bodyPr>
          <a:lstStyle/>
          <a:p>
            <a:r>
              <a:rPr lang="en-US" altLang="ko-KR" sz="8000" dirty="0" smtClean="0">
                <a:solidFill>
                  <a:schemeClr val="tx1"/>
                </a:solidFill>
                <a:latin typeface="휴먼편지체" pitchFamily="18" charset="-127"/>
                <a:ea typeface="휴먼편지체" pitchFamily="18" charset="-127"/>
              </a:rPr>
              <a:t>O . K </a:t>
            </a:r>
            <a:r>
              <a:rPr lang="ko-KR" altLang="en-US" sz="8000" dirty="0" smtClean="0">
                <a:solidFill>
                  <a:schemeClr val="tx1"/>
                </a:solidFill>
                <a:latin typeface="휴먼편지체" pitchFamily="18" charset="-127"/>
                <a:ea typeface="휴먼편지체" pitchFamily="18" charset="-127"/>
              </a:rPr>
              <a:t>목장</a:t>
            </a:r>
            <a:r>
              <a:rPr lang="en-US" altLang="ko-KR" sz="4400" dirty="0" smtClean="0">
                <a:solidFill>
                  <a:schemeClr val="tx1"/>
                </a:solidFill>
                <a:latin typeface="휴먼편지체" pitchFamily="18" charset="-127"/>
                <a:ea typeface="휴먼편지체" pitchFamily="18" charset="-127"/>
              </a:rPr>
              <a:t/>
            </a:r>
            <a:br>
              <a:rPr lang="en-US" altLang="ko-KR" sz="4400" dirty="0" smtClean="0">
                <a:solidFill>
                  <a:schemeClr val="tx1"/>
                </a:solidFill>
                <a:latin typeface="휴먼편지체" pitchFamily="18" charset="-127"/>
                <a:ea typeface="휴먼편지체" pitchFamily="18" charset="-127"/>
              </a:rPr>
            </a:b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목장 설명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3000" dirty="0" smtClean="0"/>
              <a:t>목장</a:t>
            </a:r>
            <a:r>
              <a:rPr lang="en-US" altLang="ko-KR" sz="3000" dirty="0" smtClean="0"/>
              <a:t>-</a:t>
            </a:r>
            <a:r>
              <a:rPr lang="ko-KR" altLang="en-US" sz="3000" dirty="0" smtClean="0"/>
              <a:t>한우 사육을 </a:t>
            </a:r>
            <a:r>
              <a:rPr lang="ko-KR" altLang="en-US" sz="3000" dirty="0" err="1" smtClean="0"/>
              <a:t>위한목장으로</a:t>
            </a:r>
            <a:r>
              <a:rPr lang="ko-KR" altLang="en-US" sz="3000" dirty="0" smtClean="0"/>
              <a:t> </a:t>
            </a:r>
            <a:r>
              <a:rPr lang="en-US" altLang="ko-KR" sz="3000" dirty="0" smtClean="0"/>
              <a:t>100</a:t>
            </a:r>
            <a:r>
              <a:rPr lang="ko-KR" altLang="en-US" sz="3000" dirty="0" smtClean="0"/>
              <a:t>두의 한우사육이 가능한 목장</a:t>
            </a:r>
            <a:endParaRPr lang="en-US" altLang="ko-KR" sz="3000" dirty="0" smtClean="0"/>
          </a:p>
          <a:p>
            <a:pPr>
              <a:buNone/>
            </a:pPr>
            <a:r>
              <a:rPr lang="ko-KR" altLang="en-US" sz="3000" dirty="0" smtClean="0"/>
              <a:t>부지</a:t>
            </a:r>
            <a:r>
              <a:rPr lang="en-US" altLang="ko-KR" sz="3000" dirty="0" smtClean="0"/>
              <a:t>-</a:t>
            </a:r>
            <a:r>
              <a:rPr lang="ko-KR" altLang="en-US" sz="3000" dirty="0" smtClean="0"/>
              <a:t>경북 의성군 </a:t>
            </a:r>
            <a:r>
              <a:rPr lang="ko-KR" altLang="en-US" sz="3000" dirty="0" err="1" smtClean="0"/>
              <a:t>금성면에</a:t>
            </a:r>
            <a:r>
              <a:rPr lang="ko-KR" altLang="en-US" sz="3000" dirty="0" smtClean="0"/>
              <a:t> 위치</a:t>
            </a:r>
            <a:endParaRPr lang="en-US" altLang="ko-KR" sz="3000" dirty="0" smtClean="0"/>
          </a:p>
          <a:p>
            <a:pPr>
              <a:buNone/>
            </a:pPr>
            <a:r>
              <a:rPr lang="ko-KR" altLang="en-US" sz="3000" dirty="0" smtClean="0"/>
              <a:t>규모</a:t>
            </a:r>
            <a:r>
              <a:rPr lang="en-US" altLang="ko-KR" sz="3000" dirty="0" smtClean="0"/>
              <a:t>-1200</a:t>
            </a:r>
            <a:r>
              <a:rPr lang="ko-KR" altLang="en-US" sz="3000" dirty="0" smtClean="0"/>
              <a:t>평의 건물 시설과 </a:t>
            </a:r>
            <a:r>
              <a:rPr lang="en-US" altLang="ko-KR" sz="3000" dirty="0" smtClean="0"/>
              <a:t>800</a:t>
            </a:r>
            <a:r>
              <a:rPr lang="ko-KR" altLang="en-US" sz="3000" dirty="0" smtClean="0"/>
              <a:t>평의 초지 조성</a:t>
            </a:r>
            <a:endParaRPr lang="en-US" altLang="ko-KR" sz="3000" dirty="0" smtClean="0"/>
          </a:p>
          <a:p>
            <a:pPr>
              <a:buNone/>
            </a:pPr>
            <a:r>
              <a:rPr lang="ko-KR" altLang="en-US" sz="3000" dirty="0" smtClean="0"/>
              <a:t>건물</a:t>
            </a:r>
            <a:r>
              <a:rPr lang="en-US" altLang="ko-KR" sz="3000" dirty="0" smtClean="0"/>
              <a:t>-</a:t>
            </a:r>
            <a:r>
              <a:rPr lang="ko-KR" altLang="en-US" sz="3000" dirty="0" smtClean="0"/>
              <a:t>우사  건물 </a:t>
            </a:r>
            <a:r>
              <a:rPr lang="en-US" altLang="ko-KR" sz="3000" dirty="0" smtClean="0"/>
              <a:t>2</a:t>
            </a:r>
            <a:r>
              <a:rPr lang="ko-KR" altLang="en-US" sz="3000" dirty="0" smtClean="0"/>
              <a:t>개 사료 및</a:t>
            </a:r>
            <a:r>
              <a:rPr lang="en-US" altLang="ko-KR" sz="3000" dirty="0" smtClean="0"/>
              <a:t> </a:t>
            </a:r>
            <a:r>
              <a:rPr lang="ko-KR" altLang="en-US" sz="3000" dirty="0" smtClean="0"/>
              <a:t>건초저장고</a:t>
            </a:r>
            <a:r>
              <a:rPr lang="en-US" altLang="ko-KR" sz="3000" dirty="0" smtClean="0"/>
              <a:t>, </a:t>
            </a:r>
            <a:r>
              <a:rPr lang="ko-KR" altLang="en-US" sz="3000" dirty="0" err="1" smtClean="0"/>
              <a:t>퇴비장</a:t>
            </a:r>
            <a:r>
              <a:rPr lang="en-US" altLang="ko-KR" sz="3000" dirty="0" smtClean="0"/>
              <a:t>,       </a:t>
            </a:r>
            <a:r>
              <a:rPr lang="ko-KR" altLang="en-US" sz="3000" dirty="0" smtClean="0"/>
              <a:t>사무실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집</a:t>
            </a:r>
            <a:endParaRPr lang="en-US" altLang="ko-KR" sz="3000" dirty="0" smtClean="0"/>
          </a:p>
          <a:p>
            <a:pPr>
              <a:buNone/>
            </a:pPr>
            <a:r>
              <a:rPr lang="ko-KR" altLang="en-US" sz="3000" dirty="0" smtClean="0"/>
              <a:t>땅 값 평당 </a:t>
            </a:r>
            <a:r>
              <a:rPr lang="en-US" altLang="ko-KR" sz="3000" dirty="0" smtClean="0"/>
              <a:t>9</a:t>
            </a:r>
            <a:r>
              <a:rPr lang="ko-KR" altLang="en-US" sz="3000" dirty="0" smtClean="0"/>
              <a:t>만원</a:t>
            </a:r>
            <a:r>
              <a:rPr lang="en-US" altLang="ko-KR" sz="3000" dirty="0" smtClean="0"/>
              <a:t>X 2000</a:t>
            </a:r>
            <a:r>
              <a:rPr lang="ko-KR" altLang="en-US" sz="3000" dirty="0" smtClean="0"/>
              <a:t>평 </a:t>
            </a:r>
            <a:r>
              <a:rPr lang="en-US" altLang="ko-KR" sz="3000" dirty="0" smtClean="0"/>
              <a:t>= 1</a:t>
            </a:r>
            <a:r>
              <a:rPr lang="ko-KR" altLang="en-US" sz="3000" dirty="0" smtClean="0"/>
              <a:t>억</a:t>
            </a:r>
            <a:r>
              <a:rPr lang="en-US" altLang="ko-KR" sz="3000" dirty="0" smtClean="0"/>
              <a:t>8</a:t>
            </a:r>
            <a:r>
              <a:rPr lang="ko-KR" altLang="en-US" sz="3000" dirty="0" smtClean="0"/>
              <a:t>천</a:t>
            </a:r>
            <a:endParaRPr lang="en-US" altLang="ko-KR" sz="3000" dirty="0" smtClean="0"/>
          </a:p>
          <a:p>
            <a:pPr>
              <a:buNone/>
            </a:pPr>
            <a:r>
              <a:rPr lang="ko-KR" altLang="en-US" sz="3000" dirty="0" smtClean="0"/>
              <a:t>집은 </a:t>
            </a:r>
            <a:r>
              <a:rPr lang="ko-KR" altLang="en-US" sz="3000" dirty="0" err="1" smtClean="0"/>
              <a:t>사물실에</a:t>
            </a:r>
            <a:r>
              <a:rPr lang="ko-KR" altLang="en-US" sz="3000" dirty="0" smtClean="0"/>
              <a:t> 작은 방을 따로 만들어 일꾼부부에게 지급하며 농장주는 따로 도시에 살기로 함</a:t>
            </a:r>
            <a:r>
              <a:rPr lang="en-US" altLang="ko-KR" sz="3000" dirty="0" smtClean="0"/>
              <a:t>.</a:t>
            </a:r>
          </a:p>
          <a:p>
            <a:pPr>
              <a:buNone/>
            </a:pPr>
            <a:endParaRPr lang="ko-KR" altLang="en-US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목장 배치도</a:t>
            </a:r>
            <a:endParaRPr lang="ko-KR" altLang="en-US" dirty="0"/>
          </a:p>
        </p:txBody>
      </p:sp>
      <p:pic>
        <p:nvPicPr>
          <p:cNvPr id="4" name="내용 개체 틀 3" descr="힘들어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585789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우사 </a:t>
            </a:r>
            <a:r>
              <a:rPr lang="en-US" altLang="ko-KR" dirty="0" smtClean="0"/>
              <a:t>A</a:t>
            </a:r>
            <a:r>
              <a:rPr lang="ko-KR" altLang="en-US" dirty="0" smtClean="0"/>
              <a:t>동 </a:t>
            </a:r>
            <a:r>
              <a:rPr lang="en-US" altLang="ko-KR" dirty="0" smtClean="0"/>
              <a:t>B</a:t>
            </a:r>
            <a:r>
              <a:rPr lang="ko-KR" altLang="en-US" dirty="0" smtClean="0"/>
              <a:t>동 합쳐 </a:t>
            </a:r>
            <a:r>
              <a:rPr lang="en-US" altLang="ko-KR" dirty="0" smtClean="0"/>
              <a:t>4</a:t>
            </a:r>
            <a:r>
              <a:rPr lang="en-US" altLang="ko-KR" dirty="0" smtClean="0"/>
              <a:t>00</a:t>
            </a:r>
            <a:r>
              <a:rPr lang="ko-KR" altLang="en-US" dirty="0" smtClean="0"/>
              <a:t>평  </a:t>
            </a:r>
            <a:r>
              <a:rPr lang="en-US" altLang="ko-KR" dirty="0" smtClean="0"/>
              <a:t>X</a:t>
            </a:r>
            <a:r>
              <a:rPr lang="ko-KR" altLang="en-US" dirty="0" smtClean="0"/>
              <a:t> 평당 시설비</a:t>
            </a:r>
            <a:r>
              <a:rPr lang="en-US" altLang="ko-KR" dirty="0" smtClean="0"/>
              <a:t> 50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=1</a:t>
            </a:r>
            <a:r>
              <a:rPr lang="ko-KR" altLang="en-US" dirty="0" smtClean="0"/>
              <a:t>억</a:t>
            </a:r>
            <a:r>
              <a:rPr lang="en-US" altLang="ko-KR" dirty="0" smtClean="0"/>
              <a:t>8</a:t>
            </a:r>
            <a:r>
              <a:rPr lang="ko-KR" altLang="en-US" dirty="0" smtClean="0"/>
              <a:t>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(</a:t>
            </a:r>
            <a:r>
              <a:rPr lang="ko-KR" altLang="en-US" dirty="0" smtClean="0"/>
              <a:t>평균</a:t>
            </a:r>
            <a:r>
              <a:rPr lang="en-US" altLang="ko-KR" dirty="0" smtClean="0"/>
              <a:t>-</a:t>
            </a:r>
            <a:r>
              <a:rPr lang="ko-KR" altLang="en-US" dirty="0" smtClean="0"/>
              <a:t>암소 </a:t>
            </a:r>
            <a:r>
              <a:rPr lang="en-US" altLang="ko-KR" dirty="0" smtClean="0"/>
              <a:t>3</a:t>
            </a:r>
            <a:r>
              <a:rPr lang="ko-KR" altLang="en-US" dirty="0" smtClean="0"/>
              <a:t>평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거세우</a:t>
            </a:r>
            <a:r>
              <a:rPr lang="ko-KR" altLang="en-US" dirty="0" smtClean="0"/>
              <a:t> </a:t>
            </a:r>
            <a:r>
              <a:rPr lang="en-US" altLang="ko-KR" dirty="0" smtClean="0"/>
              <a:t>2</a:t>
            </a:r>
            <a:r>
              <a:rPr lang="ko-KR" altLang="en-US" dirty="0" smtClean="0"/>
              <a:t>평 정도 필요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err="1" smtClean="0"/>
              <a:t>퇴비장</a:t>
            </a:r>
            <a:r>
              <a:rPr lang="ko-KR" altLang="en-US" dirty="0" smtClean="0"/>
              <a:t> </a:t>
            </a:r>
            <a:r>
              <a:rPr lang="en-US" altLang="ko-KR" dirty="0" smtClean="0"/>
              <a:t>80</a:t>
            </a:r>
            <a:r>
              <a:rPr lang="ko-KR" altLang="en-US" dirty="0" smtClean="0"/>
              <a:t>평                     </a:t>
            </a:r>
            <a:r>
              <a:rPr lang="en-US" altLang="ko-KR" dirty="0" smtClean="0"/>
              <a:t>X</a:t>
            </a:r>
            <a:r>
              <a:rPr lang="ko-KR" altLang="en-US" dirty="0" smtClean="0"/>
              <a:t>  평당 시설비 </a:t>
            </a:r>
            <a:r>
              <a:rPr lang="en-US" altLang="ko-KR" dirty="0" smtClean="0"/>
              <a:t>70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=5600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건초 및 사료 창고 </a:t>
            </a:r>
            <a:r>
              <a:rPr lang="en-US" altLang="ko-KR" dirty="0" smtClean="0"/>
              <a:t>80</a:t>
            </a:r>
            <a:r>
              <a:rPr lang="ko-KR" altLang="en-US" dirty="0" smtClean="0"/>
              <a:t>평  </a:t>
            </a:r>
            <a:r>
              <a:rPr lang="en-US" altLang="ko-KR" dirty="0" smtClean="0"/>
              <a:t>X </a:t>
            </a:r>
            <a:r>
              <a:rPr lang="ko-KR" altLang="en-US" dirty="0" smtClean="0"/>
              <a:t>평당 시설비  </a:t>
            </a:r>
            <a:r>
              <a:rPr lang="en-US" altLang="ko-KR" dirty="0" smtClean="0"/>
              <a:t>70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=5600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사무실 </a:t>
            </a:r>
            <a:r>
              <a:rPr lang="en-US" altLang="ko-KR" dirty="0" smtClean="0"/>
              <a:t>30</a:t>
            </a:r>
            <a:r>
              <a:rPr lang="ko-KR" altLang="en-US" dirty="0" smtClean="0"/>
              <a:t>평                    </a:t>
            </a:r>
            <a:r>
              <a:rPr lang="en-US" altLang="ko-KR" dirty="0" smtClean="0"/>
              <a:t>X </a:t>
            </a:r>
            <a:r>
              <a:rPr lang="ko-KR" altLang="en-US" dirty="0" smtClean="0"/>
              <a:t>평당 시설비 </a:t>
            </a:r>
            <a:r>
              <a:rPr lang="en-US" altLang="ko-KR" dirty="0" smtClean="0"/>
              <a:t>130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=3900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창고 </a:t>
            </a:r>
            <a:r>
              <a:rPr lang="en-US" altLang="ko-KR" dirty="0" smtClean="0"/>
              <a:t>50</a:t>
            </a:r>
            <a:r>
              <a:rPr lang="ko-KR" altLang="en-US" dirty="0" smtClean="0"/>
              <a:t>평                        </a:t>
            </a:r>
            <a:r>
              <a:rPr lang="en-US" altLang="ko-KR" dirty="0" smtClean="0"/>
              <a:t>X </a:t>
            </a:r>
            <a:r>
              <a:rPr lang="ko-KR" altLang="en-US" dirty="0" smtClean="0"/>
              <a:t>평당 시설비   </a:t>
            </a:r>
            <a:r>
              <a:rPr lang="en-US" altLang="ko-KR" dirty="0" smtClean="0"/>
              <a:t>60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=3000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모든 시설은 기본 철골 구조와 </a:t>
            </a:r>
            <a:r>
              <a:rPr lang="ko-KR" altLang="en-US" dirty="0" err="1" smtClean="0"/>
              <a:t>판넬을</a:t>
            </a:r>
            <a:r>
              <a:rPr lang="ko-KR" altLang="en-US" dirty="0" smtClean="0"/>
              <a:t> 자재로 쓴 경우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또한 우사의 경우 자동화 시설을 전제로 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Total   650</a:t>
            </a:r>
            <a:r>
              <a:rPr lang="ko-KR" altLang="en-US" dirty="0" smtClean="0"/>
              <a:t>평 </a:t>
            </a:r>
            <a:r>
              <a:rPr lang="en-US" altLang="ko-KR" dirty="0" smtClean="0"/>
              <a:t>+ 350(</a:t>
            </a:r>
            <a:r>
              <a:rPr lang="ko-KR" altLang="en-US" dirty="0" smtClean="0"/>
              <a:t>자투리 공간</a:t>
            </a:r>
            <a:r>
              <a:rPr lang="en-US" altLang="ko-KR" dirty="0" smtClean="0"/>
              <a:t>)=1000</a:t>
            </a:r>
            <a:endParaRPr lang="ko-KR" altLang="en-US" dirty="0"/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시설비 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r>
              <a:rPr lang="ko-KR" altLang="en-US" dirty="0" err="1" smtClean="0"/>
              <a:t>밑</a:t>
            </a:r>
            <a:r>
              <a:rPr lang="ko-KR" altLang="en-US" dirty="0" err="1" smtClean="0"/>
              <a:t>소</a:t>
            </a:r>
            <a:r>
              <a:rPr lang="ko-KR" altLang="en-US" dirty="0" smtClean="0"/>
              <a:t> 및 장비 구입비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밑</a:t>
            </a:r>
            <a:r>
              <a:rPr lang="ko-KR" altLang="en-US" dirty="0" err="1" smtClean="0"/>
              <a:t>소</a:t>
            </a:r>
            <a:r>
              <a:rPr lang="ko-KR" altLang="en-US" dirty="0" smtClean="0"/>
              <a:t>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두로 시작 할 경우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  </a:t>
            </a:r>
            <a:r>
              <a:rPr lang="ko-KR" altLang="en-US" dirty="0" err="1" smtClean="0"/>
              <a:t>송아지값</a:t>
            </a:r>
            <a:r>
              <a:rPr lang="ko-KR" altLang="en-US" dirty="0" smtClean="0"/>
              <a:t> 약</a:t>
            </a:r>
            <a:r>
              <a:rPr lang="en-US" altLang="ko-KR" dirty="0" smtClean="0"/>
              <a:t>240</a:t>
            </a:r>
            <a:r>
              <a:rPr lang="ko-KR" altLang="en-US" dirty="0" smtClean="0"/>
              <a:t>만원 </a:t>
            </a:r>
            <a:r>
              <a:rPr lang="en-US" altLang="ko-KR" dirty="0" smtClean="0"/>
              <a:t>X 20 = 4</a:t>
            </a:r>
            <a:r>
              <a:rPr lang="ko-KR" altLang="en-US" dirty="0" smtClean="0"/>
              <a:t>천 </a:t>
            </a:r>
            <a:r>
              <a:rPr lang="en-US" altLang="ko-KR" dirty="0" smtClean="0"/>
              <a:t>800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r>
              <a:rPr lang="ko-KR" altLang="en-US" dirty="0" smtClean="0"/>
              <a:t>스키로다 중고   </a:t>
            </a:r>
            <a:r>
              <a:rPr lang="en-US" altLang="ko-KR" dirty="0" smtClean="0"/>
              <a:t>800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r>
              <a:rPr lang="ko-KR" altLang="en-US" dirty="0" smtClean="0"/>
              <a:t>트랙터 중고      </a:t>
            </a:r>
            <a:r>
              <a:rPr lang="en-US" altLang="ko-KR" dirty="0" smtClean="0"/>
              <a:t>2000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기타 인건비 부부 월 </a:t>
            </a:r>
            <a:r>
              <a:rPr lang="en-US" altLang="ko-KR" dirty="0" smtClean="0"/>
              <a:t>200 X 30</a:t>
            </a:r>
            <a:r>
              <a:rPr lang="ko-KR" altLang="en-US" dirty="0" smtClean="0"/>
              <a:t>개월 </a:t>
            </a:r>
            <a:r>
              <a:rPr lang="en-US" altLang="ko-KR" dirty="0" smtClean="0"/>
              <a:t>6000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Total                       1</a:t>
            </a:r>
            <a:r>
              <a:rPr lang="ko-KR" altLang="en-US" dirty="0" smtClean="0"/>
              <a:t>억 </a:t>
            </a:r>
            <a:r>
              <a:rPr lang="en-US" altLang="ko-KR" dirty="0" smtClean="0"/>
              <a:t>6600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30</a:t>
            </a:r>
            <a:r>
              <a:rPr lang="ko-KR" altLang="en-US" dirty="0" smtClean="0"/>
              <a:t>개월 생산 후 </a:t>
            </a:r>
            <a:r>
              <a:rPr lang="ko-KR" altLang="en-US" dirty="0" err="1" smtClean="0"/>
              <a:t>출하시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까지의</a:t>
            </a:r>
            <a:r>
              <a:rPr lang="ko-KR" altLang="en-US" dirty="0" smtClean="0"/>
              <a:t> 비용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사료 약 </a:t>
            </a:r>
            <a:r>
              <a:rPr lang="en-US" altLang="ko-KR" dirty="0" smtClean="0"/>
              <a:t>220</a:t>
            </a:r>
            <a:r>
              <a:rPr lang="ko-KR" altLang="en-US" dirty="0" smtClean="0"/>
              <a:t>포 소모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1</a:t>
            </a:r>
            <a:r>
              <a:rPr lang="ko-KR" altLang="en-US" dirty="0" smtClean="0"/>
              <a:t>두당 </a:t>
            </a:r>
            <a:r>
              <a:rPr lang="en-US" altLang="ko-KR" dirty="0" smtClean="0"/>
              <a:t>30</a:t>
            </a:r>
            <a:r>
              <a:rPr lang="ko-KR" altLang="en-US" dirty="0" err="1" smtClean="0"/>
              <a:t>개월사육시</a:t>
            </a:r>
            <a:r>
              <a:rPr lang="ko-KR" altLang="en-US" dirty="0" smtClean="0"/>
              <a:t> 평균사료값 </a:t>
            </a:r>
            <a:r>
              <a:rPr lang="en-US" altLang="ko-KR" dirty="0" smtClean="0"/>
              <a:t>300</a:t>
            </a:r>
            <a:r>
              <a:rPr lang="ko-KR" altLang="en-US" dirty="0" smtClean="0"/>
              <a:t>만원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1</a:t>
            </a:r>
            <a:r>
              <a:rPr lang="ko-KR" altLang="en-US" dirty="0" smtClean="0"/>
              <a:t>두당 수도 광열비 및 기타 </a:t>
            </a:r>
            <a:r>
              <a:rPr lang="ko-KR" altLang="en-US" dirty="0" err="1" smtClean="0"/>
              <a:t>깔짚</a:t>
            </a:r>
            <a:r>
              <a:rPr lang="ko-KR" altLang="en-US" dirty="0" smtClean="0"/>
              <a:t> 및 약값 비용 </a:t>
            </a:r>
            <a:r>
              <a:rPr lang="en-US" altLang="ko-KR" dirty="0" smtClean="0"/>
              <a:t>50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30</a:t>
            </a:r>
            <a:r>
              <a:rPr lang="ko-KR" altLang="en-US" dirty="0" smtClean="0"/>
              <a:t>개월에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두의 비육우 사육에 드는 비용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약 </a:t>
            </a:r>
            <a:r>
              <a:rPr lang="en-US" altLang="ko-KR" dirty="0" smtClean="0"/>
              <a:t>7</a:t>
            </a:r>
            <a:r>
              <a:rPr lang="ko-KR" altLang="en-US" dirty="0" err="1" smtClean="0"/>
              <a:t>천만원</a:t>
            </a:r>
            <a:r>
              <a:rPr lang="ko-KR" altLang="en-US" dirty="0" smtClean="0"/>
              <a:t> 소요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등급 당 가격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A++        Kg</a:t>
            </a:r>
            <a:r>
              <a:rPr lang="ko-KR" altLang="en-US" dirty="0" smtClean="0"/>
              <a:t>당 </a:t>
            </a:r>
            <a:r>
              <a:rPr lang="ko-KR" altLang="en-US" dirty="0" smtClean="0"/>
              <a:t> 약 </a:t>
            </a:r>
            <a:r>
              <a:rPr lang="en-US" altLang="ko-KR" dirty="0" smtClean="0"/>
              <a:t>19000</a:t>
            </a:r>
            <a:r>
              <a:rPr lang="ko-KR" altLang="en-US" dirty="0" smtClean="0"/>
              <a:t>원 </a:t>
            </a:r>
            <a:r>
              <a:rPr lang="ko-KR" altLang="en-US" dirty="0" smtClean="0"/>
              <a:t> </a:t>
            </a:r>
            <a:r>
              <a:rPr lang="en-US" altLang="ko-KR" dirty="0" smtClean="0"/>
              <a:t>X 400Kg = 7600000 </a:t>
            </a:r>
            <a:endParaRPr lang="en-US" altLang="ko-KR" dirty="0" smtClean="0"/>
          </a:p>
          <a:p>
            <a:r>
              <a:rPr lang="en-US" altLang="ko-KR" dirty="0" smtClean="0"/>
              <a:t>A+          Kg</a:t>
            </a:r>
            <a:r>
              <a:rPr lang="ko-KR" altLang="en-US" dirty="0" smtClean="0"/>
              <a:t>당</a:t>
            </a:r>
            <a:r>
              <a:rPr lang="en-US" altLang="ko-KR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약 </a:t>
            </a:r>
            <a:r>
              <a:rPr lang="en-US" altLang="ko-KR" dirty="0" smtClean="0"/>
              <a:t>17500</a:t>
            </a:r>
            <a:r>
              <a:rPr lang="ko-KR" altLang="en-US" dirty="0" smtClean="0"/>
              <a:t>원  </a:t>
            </a:r>
            <a:r>
              <a:rPr lang="en-US" altLang="ko-KR" dirty="0" smtClean="0"/>
              <a:t>X 400Kg = 7000000</a:t>
            </a:r>
            <a:endParaRPr lang="en-US" altLang="ko-KR" dirty="0" smtClean="0"/>
          </a:p>
          <a:p>
            <a:r>
              <a:rPr lang="ko-KR" altLang="en-US" dirty="0" err="1" smtClean="0"/>
              <a:t>일등급</a:t>
            </a:r>
            <a:r>
              <a:rPr lang="ko-KR" altLang="en-US" dirty="0" smtClean="0"/>
              <a:t>    </a:t>
            </a:r>
            <a:r>
              <a:rPr lang="en-US" altLang="ko-KR" dirty="0" smtClean="0"/>
              <a:t>Kg</a:t>
            </a:r>
            <a:r>
              <a:rPr lang="ko-KR" altLang="en-US" dirty="0" smtClean="0"/>
              <a:t>당  약 </a:t>
            </a:r>
            <a:r>
              <a:rPr lang="en-US" altLang="ko-KR" dirty="0" smtClean="0"/>
              <a:t>16000</a:t>
            </a:r>
            <a:r>
              <a:rPr lang="ko-KR" altLang="en-US" dirty="0" smtClean="0"/>
              <a:t>원 </a:t>
            </a:r>
            <a:r>
              <a:rPr lang="en-US" altLang="ko-KR" dirty="0" smtClean="0"/>
              <a:t>X </a:t>
            </a:r>
            <a:r>
              <a:rPr lang="en-US" altLang="ko-KR" dirty="0" smtClean="0"/>
              <a:t>400Kg = 6400000</a:t>
            </a:r>
            <a:endParaRPr lang="en-US" altLang="ko-KR" dirty="0" smtClean="0"/>
          </a:p>
          <a:p>
            <a:r>
              <a:rPr lang="ko-KR" altLang="en-US" dirty="0" err="1" smtClean="0"/>
              <a:t>이등급</a:t>
            </a:r>
            <a:r>
              <a:rPr lang="ko-KR" altLang="en-US" dirty="0" smtClean="0"/>
              <a:t>    </a:t>
            </a:r>
            <a:r>
              <a:rPr lang="en-US" altLang="ko-KR" dirty="0" smtClean="0"/>
              <a:t>Kg</a:t>
            </a:r>
            <a:r>
              <a:rPr lang="ko-KR" altLang="en-US" dirty="0" smtClean="0"/>
              <a:t>당  약 </a:t>
            </a:r>
            <a:r>
              <a:rPr lang="en-US" altLang="ko-KR" dirty="0" smtClean="0"/>
              <a:t>13000</a:t>
            </a:r>
            <a:r>
              <a:rPr lang="ko-KR" altLang="en-US" dirty="0" smtClean="0"/>
              <a:t>원 </a:t>
            </a:r>
            <a:r>
              <a:rPr lang="en-US" altLang="ko-KR" dirty="0" smtClean="0"/>
              <a:t>X </a:t>
            </a:r>
            <a:r>
              <a:rPr lang="en-US" altLang="ko-KR" dirty="0" smtClean="0"/>
              <a:t>400Kg = 5200000</a:t>
            </a:r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  <p:pic>
        <p:nvPicPr>
          <p:cNvPr id="5" name="그림 4" descr="K-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407196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30</a:t>
            </a:r>
            <a:r>
              <a:rPr lang="ko-KR" altLang="en-US" dirty="0" smtClean="0"/>
              <a:t>개월 사육 후 출하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100</a:t>
            </a:r>
            <a:r>
              <a:rPr lang="ko-KR" altLang="en-US" dirty="0" smtClean="0"/>
              <a:t>마리 중 등급 비율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A++  </a:t>
            </a:r>
            <a:r>
              <a:rPr lang="ko-KR" altLang="en-US" dirty="0" smtClean="0"/>
              <a:t>약 </a:t>
            </a:r>
            <a:r>
              <a:rPr lang="en-US" altLang="ko-KR" dirty="0" smtClean="0"/>
              <a:t>7%          20</a:t>
            </a:r>
            <a:r>
              <a:rPr lang="ko-KR" altLang="en-US" dirty="0" smtClean="0"/>
              <a:t>마리로 환산 </a:t>
            </a:r>
            <a:r>
              <a:rPr lang="en-US" altLang="ko-KR" dirty="0" smtClean="0"/>
              <a:t>2</a:t>
            </a:r>
            <a:r>
              <a:rPr lang="ko-KR" altLang="en-US" dirty="0" smtClean="0"/>
              <a:t>마리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A+    </a:t>
            </a:r>
            <a:r>
              <a:rPr lang="ko-KR" altLang="en-US" dirty="0" smtClean="0"/>
              <a:t>약 </a:t>
            </a:r>
            <a:r>
              <a:rPr lang="en-US" altLang="ko-KR" dirty="0" smtClean="0"/>
              <a:t>17%        20</a:t>
            </a:r>
            <a:r>
              <a:rPr lang="ko-KR" altLang="en-US" dirty="0" smtClean="0"/>
              <a:t>마리로 환산 </a:t>
            </a:r>
            <a:r>
              <a:rPr lang="en-US" altLang="ko-KR" dirty="0" smtClean="0"/>
              <a:t>4</a:t>
            </a:r>
            <a:r>
              <a:rPr lang="ko-KR" altLang="en-US" dirty="0" smtClean="0"/>
              <a:t>마리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일등급</a:t>
            </a:r>
            <a:r>
              <a:rPr lang="ko-KR" altLang="en-US" dirty="0" smtClean="0"/>
              <a:t> 약   </a:t>
            </a:r>
            <a:r>
              <a:rPr lang="en-US" altLang="ko-KR" dirty="0" smtClean="0"/>
              <a:t>46%  20</a:t>
            </a:r>
            <a:r>
              <a:rPr lang="ko-KR" altLang="en-US" dirty="0" smtClean="0"/>
              <a:t>마리로 환산 </a:t>
            </a:r>
            <a:r>
              <a:rPr lang="en-US" altLang="ko-KR" dirty="0" smtClean="0"/>
              <a:t>8</a:t>
            </a:r>
            <a:r>
              <a:rPr lang="ko-KR" altLang="en-US" dirty="0" smtClean="0"/>
              <a:t>마리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이등</a:t>
            </a:r>
            <a:r>
              <a:rPr lang="ko-KR" altLang="en-US" dirty="0" err="1" smtClean="0"/>
              <a:t>급</a:t>
            </a:r>
            <a:r>
              <a:rPr lang="ko-KR" altLang="en-US" dirty="0" smtClean="0"/>
              <a:t>  </a:t>
            </a:r>
            <a:r>
              <a:rPr lang="en-US" altLang="ko-KR" dirty="0" smtClean="0"/>
              <a:t>30%</a:t>
            </a:r>
            <a:r>
              <a:rPr lang="en-US" altLang="ko-KR" dirty="0" smtClean="0"/>
              <a:t> </a:t>
            </a:r>
            <a:r>
              <a:rPr lang="en-US" altLang="ko-KR" dirty="0" smtClean="0"/>
              <a:t>       20</a:t>
            </a:r>
            <a:r>
              <a:rPr lang="ko-KR" altLang="en-US" dirty="0" smtClean="0"/>
              <a:t>마리로 환산</a:t>
            </a:r>
            <a:r>
              <a:rPr lang="en-US" altLang="ko-KR" dirty="0" smtClean="0"/>
              <a:t> 6</a:t>
            </a:r>
            <a:r>
              <a:rPr lang="ko-KR" altLang="en-US" dirty="0" smtClean="0"/>
              <a:t>마리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A++      7600000 X 2 = 1520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A+        7000000  X 4 = 2800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일등급</a:t>
            </a:r>
            <a:r>
              <a:rPr lang="ko-KR" altLang="en-US" dirty="0" smtClean="0"/>
              <a:t>  </a:t>
            </a:r>
            <a:r>
              <a:rPr lang="en-US" altLang="ko-KR" dirty="0" smtClean="0"/>
              <a:t>6400000 X 8 = 5120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이등급</a:t>
            </a:r>
            <a:r>
              <a:rPr lang="ko-KR" altLang="en-US" dirty="0" smtClean="0"/>
              <a:t>  </a:t>
            </a:r>
            <a:r>
              <a:rPr lang="en-US" altLang="ko-KR" dirty="0" smtClean="0"/>
              <a:t>5200000 X 6 = 3120</a:t>
            </a:r>
            <a:r>
              <a:rPr lang="ko-KR" altLang="en-US" dirty="0" smtClean="0"/>
              <a:t>만원 </a:t>
            </a:r>
            <a:r>
              <a:rPr lang="en-US" altLang="ko-KR" dirty="0" smtClean="0"/>
              <a:t>Total=12560</a:t>
            </a:r>
            <a:r>
              <a:rPr lang="ko-KR" altLang="en-US" dirty="0" smtClean="0"/>
              <a:t>만원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선">
  <a:themeElements>
    <a:clrScheme name="광선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광선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종이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380</TotalTime>
  <Words>466</Words>
  <Application>Microsoft Office PowerPoint</Application>
  <PresentationFormat>화면 슬라이드 쇼(4:3)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광선</vt:lpstr>
      <vt:lpstr>대동물 생산학 및 실습</vt:lpstr>
      <vt:lpstr>O . K 목장 </vt:lpstr>
      <vt:lpstr>목장 설명</vt:lpstr>
      <vt:lpstr>목장 배치도</vt:lpstr>
      <vt:lpstr>시설비 </vt:lpstr>
      <vt:lpstr> 밑소 및 장비 구입비</vt:lpstr>
      <vt:lpstr>30개월 생산 후 출하시 까지의 비용</vt:lpstr>
      <vt:lpstr>등급 당 가격</vt:lpstr>
      <vt:lpstr>30개월 사육 후 출하</vt:lpstr>
      <vt:lpstr>총 수입 및 총 지출</vt:lpstr>
      <vt:lpstr>감사 합니다.</vt:lpstr>
    </vt:vector>
  </TitlesOfParts>
  <Company>No1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대동물 생산학 및 실습</dc:title>
  <dc:creator>No1</dc:creator>
  <cp:lastModifiedBy>No1</cp:lastModifiedBy>
  <cp:revision>39</cp:revision>
  <dcterms:created xsi:type="dcterms:W3CDTF">2009-04-30T08:16:47Z</dcterms:created>
  <dcterms:modified xsi:type="dcterms:W3CDTF">2009-05-06T12:56:54Z</dcterms:modified>
</cp:coreProperties>
</file>